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5"/>
  </p:notesMasterIdLst>
  <p:sldIdLst>
    <p:sldId id="256" r:id="rId2"/>
    <p:sldId id="278" r:id="rId3"/>
    <p:sldId id="257" r:id="rId4"/>
    <p:sldId id="279" r:id="rId5"/>
    <p:sldId id="269" r:id="rId6"/>
    <p:sldId id="270" r:id="rId7"/>
    <p:sldId id="271" r:id="rId8"/>
    <p:sldId id="272" r:id="rId9"/>
    <p:sldId id="273" r:id="rId10"/>
    <p:sldId id="274" r:id="rId11"/>
    <p:sldId id="275" r:id="rId12"/>
    <p:sldId id="276" r:id="rId13"/>
    <p:sldId id="27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0246"/>
    <a:srgbClr val="7212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65516-BDCF-4B93-AA67-EBB2B3106579}" type="datetimeFigureOut">
              <a:rPr lang="en-GB" smtClean="0"/>
              <a:t>26/06/2026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8B99FE-6C85-4102-A8E5-C09C3FE22701}" type="slidenum">
              <a:rPr lang="en-GB" smtClean="0"/>
              <a:t>‹#›</a:t>
            </a:fld>
            <a:endParaRPr lang="en-GB"/>
          </a:p>
        </p:txBody>
      </p:sp>
    </p:spTree>
    <p:extLst>
      <p:ext uri="{BB962C8B-B14F-4D97-AF65-F5344CB8AC3E}">
        <p14:creationId xmlns:p14="http://schemas.microsoft.com/office/powerpoint/2010/main" val="2143183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Entertainer (n.d.); Pop Mart International Group (2025)</a:t>
            </a:r>
          </a:p>
        </p:txBody>
      </p:sp>
      <p:sp>
        <p:nvSpPr>
          <p:cNvPr id="4" name="Slide Number Placeholder 3"/>
          <p:cNvSpPr>
            <a:spLocks noGrp="1"/>
          </p:cNvSpPr>
          <p:nvPr>
            <p:ph type="sldNum" sz="quarter" idx="5"/>
          </p:nvPr>
        </p:nvSpPr>
        <p:spPr/>
        <p:txBody>
          <a:bodyPr/>
          <a:lstStyle/>
          <a:p>
            <a:fld id="{CF8B99FE-6C85-4102-A8E5-C09C3FE22701}" type="slidenum">
              <a:rPr lang="en-GB" smtClean="0"/>
              <a:t>3</a:t>
            </a:fld>
            <a:endParaRPr lang="en-GB"/>
          </a:p>
        </p:txBody>
      </p:sp>
    </p:spTree>
    <p:extLst>
      <p:ext uri="{BB962C8B-B14F-4D97-AF65-F5344CB8AC3E}">
        <p14:creationId xmlns:p14="http://schemas.microsoft.com/office/powerpoint/2010/main" val="3755693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8B99FE-6C85-4102-A8E5-C09C3FE22701}" type="slidenum">
              <a:rPr lang="en-GB" smtClean="0"/>
              <a:t>6</a:t>
            </a:fld>
            <a:endParaRPr lang="en-GB"/>
          </a:p>
        </p:txBody>
      </p:sp>
    </p:spTree>
    <p:extLst>
      <p:ext uri="{BB962C8B-B14F-4D97-AF65-F5344CB8AC3E}">
        <p14:creationId xmlns:p14="http://schemas.microsoft.com/office/powerpoint/2010/main" val="783245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6/26/2026</a:t>
            </a:fld>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122186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6/26/2026</a:t>
            </a:fld>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999680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6/26/2026</a:t>
            </a:fld>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1501867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6/26/2026</a:t>
            </a:fld>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100591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6/26/2026</a:t>
            </a:fld>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4071814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6/26/2026</a:t>
            </a:fld>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93118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6/26/2026</a:t>
            </a:fld>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3808668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6/26/2026</a:t>
            </a:fld>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3075029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6/26/2026</a:t>
            </a:fld>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2600771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6/26/2026</a:t>
            </a:fld>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3714911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6/26/2026</a:t>
            </a:fld>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dirty="0"/>
          </a:p>
        </p:txBody>
      </p:sp>
    </p:spTree>
    <p:extLst>
      <p:ext uri="{BB962C8B-B14F-4D97-AF65-F5344CB8AC3E}">
        <p14:creationId xmlns:p14="http://schemas.microsoft.com/office/powerpoint/2010/main" val="3009645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6/26/2026</a:t>
            </a:fld>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3209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024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190ECB9-D21F-E595-4B45-024598624E99}"/>
              </a:ext>
            </a:extLst>
          </p:cNvPr>
          <p:cNvSpPr txBox="1"/>
          <p:nvPr/>
        </p:nvSpPr>
        <p:spPr>
          <a:xfrm>
            <a:off x="1012723" y="1111045"/>
            <a:ext cx="7030064" cy="1200329"/>
          </a:xfrm>
          <a:prstGeom prst="rect">
            <a:avLst/>
          </a:prstGeom>
          <a:noFill/>
        </p:spPr>
        <p:txBody>
          <a:bodyPr wrap="square" rtlCol="0">
            <a:spAutoFit/>
          </a:bodyPr>
          <a:lstStyle/>
          <a:p>
            <a:pPr algn="just"/>
            <a:r>
              <a:rPr lang="en-GB" sz="3600" u="sng" dirty="0">
                <a:solidFill>
                  <a:schemeClr val="bg1"/>
                </a:solidFill>
                <a:cs typeface="Arial" panose="020B0604020202020204" pitchFamily="34" charset="0"/>
              </a:rPr>
              <a:t>Cross-Cultural </a:t>
            </a:r>
          </a:p>
          <a:p>
            <a:pPr algn="ctr"/>
            <a:r>
              <a:rPr lang="en-GB" sz="3600" u="sng" dirty="0">
                <a:solidFill>
                  <a:schemeClr val="bg1"/>
                </a:solidFill>
                <a:cs typeface="Arial" panose="020B0604020202020204" pitchFamily="34" charset="0"/>
              </a:rPr>
              <a:t>Negotiation Strategy </a:t>
            </a:r>
          </a:p>
        </p:txBody>
      </p:sp>
      <p:sp>
        <p:nvSpPr>
          <p:cNvPr id="5" name="TextBox 4">
            <a:extLst>
              <a:ext uri="{FF2B5EF4-FFF2-40B4-BE49-F238E27FC236}">
                <a16:creationId xmlns:a16="http://schemas.microsoft.com/office/drawing/2014/main" id="{5A6FFD7A-05D3-DA41-0798-9350E1066D28}"/>
              </a:ext>
            </a:extLst>
          </p:cNvPr>
          <p:cNvSpPr txBox="1"/>
          <p:nvPr/>
        </p:nvSpPr>
        <p:spPr>
          <a:xfrm>
            <a:off x="1012723" y="2654710"/>
            <a:ext cx="8436077" cy="400110"/>
          </a:xfrm>
          <a:prstGeom prst="rect">
            <a:avLst/>
          </a:prstGeom>
          <a:noFill/>
        </p:spPr>
        <p:txBody>
          <a:bodyPr wrap="square" rtlCol="0">
            <a:spAutoFit/>
          </a:bodyPr>
          <a:lstStyle/>
          <a:p>
            <a:r>
              <a:rPr lang="en-GB" sz="2000" dirty="0">
                <a:solidFill>
                  <a:schemeClr val="bg1"/>
                </a:solidFill>
              </a:rPr>
              <a:t>The Entertainer negotiating a strategic partnership with Pop Mart </a:t>
            </a:r>
          </a:p>
        </p:txBody>
      </p:sp>
      <p:sp>
        <p:nvSpPr>
          <p:cNvPr id="6" name="TextBox 5">
            <a:extLst>
              <a:ext uri="{FF2B5EF4-FFF2-40B4-BE49-F238E27FC236}">
                <a16:creationId xmlns:a16="http://schemas.microsoft.com/office/drawing/2014/main" id="{27B80329-D448-09E0-686F-FE674F546FC1}"/>
              </a:ext>
            </a:extLst>
          </p:cNvPr>
          <p:cNvSpPr txBox="1"/>
          <p:nvPr/>
        </p:nvSpPr>
        <p:spPr>
          <a:xfrm>
            <a:off x="1012723" y="4546626"/>
            <a:ext cx="6725264" cy="1754326"/>
          </a:xfrm>
          <a:prstGeom prst="rect">
            <a:avLst/>
          </a:prstGeom>
          <a:noFill/>
        </p:spPr>
        <p:txBody>
          <a:bodyPr wrap="square" rtlCol="0">
            <a:spAutoFit/>
          </a:bodyPr>
          <a:lstStyle/>
          <a:p>
            <a:endParaRPr lang="en-GB" dirty="0">
              <a:solidFill>
                <a:schemeClr val="bg1"/>
              </a:solidFill>
            </a:endParaRPr>
          </a:p>
          <a:p>
            <a:r>
              <a:rPr lang="en-GB" dirty="0">
                <a:solidFill>
                  <a:schemeClr val="bg1"/>
                </a:solidFill>
              </a:rPr>
              <a:t>Student name: Gabriel Catalin Manole</a:t>
            </a:r>
          </a:p>
          <a:p>
            <a:r>
              <a:rPr lang="en-GB" dirty="0">
                <a:solidFill>
                  <a:schemeClr val="bg1"/>
                </a:solidFill>
              </a:rPr>
              <a:t>Student ID: 2223641</a:t>
            </a:r>
          </a:p>
          <a:p>
            <a:r>
              <a:rPr lang="en-GB" dirty="0">
                <a:solidFill>
                  <a:schemeClr val="bg1"/>
                </a:solidFill>
              </a:rPr>
              <a:t>Module name: International Business Communication  </a:t>
            </a:r>
          </a:p>
          <a:p>
            <a:r>
              <a:rPr lang="en-GB" dirty="0">
                <a:solidFill>
                  <a:schemeClr val="bg1"/>
                </a:solidFill>
              </a:rPr>
              <a:t>Module </a:t>
            </a:r>
            <a:r>
              <a:rPr lang="en-GB">
                <a:solidFill>
                  <a:schemeClr val="bg1"/>
                </a:solidFill>
              </a:rPr>
              <a:t>code: LCBB6023</a:t>
            </a:r>
            <a:endParaRPr lang="en-GB" dirty="0">
              <a:solidFill>
                <a:schemeClr val="bg1"/>
              </a:solidFill>
            </a:endParaRPr>
          </a:p>
          <a:p>
            <a:endParaRPr lang="en-GB" dirty="0">
              <a:solidFill>
                <a:schemeClr val="bg1"/>
              </a:solidFill>
            </a:endParaRPr>
          </a:p>
        </p:txBody>
      </p:sp>
      <p:pic>
        <p:nvPicPr>
          <p:cNvPr id="7" name="Picture 6" descr="The Entertainer | Golden Square Shopping Centre">
            <a:extLst>
              <a:ext uri="{FF2B5EF4-FFF2-40B4-BE49-F238E27FC236}">
                <a16:creationId xmlns:a16="http://schemas.microsoft.com/office/drawing/2014/main" id="{2A3ED730-ED66-D880-D6D6-A2F75A59934F}"/>
              </a:ext>
            </a:extLst>
          </p:cNvPr>
          <p:cNvPicPr>
            <a:picLocks noChangeAspect="1"/>
          </p:cNvPicPr>
          <p:nvPr/>
        </p:nvPicPr>
        <p:blipFill>
          <a:blip r:embed="rId2"/>
          <a:stretch>
            <a:fillRect/>
          </a:stretch>
        </p:blipFill>
        <p:spPr>
          <a:xfrm>
            <a:off x="8625586" y="2311375"/>
            <a:ext cx="3809524" cy="3435580"/>
          </a:xfrm>
          <a:prstGeom prst="rect">
            <a:avLst/>
          </a:prstGeom>
        </p:spPr>
      </p:pic>
      <p:pic>
        <p:nvPicPr>
          <p:cNvPr id="8" name="Picture 7" descr="Pop Mart | Rosedale Center">
            <a:extLst>
              <a:ext uri="{FF2B5EF4-FFF2-40B4-BE49-F238E27FC236}">
                <a16:creationId xmlns:a16="http://schemas.microsoft.com/office/drawing/2014/main" id="{FB656381-BFAC-5C76-E66E-F7EFF490A749}"/>
              </a:ext>
            </a:extLst>
          </p:cNvPr>
          <p:cNvPicPr>
            <a:picLocks noChangeAspect="1"/>
          </p:cNvPicPr>
          <p:nvPr/>
        </p:nvPicPr>
        <p:blipFill>
          <a:blip r:embed="rId3"/>
          <a:stretch>
            <a:fillRect/>
          </a:stretch>
        </p:blipFill>
        <p:spPr>
          <a:xfrm>
            <a:off x="6527390" y="3600667"/>
            <a:ext cx="3030794" cy="3092245"/>
          </a:xfrm>
          <a:prstGeom prst="rect">
            <a:avLst/>
          </a:prstGeom>
        </p:spPr>
      </p:pic>
    </p:spTree>
    <p:extLst>
      <p:ext uri="{BB962C8B-B14F-4D97-AF65-F5344CB8AC3E}">
        <p14:creationId xmlns:p14="http://schemas.microsoft.com/office/powerpoint/2010/main" val="1165773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2C96AF-CA88-22AE-B4FB-011657526D71}"/>
              </a:ext>
            </a:extLst>
          </p:cNvPr>
          <p:cNvSpPr>
            <a:spLocks noGrp="1"/>
          </p:cNvSpPr>
          <p:nvPr>
            <p:ph idx="1"/>
          </p:nvPr>
        </p:nvSpPr>
        <p:spPr>
          <a:xfrm>
            <a:off x="700635" y="1111045"/>
            <a:ext cx="10691265" cy="4850843"/>
          </a:xfrm>
        </p:spPr>
        <p:txBody>
          <a:bodyPr/>
          <a:lstStyle/>
          <a:p>
            <a:endParaRPr lang="en-GB" dirty="0"/>
          </a:p>
          <a:p>
            <a:pPr marL="0" indent="0">
              <a:buNone/>
            </a:pPr>
            <a:endParaRPr lang="en-GB" dirty="0"/>
          </a:p>
          <a:p>
            <a:r>
              <a:rPr lang="en-GB" dirty="0"/>
              <a:t>Strategic rationale for The Entertainer-Pop Mart partnership </a:t>
            </a:r>
          </a:p>
          <a:p>
            <a:r>
              <a:rPr lang="en-GB" dirty="0"/>
              <a:t>Culture and key theoretical perspectives</a:t>
            </a:r>
          </a:p>
          <a:p>
            <a:r>
              <a:rPr lang="en-GB" dirty="0"/>
              <a:t>Chinese cultural elements that may affect negotiation</a:t>
            </a:r>
          </a:p>
          <a:p>
            <a:r>
              <a:rPr lang="en-GB" dirty="0"/>
              <a:t>Negotiation risks and communication solutions</a:t>
            </a:r>
          </a:p>
          <a:p>
            <a:r>
              <a:rPr lang="en-GB" dirty="0"/>
              <a:t>Recommended phased pilot and board decision</a:t>
            </a:r>
          </a:p>
        </p:txBody>
      </p:sp>
      <p:sp>
        <p:nvSpPr>
          <p:cNvPr id="4" name="TextBox 3">
            <a:extLst>
              <a:ext uri="{FF2B5EF4-FFF2-40B4-BE49-F238E27FC236}">
                <a16:creationId xmlns:a16="http://schemas.microsoft.com/office/drawing/2014/main" id="{25F01EB6-A88C-18EA-7D8F-0030F4FA8370}"/>
              </a:ext>
            </a:extLst>
          </p:cNvPr>
          <p:cNvSpPr txBox="1"/>
          <p:nvPr/>
        </p:nvSpPr>
        <p:spPr>
          <a:xfrm>
            <a:off x="855407" y="164136"/>
            <a:ext cx="5043948" cy="400110"/>
          </a:xfrm>
          <a:prstGeom prst="rect">
            <a:avLst/>
          </a:prstGeom>
          <a:noFill/>
        </p:spPr>
        <p:txBody>
          <a:bodyPr wrap="square" rtlCol="0">
            <a:spAutoFit/>
          </a:bodyPr>
          <a:lstStyle/>
          <a:p>
            <a:r>
              <a:rPr lang="en-GB" sz="2000" b="1" dirty="0"/>
              <a:t>Presentation outline</a:t>
            </a:r>
          </a:p>
        </p:txBody>
      </p:sp>
    </p:spTree>
    <p:extLst>
      <p:ext uri="{BB962C8B-B14F-4D97-AF65-F5344CB8AC3E}">
        <p14:creationId xmlns:p14="http://schemas.microsoft.com/office/powerpoint/2010/main" val="1860154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4BE6D44-75CF-8B5C-4947-2F521839FE9E}"/>
              </a:ext>
            </a:extLst>
          </p:cNvPr>
          <p:cNvSpPr txBox="1"/>
          <p:nvPr/>
        </p:nvSpPr>
        <p:spPr>
          <a:xfrm>
            <a:off x="835742" y="262433"/>
            <a:ext cx="5653548" cy="400110"/>
          </a:xfrm>
          <a:prstGeom prst="rect">
            <a:avLst/>
          </a:prstGeom>
          <a:noFill/>
        </p:spPr>
        <p:txBody>
          <a:bodyPr wrap="square" rtlCol="0">
            <a:spAutoFit/>
          </a:bodyPr>
          <a:lstStyle/>
          <a:p>
            <a:r>
              <a:rPr lang="en-GB" sz="2000" b="1" dirty="0"/>
              <a:t>Board decision: why this partnership matters? </a:t>
            </a:r>
          </a:p>
        </p:txBody>
      </p:sp>
      <p:sp>
        <p:nvSpPr>
          <p:cNvPr id="5" name="TextBox 4">
            <a:extLst>
              <a:ext uri="{FF2B5EF4-FFF2-40B4-BE49-F238E27FC236}">
                <a16:creationId xmlns:a16="http://schemas.microsoft.com/office/drawing/2014/main" id="{2DB80168-D67A-614B-FCF8-7AAEFD46D4FA}"/>
              </a:ext>
            </a:extLst>
          </p:cNvPr>
          <p:cNvSpPr txBox="1"/>
          <p:nvPr/>
        </p:nvSpPr>
        <p:spPr>
          <a:xfrm>
            <a:off x="707924" y="1310859"/>
            <a:ext cx="4817806" cy="1815882"/>
          </a:xfrm>
          <a:prstGeom prst="rect">
            <a:avLst/>
          </a:prstGeom>
          <a:noFill/>
          <a:ln w="38100" cap="flat" cmpd="sng" algn="ctr">
            <a:solidFill>
              <a:srgbClr val="070246"/>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sz="1600" dirty="0"/>
              <a:t>The Entertainer </a:t>
            </a:r>
          </a:p>
          <a:p>
            <a:pPr algn="just"/>
            <a:endParaRPr lang="en-GB" sz="1600" dirty="0"/>
          </a:p>
          <a:p>
            <a:pPr algn="just"/>
            <a:r>
              <a:rPr lang="en-GB" sz="1600" dirty="0"/>
              <a:t>UK toy retailer founded in Amersham in 1981; operates through stores, online retail and retail concessions. Its strength is family-focused retail reach and customer trust. </a:t>
            </a:r>
          </a:p>
          <a:p>
            <a:pPr algn="just"/>
            <a:endParaRPr lang="en-GB" sz="1600" dirty="0"/>
          </a:p>
        </p:txBody>
      </p:sp>
      <p:cxnSp>
        <p:nvCxnSpPr>
          <p:cNvPr id="7" name="Straight Arrow Connector 6">
            <a:extLst>
              <a:ext uri="{FF2B5EF4-FFF2-40B4-BE49-F238E27FC236}">
                <a16:creationId xmlns:a16="http://schemas.microsoft.com/office/drawing/2014/main" id="{C0EA6587-F705-4427-C8AD-7590222B5E56}"/>
              </a:ext>
            </a:extLst>
          </p:cNvPr>
          <p:cNvCxnSpPr>
            <a:cxnSpLocks/>
          </p:cNvCxnSpPr>
          <p:nvPr/>
        </p:nvCxnSpPr>
        <p:spPr>
          <a:xfrm>
            <a:off x="5525730" y="2095689"/>
            <a:ext cx="1042218" cy="0"/>
          </a:xfrm>
          <a:prstGeom prst="straightConnector1">
            <a:avLst/>
          </a:prstGeom>
          <a:ln w="28575">
            <a:solidFill>
              <a:srgbClr val="070246"/>
            </a:solidFill>
            <a:tailEnd type="triangle"/>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DB7D69FA-73D6-6D43-1D3E-62E17C7A1AD7}"/>
              </a:ext>
            </a:extLst>
          </p:cNvPr>
          <p:cNvSpPr txBox="1"/>
          <p:nvPr/>
        </p:nvSpPr>
        <p:spPr>
          <a:xfrm>
            <a:off x="6567948" y="1310859"/>
            <a:ext cx="5102942" cy="1815882"/>
          </a:xfrm>
          <a:prstGeom prst="rect">
            <a:avLst/>
          </a:prstGeom>
          <a:ln w="57150">
            <a:solidFill>
              <a:srgbClr val="721202"/>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a:t>Pop Mart </a:t>
            </a:r>
          </a:p>
          <a:p>
            <a:endParaRPr lang="en-GB" sz="1600" dirty="0"/>
          </a:p>
          <a:p>
            <a:pPr algn="just"/>
            <a:r>
              <a:rPr lang="en-GB" sz="1600" dirty="0"/>
              <a:t>Has experienced rapid international growth. Its 2024 annual report states that revenue reached RMB 13.04 billion, while overseas and Hong Kong, Macao and Taiwan revenue reached RMB 5,065.7 million, accounting for 38.9% of total revenue.</a:t>
            </a:r>
          </a:p>
        </p:txBody>
      </p:sp>
      <p:sp>
        <p:nvSpPr>
          <p:cNvPr id="9" name="TextBox 8">
            <a:extLst>
              <a:ext uri="{FF2B5EF4-FFF2-40B4-BE49-F238E27FC236}">
                <a16:creationId xmlns:a16="http://schemas.microsoft.com/office/drawing/2014/main" id="{C449EE7C-2C1C-E6E4-1A13-E644C08056C4}"/>
              </a:ext>
            </a:extLst>
          </p:cNvPr>
          <p:cNvSpPr txBox="1"/>
          <p:nvPr/>
        </p:nvSpPr>
        <p:spPr>
          <a:xfrm>
            <a:off x="3559277" y="3900653"/>
            <a:ext cx="4896465" cy="2062103"/>
          </a:xfrm>
          <a:prstGeom prst="rect">
            <a:avLst/>
          </a:prstGeom>
          <a:solidFill>
            <a:srgbClr val="070246"/>
          </a:solidFill>
          <a:ln/>
        </p:spPr>
        <p:style>
          <a:lnRef idx="2">
            <a:schemeClr val="accent3">
              <a:shade val="15000"/>
            </a:schemeClr>
          </a:lnRef>
          <a:fillRef idx="1">
            <a:schemeClr val="accent3"/>
          </a:fillRef>
          <a:effectRef idx="0">
            <a:schemeClr val="accent3"/>
          </a:effectRef>
          <a:fontRef idx="minor">
            <a:schemeClr val="lt1"/>
          </a:fontRef>
        </p:style>
        <p:txBody>
          <a:bodyPr wrap="square" rtlCol="0">
            <a:spAutoFit/>
          </a:bodyPr>
          <a:lstStyle/>
          <a:p>
            <a:pPr algn="just"/>
            <a:r>
              <a:rPr lang="en-GB" sz="1600" dirty="0"/>
              <a:t>Strategic fit </a:t>
            </a:r>
          </a:p>
          <a:p>
            <a:pPr algn="just"/>
            <a:endParaRPr lang="en-GB" sz="1600" dirty="0"/>
          </a:p>
          <a:p>
            <a:pPr algn="just"/>
            <a:r>
              <a:rPr lang="en-GB" sz="1600" dirty="0"/>
              <a:t>The Entertainer wants to use Pop Mart’s collectible brand strength to grow a higher-demand product category, attract new customer groups and increase store and online traffic. Pop Mart gains trusted UK retail access while maintaining scarcity and collector excitement. </a:t>
            </a:r>
          </a:p>
        </p:txBody>
      </p:sp>
      <p:sp>
        <p:nvSpPr>
          <p:cNvPr id="2" name="TextBox 1">
            <a:extLst>
              <a:ext uri="{FF2B5EF4-FFF2-40B4-BE49-F238E27FC236}">
                <a16:creationId xmlns:a16="http://schemas.microsoft.com/office/drawing/2014/main" id="{A7DB1332-96EC-8271-0296-DD60F7A2ABAF}"/>
              </a:ext>
            </a:extLst>
          </p:cNvPr>
          <p:cNvSpPr txBox="1"/>
          <p:nvPr/>
        </p:nvSpPr>
        <p:spPr>
          <a:xfrm>
            <a:off x="707924" y="6441678"/>
            <a:ext cx="8111613" cy="307777"/>
          </a:xfrm>
          <a:prstGeom prst="rect">
            <a:avLst/>
          </a:prstGeom>
          <a:noFill/>
        </p:spPr>
        <p:txBody>
          <a:bodyPr wrap="square" rtlCol="0">
            <a:spAutoFit/>
          </a:bodyPr>
          <a:lstStyle/>
          <a:p>
            <a:r>
              <a:rPr lang="en-GB" sz="1000" dirty="0"/>
              <a:t>Sources: The Entertainer (n.d.); Pop Mart International Group Limited (2025</a:t>
            </a:r>
            <a:r>
              <a:rPr lang="en-GB" sz="1400" dirty="0"/>
              <a:t>)</a:t>
            </a:r>
          </a:p>
        </p:txBody>
      </p:sp>
    </p:spTree>
    <p:extLst>
      <p:ext uri="{BB962C8B-B14F-4D97-AF65-F5344CB8AC3E}">
        <p14:creationId xmlns:p14="http://schemas.microsoft.com/office/powerpoint/2010/main" val="35607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8">
                                            <p:bg/>
                                          </p:spTgt>
                                        </p:tgtEl>
                                        <p:attrNameLst>
                                          <p:attrName>style.visibility</p:attrName>
                                        </p:attrNameLst>
                                      </p:cBhvr>
                                      <p:to>
                                        <p:strVal val="visible"/>
                                      </p:to>
                                    </p:set>
                                    <p:animEffect transition="in" filter="fade">
                                      <p:cBhvr>
                                        <p:cTn id="18" dur="1000"/>
                                        <p:tgtEl>
                                          <p:spTgt spid="8">
                                            <p:bg/>
                                          </p:spTgt>
                                        </p:tgtEl>
                                      </p:cBhvr>
                                    </p:animEffect>
                                    <p:anim calcmode="lin" valueType="num">
                                      <p:cBhvr>
                                        <p:cTn id="19" dur="1000" fill="hold"/>
                                        <p:tgtEl>
                                          <p:spTgt spid="8">
                                            <p:bg/>
                                          </p:spTgt>
                                        </p:tgtEl>
                                        <p:attrNameLst>
                                          <p:attrName>ppt_x</p:attrName>
                                        </p:attrNameLst>
                                      </p:cBhvr>
                                      <p:tavLst>
                                        <p:tav tm="0">
                                          <p:val>
                                            <p:strVal val="#ppt_x"/>
                                          </p:val>
                                        </p:tav>
                                        <p:tav tm="100000">
                                          <p:val>
                                            <p:strVal val="#ppt_x"/>
                                          </p:val>
                                        </p:tav>
                                      </p:tavLst>
                                    </p:anim>
                                    <p:anim calcmode="lin" valueType="num">
                                      <p:cBhvr>
                                        <p:cTn id="20" dur="1000" fill="hold"/>
                                        <p:tgtEl>
                                          <p:spTgt spid="8">
                                            <p:bg/>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1000"/>
                                        <p:tgtEl>
                                          <p:spTgt spid="8">
                                            <p:txEl>
                                              <p:pRg st="0" end="0"/>
                                            </p:txEl>
                                          </p:spTgt>
                                        </p:tgtEl>
                                      </p:cBhvr>
                                    </p:animEffect>
                                    <p:anim calcmode="lin" valueType="num">
                                      <p:cBhvr>
                                        <p:cTn id="2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8">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build="allAtOnce"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9648F3-F841-3606-A1AA-75EE7F3BCBC8}"/>
              </a:ext>
            </a:extLst>
          </p:cNvPr>
          <p:cNvSpPr>
            <a:spLocks noGrp="1"/>
          </p:cNvSpPr>
          <p:nvPr>
            <p:ph idx="1"/>
          </p:nvPr>
        </p:nvSpPr>
        <p:spPr>
          <a:xfrm>
            <a:off x="700635" y="1170039"/>
            <a:ext cx="10691265" cy="4791849"/>
          </a:xfrm>
          <a:solidFill>
            <a:srgbClr val="070246"/>
          </a:solidFill>
          <a:ln w="38100">
            <a:solidFill>
              <a:srgbClr val="721202"/>
            </a:solidFill>
          </a:ln>
        </p:spPr>
        <p:txBody>
          <a:bodyPr/>
          <a:lstStyle/>
          <a:p>
            <a:pPr algn="just"/>
            <a:endParaRPr lang="en-GB" sz="1800" dirty="0">
              <a:solidFill>
                <a:schemeClr val="bg1"/>
              </a:solidFill>
            </a:endParaRPr>
          </a:p>
          <a:p>
            <a:pPr algn="just"/>
            <a:endParaRPr lang="en-GB" sz="1800" dirty="0">
              <a:solidFill>
                <a:schemeClr val="bg1"/>
              </a:solidFill>
            </a:endParaRPr>
          </a:p>
          <a:p>
            <a:pPr algn="just"/>
            <a:endParaRPr lang="en-GB" sz="1800" dirty="0">
              <a:solidFill>
                <a:schemeClr val="bg1"/>
              </a:solidFill>
            </a:endParaRPr>
          </a:p>
          <a:p>
            <a:pPr algn="just"/>
            <a:r>
              <a:rPr lang="en-GB" sz="1800" dirty="0">
                <a:solidFill>
                  <a:schemeClr val="bg1"/>
                </a:solidFill>
              </a:rPr>
              <a:t>Strengthen its collectible toy category. </a:t>
            </a:r>
          </a:p>
          <a:p>
            <a:pPr algn="just"/>
            <a:r>
              <a:rPr lang="en-GB" sz="1800" dirty="0">
                <a:solidFill>
                  <a:schemeClr val="bg1"/>
                </a:solidFill>
              </a:rPr>
              <a:t>Attract collectors, teenagers and young adults, not only traditional family toy shoppers.</a:t>
            </a:r>
          </a:p>
          <a:p>
            <a:pPr algn="just"/>
            <a:r>
              <a:rPr lang="en-GB" sz="1800" dirty="0">
                <a:solidFill>
                  <a:schemeClr val="bg1"/>
                </a:solidFill>
              </a:rPr>
              <a:t>Increase store visits through limited-edition launches.</a:t>
            </a:r>
          </a:p>
          <a:p>
            <a:pPr algn="just"/>
            <a:r>
              <a:rPr lang="en-GB" sz="1800" dirty="0">
                <a:solidFill>
                  <a:schemeClr val="bg1"/>
                </a:solidFill>
              </a:rPr>
              <a:t>Grow online sales by promoting exclusive Pop Mart ranges.</a:t>
            </a:r>
          </a:p>
          <a:p>
            <a:pPr algn="just"/>
            <a:r>
              <a:rPr lang="en-GB" sz="1800" dirty="0">
                <a:solidFill>
                  <a:schemeClr val="bg1"/>
                </a:solidFill>
              </a:rPr>
              <a:t>Protect scarcity, brand value and customer trust.</a:t>
            </a:r>
          </a:p>
          <a:p>
            <a:endParaRPr lang="en-GB" dirty="0">
              <a:solidFill>
                <a:schemeClr val="bg1"/>
              </a:solidFill>
            </a:endParaRPr>
          </a:p>
        </p:txBody>
      </p:sp>
      <p:sp>
        <p:nvSpPr>
          <p:cNvPr id="4" name="TextBox 3">
            <a:extLst>
              <a:ext uri="{FF2B5EF4-FFF2-40B4-BE49-F238E27FC236}">
                <a16:creationId xmlns:a16="http://schemas.microsoft.com/office/drawing/2014/main" id="{8C188640-6D91-D5A5-15FC-BBD0C1195E62}"/>
              </a:ext>
            </a:extLst>
          </p:cNvPr>
          <p:cNvSpPr txBox="1"/>
          <p:nvPr/>
        </p:nvSpPr>
        <p:spPr>
          <a:xfrm>
            <a:off x="875071" y="383458"/>
            <a:ext cx="5486400" cy="400110"/>
          </a:xfrm>
          <a:prstGeom prst="rect">
            <a:avLst/>
          </a:prstGeom>
          <a:noFill/>
        </p:spPr>
        <p:txBody>
          <a:bodyPr wrap="square" rtlCol="0">
            <a:spAutoFit/>
          </a:bodyPr>
          <a:lstStyle/>
          <a:p>
            <a:r>
              <a:rPr lang="en-GB" sz="2000" b="1" dirty="0"/>
              <a:t>What The Entertainer wants to achieve?</a:t>
            </a:r>
          </a:p>
        </p:txBody>
      </p:sp>
      <p:sp>
        <p:nvSpPr>
          <p:cNvPr id="5" name="TextBox 4">
            <a:extLst>
              <a:ext uri="{FF2B5EF4-FFF2-40B4-BE49-F238E27FC236}">
                <a16:creationId xmlns:a16="http://schemas.microsoft.com/office/drawing/2014/main" id="{45ACCB63-A8C4-A04E-1ECD-79363EC1A22D}"/>
              </a:ext>
            </a:extLst>
          </p:cNvPr>
          <p:cNvSpPr txBox="1"/>
          <p:nvPr/>
        </p:nvSpPr>
        <p:spPr>
          <a:xfrm>
            <a:off x="700635" y="6538452"/>
            <a:ext cx="7774771" cy="246221"/>
          </a:xfrm>
          <a:prstGeom prst="rect">
            <a:avLst/>
          </a:prstGeom>
          <a:noFill/>
        </p:spPr>
        <p:txBody>
          <a:bodyPr wrap="square" rtlCol="0">
            <a:spAutoFit/>
          </a:bodyPr>
          <a:lstStyle/>
          <a:p>
            <a:r>
              <a:rPr lang="en-GB" sz="1000" dirty="0"/>
              <a:t>Sources: The Entertainer (n.d.); Pop Mart International Group Limited (2025).</a:t>
            </a:r>
          </a:p>
        </p:txBody>
      </p:sp>
    </p:spTree>
    <p:extLst>
      <p:ext uri="{BB962C8B-B14F-4D97-AF65-F5344CB8AC3E}">
        <p14:creationId xmlns:p14="http://schemas.microsoft.com/office/powerpoint/2010/main" val="2079298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00242B1-77B3-2556-8540-9E541130B679}"/>
              </a:ext>
            </a:extLst>
          </p:cNvPr>
          <p:cNvSpPr txBox="1"/>
          <p:nvPr/>
        </p:nvSpPr>
        <p:spPr>
          <a:xfrm>
            <a:off x="904568" y="304800"/>
            <a:ext cx="6381135" cy="400110"/>
          </a:xfrm>
          <a:prstGeom prst="rect">
            <a:avLst/>
          </a:prstGeom>
          <a:noFill/>
        </p:spPr>
        <p:txBody>
          <a:bodyPr wrap="square" rtlCol="0">
            <a:spAutoFit/>
          </a:bodyPr>
          <a:lstStyle/>
          <a:p>
            <a:r>
              <a:rPr lang="en-GB" sz="2000" b="1" dirty="0"/>
              <a:t>Culture in cross-cultural negotiation</a:t>
            </a:r>
          </a:p>
        </p:txBody>
      </p:sp>
      <p:sp>
        <p:nvSpPr>
          <p:cNvPr id="5" name="TextBox 4">
            <a:extLst>
              <a:ext uri="{FF2B5EF4-FFF2-40B4-BE49-F238E27FC236}">
                <a16:creationId xmlns:a16="http://schemas.microsoft.com/office/drawing/2014/main" id="{60776848-13F4-73AD-9ADC-BA85BC3B2D6E}"/>
              </a:ext>
            </a:extLst>
          </p:cNvPr>
          <p:cNvSpPr txBox="1"/>
          <p:nvPr/>
        </p:nvSpPr>
        <p:spPr>
          <a:xfrm>
            <a:off x="904568" y="1690062"/>
            <a:ext cx="4513006" cy="3447098"/>
          </a:xfrm>
          <a:prstGeom prst="rect">
            <a:avLst/>
          </a:prstGeom>
          <a:solidFill>
            <a:srgbClr val="070246"/>
          </a:solidFill>
        </p:spPr>
        <p:txBody>
          <a:bodyPr wrap="square" rtlCol="0">
            <a:spAutoFit/>
          </a:bodyPr>
          <a:lstStyle/>
          <a:p>
            <a:pPr algn="ctr"/>
            <a:r>
              <a:rPr lang="en-GB" sz="2400" dirty="0">
                <a:solidFill>
                  <a:schemeClr val="bg1"/>
                </a:solidFill>
              </a:rPr>
              <a:t>Culture is the ’’collective programming of the mind’’ that distinguishes one group from another</a:t>
            </a:r>
            <a:r>
              <a:rPr lang="en-GB" sz="1600" dirty="0">
                <a:solidFill>
                  <a:schemeClr val="bg1"/>
                </a:solidFill>
              </a:rPr>
              <a:t>.</a:t>
            </a:r>
          </a:p>
          <a:p>
            <a:pPr algn="ctr"/>
            <a:r>
              <a:rPr lang="en-GB" sz="1400" dirty="0">
                <a:solidFill>
                  <a:schemeClr val="bg1"/>
                </a:solidFill>
              </a:rPr>
              <a:t>(Hofstede, Hofstede and Minkov, 2010)</a:t>
            </a:r>
          </a:p>
          <a:p>
            <a:endParaRPr lang="en-GB" sz="2800" dirty="0">
              <a:solidFill>
                <a:schemeClr val="bg1"/>
              </a:solidFill>
            </a:endParaRPr>
          </a:p>
          <a:p>
            <a:pPr algn="just"/>
            <a:r>
              <a:rPr lang="en-GB" sz="2000" dirty="0">
                <a:solidFill>
                  <a:schemeClr val="bg1"/>
                </a:solidFill>
              </a:rPr>
              <a:t>For this negotiation, culture is not an abstract topic – it shapes how both sides communicate, build trust and make commitments.</a:t>
            </a:r>
          </a:p>
        </p:txBody>
      </p:sp>
      <p:sp>
        <p:nvSpPr>
          <p:cNvPr id="6" name="TextBox 5">
            <a:extLst>
              <a:ext uri="{FF2B5EF4-FFF2-40B4-BE49-F238E27FC236}">
                <a16:creationId xmlns:a16="http://schemas.microsoft.com/office/drawing/2014/main" id="{E0DA51B3-9B04-4DC4-A9EE-5E2C6C98F15B}"/>
              </a:ext>
            </a:extLst>
          </p:cNvPr>
          <p:cNvSpPr txBox="1"/>
          <p:nvPr/>
        </p:nvSpPr>
        <p:spPr>
          <a:xfrm>
            <a:off x="5653543" y="1625553"/>
            <a:ext cx="5437239" cy="369332"/>
          </a:xfrm>
          <a:prstGeom prst="rect">
            <a:avLst/>
          </a:prstGeom>
          <a:noFill/>
          <a:ln>
            <a:solidFill>
              <a:srgbClr val="C00000"/>
            </a:solidFill>
          </a:ln>
        </p:spPr>
        <p:txBody>
          <a:bodyPr wrap="square" rtlCol="0">
            <a:spAutoFit/>
          </a:bodyPr>
          <a:lstStyle/>
          <a:p>
            <a:r>
              <a:rPr lang="en-GB" dirty="0">
                <a:solidFill>
                  <a:srgbClr val="C00000"/>
                </a:solidFill>
              </a:rPr>
              <a:t>Communication style </a:t>
            </a:r>
            <a:r>
              <a:rPr lang="en-GB" dirty="0"/>
              <a:t>– direct vs indirect meaning </a:t>
            </a:r>
            <a:endParaRPr lang="en-GB" dirty="0">
              <a:solidFill>
                <a:srgbClr val="C00000"/>
              </a:solidFill>
            </a:endParaRPr>
          </a:p>
        </p:txBody>
      </p:sp>
      <p:sp>
        <p:nvSpPr>
          <p:cNvPr id="7" name="TextBox 6">
            <a:extLst>
              <a:ext uri="{FF2B5EF4-FFF2-40B4-BE49-F238E27FC236}">
                <a16:creationId xmlns:a16="http://schemas.microsoft.com/office/drawing/2014/main" id="{7140AFFB-DC9A-9542-FCC3-8F7D4B290432}"/>
              </a:ext>
            </a:extLst>
          </p:cNvPr>
          <p:cNvSpPr txBox="1"/>
          <p:nvPr/>
        </p:nvSpPr>
        <p:spPr>
          <a:xfrm>
            <a:off x="5653544" y="2294147"/>
            <a:ext cx="5437239" cy="369332"/>
          </a:xfrm>
          <a:prstGeom prst="rect">
            <a:avLst/>
          </a:prstGeom>
          <a:noFill/>
          <a:ln>
            <a:solidFill>
              <a:srgbClr val="C00000"/>
            </a:solidFill>
          </a:ln>
        </p:spPr>
        <p:txBody>
          <a:bodyPr wrap="square" rtlCol="0">
            <a:spAutoFit/>
          </a:bodyPr>
          <a:lstStyle/>
          <a:p>
            <a:r>
              <a:rPr lang="en-GB" dirty="0">
                <a:solidFill>
                  <a:srgbClr val="C00000"/>
                </a:solidFill>
              </a:rPr>
              <a:t>Trust</a:t>
            </a:r>
            <a:r>
              <a:rPr lang="en-GB" dirty="0"/>
              <a:t> – relationship before contract</a:t>
            </a:r>
          </a:p>
        </p:txBody>
      </p:sp>
      <p:sp>
        <p:nvSpPr>
          <p:cNvPr id="8" name="TextBox 7">
            <a:extLst>
              <a:ext uri="{FF2B5EF4-FFF2-40B4-BE49-F238E27FC236}">
                <a16:creationId xmlns:a16="http://schemas.microsoft.com/office/drawing/2014/main" id="{931AA0D4-2A6E-2F00-8B73-4EEA549E5F98}"/>
              </a:ext>
            </a:extLst>
          </p:cNvPr>
          <p:cNvSpPr txBox="1"/>
          <p:nvPr/>
        </p:nvSpPr>
        <p:spPr>
          <a:xfrm>
            <a:off x="5653545" y="2967657"/>
            <a:ext cx="5437239" cy="369332"/>
          </a:xfrm>
          <a:prstGeom prst="rect">
            <a:avLst/>
          </a:prstGeom>
          <a:noFill/>
          <a:ln>
            <a:solidFill>
              <a:srgbClr val="C00000"/>
            </a:solidFill>
          </a:ln>
        </p:spPr>
        <p:txBody>
          <a:bodyPr wrap="square" rtlCol="0">
            <a:spAutoFit/>
          </a:bodyPr>
          <a:lstStyle/>
          <a:p>
            <a:r>
              <a:rPr lang="en-GB" dirty="0">
                <a:solidFill>
                  <a:srgbClr val="C00000"/>
                </a:solidFill>
              </a:rPr>
              <a:t>Face and harmony </a:t>
            </a:r>
            <a:r>
              <a:rPr lang="en-GB" dirty="0"/>
              <a:t>– how disagreement is expressed </a:t>
            </a:r>
          </a:p>
        </p:txBody>
      </p:sp>
      <p:sp>
        <p:nvSpPr>
          <p:cNvPr id="9" name="TextBox 8">
            <a:extLst>
              <a:ext uri="{FF2B5EF4-FFF2-40B4-BE49-F238E27FC236}">
                <a16:creationId xmlns:a16="http://schemas.microsoft.com/office/drawing/2014/main" id="{1BD50DE3-BFEA-37F8-7319-6F01FAAFE6D6}"/>
              </a:ext>
            </a:extLst>
          </p:cNvPr>
          <p:cNvSpPr txBox="1"/>
          <p:nvPr/>
        </p:nvSpPr>
        <p:spPr>
          <a:xfrm>
            <a:off x="5653546" y="3646083"/>
            <a:ext cx="5437239" cy="369332"/>
          </a:xfrm>
          <a:prstGeom prst="rect">
            <a:avLst/>
          </a:prstGeom>
          <a:noFill/>
          <a:ln>
            <a:solidFill>
              <a:srgbClr val="C00000"/>
            </a:solidFill>
          </a:ln>
        </p:spPr>
        <p:txBody>
          <a:bodyPr wrap="square" rtlCol="0">
            <a:spAutoFit/>
          </a:bodyPr>
          <a:lstStyle/>
          <a:p>
            <a:r>
              <a:rPr lang="en-GB" dirty="0">
                <a:solidFill>
                  <a:srgbClr val="C00000"/>
                </a:solidFill>
              </a:rPr>
              <a:t>Hierarchy</a:t>
            </a:r>
            <a:r>
              <a:rPr lang="en-GB" dirty="0"/>
              <a:t> – who speaks and who decides </a:t>
            </a:r>
          </a:p>
        </p:txBody>
      </p:sp>
      <p:sp>
        <p:nvSpPr>
          <p:cNvPr id="10" name="TextBox 9">
            <a:extLst>
              <a:ext uri="{FF2B5EF4-FFF2-40B4-BE49-F238E27FC236}">
                <a16:creationId xmlns:a16="http://schemas.microsoft.com/office/drawing/2014/main" id="{061ADA95-EF0D-B904-00CD-319DD7A14DC6}"/>
              </a:ext>
            </a:extLst>
          </p:cNvPr>
          <p:cNvSpPr txBox="1"/>
          <p:nvPr/>
        </p:nvSpPr>
        <p:spPr>
          <a:xfrm>
            <a:off x="5653547" y="4314677"/>
            <a:ext cx="5437239" cy="369332"/>
          </a:xfrm>
          <a:prstGeom prst="rect">
            <a:avLst/>
          </a:prstGeom>
          <a:noFill/>
          <a:ln>
            <a:solidFill>
              <a:srgbClr val="C00000"/>
            </a:solidFill>
          </a:ln>
        </p:spPr>
        <p:txBody>
          <a:bodyPr wrap="square" rtlCol="0">
            <a:spAutoFit/>
          </a:bodyPr>
          <a:lstStyle/>
          <a:p>
            <a:r>
              <a:rPr lang="en-GB" dirty="0">
                <a:solidFill>
                  <a:srgbClr val="C00000"/>
                </a:solidFill>
              </a:rPr>
              <a:t>Time</a:t>
            </a:r>
            <a:r>
              <a:rPr lang="en-GB" dirty="0"/>
              <a:t> – deadline pressures vs long-term orientation </a:t>
            </a:r>
          </a:p>
        </p:txBody>
      </p:sp>
      <p:sp>
        <p:nvSpPr>
          <p:cNvPr id="11" name="TextBox 10">
            <a:extLst>
              <a:ext uri="{FF2B5EF4-FFF2-40B4-BE49-F238E27FC236}">
                <a16:creationId xmlns:a16="http://schemas.microsoft.com/office/drawing/2014/main" id="{657DEBA5-1EAF-A22F-FD01-0E803AA3A6C3}"/>
              </a:ext>
            </a:extLst>
          </p:cNvPr>
          <p:cNvSpPr txBox="1"/>
          <p:nvPr/>
        </p:nvSpPr>
        <p:spPr>
          <a:xfrm>
            <a:off x="5653548" y="4983271"/>
            <a:ext cx="5565058" cy="369332"/>
          </a:xfrm>
          <a:prstGeom prst="rect">
            <a:avLst/>
          </a:prstGeom>
          <a:noFill/>
          <a:ln>
            <a:solidFill>
              <a:srgbClr val="C00000"/>
            </a:solidFill>
          </a:ln>
        </p:spPr>
        <p:txBody>
          <a:bodyPr wrap="square" rtlCol="0">
            <a:spAutoFit/>
          </a:bodyPr>
          <a:lstStyle/>
          <a:p>
            <a:r>
              <a:rPr lang="en-GB" dirty="0">
                <a:solidFill>
                  <a:srgbClr val="C00000"/>
                </a:solidFill>
              </a:rPr>
              <a:t>Ethics/compliance </a:t>
            </a:r>
            <a:r>
              <a:rPr lang="en-GB" dirty="0"/>
              <a:t>– gifts, obligations and transparency</a:t>
            </a:r>
          </a:p>
        </p:txBody>
      </p:sp>
    </p:spTree>
    <p:extLst>
      <p:ext uri="{BB962C8B-B14F-4D97-AF65-F5344CB8AC3E}">
        <p14:creationId xmlns:p14="http://schemas.microsoft.com/office/powerpoint/2010/main" val="3264561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FC18B8C1-5A6B-CA3D-25EA-E4547E8B0513}"/>
              </a:ext>
            </a:extLst>
          </p:cNvPr>
          <p:cNvGraphicFramePr>
            <a:graphicFrameLocks noGrp="1"/>
          </p:cNvGraphicFramePr>
          <p:nvPr>
            <p:ph idx="1"/>
            <p:extLst>
              <p:ext uri="{D42A27DB-BD31-4B8C-83A1-F6EECF244321}">
                <p14:modId xmlns:p14="http://schemas.microsoft.com/office/powerpoint/2010/main" val="1505028914"/>
              </p:ext>
            </p:extLst>
          </p:nvPr>
        </p:nvGraphicFramePr>
        <p:xfrm>
          <a:off x="700088" y="914399"/>
          <a:ext cx="10691812" cy="4164322"/>
        </p:xfrm>
        <a:graphic>
          <a:graphicData uri="http://schemas.openxmlformats.org/drawingml/2006/table">
            <a:tbl>
              <a:tblPr firstRow="1" bandRow="1">
                <a:tableStyleId>{5C22544A-7EE6-4342-B048-85BDC9FD1C3A}</a:tableStyleId>
              </a:tblPr>
              <a:tblGrid>
                <a:gridCol w="2672953">
                  <a:extLst>
                    <a:ext uri="{9D8B030D-6E8A-4147-A177-3AD203B41FA5}">
                      <a16:colId xmlns:a16="http://schemas.microsoft.com/office/drawing/2014/main" val="3971857401"/>
                    </a:ext>
                  </a:extLst>
                </a:gridCol>
                <a:gridCol w="2672953">
                  <a:extLst>
                    <a:ext uri="{9D8B030D-6E8A-4147-A177-3AD203B41FA5}">
                      <a16:colId xmlns:a16="http://schemas.microsoft.com/office/drawing/2014/main" val="980422771"/>
                    </a:ext>
                  </a:extLst>
                </a:gridCol>
                <a:gridCol w="2672953">
                  <a:extLst>
                    <a:ext uri="{9D8B030D-6E8A-4147-A177-3AD203B41FA5}">
                      <a16:colId xmlns:a16="http://schemas.microsoft.com/office/drawing/2014/main" val="1971246408"/>
                    </a:ext>
                  </a:extLst>
                </a:gridCol>
                <a:gridCol w="2672953">
                  <a:extLst>
                    <a:ext uri="{9D8B030D-6E8A-4147-A177-3AD203B41FA5}">
                      <a16:colId xmlns:a16="http://schemas.microsoft.com/office/drawing/2014/main" val="1379768142"/>
                    </a:ext>
                  </a:extLst>
                </a:gridCol>
              </a:tblGrid>
              <a:tr h="820321">
                <a:tc>
                  <a:txBody>
                    <a:bodyPr/>
                    <a:lstStyle/>
                    <a:p>
                      <a:pPr algn="ctr"/>
                      <a:r>
                        <a:rPr lang="en-GB" sz="1600" dirty="0"/>
                        <a:t>Theory </a:t>
                      </a:r>
                    </a:p>
                  </a:txBody>
                  <a:tcPr>
                    <a:solidFill>
                      <a:srgbClr val="070246"/>
                    </a:solidFill>
                  </a:tcPr>
                </a:tc>
                <a:tc>
                  <a:txBody>
                    <a:bodyPr/>
                    <a:lstStyle/>
                    <a:p>
                      <a:pPr algn="ctr"/>
                      <a:r>
                        <a:rPr lang="en-GB" sz="1600" dirty="0"/>
                        <a:t>UK tendency</a:t>
                      </a:r>
                    </a:p>
                  </a:txBody>
                  <a:tcPr>
                    <a:solidFill>
                      <a:srgbClr val="070246"/>
                    </a:solidFill>
                  </a:tcPr>
                </a:tc>
                <a:tc>
                  <a:txBody>
                    <a:bodyPr/>
                    <a:lstStyle/>
                    <a:p>
                      <a:pPr algn="ctr"/>
                      <a:r>
                        <a:rPr lang="en-GB" sz="1600" dirty="0"/>
                        <a:t>China tendency</a:t>
                      </a:r>
                    </a:p>
                  </a:txBody>
                  <a:tcPr>
                    <a:solidFill>
                      <a:srgbClr val="070246"/>
                    </a:solidFill>
                  </a:tcPr>
                </a:tc>
                <a:tc>
                  <a:txBody>
                    <a:bodyPr/>
                    <a:lstStyle/>
                    <a:p>
                      <a:pPr algn="ctr"/>
                      <a:r>
                        <a:rPr lang="en-GB" sz="1600" dirty="0"/>
                        <a:t>Negotiation implication </a:t>
                      </a:r>
                    </a:p>
                  </a:txBody>
                  <a:tcPr>
                    <a:solidFill>
                      <a:srgbClr val="070246"/>
                    </a:solidFill>
                  </a:tcPr>
                </a:tc>
                <a:extLst>
                  <a:ext uri="{0D108BD9-81ED-4DB2-BD59-A6C34878D82A}">
                    <a16:rowId xmlns:a16="http://schemas.microsoft.com/office/drawing/2014/main" val="2984025744"/>
                  </a:ext>
                </a:extLst>
              </a:tr>
              <a:tr h="820321">
                <a:tc>
                  <a:txBody>
                    <a:bodyPr/>
                    <a:lstStyle/>
                    <a:p>
                      <a:pPr algn="ctr"/>
                      <a:r>
                        <a:rPr lang="en-GB" sz="1600" dirty="0"/>
                        <a:t>Hofstede: individualism/collectivism</a:t>
                      </a:r>
                    </a:p>
                  </a:txBody>
                  <a:tcPr/>
                </a:tc>
                <a:tc>
                  <a:txBody>
                    <a:bodyPr/>
                    <a:lstStyle/>
                    <a:p>
                      <a:pPr algn="ctr"/>
                      <a:r>
                        <a:rPr lang="en-GB" sz="1600" dirty="0"/>
                        <a:t>Individual responsibility </a:t>
                      </a:r>
                    </a:p>
                  </a:txBody>
                  <a:tcPr/>
                </a:tc>
                <a:tc>
                  <a:txBody>
                    <a:bodyPr/>
                    <a:lstStyle/>
                    <a:p>
                      <a:pPr algn="ctr"/>
                      <a:r>
                        <a:rPr lang="en-GB" sz="1600" dirty="0"/>
                        <a:t>Group consensus and  obligations</a:t>
                      </a:r>
                    </a:p>
                  </a:txBody>
                  <a:tcPr/>
                </a:tc>
                <a:tc>
                  <a:txBody>
                    <a:bodyPr/>
                    <a:lstStyle/>
                    <a:p>
                      <a:pPr algn="ctr"/>
                      <a:r>
                        <a:rPr lang="en-GB" sz="1600" dirty="0"/>
                        <a:t>Frame terms as shared value and long-term cooperation</a:t>
                      </a:r>
                    </a:p>
                  </a:txBody>
                  <a:tcPr/>
                </a:tc>
                <a:extLst>
                  <a:ext uri="{0D108BD9-81ED-4DB2-BD59-A6C34878D82A}">
                    <a16:rowId xmlns:a16="http://schemas.microsoft.com/office/drawing/2014/main" val="1205670640"/>
                  </a:ext>
                </a:extLst>
              </a:tr>
              <a:tr h="820321">
                <a:tc>
                  <a:txBody>
                    <a:bodyPr/>
                    <a:lstStyle/>
                    <a:p>
                      <a:pPr algn="ctr"/>
                      <a:r>
                        <a:rPr lang="en-GB" sz="1600" dirty="0"/>
                        <a:t>Hofstede: power distance </a:t>
                      </a:r>
                    </a:p>
                  </a:txBody>
                  <a:tcPr/>
                </a:tc>
                <a:tc>
                  <a:txBody>
                    <a:bodyPr/>
                    <a:lstStyle/>
                    <a:p>
                      <a:pPr algn="ctr"/>
                      <a:r>
                        <a:rPr lang="en-GB" sz="1600" dirty="0"/>
                        <a:t>More open debate across levels</a:t>
                      </a:r>
                    </a:p>
                  </a:txBody>
                  <a:tcPr/>
                </a:tc>
                <a:tc>
                  <a:txBody>
                    <a:bodyPr/>
                    <a:lstStyle/>
                    <a:p>
                      <a:pPr algn="ctr"/>
                      <a:r>
                        <a:rPr lang="en-GB" sz="1600" dirty="0"/>
                        <a:t>Greater attention to seniority and authority</a:t>
                      </a:r>
                    </a:p>
                  </a:txBody>
                  <a:tcPr/>
                </a:tc>
                <a:tc>
                  <a:txBody>
                    <a:bodyPr/>
                    <a:lstStyle/>
                    <a:p>
                      <a:pPr algn="ctr"/>
                      <a:r>
                        <a:rPr lang="en-GB" sz="1600" dirty="0"/>
                        <a:t>Send senior UK representatives with authority to signal respect</a:t>
                      </a:r>
                    </a:p>
                  </a:txBody>
                  <a:tcPr/>
                </a:tc>
                <a:extLst>
                  <a:ext uri="{0D108BD9-81ED-4DB2-BD59-A6C34878D82A}">
                    <a16:rowId xmlns:a16="http://schemas.microsoft.com/office/drawing/2014/main" val="3449262966"/>
                  </a:ext>
                </a:extLst>
              </a:tr>
              <a:tr h="877760">
                <a:tc>
                  <a:txBody>
                    <a:bodyPr/>
                    <a:lstStyle/>
                    <a:p>
                      <a:pPr algn="ctr"/>
                      <a:r>
                        <a:rPr lang="en-GB" sz="1600" dirty="0"/>
                        <a:t>Hall: low-context/ high-context </a:t>
                      </a:r>
                    </a:p>
                  </a:txBody>
                  <a:tcPr/>
                </a:tc>
                <a:tc>
                  <a:txBody>
                    <a:bodyPr/>
                    <a:lstStyle/>
                    <a:p>
                      <a:pPr algn="ctr"/>
                      <a:r>
                        <a:rPr lang="en-GB" sz="1600" dirty="0"/>
                        <a:t>Direct wording, written detail and explicit deadlines</a:t>
                      </a:r>
                    </a:p>
                  </a:txBody>
                  <a:tcPr/>
                </a:tc>
                <a:tc>
                  <a:txBody>
                    <a:bodyPr/>
                    <a:lstStyle/>
                    <a:p>
                      <a:pPr algn="ctr"/>
                      <a:r>
                        <a:rPr lang="en-GB" sz="1600" dirty="0"/>
                        <a:t>Meaning through context, tone and silence</a:t>
                      </a:r>
                    </a:p>
                  </a:txBody>
                  <a:tcPr/>
                </a:tc>
                <a:tc>
                  <a:txBody>
                    <a:bodyPr/>
                    <a:lstStyle/>
                    <a:p>
                      <a:pPr algn="ctr"/>
                      <a:r>
                        <a:rPr lang="en-GB" sz="1600" dirty="0"/>
                        <a:t>Confirm understanding diplomatically </a:t>
                      </a:r>
                    </a:p>
                  </a:txBody>
                  <a:tcPr/>
                </a:tc>
                <a:extLst>
                  <a:ext uri="{0D108BD9-81ED-4DB2-BD59-A6C34878D82A}">
                    <a16:rowId xmlns:a16="http://schemas.microsoft.com/office/drawing/2014/main" val="1863430633"/>
                  </a:ext>
                </a:extLst>
              </a:tr>
              <a:tr h="820321">
                <a:tc>
                  <a:txBody>
                    <a:bodyPr/>
                    <a:lstStyle/>
                    <a:p>
                      <a:pPr algn="ctr"/>
                      <a:r>
                        <a:rPr lang="en-GB" sz="1600" dirty="0"/>
                        <a:t>GLOBE/cultural sensitivity</a:t>
                      </a:r>
                    </a:p>
                  </a:txBody>
                  <a:tcPr/>
                </a:tc>
                <a:tc>
                  <a:txBody>
                    <a:bodyPr/>
                    <a:lstStyle/>
                    <a:p>
                      <a:pPr algn="ctr"/>
                      <a:r>
                        <a:rPr lang="en-GB" sz="1600" dirty="0"/>
                        <a:t>Task evidence persuades</a:t>
                      </a:r>
                    </a:p>
                  </a:txBody>
                  <a:tcPr/>
                </a:tc>
                <a:tc>
                  <a:txBody>
                    <a:bodyPr/>
                    <a:lstStyle/>
                    <a:p>
                      <a:pPr algn="ctr"/>
                      <a:r>
                        <a:rPr lang="en-GB" sz="1600" dirty="0"/>
                        <a:t>Trust, harmony and status cues affect acceptance</a:t>
                      </a:r>
                    </a:p>
                  </a:txBody>
                  <a:tcPr/>
                </a:tc>
                <a:tc>
                  <a:txBody>
                    <a:bodyPr/>
                    <a:lstStyle/>
                    <a:p>
                      <a:pPr algn="ctr"/>
                      <a:r>
                        <a:rPr lang="en-GB" sz="1600" dirty="0"/>
                        <a:t>Balance data with relationship building and face-saving language</a:t>
                      </a:r>
                    </a:p>
                  </a:txBody>
                  <a:tcPr/>
                </a:tc>
                <a:extLst>
                  <a:ext uri="{0D108BD9-81ED-4DB2-BD59-A6C34878D82A}">
                    <a16:rowId xmlns:a16="http://schemas.microsoft.com/office/drawing/2014/main" val="1686314260"/>
                  </a:ext>
                </a:extLst>
              </a:tr>
            </a:tbl>
          </a:graphicData>
        </a:graphic>
      </p:graphicFrame>
      <p:sp>
        <p:nvSpPr>
          <p:cNvPr id="4" name="TextBox 3">
            <a:extLst>
              <a:ext uri="{FF2B5EF4-FFF2-40B4-BE49-F238E27FC236}">
                <a16:creationId xmlns:a16="http://schemas.microsoft.com/office/drawing/2014/main" id="{D1AD5797-31DD-733F-8ED5-9B514142F17D}"/>
              </a:ext>
            </a:extLst>
          </p:cNvPr>
          <p:cNvSpPr txBox="1"/>
          <p:nvPr/>
        </p:nvSpPr>
        <p:spPr>
          <a:xfrm>
            <a:off x="884903" y="304800"/>
            <a:ext cx="6528620" cy="400110"/>
          </a:xfrm>
          <a:prstGeom prst="rect">
            <a:avLst/>
          </a:prstGeom>
          <a:noFill/>
        </p:spPr>
        <p:txBody>
          <a:bodyPr wrap="square" rtlCol="0">
            <a:spAutoFit/>
          </a:bodyPr>
          <a:lstStyle/>
          <a:p>
            <a:r>
              <a:rPr lang="en-GB" sz="2000" b="1" dirty="0"/>
              <a:t>Theoretical underpinning: how culture affects the deal</a:t>
            </a:r>
          </a:p>
        </p:txBody>
      </p:sp>
      <p:sp>
        <p:nvSpPr>
          <p:cNvPr id="2" name="TextBox 1">
            <a:extLst>
              <a:ext uri="{FF2B5EF4-FFF2-40B4-BE49-F238E27FC236}">
                <a16:creationId xmlns:a16="http://schemas.microsoft.com/office/drawing/2014/main" id="{CB5F29DC-1FE4-D643-2D4F-B0911759C474}"/>
              </a:ext>
            </a:extLst>
          </p:cNvPr>
          <p:cNvSpPr txBox="1"/>
          <p:nvPr/>
        </p:nvSpPr>
        <p:spPr>
          <a:xfrm>
            <a:off x="700088" y="6553200"/>
            <a:ext cx="6528620" cy="246221"/>
          </a:xfrm>
          <a:prstGeom prst="rect">
            <a:avLst/>
          </a:prstGeom>
          <a:noFill/>
        </p:spPr>
        <p:txBody>
          <a:bodyPr wrap="square" rtlCol="0">
            <a:spAutoFit/>
          </a:bodyPr>
          <a:lstStyle/>
          <a:p>
            <a:r>
              <a:rPr lang="en-GB" sz="1000" dirty="0"/>
              <a:t>Sources: Hofstede et al. (2010); Hall (1976); House et al. (2004)</a:t>
            </a:r>
          </a:p>
        </p:txBody>
      </p:sp>
      <p:sp>
        <p:nvSpPr>
          <p:cNvPr id="3" name="TextBox 2">
            <a:extLst>
              <a:ext uri="{FF2B5EF4-FFF2-40B4-BE49-F238E27FC236}">
                <a16:creationId xmlns:a16="http://schemas.microsoft.com/office/drawing/2014/main" id="{9759AE97-62C9-EA4B-3076-A4E71A95EE89}"/>
              </a:ext>
            </a:extLst>
          </p:cNvPr>
          <p:cNvSpPr txBox="1"/>
          <p:nvPr/>
        </p:nvSpPr>
        <p:spPr>
          <a:xfrm>
            <a:off x="884903" y="5565058"/>
            <a:ext cx="10422194" cy="584775"/>
          </a:xfrm>
          <a:prstGeom prst="rect">
            <a:avLst/>
          </a:prstGeom>
          <a:noFill/>
        </p:spPr>
        <p:txBody>
          <a:bodyPr wrap="square" rtlCol="0">
            <a:spAutoFit/>
          </a:bodyPr>
          <a:lstStyle/>
          <a:p>
            <a:r>
              <a:rPr lang="en-GB" sz="1600" dirty="0"/>
              <a:t>These theories are useful for planning, but they should not be treated as fixed rules. UK and Chinese negotiators may behave differently depending on company culture, experience and the specific deal context. </a:t>
            </a:r>
          </a:p>
        </p:txBody>
      </p:sp>
    </p:spTree>
    <p:extLst>
      <p:ext uri="{BB962C8B-B14F-4D97-AF65-F5344CB8AC3E}">
        <p14:creationId xmlns:p14="http://schemas.microsoft.com/office/powerpoint/2010/main" val="2228101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9BB180-09F3-A991-077F-6161C0192EBE}"/>
              </a:ext>
            </a:extLst>
          </p:cNvPr>
          <p:cNvSpPr txBox="1"/>
          <p:nvPr/>
        </p:nvSpPr>
        <p:spPr>
          <a:xfrm>
            <a:off x="865239" y="196645"/>
            <a:ext cx="5142271" cy="400110"/>
          </a:xfrm>
          <a:prstGeom prst="rect">
            <a:avLst/>
          </a:prstGeom>
          <a:noFill/>
        </p:spPr>
        <p:txBody>
          <a:bodyPr wrap="square" rtlCol="0">
            <a:spAutoFit/>
          </a:bodyPr>
          <a:lstStyle/>
          <a:p>
            <a:r>
              <a:rPr lang="en-GB" sz="2000" b="1" dirty="0"/>
              <a:t>Chinese cultural elements to overcome</a:t>
            </a:r>
          </a:p>
        </p:txBody>
      </p:sp>
      <p:sp>
        <p:nvSpPr>
          <p:cNvPr id="5" name="TextBox 4">
            <a:extLst>
              <a:ext uri="{FF2B5EF4-FFF2-40B4-BE49-F238E27FC236}">
                <a16:creationId xmlns:a16="http://schemas.microsoft.com/office/drawing/2014/main" id="{36DBD26D-6D70-133E-63FF-36945E7A70A5}"/>
              </a:ext>
            </a:extLst>
          </p:cNvPr>
          <p:cNvSpPr txBox="1"/>
          <p:nvPr/>
        </p:nvSpPr>
        <p:spPr>
          <a:xfrm>
            <a:off x="865239" y="1111045"/>
            <a:ext cx="5142271" cy="646331"/>
          </a:xfrm>
          <a:prstGeom prst="rect">
            <a:avLst/>
          </a:prstGeom>
          <a:noFill/>
          <a:ln w="38100">
            <a:solidFill>
              <a:srgbClr val="070246"/>
            </a:solidFill>
          </a:ln>
        </p:spPr>
        <p:txBody>
          <a:bodyPr wrap="square" rtlCol="0">
            <a:spAutoFit/>
          </a:bodyPr>
          <a:lstStyle/>
          <a:p>
            <a:pPr algn="just"/>
            <a:r>
              <a:rPr lang="en-GB" b="1" dirty="0"/>
              <a:t>Relationship first</a:t>
            </a:r>
          </a:p>
          <a:p>
            <a:pPr algn="just"/>
            <a:r>
              <a:rPr lang="en-GB" dirty="0"/>
              <a:t>Build trust before detailed concessions.</a:t>
            </a:r>
          </a:p>
        </p:txBody>
      </p:sp>
      <p:sp>
        <p:nvSpPr>
          <p:cNvPr id="7" name="TextBox 6">
            <a:extLst>
              <a:ext uri="{FF2B5EF4-FFF2-40B4-BE49-F238E27FC236}">
                <a16:creationId xmlns:a16="http://schemas.microsoft.com/office/drawing/2014/main" id="{86183365-48CE-6258-D413-8054470230EE}"/>
              </a:ext>
            </a:extLst>
          </p:cNvPr>
          <p:cNvSpPr txBox="1"/>
          <p:nvPr/>
        </p:nvSpPr>
        <p:spPr>
          <a:xfrm>
            <a:off x="865237" y="2610290"/>
            <a:ext cx="5142271" cy="646331"/>
          </a:xfrm>
          <a:prstGeom prst="rect">
            <a:avLst/>
          </a:prstGeom>
          <a:noFill/>
          <a:ln w="38100">
            <a:solidFill>
              <a:srgbClr val="070246"/>
            </a:solidFill>
          </a:ln>
        </p:spPr>
        <p:txBody>
          <a:bodyPr wrap="square" rtlCol="0">
            <a:spAutoFit/>
          </a:bodyPr>
          <a:lstStyle/>
          <a:p>
            <a:pPr algn="just"/>
            <a:r>
              <a:rPr lang="en-GB" b="1" dirty="0"/>
              <a:t>Face and harmony</a:t>
            </a:r>
          </a:p>
          <a:p>
            <a:pPr algn="just"/>
            <a:r>
              <a:rPr lang="en-GB" dirty="0"/>
              <a:t>Challenge proposals privately and respectfully </a:t>
            </a:r>
          </a:p>
        </p:txBody>
      </p:sp>
      <p:sp>
        <p:nvSpPr>
          <p:cNvPr id="8" name="TextBox 7">
            <a:extLst>
              <a:ext uri="{FF2B5EF4-FFF2-40B4-BE49-F238E27FC236}">
                <a16:creationId xmlns:a16="http://schemas.microsoft.com/office/drawing/2014/main" id="{637F56EE-7A5E-B71F-0C2D-6CC86FE26E0D}"/>
              </a:ext>
            </a:extLst>
          </p:cNvPr>
          <p:cNvSpPr txBox="1"/>
          <p:nvPr/>
        </p:nvSpPr>
        <p:spPr>
          <a:xfrm>
            <a:off x="865239" y="4109535"/>
            <a:ext cx="5230761" cy="923330"/>
          </a:xfrm>
          <a:prstGeom prst="rect">
            <a:avLst/>
          </a:prstGeom>
          <a:noFill/>
          <a:ln w="38100">
            <a:solidFill>
              <a:schemeClr val="tx1"/>
            </a:solidFill>
          </a:ln>
        </p:spPr>
        <p:txBody>
          <a:bodyPr wrap="square" rtlCol="0">
            <a:spAutoFit/>
          </a:bodyPr>
          <a:lstStyle/>
          <a:p>
            <a:pPr algn="just"/>
            <a:r>
              <a:rPr lang="en-GB" b="1" dirty="0"/>
              <a:t>Long-term orientation</a:t>
            </a:r>
          </a:p>
          <a:p>
            <a:pPr algn="just"/>
            <a:r>
              <a:rPr lang="en-GB" dirty="0"/>
              <a:t>Present the deal as a long-term brand-building partnership.</a:t>
            </a:r>
          </a:p>
        </p:txBody>
      </p:sp>
      <p:sp>
        <p:nvSpPr>
          <p:cNvPr id="9" name="TextBox 8">
            <a:extLst>
              <a:ext uri="{FF2B5EF4-FFF2-40B4-BE49-F238E27FC236}">
                <a16:creationId xmlns:a16="http://schemas.microsoft.com/office/drawing/2014/main" id="{71FDF179-9EAE-65D4-56A6-479CD4051223}"/>
              </a:ext>
            </a:extLst>
          </p:cNvPr>
          <p:cNvSpPr txBox="1"/>
          <p:nvPr/>
        </p:nvSpPr>
        <p:spPr>
          <a:xfrm>
            <a:off x="6656438" y="1111045"/>
            <a:ext cx="4670323" cy="923330"/>
          </a:xfrm>
          <a:prstGeom prst="rect">
            <a:avLst/>
          </a:prstGeom>
          <a:noFill/>
          <a:ln w="38100">
            <a:solidFill>
              <a:srgbClr val="721202"/>
            </a:solidFill>
          </a:ln>
        </p:spPr>
        <p:txBody>
          <a:bodyPr wrap="square" rtlCol="0">
            <a:spAutoFit/>
          </a:bodyPr>
          <a:lstStyle/>
          <a:p>
            <a:pPr algn="just"/>
            <a:r>
              <a:rPr lang="en-GB" b="1" dirty="0"/>
              <a:t>Hierarchy and authority</a:t>
            </a:r>
          </a:p>
          <a:p>
            <a:pPr algn="just"/>
            <a:r>
              <a:rPr lang="en-GB" dirty="0"/>
              <a:t>Respect seniority and allow time for internal consultation.</a:t>
            </a:r>
          </a:p>
        </p:txBody>
      </p:sp>
      <p:sp>
        <p:nvSpPr>
          <p:cNvPr id="10" name="TextBox 9">
            <a:extLst>
              <a:ext uri="{FF2B5EF4-FFF2-40B4-BE49-F238E27FC236}">
                <a16:creationId xmlns:a16="http://schemas.microsoft.com/office/drawing/2014/main" id="{00069447-0411-1D10-E0F8-F601DC48B1E5}"/>
              </a:ext>
            </a:extLst>
          </p:cNvPr>
          <p:cNvSpPr txBox="1"/>
          <p:nvPr/>
        </p:nvSpPr>
        <p:spPr>
          <a:xfrm>
            <a:off x="6656438" y="2610290"/>
            <a:ext cx="4670323" cy="923330"/>
          </a:xfrm>
          <a:prstGeom prst="rect">
            <a:avLst/>
          </a:prstGeom>
          <a:noFill/>
          <a:ln w="38100">
            <a:solidFill>
              <a:srgbClr val="721202"/>
            </a:solidFill>
          </a:ln>
        </p:spPr>
        <p:txBody>
          <a:bodyPr wrap="square" rtlCol="0">
            <a:spAutoFit/>
          </a:bodyPr>
          <a:lstStyle/>
          <a:p>
            <a:pPr algn="just"/>
            <a:r>
              <a:rPr lang="en-GB" b="1" dirty="0"/>
              <a:t>High-context communication </a:t>
            </a:r>
          </a:p>
          <a:p>
            <a:pPr algn="just"/>
            <a:r>
              <a:rPr lang="en-GB" dirty="0"/>
              <a:t>Clarify silence or ’’yes’’ without causing embarrassment.</a:t>
            </a:r>
          </a:p>
        </p:txBody>
      </p:sp>
      <p:sp>
        <p:nvSpPr>
          <p:cNvPr id="2" name="TextBox 1">
            <a:extLst>
              <a:ext uri="{FF2B5EF4-FFF2-40B4-BE49-F238E27FC236}">
                <a16:creationId xmlns:a16="http://schemas.microsoft.com/office/drawing/2014/main" id="{D6631CA9-7925-A089-8B75-B032EF2AEDAF}"/>
              </a:ext>
            </a:extLst>
          </p:cNvPr>
          <p:cNvSpPr txBox="1"/>
          <p:nvPr/>
        </p:nvSpPr>
        <p:spPr>
          <a:xfrm>
            <a:off x="865237" y="6581223"/>
            <a:ext cx="4748981" cy="246221"/>
          </a:xfrm>
          <a:prstGeom prst="rect">
            <a:avLst/>
          </a:prstGeom>
          <a:noFill/>
        </p:spPr>
        <p:txBody>
          <a:bodyPr wrap="square" rtlCol="0">
            <a:spAutoFit/>
          </a:bodyPr>
          <a:lstStyle/>
          <a:p>
            <a:r>
              <a:rPr lang="en-GB" sz="1000" dirty="0"/>
              <a:t>Sources: Hall (1976), Hofstede et al. (2010).</a:t>
            </a:r>
          </a:p>
        </p:txBody>
      </p:sp>
      <p:sp>
        <p:nvSpPr>
          <p:cNvPr id="3" name="TextBox 2">
            <a:extLst>
              <a:ext uri="{FF2B5EF4-FFF2-40B4-BE49-F238E27FC236}">
                <a16:creationId xmlns:a16="http://schemas.microsoft.com/office/drawing/2014/main" id="{1B6C30BF-61A7-B38D-3E29-288657A60EA8}"/>
              </a:ext>
            </a:extLst>
          </p:cNvPr>
          <p:cNvSpPr txBox="1"/>
          <p:nvPr/>
        </p:nvSpPr>
        <p:spPr>
          <a:xfrm>
            <a:off x="865237" y="5575782"/>
            <a:ext cx="10461524" cy="646331"/>
          </a:xfrm>
          <a:prstGeom prst="rect">
            <a:avLst/>
          </a:prstGeom>
          <a:noFill/>
        </p:spPr>
        <p:txBody>
          <a:bodyPr wrap="square" rtlCol="0">
            <a:spAutoFit/>
          </a:bodyPr>
          <a:lstStyle/>
          <a:p>
            <a:r>
              <a:rPr lang="en-GB" dirty="0"/>
              <a:t>The main risk is overgeneralising Chinese culture; the UK team should use cultural awareness as guidance while checking Pop Mart’s actual expectations through careful questions.</a:t>
            </a:r>
          </a:p>
        </p:txBody>
      </p:sp>
    </p:spTree>
    <p:extLst>
      <p:ext uri="{BB962C8B-B14F-4D97-AF65-F5344CB8AC3E}">
        <p14:creationId xmlns:p14="http://schemas.microsoft.com/office/powerpoint/2010/main" val="226623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BC71B4-2386-DF50-E59B-2AD015974F9F}"/>
              </a:ext>
            </a:extLst>
          </p:cNvPr>
          <p:cNvSpPr txBox="1"/>
          <p:nvPr/>
        </p:nvSpPr>
        <p:spPr>
          <a:xfrm>
            <a:off x="904568" y="206477"/>
            <a:ext cx="6912077" cy="400110"/>
          </a:xfrm>
          <a:prstGeom prst="rect">
            <a:avLst/>
          </a:prstGeom>
          <a:noFill/>
        </p:spPr>
        <p:txBody>
          <a:bodyPr wrap="square" rtlCol="0">
            <a:spAutoFit/>
          </a:bodyPr>
          <a:lstStyle/>
          <a:p>
            <a:r>
              <a:rPr lang="en-GB" sz="2000" b="1" dirty="0"/>
              <a:t>From cultural gap to business risk</a:t>
            </a:r>
          </a:p>
        </p:txBody>
      </p:sp>
      <p:sp>
        <p:nvSpPr>
          <p:cNvPr id="6" name="Rectangle 5">
            <a:extLst>
              <a:ext uri="{FF2B5EF4-FFF2-40B4-BE49-F238E27FC236}">
                <a16:creationId xmlns:a16="http://schemas.microsoft.com/office/drawing/2014/main" id="{2AE9B5DA-3552-42ED-ABB1-880B95757AE1}"/>
              </a:ext>
            </a:extLst>
          </p:cNvPr>
          <p:cNvSpPr/>
          <p:nvPr/>
        </p:nvSpPr>
        <p:spPr>
          <a:xfrm>
            <a:off x="825910" y="993058"/>
            <a:ext cx="10500851" cy="717755"/>
          </a:xfrm>
          <a:prstGeom prst="rect">
            <a:avLst/>
          </a:prstGeom>
          <a:solidFill>
            <a:schemeClr val="bg1"/>
          </a:solidFill>
          <a:ln w="12700" cap="flat" cmpd="sng" algn="ctr">
            <a:solidFill>
              <a:schemeClr val="tx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C00000"/>
                </a:solidFill>
              </a:rPr>
              <a:t>Misread agreement </a:t>
            </a:r>
            <a:r>
              <a:rPr lang="en-GB" dirty="0">
                <a:solidFill>
                  <a:schemeClr val="tx1"/>
                </a:solidFill>
              </a:rPr>
              <a:t>– Use written summaries after meetings; confirm meaning gently and privately.</a:t>
            </a:r>
            <a:endParaRPr lang="en-GB" dirty="0">
              <a:solidFill>
                <a:srgbClr val="C00000"/>
              </a:solidFill>
            </a:endParaRPr>
          </a:p>
        </p:txBody>
      </p:sp>
      <p:sp>
        <p:nvSpPr>
          <p:cNvPr id="7" name="Rectangle 6">
            <a:extLst>
              <a:ext uri="{FF2B5EF4-FFF2-40B4-BE49-F238E27FC236}">
                <a16:creationId xmlns:a16="http://schemas.microsoft.com/office/drawing/2014/main" id="{33683EE8-CBBF-16C6-BE3A-CE3BE2BD5529}"/>
              </a:ext>
            </a:extLst>
          </p:cNvPr>
          <p:cNvSpPr/>
          <p:nvPr/>
        </p:nvSpPr>
        <p:spPr>
          <a:xfrm>
            <a:off x="825910" y="1897626"/>
            <a:ext cx="10500851" cy="717755"/>
          </a:xfrm>
          <a:prstGeom prst="rect">
            <a:avLst/>
          </a:prstGeom>
          <a:solidFill>
            <a:schemeClr val="bg1"/>
          </a:solidFill>
          <a:ln w="12700" cap="flat" cmpd="sng" algn="ctr">
            <a:solidFill>
              <a:schemeClr val="tx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rgbClr val="C00000"/>
                </a:solidFill>
              </a:rPr>
              <a:t>Weak trust </a:t>
            </a:r>
            <a:r>
              <a:rPr lang="en-GB" dirty="0">
                <a:solidFill>
                  <a:schemeClr val="tx1"/>
                </a:solidFill>
              </a:rPr>
              <a:t>– Begin with senior introduction, non-task conversation and evidence of long-term intent.</a:t>
            </a:r>
          </a:p>
        </p:txBody>
      </p:sp>
      <p:sp>
        <p:nvSpPr>
          <p:cNvPr id="8" name="Rectangle 7">
            <a:extLst>
              <a:ext uri="{FF2B5EF4-FFF2-40B4-BE49-F238E27FC236}">
                <a16:creationId xmlns:a16="http://schemas.microsoft.com/office/drawing/2014/main" id="{F9A93D1C-77C3-BDC8-8AE0-214824458B40}"/>
              </a:ext>
            </a:extLst>
          </p:cNvPr>
          <p:cNvSpPr/>
          <p:nvPr/>
        </p:nvSpPr>
        <p:spPr>
          <a:xfrm>
            <a:off x="825910" y="2812026"/>
            <a:ext cx="10500851" cy="717755"/>
          </a:xfrm>
          <a:prstGeom prst="rect">
            <a:avLst/>
          </a:prstGeom>
          <a:solidFill>
            <a:schemeClr val="bg1"/>
          </a:solidFill>
          <a:ln w="12700" cap="flat" cmpd="sng" algn="ctr">
            <a:solidFill>
              <a:schemeClr val="tx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rgbClr val="C00000"/>
                </a:solidFill>
              </a:rPr>
              <a:t>Slow decisions </a:t>
            </a:r>
            <a:r>
              <a:rPr lang="en-GB" dirty="0">
                <a:solidFill>
                  <a:schemeClr val="tx1"/>
                </a:solidFill>
              </a:rPr>
              <a:t>– Build in time for Pop Mart’s internal consultation and approvals.</a:t>
            </a:r>
          </a:p>
        </p:txBody>
      </p:sp>
      <p:sp>
        <p:nvSpPr>
          <p:cNvPr id="9" name="Rectangle 8">
            <a:extLst>
              <a:ext uri="{FF2B5EF4-FFF2-40B4-BE49-F238E27FC236}">
                <a16:creationId xmlns:a16="http://schemas.microsoft.com/office/drawing/2014/main" id="{8FEE74D6-9AF8-44B8-C563-2B30EBD6D5FC}"/>
              </a:ext>
            </a:extLst>
          </p:cNvPr>
          <p:cNvSpPr/>
          <p:nvPr/>
        </p:nvSpPr>
        <p:spPr>
          <a:xfrm>
            <a:off x="825910" y="3726426"/>
            <a:ext cx="10500851" cy="717755"/>
          </a:xfrm>
          <a:prstGeom prst="rect">
            <a:avLst/>
          </a:prstGeom>
          <a:solidFill>
            <a:schemeClr val="bg1"/>
          </a:solidFill>
          <a:ln w="12700" cap="flat" cmpd="sng" algn="ctr">
            <a:solidFill>
              <a:schemeClr val="tx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rgbClr val="C00000"/>
                </a:solidFill>
              </a:rPr>
              <a:t>Loss of face </a:t>
            </a:r>
            <a:r>
              <a:rPr lang="en-GB" dirty="0">
                <a:solidFill>
                  <a:schemeClr val="tx1"/>
                </a:solidFill>
              </a:rPr>
              <a:t>– Avoid public criticism; disagree with proposals rather than people.</a:t>
            </a:r>
          </a:p>
        </p:txBody>
      </p:sp>
      <p:sp>
        <p:nvSpPr>
          <p:cNvPr id="10" name="Rectangle 9">
            <a:extLst>
              <a:ext uri="{FF2B5EF4-FFF2-40B4-BE49-F238E27FC236}">
                <a16:creationId xmlns:a16="http://schemas.microsoft.com/office/drawing/2014/main" id="{B90EF22A-8E18-F276-6E57-49A740C5EDD7}"/>
              </a:ext>
            </a:extLst>
          </p:cNvPr>
          <p:cNvSpPr/>
          <p:nvPr/>
        </p:nvSpPr>
        <p:spPr>
          <a:xfrm>
            <a:off x="825910" y="4640826"/>
            <a:ext cx="10500851" cy="717755"/>
          </a:xfrm>
          <a:prstGeom prst="rect">
            <a:avLst/>
          </a:prstGeom>
          <a:solidFill>
            <a:schemeClr val="bg1"/>
          </a:solidFill>
          <a:ln w="12700" cap="flat" cmpd="sng" algn="ctr">
            <a:solidFill>
              <a:schemeClr val="tx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rgbClr val="C00000"/>
                </a:solidFill>
              </a:rPr>
              <a:t>Operational mismatch </a:t>
            </a:r>
            <a:r>
              <a:rPr lang="en-GB" dirty="0">
                <a:solidFill>
                  <a:schemeClr val="tx1"/>
                </a:solidFill>
              </a:rPr>
              <a:t>– Agree pilot KPIs, stock control, data sharing and escalation routes before scaling.</a:t>
            </a:r>
          </a:p>
        </p:txBody>
      </p:sp>
    </p:spTree>
    <p:extLst>
      <p:ext uri="{BB962C8B-B14F-4D97-AF65-F5344CB8AC3E}">
        <p14:creationId xmlns:p14="http://schemas.microsoft.com/office/powerpoint/2010/main" val="45133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9FBC873-215C-D837-3C12-1639FCD3B14A}"/>
              </a:ext>
            </a:extLst>
          </p:cNvPr>
          <p:cNvSpPr txBox="1"/>
          <p:nvPr/>
        </p:nvSpPr>
        <p:spPr>
          <a:xfrm>
            <a:off x="884903" y="127819"/>
            <a:ext cx="5122607" cy="400110"/>
          </a:xfrm>
          <a:prstGeom prst="rect">
            <a:avLst/>
          </a:prstGeom>
          <a:noFill/>
        </p:spPr>
        <p:txBody>
          <a:bodyPr wrap="square" rtlCol="0">
            <a:spAutoFit/>
          </a:bodyPr>
          <a:lstStyle/>
          <a:p>
            <a:r>
              <a:rPr lang="en-GB" sz="2000" b="1" dirty="0"/>
              <a:t>Negotiation strategy: adapt each stage </a:t>
            </a:r>
          </a:p>
        </p:txBody>
      </p:sp>
      <p:sp>
        <p:nvSpPr>
          <p:cNvPr id="5" name="Rectangle 4">
            <a:extLst>
              <a:ext uri="{FF2B5EF4-FFF2-40B4-BE49-F238E27FC236}">
                <a16:creationId xmlns:a16="http://schemas.microsoft.com/office/drawing/2014/main" id="{9F19F905-0461-7C63-87B6-5E20254792AA}"/>
              </a:ext>
            </a:extLst>
          </p:cNvPr>
          <p:cNvSpPr/>
          <p:nvPr/>
        </p:nvSpPr>
        <p:spPr>
          <a:xfrm>
            <a:off x="884902" y="1052051"/>
            <a:ext cx="5122607" cy="1385558"/>
          </a:xfrm>
          <a:prstGeom prst="rect">
            <a:avLst/>
          </a:prstGeom>
          <a:solidFill>
            <a:srgbClr val="070246"/>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bg1"/>
                </a:solidFill>
              </a:rPr>
              <a:t>1. Preparation </a:t>
            </a:r>
          </a:p>
          <a:p>
            <a:pPr algn="just"/>
            <a:r>
              <a:rPr lang="en-GB" dirty="0">
                <a:solidFill>
                  <a:schemeClr val="bg1"/>
                </a:solidFill>
              </a:rPr>
              <a:t>Clarify goals category growth, stock control, exclusives, data and brand protection </a:t>
            </a:r>
          </a:p>
        </p:txBody>
      </p:sp>
      <p:sp>
        <p:nvSpPr>
          <p:cNvPr id="6" name="Rectangle 5">
            <a:extLst>
              <a:ext uri="{FF2B5EF4-FFF2-40B4-BE49-F238E27FC236}">
                <a16:creationId xmlns:a16="http://schemas.microsoft.com/office/drawing/2014/main" id="{12412288-68E1-0A4D-93F8-66B04DCA6D13}"/>
              </a:ext>
            </a:extLst>
          </p:cNvPr>
          <p:cNvSpPr/>
          <p:nvPr/>
        </p:nvSpPr>
        <p:spPr>
          <a:xfrm>
            <a:off x="6744929" y="1052051"/>
            <a:ext cx="4807974" cy="1385558"/>
          </a:xfrm>
          <a:prstGeom prst="rect">
            <a:avLst/>
          </a:prstGeom>
          <a:solidFill>
            <a:srgbClr val="070246"/>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bg1"/>
                </a:solidFill>
              </a:rPr>
              <a:t>2. Relationship building </a:t>
            </a:r>
          </a:p>
          <a:p>
            <a:pPr algn="just"/>
            <a:r>
              <a:rPr lang="en-GB" dirty="0">
                <a:solidFill>
                  <a:schemeClr val="bg1"/>
                </a:solidFill>
              </a:rPr>
              <a:t>Use senior introduction, mutual visits and informal discussion before pushing terms.</a:t>
            </a:r>
          </a:p>
        </p:txBody>
      </p:sp>
      <p:sp>
        <p:nvSpPr>
          <p:cNvPr id="7" name="Rectangle 6">
            <a:extLst>
              <a:ext uri="{FF2B5EF4-FFF2-40B4-BE49-F238E27FC236}">
                <a16:creationId xmlns:a16="http://schemas.microsoft.com/office/drawing/2014/main" id="{EF00B89F-2DF0-09D2-9C14-B0510C01DE80}"/>
              </a:ext>
            </a:extLst>
          </p:cNvPr>
          <p:cNvSpPr/>
          <p:nvPr/>
        </p:nvSpPr>
        <p:spPr>
          <a:xfrm>
            <a:off x="884902" y="2724646"/>
            <a:ext cx="5122607" cy="1268362"/>
          </a:xfrm>
          <a:prstGeom prst="rect">
            <a:avLst/>
          </a:prstGeom>
          <a:solidFill>
            <a:srgbClr val="070246"/>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bg1"/>
                </a:solidFill>
              </a:rPr>
              <a:t>3. Task information </a:t>
            </a:r>
          </a:p>
          <a:p>
            <a:pPr algn="just"/>
            <a:r>
              <a:rPr lang="en-GB" dirty="0">
                <a:solidFill>
                  <a:schemeClr val="bg1"/>
                </a:solidFill>
              </a:rPr>
              <a:t>Present UK market evidence, proposed pilot data and brand-protection safeguards. </a:t>
            </a:r>
          </a:p>
        </p:txBody>
      </p:sp>
      <p:sp>
        <p:nvSpPr>
          <p:cNvPr id="8" name="Rectangle 7">
            <a:extLst>
              <a:ext uri="{FF2B5EF4-FFF2-40B4-BE49-F238E27FC236}">
                <a16:creationId xmlns:a16="http://schemas.microsoft.com/office/drawing/2014/main" id="{75A0953D-06B2-0406-9996-D3FED93EB6D2}"/>
              </a:ext>
            </a:extLst>
          </p:cNvPr>
          <p:cNvSpPr/>
          <p:nvPr/>
        </p:nvSpPr>
        <p:spPr>
          <a:xfrm>
            <a:off x="6744929" y="2724646"/>
            <a:ext cx="4807974" cy="1268362"/>
          </a:xfrm>
          <a:prstGeom prst="rect">
            <a:avLst/>
          </a:prstGeom>
          <a:solidFill>
            <a:srgbClr val="070246"/>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t>4. Persuasion </a:t>
            </a:r>
          </a:p>
          <a:p>
            <a:pPr algn="just"/>
            <a:r>
              <a:rPr lang="en-GB" dirty="0"/>
              <a:t>Use interest-based bargaining by linking collector scarcity, traffic growth and shared marketing value.</a:t>
            </a:r>
          </a:p>
        </p:txBody>
      </p:sp>
      <p:sp>
        <p:nvSpPr>
          <p:cNvPr id="9" name="Rectangle 8">
            <a:extLst>
              <a:ext uri="{FF2B5EF4-FFF2-40B4-BE49-F238E27FC236}">
                <a16:creationId xmlns:a16="http://schemas.microsoft.com/office/drawing/2014/main" id="{DAAE6321-6B8E-C677-F302-AD41FD1E3D50}"/>
              </a:ext>
            </a:extLst>
          </p:cNvPr>
          <p:cNvSpPr/>
          <p:nvPr/>
        </p:nvSpPr>
        <p:spPr>
          <a:xfrm>
            <a:off x="884903" y="4280045"/>
            <a:ext cx="5122605" cy="1268362"/>
          </a:xfrm>
          <a:prstGeom prst="rect">
            <a:avLst/>
          </a:prstGeom>
          <a:solidFill>
            <a:srgbClr val="070246"/>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bg1"/>
                </a:solidFill>
              </a:rPr>
              <a:t>5. Agreement </a:t>
            </a:r>
          </a:p>
          <a:p>
            <a:pPr algn="just"/>
            <a:r>
              <a:rPr lang="en-GB" dirty="0">
                <a:solidFill>
                  <a:schemeClr val="bg1"/>
                </a:solidFill>
              </a:rPr>
              <a:t>Start with a pilot MoU/contract, clear KPIs and review points before wider roll-out. </a:t>
            </a:r>
          </a:p>
        </p:txBody>
      </p:sp>
      <p:sp>
        <p:nvSpPr>
          <p:cNvPr id="2" name="TextBox 1">
            <a:extLst>
              <a:ext uri="{FF2B5EF4-FFF2-40B4-BE49-F238E27FC236}">
                <a16:creationId xmlns:a16="http://schemas.microsoft.com/office/drawing/2014/main" id="{94963AA5-73B8-548A-54A4-8EBA78B16F3E}"/>
              </a:ext>
            </a:extLst>
          </p:cNvPr>
          <p:cNvSpPr txBox="1"/>
          <p:nvPr/>
        </p:nvSpPr>
        <p:spPr>
          <a:xfrm>
            <a:off x="786581" y="6469625"/>
            <a:ext cx="5122605" cy="246221"/>
          </a:xfrm>
          <a:prstGeom prst="rect">
            <a:avLst/>
          </a:prstGeom>
          <a:noFill/>
        </p:spPr>
        <p:txBody>
          <a:bodyPr wrap="square" rtlCol="0">
            <a:spAutoFit/>
          </a:bodyPr>
          <a:lstStyle/>
          <a:p>
            <a:r>
              <a:rPr lang="en-GB" sz="1000" dirty="0"/>
              <a:t>Source: Fisher, Ury and Patton (2011)</a:t>
            </a:r>
          </a:p>
        </p:txBody>
      </p:sp>
    </p:spTree>
    <p:extLst>
      <p:ext uri="{BB962C8B-B14F-4D97-AF65-F5344CB8AC3E}">
        <p14:creationId xmlns:p14="http://schemas.microsoft.com/office/powerpoint/2010/main" val="83668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bg/>
                                          </p:spTgt>
                                        </p:tgtEl>
                                        <p:attrNameLst>
                                          <p:attrName>style.visibility</p:attrName>
                                        </p:attrNameLst>
                                      </p:cBhvr>
                                      <p:to>
                                        <p:strVal val="visible"/>
                                      </p:to>
                                    </p:set>
                                    <p:animEffect transition="in" filter="fade">
                                      <p:cBhvr>
                                        <p:cTn id="28" dur="1000"/>
                                        <p:tgtEl>
                                          <p:spTgt spid="8">
                                            <p:bg/>
                                          </p:spTgt>
                                        </p:tgtEl>
                                      </p:cBhvr>
                                    </p:animEffect>
                                    <p:anim calcmode="lin" valueType="num">
                                      <p:cBhvr>
                                        <p:cTn id="29" dur="1000" fill="hold"/>
                                        <p:tgtEl>
                                          <p:spTgt spid="8">
                                            <p:bg/>
                                          </p:spTgt>
                                        </p:tgtEl>
                                        <p:attrNameLst>
                                          <p:attrName>ppt_x</p:attrName>
                                        </p:attrNameLst>
                                      </p:cBhvr>
                                      <p:tavLst>
                                        <p:tav tm="0">
                                          <p:val>
                                            <p:strVal val="#ppt_x"/>
                                          </p:val>
                                        </p:tav>
                                        <p:tav tm="100000">
                                          <p:val>
                                            <p:strVal val="#ppt_x"/>
                                          </p:val>
                                        </p:tav>
                                      </p:tavLst>
                                    </p:anim>
                                    <p:anim calcmode="lin" valueType="num">
                                      <p:cBhvr>
                                        <p:cTn id="30" dur="1000" fill="hold"/>
                                        <p:tgtEl>
                                          <p:spTgt spid="8">
                                            <p:bg/>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fade">
                                      <p:cBhvr>
                                        <p:cTn id="33" dur="1000"/>
                                        <p:tgtEl>
                                          <p:spTgt spid="8">
                                            <p:txEl>
                                              <p:pRg st="0" end="0"/>
                                            </p:txEl>
                                          </p:spTgt>
                                        </p:tgtEl>
                                      </p:cBhvr>
                                    </p:animEffect>
                                    <p:anim calcmode="lin" valueType="num">
                                      <p:cBhvr>
                                        <p:cTn id="3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0" end="0"/>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8">
                                            <p:txEl>
                                              <p:pRg st="1" end="1"/>
                                            </p:txEl>
                                          </p:spTgt>
                                        </p:tgtEl>
                                        <p:attrNameLst>
                                          <p:attrName>style.visibility</p:attrName>
                                        </p:attrNameLst>
                                      </p:cBhvr>
                                      <p:to>
                                        <p:strVal val="visible"/>
                                      </p:to>
                                    </p:set>
                                    <p:animEffect transition="in" filter="fade">
                                      <p:cBhvr>
                                        <p:cTn id="38" dur="1000"/>
                                        <p:tgtEl>
                                          <p:spTgt spid="8">
                                            <p:txEl>
                                              <p:pRg st="1" end="1"/>
                                            </p:txEl>
                                          </p:spTgt>
                                        </p:tgtEl>
                                      </p:cBhvr>
                                    </p:animEffect>
                                    <p:anim calcmode="lin" valueType="num">
                                      <p:cBhvr>
                                        <p:cTn id="3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40"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9">
                                            <p:bg/>
                                          </p:spTgt>
                                        </p:tgtEl>
                                        <p:attrNameLst>
                                          <p:attrName>style.visibility</p:attrName>
                                        </p:attrNameLst>
                                      </p:cBhvr>
                                      <p:to>
                                        <p:strVal val="visible"/>
                                      </p:to>
                                    </p:set>
                                    <p:animEffect transition="in" filter="fade">
                                      <p:cBhvr>
                                        <p:cTn id="45" dur="1000"/>
                                        <p:tgtEl>
                                          <p:spTgt spid="9">
                                            <p:bg/>
                                          </p:spTgt>
                                        </p:tgtEl>
                                      </p:cBhvr>
                                    </p:animEffect>
                                    <p:anim calcmode="lin" valueType="num">
                                      <p:cBhvr>
                                        <p:cTn id="46" dur="1000" fill="hold"/>
                                        <p:tgtEl>
                                          <p:spTgt spid="9">
                                            <p:bg/>
                                          </p:spTgt>
                                        </p:tgtEl>
                                        <p:attrNameLst>
                                          <p:attrName>ppt_x</p:attrName>
                                        </p:attrNameLst>
                                      </p:cBhvr>
                                      <p:tavLst>
                                        <p:tav tm="0">
                                          <p:val>
                                            <p:strVal val="#ppt_x"/>
                                          </p:val>
                                        </p:tav>
                                        <p:tav tm="100000">
                                          <p:val>
                                            <p:strVal val="#ppt_x"/>
                                          </p:val>
                                        </p:tav>
                                      </p:tavLst>
                                    </p:anim>
                                    <p:anim calcmode="lin" valueType="num">
                                      <p:cBhvr>
                                        <p:cTn id="47" dur="1000" fill="hold"/>
                                        <p:tgtEl>
                                          <p:spTgt spid="9">
                                            <p:bg/>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9">
                                            <p:txEl>
                                              <p:pRg st="0" end="0"/>
                                            </p:txEl>
                                          </p:spTgt>
                                        </p:tgtEl>
                                        <p:attrNameLst>
                                          <p:attrName>style.visibility</p:attrName>
                                        </p:attrNameLst>
                                      </p:cBhvr>
                                      <p:to>
                                        <p:strVal val="visible"/>
                                      </p:to>
                                    </p:set>
                                    <p:animEffect transition="in" filter="fade">
                                      <p:cBhvr>
                                        <p:cTn id="50" dur="1000"/>
                                        <p:tgtEl>
                                          <p:spTgt spid="9">
                                            <p:txEl>
                                              <p:pRg st="0" end="0"/>
                                            </p:txEl>
                                          </p:spTgt>
                                        </p:tgtEl>
                                      </p:cBhvr>
                                    </p:animEffect>
                                    <p:anim calcmode="lin" valueType="num">
                                      <p:cBhvr>
                                        <p:cTn id="5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2" dur="1000" fill="hold"/>
                                        <p:tgtEl>
                                          <p:spTgt spid="9">
                                            <p:txEl>
                                              <p:pRg st="0" end="0"/>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9">
                                            <p:txEl>
                                              <p:pRg st="1" end="1"/>
                                            </p:txEl>
                                          </p:spTgt>
                                        </p:tgtEl>
                                        <p:attrNameLst>
                                          <p:attrName>style.visibility</p:attrName>
                                        </p:attrNameLst>
                                      </p:cBhvr>
                                      <p:to>
                                        <p:strVal val="visible"/>
                                      </p:to>
                                    </p:set>
                                    <p:animEffect transition="in" filter="fade">
                                      <p:cBhvr>
                                        <p:cTn id="55" dur="1000"/>
                                        <p:tgtEl>
                                          <p:spTgt spid="9">
                                            <p:txEl>
                                              <p:pRg st="1" end="1"/>
                                            </p:txEl>
                                          </p:spTgt>
                                        </p:tgtEl>
                                      </p:cBhvr>
                                    </p:animEffect>
                                    <p:anim calcmode="lin" valueType="num">
                                      <p:cBhvr>
                                        <p:cTn id="56"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57"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build="allAtOnce" animBg="1"/>
      <p:bldP spid="9"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5F3A53-56BF-49A6-3E94-8D9CF7061EFB}"/>
              </a:ext>
            </a:extLst>
          </p:cNvPr>
          <p:cNvSpPr>
            <a:spLocks noGrp="1"/>
          </p:cNvSpPr>
          <p:nvPr>
            <p:ph idx="1"/>
          </p:nvPr>
        </p:nvSpPr>
        <p:spPr>
          <a:xfrm>
            <a:off x="700635" y="904568"/>
            <a:ext cx="5395365" cy="5057320"/>
          </a:xfrm>
          <a:solidFill>
            <a:schemeClr val="bg1"/>
          </a:solidFill>
          <a:ln>
            <a:solidFill>
              <a:srgbClr val="070246"/>
            </a:solidFill>
          </a:ln>
        </p:spPr>
        <p:txBody>
          <a:bodyPr>
            <a:normAutofit/>
          </a:bodyPr>
          <a:lstStyle/>
          <a:p>
            <a:endParaRPr lang="en-GB" sz="1800" dirty="0"/>
          </a:p>
          <a:p>
            <a:r>
              <a:rPr lang="en-GB" sz="1800" dirty="0"/>
              <a:t>Use a bilingual agenda and written meeting summary after each meeting.</a:t>
            </a:r>
          </a:p>
          <a:p>
            <a:r>
              <a:rPr lang="en-GB" sz="1800" dirty="0"/>
              <a:t>Ask open questions and paraphrase: ’’Have I understood correctly that…?’’</a:t>
            </a:r>
          </a:p>
          <a:p>
            <a:r>
              <a:rPr lang="en-GB" sz="1800" dirty="0"/>
              <a:t>Avoid direct public rejection; use phrases such as ’’one option could be…’’</a:t>
            </a:r>
          </a:p>
          <a:p>
            <a:r>
              <a:rPr lang="en-GB" sz="1800" dirty="0"/>
              <a:t>Watch non-verbal cues, silence and who speaks for the team.</a:t>
            </a:r>
          </a:p>
          <a:p>
            <a:r>
              <a:rPr lang="en-GB" sz="1800" dirty="0"/>
              <a:t>Separate commercial negotiation from compliance: gifts, hospitality and data must be transparent.</a:t>
            </a:r>
          </a:p>
        </p:txBody>
      </p:sp>
      <p:sp>
        <p:nvSpPr>
          <p:cNvPr id="4" name="Rectangle 3">
            <a:extLst>
              <a:ext uri="{FF2B5EF4-FFF2-40B4-BE49-F238E27FC236}">
                <a16:creationId xmlns:a16="http://schemas.microsoft.com/office/drawing/2014/main" id="{803BD11C-4337-80B6-3A18-9BE734BE2949}"/>
              </a:ext>
            </a:extLst>
          </p:cNvPr>
          <p:cNvSpPr/>
          <p:nvPr/>
        </p:nvSpPr>
        <p:spPr>
          <a:xfrm>
            <a:off x="6469626" y="904568"/>
            <a:ext cx="4798142" cy="5057320"/>
          </a:xfrm>
          <a:prstGeom prst="rect">
            <a:avLst/>
          </a:prstGeom>
          <a:solidFill>
            <a:srgbClr val="070246"/>
          </a:solidFill>
          <a:ln w="12700" cap="flat" cmpd="sng" algn="ctr">
            <a:solidFill>
              <a:schemeClr val="accent1">
                <a:shade val="50000"/>
              </a:scheme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What the UK team should demonstrate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Respect for hierarchy</a:t>
            </a:r>
          </a:p>
          <a:p>
            <a:pPr marL="285750" indent="-285750">
              <a:buFont typeface="Arial" panose="020B0604020202020204" pitchFamily="34" charset="0"/>
              <a:buChar char="•"/>
            </a:pPr>
            <a:r>
              <a:rPr lang="en-GB" dirty="0"/>
              <a:t>Patience with consultation</a:t>
            </a:r>
          </a:p>
          <a:p>
            <a:pPr marL="285750" indent="-285750">
              <a:buFont typeface="Arial" panose="020B0604020202020204" pitchFamily="34" charset="0"/>
              <a:buChar char="•"/>
            </a:pPr>
            <a:r>
              <a:rPr lang="en-GB" dirty="0"/>
              <a:t>Commitment to long-term brand value</a:t>
            </a:r>
          </a:p>
          <a:p>
            <a:pPr marL="285750" indent="-285750">
              <a:buFont typeface="Arial" panose="020B0604020202020204" pitchFamily="34" charset="0"/>
              <a:buChar char="•"/>
            </a:pPr>
            <a:r>
              <a:rPr lang="en-GB" dirty="0"/>
              <a:t>Flexibility without losing commercial limits</a:t>
            </a:r>
          </a:p>
        </p:txBody>
      </p:sp>
      <p:sp>
        <p:nvSpPr>
          <p:cNvPr id="5" name="TextBox 4">
            <a:extLst>
              <a:ext uri="{FF2B5EF4-FFF2-40B4-BE49-F238E27FC236}">
                <a16:creationId xmlns:a16="http://schemas.microsoft.com/office/drawing/2014/main" id="{2043200C-C6BA-79FD-E6F6-D665EFE057AF}"/>
              </a:ext>
            </a:extLst>
          </p:cNvPr>
          <p:cNvSpPr txBox="1"/>
          <p:nvPr/>
        </p:nvSpPr>
        <p:spPr>
          <a:xfrm>
            <a:off x="934065" y="186813"/>
            <a:ext cx="5938683" cy="400110"/>
          </a:xfrm>
          <a:prstGeom prst="rect">
            <a:avLst/>
          </a:prstGeom>
          <a:noFill/>
        </p:spPr>
        <p:txBody>
          <a:bodyPr wrap="square" rtlCol="0">
            <a:spAutoFit/>
          </a:bodyPr>
          <a:lstStyle/>
          <a:p>
            <a:r>
              <a:rPr lang="en-GB" sz="2000" b="1" dirty="0"/>
              <a:t>Business communication solutions</a:t>
            </a:r>
          </a:p>
        </p:txBody>
      </p:sp>
    </p:spTree>
    <p:extLst>
      <p:ext uri="{BB962C8B-B14F-4D97-AF65-F5344CB8AC3E}">
        <p14:creationId xmlns:p14="http://schemas.microsoft.com/office/powerpoint/2010/main" val="3500815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D3A5268-5501-8E57-5B50-23505C1684A8}"/>
              </a:ext>
            </a:extLst>
          </p:cNvPr>
          <p:cNvSpPr>
            <a:spLocks noGrp="1"/>
          </p:cNvSpPr>
          <p:nvPr>
            <p:ph idx="1"/>
          </p:nvPr>
        </p:nvSpPr>
        <p:spPr>
          <a:xfrm>
            <a:off x="489241" y="1297857"/>
            <a:ext cx="3458410" cy="4015789"/>
          </a:xfrm>
          <a:ln>
            <a:solidFill>
              <a:srgbClr val="070246"/>
            </a:solidFill>
          </a:ln>
        </p:spPr>
        <p:txBody>
          <a:bodyPr/>
          <a:lstStyle/>
          <a:p>
            <a:pPr marL="0" indent="0" algn="just">
              <a:buNone/>
            </a:pPr>
            <a:endParaRPr lang="en-GB" dirty="0"/>
          </a:p>
          <a:p>
            <a:pPr marL="0" indent="0" algn="just">
              <a:buNone/>
            </a:pPr>
            <a:endParaRPr lang="en-GB" dirty="0"/>
          </a:p>
          <a:p>
            <a:pPr marL="0" indent="0" algn="just">
              <a:lnSpc>
                <a:spcPct val="100000"/>
              </a:lnSpc>
              <a:buNone/>
            </a:pPr>
            <a:r>
              <a:rPr lang="en-GB" b="1" dirty="0"/>
              <a:t>Phase 1 – 6 to 12 month pilot </a:t>
            </a:r>
          </a:p>
          <a:p>
            <a:pPr algn="just">
              <a:lnSpc>
                <a:spcPct val="100000"/>
              </a:lnSpc>
            </a:pPr>
            <a:r>
              <a:rPr lang="en-GB" sz="1800" dirty="0"/>
              <a:t>Selected Pop Mart ranges in stores and online</a:t>
            </a:r>
          </a:p>
          <a:p>
            <a:pPr algn="just">
              <a:lnSpc>
                <a:spcPct val="100000"/>
              </a:lnSpc>
            </a:pPr>
            <a:r>
              <a:rPr lang="en-GB" sz="1800" dirty="0"/>
              <a:t>Limited-edition displays and controlled stock</a:t>
            </a:r>
          </a:p>
          <a:p>
            <a:pPr algn="just">
              <a:lnSpc>
                <a:spcPct val="100000"/>
              </a:lnSpc>
            </a:pPr>
            <a:r>
              <a:rPr lang="en-GB" sz="1800" dirty="0"/>
              <a:t>Shared sales data and customer feedback</a:t>
            </a:r>
          </a:p>
        </p:txBody>
      </p:sp>
      <p:sp>
        <p:nvSpPr>
          <p:cNvPr id="4" name="Rectangle 3">
            <a:extLst>
              <a:ext uri="{FF2B5EF4-FFF2-40B4-BE49-F238E27FC236}">
                <a16:creationId xmlns:a16="http://schemas.microsoft.com/office/drawing/2014/main" id="{CCF5B7E8-E8D1-951E-D96B-6C0E3F41BDD7}"/>
              </a:ext>
            </a:extLst>
          </p:cNvPr>
          <p:cNvSpPr/>
          <p:nvPr/>
        </p:nvSpPr>
        <p:spPr>
          <a:xfrm>
            <a:off x="4478593" y="1297857"/>
            <a:ext cx="3458410" cy="4015789"/>
          </a:xfrm>
          <a:prstGeom prst="rect">
            <a:avLst/>
          </a:prstGeom>
          <a:solidFill>
            <a:schemeClr val="bg1"/>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a:solidFill>
                  <a:schemeClr val="tx1"/>
                </a:solidFill>
              </a:rPr>
              <a:t>Phase 2 – review and refine </a:t>
            </a:r>
          </a:p>
          <a:p>
            <a:pPr marL="285750" indent="-285750" algn="just">
              <a:buFont typeface="Arial" panose="020B0604020202020204" pitchFamily="34" charset="0"/>
              <a:buChar char="•"/>
            </a:pPr>
            <a:r>
              <a:rPr lang="en-GB" dirty="0">
                <a:solidFill>
                  <a:schemeClr val="tx1"/>
                </a:solidFill>
              </a:rPr>
              <a:t>Assess demand, margin and brand fit</a:t>
            </a:r>
          </a:p>
          <a:p>
            <a:pPr marL="285750" indent="-285750" algn="just">
              <a:buFont typeface="Arial" panose="020B0604020202020204" pitchFamily="34" charset="0"/>
              <a:buChar char="•"/>
            </a:pPr>
            <a:r>
              <a:rPr lang="en-GB" dirty="0">
                <a:solidFill>
                  <a:schemeClr val="tx1"/>
                </a:solidFill>
              </a:rPr>
              <a:t>Review supply reliability and marketing support</a:t>
            </a:r>
          </a:p>
          <a:p>
            <a:pPr marL="285750" indent="-285750" algn="just">
              <a:buFont typeface="Arial" panose="020B0604020202020204" pitchFamily="34" charset="0"/>
              <a:buChar char="•"/>
            </a:pPr>
            <a:r>
              <a:rPr lang="en-GB" dirty="0">
                <a:solidFill>
                  <a:schemeClr val="tx1"/>
                </a:solidFill>
              </a:rPr>
              <a:t>Resolve communication issues before scaling</a:t>
            </a:r>
          </a:p>
        </p:txBody>
      </p:sp>
      <p:sp>
        <p:nvSpPr>
          <p:cNvPr id="5" name="Rectangle 4">
            <a:extLst>
              <a:ext uri="{FF2B5EF4-FFF2-40B4-BE49-F238E27FC236}">
                <a16:creationId xmlns:a16="http://schemas.microsoft.com/office/drawing/2014/main" id="{F2834147-AD63-EA6B-50C5-2A68B7BE9C7D}"/>
              </a:ext>
            </a:extLst>
          </p:cNvPr>
          <p:cNvSpPr/>
          <p:nvPr/>
        </p:nvSpPr>
        <p:spPr>
          <a:xfrm>
            <a:off x="8463028" y="1297857"/>
            <a:ext cx="3458409" cy="4015789"/>
          </a:xfrm>
          <a:prstGeom prst="rect">
            <a:avLst/>
          </a:prstGeom>
          <a:solidFill>
            <a:schemeClr val="bg1"/>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a:solidFill>
                  <a:schemeClr val="tx1"/>
                </a:solidFill>
              </a:rPr>
              <a:t>Phase 3 – scale carefully </a:t>
            </a:r>
          </a:p>
          <a:p>
            <a:pPr marL="285750" indent="-285750">
              <a:buFont typeface="Arial" panose="020B0604020202020204" pitchFamily="34" charset="0"/>
              <a:buChar char="•"/>
            </a:pPr>
            <a:r>
              <a:rPr lang="en-GB" dirty="0">
                <a:solidFill>
                  <a:schemeClr val="tx1"/>
                </a:solidFill>
              </a:rPr>
              <a:t>Expand product range and store coverage</a:t>
            </a:r>
          </a:p>
          <a:p>
            <a:pPr marL="285750" indent="-285750">
              <a:buFont typeface="Arial" panose="020B0604020202020204" pitchFamily="34" charset="0"/>
              <a:buChar char="•"/>
            </a:pPr>
            <a:r>
              <a:rPr lang="en-GB" dirty="0">
                <a:solidFill>
                  <a:schemeClr val="tx1"/>
                </a:solidFill>
              </a:rPr>
              <a:t>Build joint launch calendar</a:t>
            </a:r>
          </a:p>
          <a:p>
            <a:pPr marL="285750" indent="-285750">
              <a:buFont typeface="Arial" panose="020B0604020202020204" pitchFamily="34" charset="0"/>
              <a:buChar char="•"/>
            </a:pPr>
            <a:r>
              <a:rPr lang="en-GB" dirty="0">
                <a:solidFill>
                  <a:schemeClr val="tx1"/>
                </a:solidFill>
              </a:rPr>
              <a:t>Formalise longer-term partnership terms</a:t>
            </a:r>
          </a:p>
        </p:txBody>
      </p:sp>
      <p:sp>
        <p:nvSpPr>
          <p:cNvPr id="6" name="TextBox 5">
            <a:extLst>
              <a:ext uri="{FF2B5EF4-FFF2-40B4-BE49-F238E27FC236}">
                <a16:creationId xmlns:a16="http://schemas.microsoft.com/office/drawing/2014/main" id="{27259F7E-E4F9-9D49-527D-2AC584C68016}"/>
              </a:ext>
            </a:extLst>
          </p:cNvPr>
          <p:cNvSpPr txBox="1"/>
          <p:nvPr/>
        </p:nvSpPr>
        <p:spPr>
          <a:xfrm>
            <a:off x="983226" y="206477"/>
            <a:ext cx="5928851" cy="400110"/>
          </a:xfrm>
          <a:prstGeom prst="rect">
            <a:avLst/>
          </a:prstGeom>
          <a:noFill/>
        </p:spPr>
        <p:txBody>
          <a:bodyPr wrap="square" rtlCol="0">
            <a:spAutoFit/>
          </a:bodyPr>
          <a:lstStyle/>
          <a:p>
            <a:r>
              <a:rPr lang="en-GB" sz="2000" b="1" dirty="0"/>
              <a:t>Recommended partnership model: phased pilot </a:t>
            </a:r>
          </a:p>
        </p:txBody>
      </p:sp>
      <p:sp>
        <p:nvSpPr>
          <p:cNvPr id="2" name="TextBox 1">
            <a:extLst>
              <a:ext uri="{FF2B5EF4-FFF2-40B4-BE49-F238E27FC236}">
                <a16:creationId xmlns:a16="http://schemas.microsoft.com/office/drawing/2014/main" id="{60167374-85F2-E0CA-8DB3-1E6721522463}"/>
              </a:ext>
            </a:extLst>
          </p:cNvPr>
          <p:cNvSpPr txBox="1"/>
          <p:nvPr/>
        </p:nvSpPr>
        <p:spPr>
          <a:xfrm>
            <a:off x="489241" y="5560143"/>
            <a:ext cx="11432196" cy="646331"/>
          </a:xfrm>
          <a:prstGeom prst="rect">
            <a:avLst/>
          </a:prstGeom>
          <a:noFill/>
        </p:spPr>
        <p:txBody>
          <a:bodyPr wrap="square" rtlCol="0">
            <a:spAutoFit/>
          </a:bodyPr>
          <a:lstStyle/>
          <a:p>
            <a:r>
              <a:rPr lang="en-GB" dirty="0"/>
              <a:t>A phased pilot is recommended because it tests cultural and commercial assumptions before the companies commit to a wider partnership.</a:t>
            </a:r>
          </a:p>
        </p:txBody>
      </p:sp>
    </p:spTree>
    <p:extLst>
      <p:ext uri="{BB962C8B-B14F-4D97-AF65-F5344CB8AC3E}">
        <p14:creationId xmlns:p14="http://schemas.microsoft.com/office/powerpoint/2010/main" val="407208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77CEF6-97E7-2A44-D071-631DB35F196C}"/>
              </a:ext>
            </a:extLst>
          </p:cNvPr>
          <p:cNvSpPr>
            <a:spLocks noGrp="1"/>
          </p:cNvSpPr>
          <p:nvPr>
            <p:ph idx="1"/>
          </p:nvPr>
        </p:nvSpPr>
        <p:spPr>
          <a:xfrm>
            <a:off x="700635" y="983226"/>
            <a:ext cx="5395365" cy="2703871"/>
          </a:xfrm>
          <a:solidFill>
            <a:srgbClr val="070246"/>
          </a:solidFill>
          <a:ln>
            <a:solidFill>
              <a:srgbClr val="070246"/>
            </a:solidFill>
          </a:ln>
        </p:spPr>
        <p:txBody>
          <a:bodyPr>
            <a:normAutofit/>
          </a:bodyPr>
          <a:lstStyle/>
          <a:p>
            <a:pPr marL="0" indent="0" algn="ctr">
              <a:buNone/>
            </a:pPr>
            <a:r>
              <a:rPr lang="en-GB" b="1" dirty="0">
                <a:solidFill>
                  <a:schemeClr val="bg1"/>
                </a:solidFill>
              </a:rPr>
              <a:t>Recommendation</a:t>
            </a:r>
            <a:r>
              <a:rPr lang="en-GB" dirty="0">
                <a:solidFill>
                  <a:schemeClr val="bg1"/>
                </a:solidFill>
              </a:rPr>
              <a:t> </a:t>
            </a:r>
          </a:p>
          <a:p>
            <a:pPr marL="0" indent="0" algn="ctr">
              <a:buNone/>
            </a:pPr>
            <a:r>
              <a:rPr lang="en-GB" dirty="0">
                <a:solidFill>
                  <a:schemeClr val="bg1"/>
                </a:solidFill>
              </a:rPr>
              <a:t>The board should approve phased negotiations with Pop Mart, starting with a culturally adapted 6 to 12 month pilot. </a:t>
            </a:r>
          </a:p>
          <a:p>
            <a:pPr marL="0" indent="0" algn="ctr">
              <a:buNone/>
            </a:pPr>
            <a:r>
              <a:rPr lang="en-GB" dirty="0">
                <a:solidFill>
                  <a:schemeClr val="bg1"/>
                </a:solidFill>
              </a:rPr>
              <a:t>This protects commercial interests while giving the relationship time to build trust.</a:t>
            </a:r>
          </a:p>
        </p:txBody>
      </p:sp>
      <p:sp>
        <p:nvSpPr>
          <p:cNvPr id="5" name="Rectangle 4">
            <a:extLst>
              <a:ext uri="{FF2B5EF4-FFF2-40B4-BE49-F238E27FC236}">
                <a16:creationId xmlns:a16="http://schemas.microsoft.com/office/drawing/2014/main" id="{7EDC6969-8022-F455-8FB6-69D47F7650FB}"/>
              </a:ext>
            </a:extLst>
          </p:cNvPr>
          <p:cNvSpPr/>
          <p:nvPr/>
        </p:nvSpPr>
        <p:spPr>
          <a:xfrm>
            <a:off x="6526074" y="2926866"/>
            <a:ext cx="5043949" cy="1042219"/>
          </a:xfrm>
          <a:prstGeom prst="rect">
            <a:avLst/>
          </a:prstGeom>
          <a:solidFill>
            <a:schemeClr val="bg1"/>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rPr>
              <a:t>Adaptability</a:t>
            </a:r>
            <a:r>
              <a:rPr lang="en-GB" dirty="0">
                <a:solidFill>
                  <a:schemeClr val="tx1"/>
                </a:solidFill>
              </a:rPr>
              <a:t> </a:t>
            </a:r>
          </a:p>
          <a:p>
            <a:pPr algn="just"/>
            <a:r>
              <a:rPr lang="en-GB" dirty="0">
                <a:solidFill>
                  <a:schemeClr val="tx1"/>
                </a:solidFill>
              </a:rPr>
              <a:t>Adjust pace, language and decision without losing objectives.</a:t>
            </a:r>
          </a:p>
        </p:txBody>
      </p:sp>
      <p:sp>
        <p:nvSpPr>
          <p:cNvPr id="6" name="Rectangle 5">
            <a:extLst>
              <a:ext uri="{FF2B5EF4-FFF2-40B4-BE49-F238E27FC236}">
                <a16:creationId xmlns:a16="http://schemas.microsoft.com/office/drawing/2014/main" id="{F9DE5D62-C46C-F126-633E-E6AE65359223}"/>
              </a:ext>
            </a:extLst>
          </p:cNvPr>
          <p:cNvSpPr/>
          <p:nvPr/>
        </p:nvSpPr>
        <p:spPr>
          <a:xfrm>
            <a:off x="6526074" y="4532671"/>
            <a:ext cx="5043949" cy="1042220"/>
          </a:xfrm>
          <a:prstGeom prst="rect">
            <a:avLst/>
          </a:prstGeom>
          <a:solidFill>
            <a:schemeClr val="bg1"/>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rPr>
              <a:t>Mutual benefit </a:t>
            </a:r>
          </a:p>
          <a:p>
            <a:pPr algn="just"/>
            <a:r>
              <a:rPr lang="en-GB" dirty="0">
                <a:solidFill>
                  <a:schemeClr val="tx1"/>
                </a:solidFill>
              </a:rPr>
              <a:t>Link The Entertainer’s UK reach with Pop Mart’s IP strength and growth aims.</a:t>
            </a:r>
          </a:p>
        </p:txBody>
      </p:sp>
      <p:sp>
        <p:nvSpPr>
          <p:cNvPr id="7" name="TextBox 6">
            <a:extLst>
              <a:ext uri="{FF2B5EF4-FFF2-40B4-BE49-F238E27FC236}">
                <a16:creationId xmlns:a16="http://schemas.microsoft.com/office/drawing/2014/main" id="{E097E75F-04C9-0043-6B75-258A799D78FC}"/>
              </a:ext>
            </a:extLst>
          </p:cNvPr>
          <p:cNvSpPr txBox="1"/>
          <p:nvPr/>
        </p:nvSpPr>
        <p:spPr>
          <a:xfrm>
            <a:off x="1120877" y="334297"/>
            <a:ext cx="5771536" cy="400110"/>
          </a:xfrm>
          <a:prstGeom prst="rect">
            <a:avLst/>
          </a:prstGeom>
          <a:noFill/>
        </p:spPr>
        <p:txBody>
          <a:bodyPr wrap="square" rtlCol="0">
            <a:spAutoFit/>
          </a:bodyPr>
          <a:lstStyle/>
          <a:p>
            <a:r>
              <a:rPr lang="en-GB" sz="2000" b="1" dirty="0"/>
              <a:t>Conclusion and board recommendation</a:t>
            </a:r>
          </a:p>
        </p:txBody>
      </p:sp>
      <p:sp>
        <p:nvSpPr>
          <p:cNvPr id="8" name="Rectangle 7">
            <a:extLst>
              <a:ext uri="{FF2B5EF4-FFF2-40B4-BE49-F238E27FC236}">
                <a16:creationId xmlns:a16="http://schemas.microsoft.com/office/drawing/2014/main" id="{BEF5AB2A-C779-2295-E0CC-9FB7865A5ACF}"/>
              </a:ext>
            </a:extLst>
          </p:cNvPr>
          <p:cNvSpPr/>
          <p:nvPr/>
        </p:nvSpPr>
        <p:spPr>
          <a:xfrm>
            <a:off x="6526074" y="1321061"/>
            <a:ext cx="5043949" cy="1042219"/>
          </a:xfrm>
          <a:prstGeom prst="rect">
            <a:avLst/>
          </a:prstGeom>
          <a:solidFill>
            <a:schemeClr val="bg1"/>
          </a:solidFill>
          <a:ln w="12700" cap="flat" cmpd="sng" algn="ctr">
            <a:solidFill>
              <a:srgbClr val="070246"/>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dirty="0">
                <a:solidFill>
                  <a:schemeClr val="tx1"/>
                </a:solidFill>
              </a:rPr>
              <a:t>Cultural awareness </a:t>
            </a:r>
          </a:p>
          <a:p>
            <a:r>
              <a:rPr lang="en-GB" dirty="0">
                <a:solidFill>
                  <a:schemeClr val="tx1"/>
                </a:solidFill>
              </a:rPr>
              <a:t>Recognise hierarchy, high-context communication, face and relationship building. </a:t>
            </a:r>
          </a:p>
        </p:txBody>
      </p:sp>
      <p:sp>
        <p:nvSpPr>
          <p:cNvPr id="2" name="TextBox 1">
            <a:extLst>
              <a:ext uri="{FF2B5EF4-FFF2-40B4-BE49-F238E27FC236}">
                <a16:creationId xmlns:a16="http://schemas.microsoft.com/office/drawing/2014/main" id="{9A5B2737-5B88-D115-17B0-8EFB939AB105}"/>
              </a:ext>
            </a:extLst>
          </p:cNvPr>
          <p:cNvSpPr txBox="1"/>
          <p:nvPr/>
        </p:nvSpPr>
        <p:spPr>
          <a:xfrm>
            <a:off x="796414" y="4090219"/>
            <a:ext cx="3736258" cy="1477328"/>
          </a:xfrm>
          <a:prstGeom prst="rect">
            <a:avLst/>
          </a:prstGeom>
          <a:noFill/>
        </p:spPr>
        <p:txBody>
          <a:bodyPr wrap="square" rtlCol="0">
            <a:spAutoFit/>
          </a:bodyPr>
          <a:lstStyle/>
          <a:p>
            <a:pPr algn="just"/>
            <a:r>
              <a:rPr lang="en-GB" dirty="0"/>
              <a:t>This balances commercial control with relationship-building, reducing misunderstanding while protecting Pop Mart’s brand scarcity and The Entertainer’s customer trust. </a:t>
            </a:r>
          </a:p>
        </p:txBody>
      </p:sp>
    </p:spTree>
    <p:extLst>
      <p:ext uri="{BB962C8B-B14F-4D97-AF65-F5344CB8AC3E}">
        <p14:creationId xmlns:p14="http://schemas.microsoft.com/office/powerpoint/2010/main" val="173706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bg/>
                                          </p:spTgt>
                                        </p:tgtEl>
                                        <p:attrNameLst>
                                          <p:attrName>style.visibility</p:attrName>
                                        </p:attrNameLst>
                                      </p:cBhvr>
                                      <p:to>
                                        <p:strVal val="visible"/>
                                      </p:to>
                                    </p:set>
                                    <p:animEffect transition="in" filter="fade">
                                      <p:cBhvr>
                                        <p:cTn id="21" dur="1000"/>
                                        <p:tgtEl>
                                          <p:spTgt spid="6">
                                            <p:bg/>
                                          </p:spTgt>
                                        </p:tgtEl>
                                      </p:cBhvr>
                                    </p:animEffect>
                                    <p:anim calcmode="lin" valueType="num">
                                      <p:cBhvr>
                                        <p:cTn id="22" dur="1000" fill="hold"/>
                                        <p:tgtEl>
                                          <p:spTgt spid="6">
                                            <p:bg/>
                                          </p:spTgt>
                                        </p:tgtEl>
                                        <p:attrNameLst>
                                          <p:attrName>ppt_x</p:attrName>
                                        </p:attrNameLst>
                                      </p:cBhvr>
                                      <p:tavLst>
                                        <p:tav tm="0">
                                          <p:val>
                                            <p:strVal val="#ppt_x"/>
                                          </p:val>
                                        </p:tav>
                                        <p:tav tm="100000">
                                          <p:val>
                                            <p:strVal val="#ppt_x"/>
                                          </p:val>
                                        </p:tav>
                                      </p:tavLst>
                                    </p:anim>
                                    <p:anim calcmode="lin" valueType="num">
                                      <p:cBhvr>
                                        <p:cTn id="23" dur="1000" fill="hold"/>
                                        <p:tgtEl>
                                          <p:spTgt spid="6">
                                            <p:bg/>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fade">
                                      <p:cBhvr>
                                        <p:cTn id="26" dur="1000"/>
                                        <p:tgtEl>
                                          <p:spTgt spid="6">
                                            <p:txEl>
                                              <p:pRg st="0" end="0"/>
                                            </p:txEl>
                                          </p:spTgt>
                                        </p:tgtEl>
                                      </p:cBhvr>
                                    </p:animEffect>
                                    <p:anim calcmode="lin" valueType="num">
                                      <p:cBhvr>
                                        <p:cTn id="27"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0" end="0"/>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Effect transition="in" filter="fade">
                                      <p:cBhvr>
                                        <p:cTn id="31" dur="1000"/>
                                        <p:tgtEl>
                                          <p:spTgt spid="6">
                                            <p:txEl>
                                              <p:pRg st="1" end="1"/>
                                            </p:txEl>
                                          </p:spTgt>
                                        </p:tgtEl>
                                      </p:cBhvr>
                                    </p:animEffect>
                                    <p:anim calcmode="lin" valueType="num">
                                      <p:cBhvr>
                                        <p:cTn id="32"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allAtOnce"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CA8258-D14D-9FA9-6A9B-6C33E5B2A1F6}"/>
              </a:ext>
            </a:extLst>
          </p:cNvPr>
          <p:cNvSpPr>
            <a:spLocks noGrp="1"/>
          </p:cNvSpPr>
          <p:nvPr>
            <p:ph idx="1"/>
          </p:nvPr>
        </p:nvSpPr>
        <p:spPr>
          <a:xfrm>
            <a:off x="700635" y="1081548"/>
            <a:ext cx="10691265" cy="4880340"/>
          </a:xfrm>
        </p:spPr>
        <p:txBody>
          <a:bodyPr>
            <a:normAutofit/>
          </a:bodyPr>
          <a:lstStyle/>
          <a:p>
            <a:r>
              <a:rPr lang="en-US" sz="1600" dirty="0">
                <a:solidFill>
                  <a:srgbClr val="20242C"/>
                </a:solidFill>
              </a:rPr>
              <a:t>Fisher, R., Ury, W. and Patton, B. (2011) Getting to Yes: Negotiating Agreement Without Giving In. 3rd </a:t>
            </a:r>
            <a:r>
              <a:rPr lang="en-US" sz="1600" dirty="0" err="1">
                <a:solidFill>
                  <a:srgbClr val="20242C"/>
                </a:solidFill>
              </a:rPr>
              <a:t>edn</a:t>
            </a:r>
            <a:r>
              <a:rPr lang="en-US" sz="1600" dirty="0">
                <a:solidFill>
                  <a:srgbClr val="20242C"/>
                </a:solidFill>
              </a:rPr>
              <a:t>. London: Penguin.</a:t>
            </a:r>
            <a:endParaRPr lang="en-US" sz="1600" dirty="0"/>
          </a:p>
          <a:p>
            <a:r>
              <a:rPr lang="en-US" sz="1600" dirty="0">
                <a:solidFill>
                  <a:srgbClr val="20242C"/>
                </a:solidFill>
              </a:rPr>
              <a:t>Hall, E.T. (1976) Beyond Culture. New York: Anchor Books.</a:t>
            </a:r>
            <a:endParaRPr lang="en-US" sz="1600" dirty="0"/>
          </a:p>
          <a:p>
            <a:r>
              <a:rPr lang="en-US" sz="1600" dirty="0">
                <a:solidFill>
                  <a:srgbClr val="20242C"/>
                </a:solidFill>
              </a:rPr>
              <a:t>Hofstede, G., Hofstede, G.J. and Minkov, M. (2010) Cultures and Organizations: Software of the Mind. 3rd </a:t>
            </a:r>
            <a:r>
              <a:rPr lang="en-US" sz="1600" dirty="0" err="1">
                <a:solidFill>
                  <a:srgbClr val="20242C"/>
                </a:solidFill>
              </a:rPr>
              <a:t>edn</a:t>
            </a:r>
            <a:r>
              <a:rPr lang="en-US" sz="1600" dirty="0">
                <a:solidFill>
                  <a:srgbClr val="20242C"/>
                </a:solidFill>
              </a:rPr>
              <a:t>. New York: McGraw-Hill.</a:t>
            </a:r>
            <a:endParaRPr lang="en-US" sz="1600" dirty="0"/>
          </a:p>
          <a:p>
            <a:r>
              <a:rPr lang="en-US" sz="1600" dirty="0">
                <a:solidFill>
                  <a:srgbClr val="20242C"/>
                </a:solidFill>
              </a:rPr>
              <a:t>House, R.J., Hanges, P.J., Javidan, M., Dorfman, P.W. and Gupta, V. (eds.) (2004) Culture, Leadership, and Organizations: The GLOBE Study of 62 Societies. Thousand Oaks: Sage.</a:t>
            </a:r>
            <a:endParaRPr lang="en-US" sz="1600" dirty="0"/>
          </a:p>
          <a:p>
            <a:r>
              <a:rPr lang="en-US" sz="1600" dirty="0">
                <a:solidFill>
                  <a:srgbClr val="20242C"/>
                </a:solidFill>
              </a:rPr>
              <a:t>Pop Mart International Group Limited (2025) Annual results / annual report information for the year ended 31 December 2024.</a:t>
            </a:r>
            <a:endParaRPr lang="en-US" sz="1600" dirty="0"/>
          </a:p>
          <a:p>
            <a:r>
              <a:rPr lang="en-US" sz="1600" dirty="0">
                <a:solidFill>
                  <a:srgbClr val="20242C"/>
                </a:solidFill>
              </a:rPr>
              <a:t>The Entertainer (n.d.) About Us / The Toyshop company information.</a:t>
            </a:r>
            <a:endParaRPr lang="en-US" sz="1600" dirty="0"/>
          </a:p>
        </p:txBody>
      </p:sp>
      <p:sp>
        <p:nvSpPr>
          <p:cNvPr id="4" name="TextBox 3">
            <a:extLst>
              <a:ext uri="{FF2B5EF4-FFF2-40B4-BE49-F238E27FC236}">
                <a16:creationId xmlns:a16="http://schemas.microsoft.com/office/drawing/2014/main" id="{6FBB19DD-31EA-E570-E2C6-1B98345FB468}"/>
              </a:ext>
            </a:extLst>
          </p:cNvPr>
          <p:cNvSpPr txBox="1"/>
          <p:nvPr/>
        </p:nvSpPr>
        <p:spPr>
          <a:xfrm>
            <a:off x="993058" y="226142"/>
            <a:ext cx="5879690" cy="400110"/>
          </a:xfrm>
          <a:prstGeom prst="rect">
            <a:avLst/>
          </a:prstGeom>
          <a:noFill/>
        </p:spPr>
        <p:txBody>
          <a:bodyPr wrap="square" rtlCol="0">
            <a:spAutoFit/>
          </a:bodyPr>
          <a:lstStyle/>
          <a:p>
            <a:r>
              <a:rPr lang="en-GB" sz="2000" b="1" dirty="0"/>
              <a:t>Reference list </a:t>
            </a:r>
          </a:p>
        </p:txBody>
      </p:sp>
    </p:spTree>
    <p:extLst>
      <p:ext uri="{BB962C8B-B14F-4D97-AF65-F5344CB8AC3E}">
        <p14:creationId xmlns:p14="http://schemas.microsoft.com/office/powerpoint/2010/main" val="301514708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239</TotalTime>
  <Words>1301</Words>
  <Application>Microsoft Office PowerPoint</Application>
  <PresentationFormat>Widescreen</PresentationFormat>
  <Paragraphs>152</Paragraphs>
  <Slides>13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Arial</vt:lpstr>
      <vt:lpstr>Calisto MT</vt:lpstr>
      <vt:lpstr>Univers Condensed</vt:lpstr>
      <vt:lpstr>ChronicleVTI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Gabriel Catalin Manole (2223641)</dc:creator>
  <cp:lastModifiedBy>Gabriel Catalin Manole (2223641)</cp:lastModifiedBy>
  <cp:revision>17</cp:revision>
  <dcterms:created xsi:type="dcterms:W3CDTF">2026-06-24T13:40:33Z</dcterms:created>
  <dcterms:modified xsi:type="dcterms:W3CDTF">2026-06-26T17:00:45Z</dcterms:modified>
</cp:coreProperties>
</file>