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25"/>
  </p:notesMasterIdLst>
  <p:sldIdLst>
    <p:sldId id="621" r:id="rId4"/>
    <p:sldId id="309" r:id="rId5"/>
    <p:sldId id="327" r:id="rId6"/>
    <p:sldId id="328" r:id="rId7"/>
    <p:sldId id="641" r:id="rId8"/>
    <p:sldId id="339" r:id="rId9"/>
    <p:sldId id="289" r:id="rId10"/>
    <p:sldId id="643" r:id="rId11"/>
    <p:sldId id="335" r:id="rId12"/>
    <p:sldId id="283" r:id="rId13"/>
    <p:sldId id="642" r:id="rId14"/>
    <p:sldId id="284" r:id="rId15"/>
    <p:sldId id="290" r:id="rId16"/>
    <p:sldId id="291" r:id="rId17"/>
    <p:sldId id="287" r:id="rId18"/>
    <p:sldId id="467" r:id="rId19"/>
    <p:sldId id="645" r:id="rId20"/>
    <p:sldId id="332" r:id="rId21"/>
    <p:sldId id="644" r:id="rId22"/>
    <p:sldId id="278" r:id="rId23"/>
    <p:sldId id="347" r:id="rId24"/>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98" autoAdjust="0"/>
    <p:restoredTop sz="51332" autoAdjust="0"/>
  </p:normalViewPr>
  <p:slideViewPr>
    <p:cSldViewPr>
      <p:cViewPr varScale="1">
        <p:scale>
          <a:sx n="102" d="100"/>
          <a:sy n="102" d="100"/>
        </p:scale>
        <p:origin x="936" y="114"/>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10/10/2024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Abbreviations and symbols here before note taking practice?</a:t>
            </a:r>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26857125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626F8406-80EE-34F2-5376-58A460B6D0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1B32C1E3-9530-2961-07A6-6825CB71F75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3252" name="Slide Number Placeholder 3">
            <a:extLst>
              <a:ext uri="{FF2B5EF4-FFF2-40B4-BE49-F238E27FC236}">
                <a16:creationId xmlns:a16="http://schemas.microsoft.com/office/drawing/2014/main" id="{E31A4A3E-AB13-976A-00F5-B8D746632E1B}"/>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17066A9-F1F6-5948-BBEC-3EBB1BF5757D}"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extLst>
      <p:ext uri="{BB962C8B-B14F-4D97-AF65-F5344CB8AC3E}">
        <p14:creationId xmlns:p14="http://schemas.microsoft.com/office/powerpoint/2010/main" val="37394646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99A9BE1B-7B12-5A58-0F96-42CD76B9E05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BA57A79B-515F-73D4-F239-8FD3BAD399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Please play the video through to 9:10, then stop it. You can show the video twice if you have time / feel your class would benefit.</a:t>
            </a:r>
          </a:p>
        </p:txBody>
      </p:sp>
      <p:sp>
        <p:nvSpPr>
          <p:cNvPr id="54276" name="Slide Number Placeholder 3">
            <a:extLst>
              <a:ext uri="{FF2B5EF4-FFF2-40B4-BE49-F238E27FC236}">
                <a16:creationId xmlns:a16="http://schemas.microsoft.com/office/drawing/2014/main" id="{C630F73C-BD1A-DC60-EF2D-4D91C5E9AF39}"/>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6CDC08B0-1E1A-7549-9AE9-F546B1DDC30B}" type="slidenum">
              <a:rPr lang="en-GB" altLang="en-US">
                <a:latin typeface="Calibri" panose="020F0502020204030204" pitchFamily="34" charset="0"/>
              </a:rPr>
              <a:pPr eaLnBrk="1" hangingPunct="1"/>
              <a:t>15</a:t>
            </a:fld>
            <a:endParaRPr lang="en-GB" altLang="en-US">
              <a:latin typeface="Calibri" panose="020F0502020204030204" pitchFamily="34" charset="0"/>
            </a:endParaRPr>
          </a:p>
        </p:txBody>
      </p:sp>
    </p:spTree>
    <p:extLst>
      <p:ext uri="{BB962C8B-B14F-4D97-AF65-F5344CB8AC3E}">
        <p14:creationId xmlns:p14="http://schemas.microsoft.com/office/powerpoint/2010/main" val="1418444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C54A3D59-4125-5876-2164-9C6238A7436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78EB1C23-37AC-D54A-F164-45762F4908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Please play the video through to 9:10, then stop it. You can show the video twice if you have time / feel your class would benefit.</a:t>
            </a:r>
          </a:p>
        </p:txBody>
      </p:sp>
      <p:sp>
        <p:nvSpPr>
          <p:cNvPr id="55300" name="Slide Number Placeholder 3">
            <a:extLst>
              <a:ext uri="{FF2B5EF4-FFF2-40B4-BE49-F238E27FC236}">
                <a16:creationId xmlns:a16="http://schemas.microsoft.com/office/drawing/2014/main" id="{CFED3F8D-CC8D-6C5C-EE82-5612DCA82392}"/>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4AAA601-C24F-6948-A18D-2BFEE22961CE}" type="slidenum">
              <a:rPr lang="en-GB" altLang="en-US">
                <a:latin typeface="Calibri" panose="020F0502020204030204" pitchFamily="34" charset="0"/>
              </a:rPr>
              <a:pPr eaLnBrk="1" hangingPunct="1"/>
              <a:t>16</a:t>
            </a:fld>
            <a:endParaRPr lang="en-GB" altLang="en-US">
              <a:latin typeface="Calibri" panose="020F0502020204030204" pitchFamily="34" charset="0"/>
            </a:endParaRPr>
          </a:p>
        </p:txBody>
      </p:sp>
    </p:spTree>
    <p:extLst>
      <p:ext uri="{BB962C8B-B14F-4D97-AF65-F5344CB8AC3E}">
        <p14:creationId xmlns:p14="http://schemas.microsoft.com/office/powerpoint/2010/main" val="20416606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10/10/2024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10/10/2024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10/10/2024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10/10/2024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10/10/2024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10/10/2024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10/10/2024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10/10/2024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10/10/2024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10/10/2024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10/10/2024</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10/10/2024</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10/10/2024</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10/10/2024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10/10/2024</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10/10/2024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10/10/2024</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10/10/2024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10/10/2024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10/10/2024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10/10/2024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10/10/2024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10/10/2024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10/10/2024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10/10/2024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10/10/2024</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10/10/2024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dummies.com/education/college/how-to-study-with-linear-and-non-linear-notes/"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mindmapping.com/" TargetMode="Externa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futurelearn.com/courses/prepare-to-study-uk/0/steps/48554" TargetMode="Externa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hyperlink" Target="https://www.ed.ac.uk/institute-academic-development/study-hub/learning-resources/making-notes-in-class" TargetMode="External"/><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YZalFWqfdVk?t=164"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4.xml"/><Relationship Id="rId1" Type="http://schemas.openxmlformats.org/officeDocument/2006/relationships/video" Target="https://www.youtube.com/embed/YZalFWqfdVk?start=164&amp;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hyperlink" Target="https://www.dummies.com/education/college/how-to-study-with-linear-and-non-linear-notes/" TargetMode="External"/><Relationship Id="rId2" Type="http://schemas.openxmlformats.org/officeDocument/2006/relationships/hyperlink" Target="https://chisellabs.com/glossary/what-is-a-mind-map/" TargetMode="Externa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3" Type="http://schemas.openxmlformats.org/officeDocument/2006/relationships/hyperlink" Target="https://www.managers.org.uk/knowledge-and-insights/article/eight-ways-bad-managers-kill-conversations-and-motivation/" TargetMode="External"/><Relationship Id="rId2" Type="http://schemas.openxmlformats.org/officeDocument/2006/relationships/hyperlink" Target="https://www.bbc.co.uk/sounds/play/m0005t4x"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2235200"/>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LCBB4012</a:t>
            </a:r>
            <a:br>
              <a:rPr lang="en-GB" sz="3600" b="1" dirty="0">
                <a:solidFill>
                  <a:schemeClr val="bg1"/>
                </a:solidFill>
                <a:effectLst>
                  <a:outerShdw blurRad="38100" dist="38100" dir="2700000" algn="tl">
                    <a:srgbClr val="000000">
                      <a:alpha val="43137"/>
                    </a:srgbClr>
                  </a:outerShdw>
                </a:effectLst>
              </a:rPr>
            </a:b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a:xfrm>
            <a:off x="1043608" y="4415755"/>
            <a:ext cx="6858000"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Note taking</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10/10/2024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457200" y="0"/>
            <a:ext cx="8229600" cy="1143000"/>
          </a:xfrm>
        </p:spPr>
        <p:txBody>
          <a:bodyPr>
            <a:noAutofit/>
          </a:bodyPr>
          <a:lstStyle/>
          <a:p>
            <a:r>
              <a:rPr lang="en-GB" sz="3600" b="1" dirty="0"/>
              <a:t>How do you take notes in the class?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2051720" y="2924944"/>
            <a:ext cx="2698626" cy="2698626"/>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323528" y="1124744"/>
            <a:ext cx="2698626" cy="3096344"/>
          </a:xfrm>
          <a:prstGeom prst="cloudCallout">
            <a:avLst>
              <a:gd name="adj1" fmla="val 41724"/>
              <a:gd name="adj2" fmla="val 4218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4249688" y="3429000"/>
            <a:ext cx="2228850" cy="2047875"/>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5868144" y="1143000"/>
            <a:ext cx="3202632" cy="3557650"/>
          </a:xfrm>
          <a:prstGeom prst="cloudCallout">
            <a:avLst>
              <a:gd name="adj1" fmla="val -62699"/>
              <a:gd name="adj2" fmla="val 7970"/>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I will write down everything the Lecturer says. Having comprehensive notes is very important.</a:t>
            </a:r>
          </a:p>
        </p:txBody>
      </p:sp>
    </p:spTree>
    <p:extLst>
      <p:ext uri="{BB962C8B-B14F-4D97-AF65-F5344CB8AC3E}">
        <p14:creationId xmlns:p14="http://schemas.microsoft.com/office/powerpoint/2010/main" val="4054752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528"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anim calcmode="lin" valueType="num">
                                      <p:cBhvr>
                                        <p:cTn id="10" dur="500" fill="hold"/>
                                        <p:tgtEl>
                                          <p:spTgt spid="11"/>
                                        </p:tgtEl>
                                        <p:attrNameLst>
                                          <p:attrName>ppt_x</p:attrName>
                                        </p:attrNameLst>
                                      </p:cBhvr>
                                      <p:tavLst>
                                        <p:tav tm="0">
                                          <p:val>
                                            <p:fltVal val="0.5"/>
                                          </p:val>
                                        </p:tav>
                                        <p:tav tm="100000">
                                          <p:val>
                                            <p:strVal val="#ppt_x"/>
                                          </p:val>
                                        </p:tav>
                                      </p:tavLst>
                                    </p:anim>
                                    <p:anim calcmode="lin" valueType="num">
                                      <p:cBhvr>
                                        <p:cTn id="11" dur="500" fill="hold"/>
                                        <p:tgtEl>
                                          <p:spTgt spid="11"/>
                                        </p:tgtEl>
                                        <p:attrNameLst>
                                          <p:attrName>ppt_y</p:attrName>
                                        </p:attrNameLst>
                                      </p:cBhvr>
                                      <p:tavLst>
                                        <p:tav tm="0">
                                          <p:val>
                                            <p:fltVal val="0.5"/>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53" presetClass="entr" presetSubtype="528" fill="hold" grpId="0" nodeType="clickEffect">
                                  <p:stCondLst>
                                    <p:cond delay="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anim calcmode="lin" valueType="num">
                                      <p:cBhvr>
                                        <p:cTn id="19" dur="500" fill="hold"/>
                                        <p:tgtEl>
                                          <p:spTgt spid="13"/>
                                        </p:tgtEl>
                                        <p:attrNameLst>
                                          <p:attrName>ppt_x</p:attrName>
                                        </p:attrNameLst>
                                      </p:cBhvr>
                                      <p:tavLst>
                                        <p:tav tm="0">
                                          <p:val>
                                            <p:fltVal val="0.5"/>
                                          </p:val>
                                        </p:tav>
                                        <p:tav tm="100000">
                                          <p:val>
                                            <p:strVal val="#ppt_x"/>
                                          </p:val>
                                        </p:tav>
                                      </p:tavLst>
                                    </p:anim>
                                    <p:anim calcmode="lin" valueType="num">
                                      <p:cBhvr>
                                        <p:cTn id="20" dur="500" fill="hold"/>
                                        <p:tgtEl>
                                          <p:spTgt spid="13"/>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86D0D-0494-4C0B-8EA1-942B30E26407}"/>
              </a:ext>
            </a:extLst>
          </p:cNvPr>
          <p:cNvSpPr>
            <a:spLocks noGrp="1"/>
          </p:cNvSpPr>
          <p:nvPr>
            <p:ph type="title"/>
          </p:nvPr>
        </p:nvSpPr>
        <p:spPr>
          <a:xfrm>
            <a:off x="408631" y="-43576"/>
            <a:ext cx="8229600" cy="1143000"/>
          </a:xfrm>
        </p:spPr>
        <p:txBody>
          <a:bodyPr/>
          <a:lstStyle/>
          <a:p>
            <a:r>
              <a:rPr lang="en-GB" b="1" dirty="0"/>
              <a:t>Note taking </a:t>
            </a:r>
          </a:p>
        </p:txBody>
      </p:sp>
      <p:sp>
        <p:nvSpPr>
          <p:cNvPr id="8" name="Straight Connector 7">
            <a:extLst>
              <a:ext uri="{FF2B5EF4-FFF2-40B4-BE49-F238E27FC236}">
                <a16:creationId xmlns:a16="http://schemas.microsoft.com/office/drawing/2014/main" id="{2078C175-9FB0-40EF-874F-6E9F36353B1B}"/>
              </a:ext>
            </a:extLst>
          </p:cNvPr>
          <p:cNvSpPr/>
          <p:nvPr/>
        </p:nvSpPr>
        <p:spPr>
          <a:xfrm>
            <a:off x="323528" y="2233154"/>
            <a:ext cx="8568952"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US"/>
          </a:p>
        </p:txBody>
      </p:sp>
      <p:sp>
        <p:nvSpPr>
          <p:cNvPr id="9" name="Freeform: Shape 8">
            <a:extLst>
              <a:ext uri="{FF2B5EF4-FFF2-40B4-BE49-F238E27FC236}">
                <a16:creationId xmlns:a16="http://schemas.microsoft.com/office/drawing/2014/main" id="{3203DC65-B8C9-4A6D-93AB-E8F636182CB5}"/>
              </a:ext>
            </a:extLst>
          </p:cNvPr>
          <p:cNvSpPr/>
          <p:nvPr/>
        </p:nvSpPr>
        <p:spPr>
          <a:xfrm>
            <a:off x="321875" y="2589489"/>
            <a:ext cx="1713790" cy="2563998"/>
          </a:xfrm>
          <a:custGeom>
            <a:avLst/>
            <a:gdLst>
              <a:gd name="connsiteX0" fmla="*/ 0 w 1713790"/>
              <a:gd name="connsiteY0" fmla="*/ 0 h 3284077"/>
              <a:gd name="connsiteX1" fmla="*/ 1713790 w 1713790"/>
              <a:gd name="connsiteY1" fmla="*/ 0 h 3284077"/>
              <a:gd name="connsiteX2" fmla="*/ 1713790 w 1713790"/>
              <a:gd name="connsiteY2" fmla="*/ 3284077 h 3284077"/>
              <a:gd name="connsiteX3" fmla="*/ 0 w 1713790"/>
              <a:gd name="connsiteY3" fmla="*/ 3284077 h 3284077"/>
              <a:gd name="connsiteX4" fmla="*/ 0 w 1713790"/>
              <a:gd name="connsiteY4" fmla="*/ 0 h 3284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3790" h="3284077">
                <a:moveTo>
                  <a:pt x="0" y="0"/>
                </a:moveTo>
                <a:lnTo>
                  <a:pt x="1713790" y="0"/>
                </a:lnTo>
                <a:lnTo>
                  <a:pt x="1713790" y="3284077"/>
                </a:lnTo>
                <a:lnTo>
                  <a:pt x="0" y="32840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400" kern="1200" dirty="0">
                <a:effectLst/>
                <a:latin typeface="Arial" panose="020B0604020202020204" pitchFamily="34" charset="0"/>
                <a:ea typeface="Calibri" panose="020F0502020204030204" pitchFamily="34" charset="0"/>
                <a:cs typeface="Arial" panose="020B0604020202020204" pitchFamily="34" charset="0"/>
              </a:rPr>
              <a:t>Several factors determine  if note taking is effective:</a:t>
            </a:r>
            <a:endParaRPr lang="en-GB" sz="2400" kern="1200" dirty="0">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154279C4-E56E-4BC2-BE69-3DAC55D6D0E6}"/>
              </a:ext>
            </a:extLst>
          </p:cNvPr>
          <p:cNvSpPr/>
          <p:nvPr/>
        </p:nvSpPr>
        <p:spPr>
          <a:xfrm>
            <a:off x="2165852" y="2284467"/>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The complexity of the information.</a:t>
            </a:r>
          </a:p>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sz="2000" kern="1200" dirty="0">
              <a:latin typeface="Arial" panose="020B0604020202020204" pitchFamily="34" charset="0"/>
              <a:cs typeface="Arial" panose="020B0604020202020204" pitchFamily="34" charset="0"/>
            </a:endParaRPr>
          </a:p>
        </p:txBody>
      </p:sp>
      <p:sp>
        <p:nvSpPr>
          <p:cNvPr id="11" name="Straight Connector 10">
            <a:extLst>
              <a:ext uri="{FF2B5EF4-FFF2-40B4-BE49-F238E27FC236}">
                <a16:creationId xmlns:a16="http://schemas.microsoft.com/office/drawing/2014/main" id="{1FB8AEC8-8BBB-431E-AA3A-D14C6FB43F32}"/>
              </a:ext>
            </a:extLst>
          </p:cNvPr>
          <p:cNvSpPr/>
          <p:nvPr/>
        </p:nvSpPr>
        <p:spPr>
          <a:xfrm>
            <a:off x="2037318" y="3310742"/>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12" name="Freeform: Shape 11">
            <a:extLst>
              <a:ext uri="{FF2B5EF4-FFF2-40B4-BE49-F238E27FC236}">
                <a16:creationId xmlns:a16="http://schemas.microsoft.com/office/drawing/2014/main" id="{5304E9C0-98D6-4C69-90FC-12A6A154F71D}"/>
              </a:ext>
            </a:extLst>
          </p:cNvPr>
          <p:cNvSpPr/>
          <p:nvPr/>
        </p:nvSpPr>
        <p:spPr>
          <a:xfrm>
            <a:off x="2165852"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The style (putting points in </a:t>
            </a:r>
            <a:r>
              <a:rPr lang="en-GB" sz="2000" b="1" kern="1200" dirty="0">
                <a:effectLst/>
                <a:latin typeface="Arial" panose="020B0604020202020204" pitchFamily="34" charset="0"/>
                <a:ea typeface="Calibri" panose="020F0502020204030204" pitchFamily="34" charset="0"/>
                <a:cs typeface="Arial" panose="020B0604020202020204" pitchFamily="34" charset="0"/>
              </a:rPr>
              <a:t>your own words </a:t>
            </a:r>
            <a:r>
              <a:rPr lang="en-GB" sz="2000" kern="1200" dirty="0">
                <a:effectLst/>
                <a:latin typeface="Arial" panose="020B0604020202020204" pitchFamily="34" charset="0"/>
                <a:ea typeface="Calibri" panose="020F0502020204030204" pitchFamily="34" charset="0"/>
                <a:cs typeface="Arial" panose="020B0604020202020204" pitchFamily="34" charset="0"/>
              </a:rPr>
              <a:t>is more useful that long </a:t>
            </a:r>
            <a:r>
              <a:rPr lang="en-GB" sz="2000" b="1" kern="1200" dirty="0">
                <a:effectLst/>
                <a:latin typeface="Arial" panose="020B0604020202020204" pitchFamily="34" charset="0"/>
                <a:ea typeface="Calibri" panose="020F0502020204030204" pitchFamily="34" charset="0"/>
                <a:cs typeface="Arial" panose="020B0604020202020204" pitchFamily="34" charset="0"/>
              </a:rPr>
              <a:t>verbatim</a:t>
            </a:r>
            <a:r>
              <a:rPr lang="en-GB" sz="2000" kern="1200" dirty="0">
                <a:effectLst/>
                <a:latin typeface="Arial" panose="020B0604020202020204" pitchFamily="34" charset="0"/>
                <a:ea typeface="Calibri" panose="020F0502020204030204" pitchFamily="34" charset="0"/>
                <a:cs typeface="Arial" panose="020B0604020202020204" pitchFamily="34" charset="0"/>
              </a:rPr>
              <a:t> notes) </a:t>
            </a:r>
            <a:endParaRPr lang="en-GB" sz="2000" kern="1200" dirty="0">
              <a:latin typeface="Arial" panose="020B0604020202020204" pitchFamily="34" charset="0"/>
              <a:cs typeface="Arial" panose="020B0604020202020204" pitchFamily="34" charset="0"/>
            </a:endParaRPr>
          </a:p>
        </p:txBody>
      </p:sp>
      <p:sp>
        <p:nvSpPr>
          <p:cNvPr id="13" name="Straight Connector 12">
            <a:extLst>
              <a:ext uri="{FF2B5EF4-FFF2-40B4-BE49-F238E27FC236}">
                <a16:creationId xmlns:a16="http://schemas.microsoft.com/office/drawing/2014/main" id="{6B8CB0E3-8F7E-479B-AEF8-2F87A691ACDE}"/>
              </a:ext>
            </a:extLst>
          </p:cNvPr>
          <p:cNvSpPr/>
          <p:nvPr/>
        </p:nvSpPr>
        <p:spPr>
          <a:xfrm>
            <a:off x="2037318" y="4388330"/>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14" name="Freeform: Shape 13">
            <a:extLst>
              <a:ext uri="{FF2B5EF4-FFF2-40B4-BE49-F238E27FC236}">
                <a16:creationId xmlns:a16="http://schemas.microsoft.com/office/drawing/2014/main" id="{B6245688-853D-4251-A9FD-A51967EBE1E6}"/>
              </a:ext>
            </a:extLst>
          </p:cNvPr>
          <p:cNvSpPr/>
          <p:nvPr/>
        </p:nvSpPr>
        <p:spPr>
          <a:xfrm>
            <a:off x="2165852" y="4439643"/>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well the information is organized by the presenter.</a:t>
            </a:r>
          </a:p>
          <a:p>
            <a:pPr marL="0" lvl="0" indent="0" algn="l" defTabSz="800100">
              <a:lnSpc>
                <a:spcPct val="90000"/>
              </a:lnSpc>
              <a:spcBef>
                <a:spcPct val="0"/>
              </a:spcBef>
              <a:spcAft>
                <a:spcPct val="35000"/>
              </a:spcAft>
              <a:buFont typeface="Times New Roman" panose="02020603050405020304" pitchFamily="18" charset="0"/>
              <a:buNone/>
            </a:pPr>
            <a:r>
              <a:rPr lang="en-GB" sz="2000" kern="1200" dirty="0">
                <a:effectLst/>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sz="2000" kern="1200" dirty="0">
              <a:latin typeface="Arial" panose="020B0604020202020204" pitchFamily="34" charset="0"/>
              <a:cs typeface="Arial" panose="020B0604020202020204" pitchFamily="34" charset="0"/>
            </a:endParaRPr>
          </a:p>
        </p:txBody>
      </p:sp>
      <p:sp>
        <p:nvSpPr>
          <p:cNvPr id="15" name="Straight Connector 14">
            <a:extLst>
              <a:ext uri="{FF2B5EF4-FFF2-40B4-BE49-F238E27FC236}">
                <a16:creationId xmlns:a16="http://schemas.microsoft.com/office/drawing/2014/main" id="{CBCDCDBD-AFA1-4755-B7B2-1D423DAEF3CD}"/>
              </a:ext>
            </a:extLst>
          </p:cNvPr>
          <p:cNvSpPr/>
          <p:nvPr/>
        </p:nvSpPr>
        <p:spPr>
          <a:xfrm>
            <a:off x="2037318" y="5465918"/>
            <a:ext cx="6855161" cy="0"/>
          </a:xfrm>
          <a:prstGeom prst="line">
            <a:avLst/>
          </a:prstGeom>
        </p:spPr>
        <p:style>
          <a:lnRef idx="2">
            <a:schemeClr val="accent1">
              <a:tint val="50000"/>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6" name="Rectangle 5">
            <a:extLst>
              <a:ext uri="{FF2B5EF4-FFF2-40B4-BE49-F238E27FC236}">
                <a16:creationId xmlns:a16="http://schemas.microsoft.com/office/drawing/2014/main" id="{12ED4D50-6019-4B41-8312-01018322FF77}"/>
              </a:ext>
            </a:extLst>
          </p:cNvPr>
          <p:cNvSpPr/>
          <p:nvPr/>
        </p:nvSpPr>
        <p:spPr>
          <a:xfrm>
            <a:off x="453319" y="1321645"/>
            <a:ext cx="8363272" cy="7920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t>
            </a:r>
            <a:r>
              <a:rPr lang="en-GB" sz="1800" dirty="0">
                <a:effectLst/>
                <a:latin typeface="Arial" panose="020B0604020202020204" pitchFamily="34" charset="0"/>
                <a:ea typeface="Calibri" panose="020F0502020204030204" pitchFamily="34" charset="0"/>
                <a:cs typeface="Arial" panose="020B0604020202020204" pitchFamily="34" charset="0"/>
              </a:rPr>
              <a:t>Notetaking is a strategy for making information meaningful… The act of taking notes is more important that the result.’ (McPherson, 2018, p6) </a:t>
            </a:r>
          </a:p>
        </p:txBody>
      </p:sp>
    </p:spTree>
    <p:extLst>
      <p:ext uri="{BB962C8B-B14F-4D97-AF65-F5344CB8AC3E}">
        <p14:creationId xmlns:p14="http://schemas.microsoft.com/office/powerpoint/2010/main" val="118942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xEl>
                                              <p:pRg st="0" end="0"/>
                                            </p:txEl>
                                          </p:spTgt>
                                        </p:tgtEl>
                                        <p:attrNameLst>
                                          <p:attrName>style.visibility</p:attrName>
                                        </p:attrNameLst>
                                      </p:cBhvr>
                                      <p:to>
                                        <p:strVal val="visible"/>
                                      </p:to>
                                    </p:set>
                                    <p:animEffect transition="in" filter="fade">
                                      <p:cBhvr>
                                        <p:cTn id="17" dur="500"/>
                                        <p:tgtEl>
                                          <p:spTgt spid="10">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
                                            <p:txEl>
                                              <p:pRg st="1" end="1"/>
                                            </p:txEl>
                                          </p:spTgt>
                                        </p:tgtEl>
                                        <p:attrNameLst>
                                          <p:attrName>style.visibility</p:attrName>
                                        </p:attrNameLst>
                                      </p:cBhvr>
                                      <p:to>
                                        <p:strVal val="visible"/>
                                      </p:to>
                                    </p:set>
                                    <p:animEffect transition="in" filter="fade">
                                      <p:cBhvr>
                                        <p:cTn id="22" dur="500"/>
                                        <p:tgtEl>
                                          <p:spTgt spid="10">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2">
                                            <p:txEl>
                                              <p:pRg st="0" end="0"/>
                                            </p:txEl>
                                          </p:spTgt>
                                        </p:tgtEl>
                                        <p:attrNameLst>
                                          <p:attrName>style.visibility</p:attrName>
                                        </p:attrNameLst>
                                      </p:cBhvr>
                                      <p:to>
                                        <p:strVal val="visible"/>
                                      </p:to>
                                    </p:set>
                                    <p:animEffect transition="in" filter="fade">
                                      <p:cBhvr>
                                        <p:cTn id="27" dur="500"/>
                                        <p:tgtEl>
                                          <p:spTgt spid="12">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xEl>
                                              <p:pRg st="1" end="1"/>
                                            </p:txEl>
                                          </p:spTgt>
                                        </p:tgtEl>
                                        <p:attrNameLst>
                                          <p:attrName>style.visibility</p:attrName>
                                        </p:attrNameLst>
                                      </p:cBhvr>
                                      <p:to>
                                        <p:strVal val="visible"/>
                                      </p:to>
                                    </p:set>
                                    <p:animEffect transition="in" filter="fade">
                                      <p:cBhvr>
                                        <p:cTn id="37" dur="500"/>
                                        <p:tgtEl>
                                          <p:spTgt spid="1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FA6FB-62E1-433F-8F66-90738B12F0DC}"/>
              </a:ext>
            </a:extLst>
          </p:cNvPr>
          <p:cNvSpPr>
            <a:spLocks noGrp="1"/>
          </p:cNvSpPr>
          <p:nvPr>
            <p:ph type="title"/>
          </p:nvPr>
        </p:nvSpPr>
        <p:spPr>
          <a:xfrm>
            <a:off x="430915" y="39452"/>
            <a:ext cx="8229600" cy="1143000"/>
          </a:xfrm>
        </p:spPr>
        <p:txBody>
          <a:bodyPr/>
          <a:lstStyle/>
          <a:p>
            <a:r>
              <a:rPr lang="en-GB" sz="4000" b="1" dirty="0"/>
              <a:t>Working memory </a:t>
            </a:r>
          </a:p>
        </p:txBody>
      </p:sp>
      <p:sp>
        <p:nvSpPr>
          <p:cNvPr id="4" name="Rectangle 3">
            <a:extLst>
              <a:ext uri="{FF2B5EF4-FFF2-40B4-BE49-F238E27FC236}">
                <a16:creationId xmlns:a16="http://schemas.microsoft.com/office/drawing/2014/main" id="{5134CB0D-465A-4351-93D8-C32914307415}"/>
              </a:ext>
            </a:extLst>
          </p:cNvPr>
          <p:cNvSpPr/>
          <p:nvPr/>
        </p:nvSpPr>
        <p:spPr>
          <a:xfrm>
            <a:off x="390364" y="1988840"/>
            <a:ext cx="8363272" cy="1008112"/>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working memory governs your ability to comprehend what you are reading or hearing, your ability to learn new words, your ability to reason, your ability to plan and organise yourself. </a:t>
            </a:r>
          </a:p>
        </p:txBody>
      </p:sp>
      <p:sp>
        <p:nvSpPr>
          <p:cNvPr id="5" name="Rectangle 4">
            <a:extLst>
              <a:ext uri="{FF2B5EF4-FFF2-40B4-BE49-F238E27FC236}">
                <a16:creationId xmlns:a16="http://schemas.microsoft.com/office/drawing/2014/main" id="{DDE5F1A5-8577-43DA-8A7C-511E2BF80909}"/>
              </a:ext>
            </a:extLst>
          </p:cNvPr>
          <p:cNvSpPr/>
          <p:nvPr/>
        </p:nvSpPr>
        <p:spPr>
          <a:xfrm>
            <a:off x="390364" y="1151137"/>
            <a:ext cx="8363272" cy="657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Working Memory (WM) capacity is the amount of information you can ‘hold’ in one go. This varies between people.</a:t>
            </a:r>
          </a:p>
        </p:txBody>
      </p:sp>
      <p:sp>
        <p:nvSpPr>
          <p:cNvPr id="7" name="Oval 6">
            <a:extLst>
              <a:ext uri="{FF2B5EF4-FFF2-40B4-BE49-F238E27FC236}">
                <a16:creationId xmlns:a16="http://schemas.microsoft.com/office/drawing/2014/main" id="{2FDBAD64-540F-46C3-9828-63CAB702D011}"/>
              </a:ext>
            </a:extLst>
          </p:cNvPr>
          <p:cNvSpPr/>
          <p:nvPr/>
        </p:nvSpPr>
        <p:spPr>
          <a:xfrm>
            <a:off x="395537" y="3299284"/>
            <a:ext cx="2592288" cy="237626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b="1" dirty="0">
                <a:effectLst/>
                <a:latin typeface="Arial" panose="020B0604020202020204" pitchFamily="34" charset="0"/>
                <a:ea typeface="Calibri" panose="020F0502020204030204" pitchFamily="34" charset="0"/>
                <a:cs typeface="Arial" panose="020B0604020202020204" pitchFamily="34" charset="0"/>
              </a:rPr>
              <a:t>Some people have a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high </a:t>
            </a:r>
            <a:r>
              <a:rPr lang="en-GB" sz="1800" b="1" dirty="0">
                <a:effectLst/>
                <a:latin typeface="Arial" panose="020B0604020202020204" pitchFamily="34" charset="0"/>
                <a:ea typeface="Calibri" panose="020F0502020204030204" pitchFamily="34" charset="0"/>
                <a:cs typeface="Arial" panose="020B0604020202020204" pitchFamily="34" charset="0"/>
              </a:rPr>
              <a:t>capacity WM, holding up to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10</a:t>
            </a:r>
            <a:r>
              <a:rPr lang="en-GB" sz="1800" b="1" dirty="0">
                <a:effectLst/>
                <a:latin typeface="Arial" panose="020B0604020202020204" pitchFamily="34" charset="0"/>
                <a:ea typeface="Calibri" panose="020F0502020204030204" pitchFamily="34" charset="0"/>
                <a:cs typeface="Arial" panose="020B0604020202020204" pitchFamily="34" charset="0"/>
              </a:rPr>
              <a:t> pieces of information at a time. </a:t>
            </a:r>
          </a:p>
        </p:txBody>
      </p:sp>
      <p:sp>
        <p:nvSpPr>
          <p:cNvPr id="8" name="Oval 7">
            <a:extLst>
              <a:ext uri="{FF2B5EF4-FFF2-40B4-BE49-F238E27FC236}">
                <a16:creationId xmlns:a16="http://schemas.microsoft.com/office/drawing/2014/main" id="{D2237EAD-4D1D-44E3-B576-4C19FEE4B6B4}"/>
              </a:ext>
            </a:extLst>
          </p:cNvPr>
          <p:cNvSpPr/>
          <p:nvPr/>
        </p:nvSpPr>
        <p:spPr>
          <a:xfrm>
            <a:off x="3414700" y="3591522"/>
            <a:ext cx="2448272" cy="21025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800" b="1" dirty="0">
                <a:latin typeface="Arial" panose="020B0604020202020204" pitchFamily="34" charset="0"/>
                <a:ea typeface="Calibri" panose="020F0502020204030204" pitchFamily="34" charset="0"/>
                <a:cs typeface="Arial" panose="020B0604020202020204" pitchFamily="34" charset="0"/>
              </a:rPr>
              <a:t>Most</a:t>
            </a:r>
            <a:r>
              <a:rPr lang="en-GB" sz="1800" b="1" dirty="0">
                <a:effectLst/>
                <a:latin typeface="Arial" panose="020B0604020202020204" pitchFamily="34" charset="0"/>
                <a:ea typeface="Calibri" panose="020F0502020204030204" pitchFamily="34" charset="0"/>
                <a:cs typeface="Arial" panose="020B0604020202020204" pitchFamily="34" charset="0"/>
              </a:rPr>
              <a:t> have an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average</a:t>
            </a:r>
            <a:r>
              <a:rPr lang="en-GB" sz="1800" b="1" dirty="0">
                <a:effectLst/>
                <a:latin typeface="Arial" panose="020B0604020202020204" pitchFamily="34" charset="0"/>
                <a:ea typeface="Calibri" panose="020F0502020204030204" pitchFamily="34" charset="0"/>
                <a:cs typeface="Arial" panose="020B0604020202020204" pitchFamily="34" charset="0"/>
              </a:rPr>
              <a:t> WM recalling up to </a:t>
            </a:r>
            <a:r>
              <a:rPr lang="en-GB" sz="18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6 </a:t>
            </a:r>
            <a:r>
              <a:rPr lang="en-GB" sz="1800" b="1" dirty="0">
                <a:effectLst/>
                <a:latin typeface="Arial" panose="020B0604020202020204" pitchFamily="34" charset="0"/>
                <a:ea typeface="Calibri" panose="020F0502020204030204" pitchFamily="34" charset="0"/>
                <a:cs typeface="Arial" panose="020B0604020202020204" pitchFamily="34" charset="0"/>
              </a:rPr>
              <a:t>pieces of information at a time</a:t>
            </a:r>
          </a:p>
        </p:txBody>
      </p:sp>
      <p:sp>
        <p:nvSpPr>
          <p:cNvPr id="9" name="Oval 8">
            <a:extLst>
              <a:ext uri="{FF2B5EF4-FFF2-40B4-BE49-F238E27FC236}">
                <a16:creationId xmlns:a16="http://schemas.microsoft.com/office/drawing/2014/main" id="{9EA1CB72-8FC9-4C14-A863-050C50DC5FEB}"/>
              </a:ext>
            </a:extLst>
          </p:cNvPr>
          <p:cNvSpPr/>
          <p:nvPr/>
        </p:nvSpPr>
        <p:spPr>
          <a:xfrm>
            <a:off x="6444208" y="3861048"/>
            <a:ext cx="2197552" cy="18330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07000"/>
              </a:lnSpc>
              <a:spcAft>
                <a:spcPts val="800"/>
              </a:spcAft>
            </a:pPr>
            <a:r>
              <a:rPr lang="en-GB" sz="1600" b="1" dirty="0">
                <a:latin typeface="Arial" panose="020B0604020202020204" pitchFamily="34" charset="0"/>
                <a:ea typeface="Calibri" panose="020F0502020204030204" pitchFamily="34" charset="0"/>
                <a:cs typeface="Arial" panose="020B0604020202020204" pitchFamily="34" charset="0"/>
              </a:rPr>
              <a:t>S</a:t>
            </a:r>
            <a:r>
              <a:rPr lang="en-GB" sz="1600" b="1" dirty="0">
                <a:effectLst/>
                <a:latin typeface="Arial" panose="020B0604020202020204" pitchFamily="34" charset="0"/>
                <a:ea typeface="Calibri" panose="020F0502020204030204" pitchFamily="34" charset="0"/>
                <a:cs typeface="Arial" panose="020B0604020202020204" pitchFamily="34" charset="0"/>
              </a:rPr>
              <a:t>ome will have a </a:t>
            </a:r>
            <a:r>
              <a:rPr lang="en-GB" sz="16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lower </a:t>
            </a:r>
            <a:r>
              <a:rPr lang="en-GB" sz="1600" b="1" dirty="0">
                <a:effectLst/>
                <a:latin typeface="Arial" panose="020B0604020202020204" pitchFamily="34" charset="0"/>
                <a:ea typeface="Calibri" panose="020F0502020204030204" pitchFamily="34" charset="0"/>
                <a:cs typeface="Arial" panose="020B0604020202020204" pitchFamily="34" charset="0"/>
              </a:rPr>
              <a:t>capacity WM holding </a:t>
            </a:r>
            <a:r>
              <a:rPr lang="en-GB" sz="1600" b="1" dirty="0">
                <a:solidFill>
                  <a:srgbClr val="FFFF00"/>
                </a:solidFill>
                <a:effectLst/>
                <a:latin typeface="Arial" panose="020B0604020202020204" pitchFamily="34" charset="0"/>
                <a:ea typeface="Calibri" panose="020F0502020204030204" pitchFamily="34" charset="0"/>
                <a:cs typeface="Arial" panose="020B0604020202020204" pitchFamily="34" charset="0"/>
              </a:rPr>
              <a:t>3</a:t>
            </a:r>
            <a:r>
              <a:rPr lang="en-GB" sz="1600" b="1" dirty="0">
                <a:effectLst/>
                <a:latin typeface="Arial" panose="020B0604020202020204" pitchFamily="34" charset="0"/>
                <a:ea typeface="Calibri" panose="020F0502020204030204" pitchFamily="34" charset="0"/>
                <a:cs typeface="Arial" panose="020B0604020202020204" pitchFamily="34" charset="0"/>
              </a:rPr>
              <a:t> pieces of info at a time. </a:t>
            </a:r>
          </a:p>
        </p:txBody>
      </p:sp>
    </p:spTree>
    <p:extLst>
      <p:ext uri="{BB962C8B-B14F-4D97-AF65-F5344CB8AC3E}">
        <p14:creationId xmlns:p14="http://schemas.microsoft.com/office/powerpoint/2010/main" val="457485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6F58-8980-4796-8EBA-81F4B377E2D7}"/>
              </a:ext>
            </a:extLst>
          </p:cNvPr>
          <p:cNvSpPr>
            <a:spLocks noGrp="1"/>
          </p:cNvSpPr>
          <p:nvPr>
            <p:ph type="title"/>
          </p:nvPr>
        </p:nvSpPr>
        <p:spPr>
          <a:xfrm>
            <a:off x="457200" y="260648"/>
            <a:ext cx="8229600" cy="796950"/>
          </a:xfrm>
        </p:spPr>
        <p:txBody>
          <a:bodyPr/>
          <a:lstStyle/>
          <a:p>
            <a:r>
              <a:rPr lang="en-GB" sz="4000" b="1" dirty="0"/>
              <a:t>Working memory and learning</a:t>
            </a:r>
          </a:p>
        </p:txBody>
      </p:sp>
      <p:sp>
        <p:nvSpPr>
          <p:cNvPr id="8" name="Block Arc 7">
            <a:extLst>
              <a:ext uri="{FF2B5EF4-FFF2-40B4-BE49-F238E27FC236}">
                <a16:creationId xmlns:a16="http://schemas.microsoft.com/office/drawing/2014/main" id="{9EE87BD8-2396-45D6-9A46-1A34973A655A}"/>
              </a:ext>
            </a:extLst>
          </p:cNvPr>
          <p:cNvSpPr/>
          <p:nvPr/>
        </p:nvSpPr>
        <p:spPr>
          <a:xfrm>
            <a:off x="-2452177" y="2011995"/>
            <a:ext cx="3404590" cy="3404590"/>
          </a:xfrm>
          <a:prstGeom prst="blockArc">
            <a:avLst>
              <a:gd name="adj1" fmla="val 18900000"/>
              <a:gd name="adj2" fmla="val 2700000"/>
              <a:gd name="adj3" fmla="val 63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9" name="Freeform: Shape 8">
            <a:extLst>
              <a:ext uri="{FF2B5EF4-FFF2-40B4-BE49-F238E27FC236}">
                <a16:creationId xmlns:a16="http://schemas.microsoft.com/office/drawing/2014/main" id="{7873A9FA-F383-4C7D-9A17-3427305B05B3}"/>
              </a:ext>
            </a:extLst>
          </p:cNvPr>
          <p:cNvSpPr/>
          <p:nvPr/>
        </p:nvSpPr>
        <p:spPr>
          <a:xfrm>
            <a:off x="755576" y="2577976"/>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read over a piece of new information several times before it makes sense and you feel that you understand it,</a:t>
            </a:r>
            <a:endParaRPr lang="en-GB" kern="1200" dirty="0"/>
          </a:p>
        </p:txBody>
      </p:sp>
      <p:sp>
        <p:nvSpPr>
          <p:cNvPr id="10" name="Oval 9">
            <a:extLst>
              <a:ext uri="{FF2B5EF4-FFF2-40B4-BE49-F238E27FC236}">
                <a16:creationId xmlns:a16="http://schemas.microsoft.com/office/drawing/2014/main" id="{D20DA340-819B-457D-8D4E-536F709691AA}"/>
              </a:ext>
            </a:extLst>
          </p:cNvPr>
          <p:cNvSpPr/>
          <p:nvPr/>
        </p:nvSpPr>
        <p:spPr>
          <a:xfrm>
            <a:off x="439933" y="2641104"/>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1" name="Freeform: Shape 10">
            <a:extLst>
              <a:ext uri="{FF2B5EF4-FFF2-40B4-BE49-F238E27FC236}">
                <a16:creationId xmlns:a16="http://schemas.microsoft.com/office/drawing/2014/main" id="{B1ACC32A-7092-4B07-A1A6-889D779E3417}"/>
              </a:ext>
            </a:extLst>
          </p:cNvPr>
          <p:cNvSpPr/>
          <p:nvPr/>
        </p:nvSpPr>
        <p:spPr>
          <a:xfrm>
            <a:off x="939153" y="3376569"/>
            <a:ext cx="7866365" cy="694413"/>
          </a:xfrm>
          <a:custGeom>
            <a:avLst/>
            <a:gdLst>
              <a:gd name="connsiteX0" fmla="*/ 0 w 7866365"/>
              <a:gd name="connsiteY0" fmla="*/ 0 h 505028"/>
              <a:gd name="connsiteX1" fmla="*/ 7866365 w 7866365"/>
              <a:gd name="connsiteY1" fmla="*/ 0 h 505028"/>
              <a:gd name="connsiteX2" fmla="*/ 7866365 w 7866365"/>
              <a:gd name="connsiteY2" fmla="*/ 505028 h 505028"/>
              <a:gd name="connsiteX3" fmla="*/ 0 w 7866365"/>
              <a:gd name="connsiteY3" fmla="*/ 505028 h 505028"/>
              <a:gd name="connsiteX4" fmla="*/ 0 w 7866365"/>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66365" h="505028">
                <a:moveTo>
                  <a:pt x="0" y="0"/>
                </a:moveTo>
                <a:lnTo>
                  <a:pt x="7866365" y="0"/>
                </a:lnTo>
                <a:lnTo>
                  <a:pt x="7866365"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say the new information out loud to yourself to aid your understanding</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2" name="Oval 11">
            <a:extLst>
              <a:ext uri="{FF2B5EF4-FFF2-40B4-BE49-F238E27FC236}">
                <a16:creationId xmlns:a16="http://schemas.microsoft.com/office/drawing/2014/main" id="{C73C0DF2-184E-45BE-906C-3D9D2953EF51}"/>
              </a:ext>
            </a:extLst>
          </p:cNvPr>
          <p:cNvSpPr/>
          <p:nvPr/>
        </p:nvSpPr>
        <p:spPr>
          <a:xfrm>
            <a:off x="623511" y="3398647"/>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sp>
        <p:nvSpPr>
          <p:cNvPr id="13" name="Freeform: Shape 12">
            <a:extLst>
              <a:ext uri="{FF2B5EF4-FFF2-40B4-BE49-F238E27FC236}">
                <a16:creationId xmlns:a16="http://schemas.microsoft.com/office/drawing/2014/main" id="{927DBA39-F462-42E7-B3CE-E83F811EFDD4}"/>
              </a:ext>
            </a:extLst>
          </p:cNvPr>
          <p:cNvSpPr/>
          <p:nvPr/>
        </p:nvSpPr>
        <p:spPr>
          <a:xfrm>
            <a:off x="755576" y="4219317"/>
            <a:ext cx="8049943" cy="694413"/>
          </a:xfrm>
          <a:custGeom>
            <a:avLst/>
            <a:gdLst>
              <a:gd name="connsiteX0" fmla="*/ 0 w 8049943"/>
              <a:gd name="connsiteY0" fmla="*/ 0 h 505028"/>
              <a:gd name="connsiteX1" fmla="*/ 8049943 w 8049943"/>
              <a:gd name="connsiteY1" fmla="*/ 0 h 505028"/>
              <a:gd name="connsiteX2" fmla="*/ 8049943 w 8049943"/>
              <a:gd name="connsiteY2" fmla="*/ 505028 h 505028"/>
              <a:gd name="connsiteX3" fmla="*/ 0 w 8049943"/>
              <a:gd name="connsiteY3" fmla="*/ 505028 h 505028"/>
              <a:gd name="connsiteX4" fmla="*/ 0 w 8049943"/>
              <a:gd name="connsiteY4" fmla="*/ 0 h 505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49943" h="505028">
                <a:moveTo>
                  <a:pt x="0" y="0"/>
                </a:moveTo>
                <a:lnTo>
                  <a:pt x="8049943" y="0"/>
                </a:lnTo>
                <a:lnTo>
                  <a:pt x="8049943" y="505028"/>
                </a:lnTo>
                <a:lnTo>
                  <a:pt x="0" y="50502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0866" tIns="38100" rIns="38100" bIns="38100" numCol="1" spcCol="1270" anchor="ctr" anchorCtr="0">
            <a:noAutofit/>
          </a:bodyPr>
          <a:lstStyle/>
          <a:p>
            <a:pPr marL="0" lvl="0" indent="0" algn="l" defTabSz="666750">
              <a:lnSpc>
                <a:spcPct val="90000"/>
              </a:lnSpc>
              <a:spcBef>
                <a:spcPct val="0"/>
              </a:spcBef>
              <a:spcAft>
                <a:spcPct val="35000"/>
              </a:spcAft>
              <a:buNone/>
            </a:pPr>
            <a:r>
              <a:rPr lang="en-GB" kern="1200" dirty="0">
                <a:effectLst/>
                <a:latin typeface="Arial" panose="020B0604020202020204" pitchFamily="34" charset="0"/>
                <a:ea typeface="Calibri" panose="020F0502020204030204" pitchFamily="34" charset="0"/>
                <a:cs typeface="Arial" panose="020B0604020202020204" pitchFamily="34" charset="0"/>
              </a:rPr>
              <a:t>write out information repeatedly to really understand it</a:t>
            </a:r>
            <a:r>
              <a:rPr lang="en-GB" sz="1500" kern="1200" dirty="0">
                <a:effectLst/>
                <a:latin typeface="Arial" panose="020B0604020202020204" pitchFamily="34" charset="0"/>
                <a:ea typeface="Calibri" panose="020F0502020204030204" pitchFamily="34" charset="0"/>
                <a:cs typeface="Arial" panose="020B0604020202020204" pitchFamily="34" charset="0"/>
              </a:rPr>
              <a:t>.</a:t>
            </a:r>
            <a:endParaRPr lang="en-GB" sz="1500" kern="1200" dirty="0"/>
          </a:p>
        </p:txBody>
      </p:sp>
      <p:sp>
        <p:nvSpPr>
          <p:cNvPr id="14" name="Oval 13">
            <a:extLst>
              <a:ext uri="{FF2B5EF4-FFF2-40B4-BE49-F238E27FC236}">
                <a16:creationId xmlns:a16="http://schemas.microsoft.com/office/drawing/2014/main" id="{F1CD1E0A-FB80-45E7-8745-5B385DA231DF}"/>
              </a:ext>
            </a:extLst>
          </p:cNvPr>
          <p:cNvSpPr/>
          <p:nvPr/>
        </p:nvSpPr>
        <p:spPr>
          <a:xfrm>
            <a:off x="439933" y="4156189"/>
            <a:ext cx="631285" cy="631285"/>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US"/>
          </a:p>
        </p:txBody>
      </p:sp>
      <p:pic>
        <p:nvPicPr>
          <p:cNvPr id="4" name="Picture 3">
            <a:extLst>
              <a:ext uri="{FF2B5EF4-FFF2-40B4-BE49-F238E27FC236}">
                <a16:creationId xmlns:a16="http://schemas.microsoft.com/office/drawing/2014/main" id="{0D1761FA-D831-94E0-9D71-0DCE81891501}"/>
              </a:ext>
            </a:extLst>
          </p:cNvPr>
          <p:cNvPicPr>
            <a:picLocks noChangeAspect="1"/>
          </p:cNvPicPr>
          <p:nvPr/>
        </p:nvPicPr>
        <p:blipFill>
          <a:blip r:embed="rId2"/>
          <a:stretch>
            <a:fillRect/>
          </a:stretch>
        </p:blipFill>
        <p:spPr>
          <a:xfrm>
            <a:off x="304430" y="1270780"/>
            <a:ext cx="8535140" cy="670618"/>
          </a:xfrm>
          <a:prstGeom prst="rect">
            <a:avLst/>
          </a:prstGeom>
        </p:spPr>
      </p:pic>
    </p:spTree>
    <p:extLst>
      <p:ext uri="{BB962C8B-B14F-4D97-AF65-F5344CB8AC3E}">
        <p14:creationId xmlns:p14="http://schemas.microsoft.com/office/powerpoint/2010/main" val="3561069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fade">
                                      <p:cBhvr>
                                        <p:cTn id="2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1ED0B19-9C31-4891-BAB6-1FC9FA8E038E}"/>
              </a:ext>
            </a:extLst>
          </p:cNvPr>
          <p:cNvSpPr txBox="1"/>
          <p:nvPr/>
        </p:nvSpPr>
        <p:spPr>
          <a:xfrm>
            <a:off x="2053780" y="3586952"/>
            <a:ext cx="6408712" cy="400110"/>
          </a:xfrm>
          <a:prstGeom prst="rect">
            <a:avLst/>
          </a:prstGeom>
          <a:noFill/>
        </p:spPr>
        <p:txBody>
          <a:bodyPr wrap="square">
            <a:spAutoFit/>
          </a:bodyPr>
          <a:lstStyle/>
          <a:p>
            <a:r>
              <a:rPr lang="en-GB" sz="2000" dirty="0">
                <a:effectLst/>
                <a:latin typeface="Arial" panose="020B0604020202020204" pitchFamily="34" charset="0"/>
                <a:ea typeface="Calibri" panose="020F0502020204030204" pitchFamily="34" charset="0"/>
                <a:cs typeface="Arial" panose="020B0604020202020204" pitchFamily="34" charset="0"/>
              </a:rPr>
              <a:t>Remembering is not the same as understanding</a:t>
            </a:r>
            <a:endParaRPr lang="en-GB" sz="2000" dirty="0"/>
          </a:p>
        </p:txBody>
      </p:sp>
      <p:sp>
        <p:nvSpPr>
          <p:cNvPr id="8" name="TextBox 7">
            <a:extLst>
              <a:ext uri="{FF2B5EF4-FFF2-40B4-BE49-F238E27FC236}">
                <a16:creationId xmlns:a16="http://schemas.microsoft.com/office/drawing/2014/main" id="{8E35D2DC-0D1D-49F3-B9B6-17D43312B16D}"/>
              </a:ext>
            </a:extLst>
          </p:cNvPr>
          <p:cNvSpPr txBox="1"/>
          <p:nvPr/>
        </p:nvSpPr>
        <p:spPr>
          <a:xfrm>
            <a:off x="2051720" y="4293096"/>
            <a:ext cx="6408712" cy="727059"/>
          </a:xfrm>
          <a:prstGeom prst="rect">
            <a:avLst/>
          </a:prstGeom>
          <a:noFill/>
        </p:spPr>
        <p:txBody>
          <a:bodyPr wrap="square">
            <a:spAutoFit/>
          </a:bodyPr>
          <a:lstStyle/>
          <a:p>
            <a:pPr>
              <a:lnSpc>
                <a:spcPct val="107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Your notes need to aid your understanding of a topic, concept or theory. </a:t>
            </a:r>
          </a:p>
        </p:txBody>
      </p:sp>
      <p:sp>
        <p:nvSpPr>
          <p:cNvPr id="10" name="TextBox 9">
            <a:extLst>
              <a:ext uri="{FF2B5EF4-FFF2-40B4-BE49-F238E27FC236}">
                <a16:creationId xmlns:a16="http://schemas.microsoft.com/office/drawing/2014/main" id="{3B59A7DC-3AE4-41BA-92D2-7AC8E7419741}"/>
              </a:ext>
            </a:extLst>
          </p:cNvPr>
          <p:cNvSpPr txBox="1"/>
          <p:nvPr/>
        </p:nvSpPr>
        <p:spPr>
          <a:xfrm>
            <a:off x="2051720" y="336012"/>
            <a:ext cx="6336704" cy="727059"/>
          </a:xfrm>
          <a:prstGeom prst="rect">
            <a:avLst/>
          </a:prstGeom>
          <a:noFill/>
        </p:spPr>
        <p:txBody>
          <a:bodyPr wrap="square">
            <a:spAutoFit/>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There is a strategy for everyone, what is important is that you find what works for you. </a:t>
            </a:r>
          </a:p>
        </p:txBody>
      </p:sp>
      <p:pic>
        <p:nvPicPr>
          <p:cNvPr id="12" name="Picture 11" descr="Businessman writing on notepad">
            <a:extLst>
              <a:ext uri="{FF2B5EF4-FFF2-40B4-BE49-F238E27FC236}">
                <a16:creationId xmlns:a16="http://schemas.microsoft.com/office/drawing/2014/main" id="{7CDC61A6-76BD-4A31-9372-3DC5DE77C6C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9711" y="699542"/>
            <a:ext cx="1530719" cy="4954860"/>
          </a:xfrm>
          <a:prstGeom prst="rect">
            <a:avLst/>
          </a:prstGeom>
        </p:spPr>
      </p:pic>
      <p:pic>
        <p:nvPicPr>
          <p:cNvPr id="3" name="Picture 2">
            <a:extLst>
              <a:ext uri="{FF2B5EF4-FFF2-40B4-BE49-F238E27FC236}">
                <a16:creationId xmlns:a16="http://schemas.microsoft.com/office/drawing/2014/main" id="{AF02798D-9C4D-D9CC-E9C3-93B1C9D83BDA}"/>
              </a:ext>
            </a:extLst>
          </p:cNvPr>
          <p:cNvPicPr>
            <a:picLocks noChangeAspect="1"/>
          </p:cNvPicPr>
          <p:nvPr/>
        </p:nvPicPr>
        <p:blipFill>
          <a:blip r:embed="rId4"/>
          <a:stretch>
            <a:fillRect/>
          </a:stretch>
        </p:blipFill>
        <p:spPr>
          <a:xfrm>
            <a:off x="2125681" y="1354110"/>
            <a:ext cx="6620830" cy="1822862"/>
          </a:xfrm>
          <a:prstGeom prst="rect">
            <a:avLst/>
          </a:prstGeom>
        </p:spPr>
      </p:pic>
    </p:spTree>
    <p:extLst>
      <p:ext uri="{BB962C8B-B14F-4D97-AF65-F5344CB8AC3E}">
        <p14:creationId xmlns:p14="http://schemas.microsoft.com/office/powerpoint/2010/main" val="339731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C8478C1-4ABF-9609-7513-F4793B7B73D2}"/>
              </a:ext>
            </a:extLst>
          </p:cNvPr>
          <p:cNvSpPr>
            <a:spLocks noGrp="1"/>
          </p:cNvSpPr>
          <p:nvPr>
            <p:ph type="title"/>
          </p:nvPr>
        </p:nvSpPr>
        <p:spPr>
          <a:xfrm>
            <a:off x="628650" y="444519"/>
            <a:ext cx="7886700" cy="602456"/>
          </a:xfrm>
        </p:spPr>
        <p:txBody>
          <a:bodyPr/>
          <a:lstStyle/>
          <a:p>
            <a:pPr algn="ctr" eaLnBrk="1" hangingPunct="1"/>
            <a:r>
              <a:rPr lang="en-GB" altLang="en-US" b="1" dirty="0">
                <a:solidFill>
                  <a:srgbClr val="003366"/>
                </a:solidFill>
                <a:latin typeface="Raleway" pitchFamily="2" charset="77"/>
              </a:rPr>
              <a:t>Note-taking</a:t>
            </a:r>
          </a:p>
        </p:txBody>
      </p:sp>
      <p:sp>
        <p:nvSpPr>
          <p:cNvPr id="3" name="Content Placeholder 2">
            <a:extLst>
              <a:ext uri="{FF2B5EF4-FFF2-40B4-BE49-F238E27FC236}">
                <a16:creationId xmlns:a16="http://schemas.microsoft.com/office/drawing/2014/main" id="{16B97FEA-3EF8-089D-46C6-B9DC47150FF3}"/>
              </a:ext>
            </a:extLst>
          </p:cNvPr>
          <p:cNvSpPr>
            <a:spLocks noGrp="1"/>
          </p:cNvSpPr>
          <p:nvPr>
            <p:ph idx="1"/>
          </p:nvPr>
        </p:nvSpPr>
        <p:spPr>
          <a:xfrm>
            <a:off x="628650" y="1124744"/>
            <a:ext cx="8177213" cy="4227910"/>
          </a:xfrm>
        </p:spPr>
        <p:txBody>
          <a:bodyPr rtlCol="0">
            <a:normAutofit fontScale="70000" lnSpcReduction="20000"/>
          </a:bodyPr>
          <a:lstStyle/>
          <a:p>
            <a:pPr marL="0" indent="0" eaLnBrk="1" fontAlgn="auto" hangingPunct="1">
              <a:spcAft>
                <a:spcPts val="0"/>
              </a:spcAft>
              <a:buNone/>
              <a:defRPr/>
            </a:pPr>
            <a:endParaRPr lang="en-GB" dirty="0">
              <a:solidFill>
                <a:srgbClr val="003366"/>
              </a:solidFill>
              <a:latin typeface="Raleway" panose="020B0503030101060003" pitchFamily="34" charset="0"/>
            </a:endParaRPr>
          </a:p>
          <a:p>
            <a:pPr marL="0" indent="0" eaLnBrk="1" fontAlgn="auto" hangingPunct="1">
              <a:spcAft>
                <a:spcPts val="0"/>
              </a:spcAft>
              <a:buNone/>
              <a:defRPr/>
            </a:pPr>
            <a:r>
              <a:rPr lang="en-GB" dirty="0">
                <a:solidFill>
                  <a:srgbClr val="003366"/>
                </a:solidFill>
                <a:latin typeface="Raleway" panose="020B0503030101060003" pitchFamily="34" charset="0"/>
              </a:rPr>
              <a:t>Taking notes helps students and professionals:</a:t>
            </a:r>
          </a:p>
          <a:p>
            <a:pPr marL="0" indent="0" eaLnBrk="1" fontAlgn="auto" hangingPunct="1">
              <a:spcAft>
                <a:spcPts val="0"/>
              </a:spcAft>
              <a:buNone/>
              <a:defRPr/>
            </a:pPr>
            <a:endParaRPr lang="en-GB" dirty="0">
              <a:solidFill>
                <a:srgbClr val="003366"/>
              </a:solidFill>
              <a:latin typeface="Raleway" panose="020B0503030101060003" pitchFamily="34" charset="0"/>
            </a:endParaRPr>
          </a:p>
          <a:p>
            <a:pPr eaLnBrk="1" fontAlgn="auto" hangingPunct="1">
              <a:spcAft>
                <a:spcPts val="0"/>
              </a:spcAft>
              <a:defRPr/>
            </a:pPr>
            <a:r>
              <a:rPr lang="en-GB" dirty="0">
                <a:solidFill>
                  <a:srgbClr val="003366"/>
                </a:solidFill>
                <a:latin typeface="Raleway" panose="020B0503030101060003" pitchFamily="34" charset="0"/>
              </a:rPr>
              <a:t>Show they’re paying attention </a:t>
            </a:r>
          </a:p>
          <a:p>
            <a:pPr eaLnBrk="1" fontAlgn="auto" hangingPunct="1">
              <a:spcAft>
                <a:spcPts val="0"/>
              </a:spcAft>
              <a:defRPr/>
            </a:pPr>
            <a:r>
              <a:rPr lang="en-GB" dirty="0">
                <a:solidFill>
                  <a:srgbClr val="003366"/>
                </a:solidFill>
                <a:latin typeface="Raleway" panose="020B0503030101060003" pitchFamily="34" charset="0"/>
              </a:rPr>
              <a:t>Record key information for re-use</a:t>
            </a:r>
          </a:p>
          <a:p>
            <a:pPr eaLnBrk="1" fontAlgn="auto" hangingPunct="1">
              <a:spcAft>
                <a:spcPts val="0"/>
              </a:spcAft>
              <a:defRPr/>
            </a:pPr>
            <a:r>
              <a:rPr lang="en-GB" dirty="0">
                <a:solidFill>
                  <a:srgbClr val="003366"/>
                </a:solidFill>
                <a:latin typeface="Raleway" panose="020B0503030101060003" pitchFamily="34" charset="0"/>
              </a:rPr>
              <a:t>Interpret information (e.g. join key points together)</a:t>
            </a:r>
          </a:p>
          <a:p>
            <a:pPr eaLnBrk="1" fontAlgn="auto" hangingPunct="1">
              <a:spcAft>
                <a:spcPts val="0"/>
              </a:spcAft>
              <a:defRPr/>
            </a:pPr>
            <a:r>
              <a:rPr lang="en-GB" dirty="0">
                <a:solidFill>
                  <a:srgbClr val="003366"/>
                </a:solidFill>
                <a:latin typeface="Raleway" panose="020B0503030101060003" pitchFamily="34" charset="0"/>
              </a:rPr>
              <a:t>Summarise large amounts of information</a:t>
            </a:r>
          </a:p>
          <a:p>
            <a:pPr eaLnBrk="1" fontAlgn="auto" hangingPunct="1">
              <a:spcAft>
                <a:spcPts val="0"/>
              </a:spcAft>
              <a:defRPr/>
            </a:pPr>
            <a:r>
              <a:rPr lang="en-GB" dirty="0">
                <a:solidFill>
                  <a:srgbClr val="003366"/>
                </a:solidFill>
                <a:latin typeface="Raleway" panose="020B0503030101060003" pitchFamily="34" charset="0"/>
              </a:rPr>
              <a:t>Respond in relevant ways</a:t>
            </a:r>
          </a:p>
          <a:p>
            <a:pPr marL="0" indent="0" eaLnBrk="1" fontAlgn="auto" hangingPunct="1">
              <a:spcAft>
                <a:spcPts val="0"/>
              </a:spcAft>
              <a:buNone/>
              <a:defRPr/>
            </a:pPr>
            <a:endParaRPr lang="en-GB" dirty="0">
              <a:solidFill>
                <a:srgbClr val="003366"/>
              </a:solidFill>
              <a:latin typeface="Raleway" panose="020B0503030101060003" pitchFamily="34" charset="0"/>
            </a:endParaRPr>
          </a:p>
          <a:p>
            <a:pPr marL="0" indent="0" eaLnBrk="1" fontAlgn="auto" hangingPunct="1">
              <a:spcAft>
                <a:spcPts val="0"/>
              </a:spcAft>
              <a:buNone/>
              <a:defRPr/>
            </a:pPr>
            <a:r>
              <a:rPr lang="en-GB" b="1" dirty="0">
                <a:solidFill>
                  <a:srgbClr val="003366"/>
                </a:solidFill>
                <a:latin typeface="Raleway" panose="020B0503030101060003" pitchFamily="34" charset="0"/>
              </a:rPr>
              <a:t>You’ll need to take notes during the lectures AND class discussions to ensure you can respond to others’ points effectively.</a:t>
            </a:r>
          </a:p>
          <a:p>
            <a:pPr marL="0" indent="0" eaLnBrk="1" fontAlgn="auto" hangingPunct="1">
              <a:spcAft>
                <a:spcPts val="0"/>
              </a:spcAft>
              <a:buNone/>
              <a:defRPr/>
            </a:pPr>
            <a:endParaRPr lang="en-GB" dirty="0"/>
          </a:p>
          <a:p>
            <a:pPr marL="0" indent="0" eaLnBrk="1" fontAlgn="auto" hangingPunct="1">
              <a:spcAft>
                <a:spcPts val="0"/>
              </a:spcAft>
              <a:buNone/>
              <a:defRPr/>
            </a:pPr>
            <a:endParaRPr lang="en-GB" dirty="0"/>
          </a:p>
          <a:p>
            <a:pPr marL="0" indent="0" eaLnBrk="1" fontAlgn="auto" hangingPunct="1">
              <a:spcAft>
                <a:spcPts val="0"/>
              </a:spcAft>
              <a:buNone/>
              <a:defRPr/>
            </a:pPr>
            <a:endParaRPr lang="en-GB" dirty="0"/>
          </a:p>
        </p:txBody>
      </p:sp>
    </p:spTree>
    <p:extLst>
      <p:ext uri="{BB962C8B-B14F-4D97-AF65-F5344CB8AC3E}">
        <p14:creationId xmlns:p14="http://schemas.microsoft.com/office/powerpoint/2010/main" val="303026132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029ED-6CBF-15B6-DDD9-45B04D4BBBED}"/>
              </a:ext>
            </a:extLst>
          </p:cNvPr>
          <p:cNvSpPr>
            <a:spLocks noGrp="1"/>
          </p:cNvSpPr>
          <p:nvPr>
            <p:ph type="title"/>
          </p:nvPr>
        </p:nvSpPr>
        <p:spPr/>
        <p:txBody>
          <a:bodyPr/>
          <a:lstStyle/>
          <a:p>
            <a:r>
              <a:rPr lang="en-US" dirty="0"/>
              <a:t>Types of Note Taking</a:t>
            </a:r>
          </a:p>
        </p:txBody>
      </p:sp>
      <p:sp>
        <p:nvSpPr>
          <p:cNvPr id="3" name="Content Placeholder 2">
            <a:extLst>
              <a:ext uri="{FF2B5EF4-FFF2-40B4-BE49-F238E27FC236}">
                <a16:creationId xmlns:a16="http://schemas.microsoft.com/office/drawing/2014/main" id="{24E8115F-8A26-9121-0986-D069F1C65CF7}"/>
              </a:ext>
            </a:extLst>
          </p:cNvPr>
          <p:cNvSpPr>
            <a:spLocks noGrp="1"/>
          </p:cNvSpPr>
          <p:nvPr>
            <p:ph idx="1"/>
          </p:nvPr>
        </p:nvSpPr>
        <p:spPr/>
        <p:txBody>
          <a:bodyPr/>
          <a:lstStyle/>
          <a:p>
            <a:r>
              <a:rPr lang="en-US" dirty="0"/>
              <a:t>Highlighting</a:t>
            </a:r>
          </a:p>
          <a:p>
            <a:r>
              <a:rPr lang="en-US" dirty="0"/>
              <a:t>Diagrams</a:t>
            </a:r>
          </a:p>
          <a:p>
            <a:r>
              <a:rPr lang="en-US" dirty="0"/>
              <a:t>Mind Map</a:t>
            </a:r>
          </a:p>
          <a:p>
            <a:r>
              <a:rPr lang="en-US" dirty="0"/>
              <a:t>Linear Notes</a:t>
            </a:r>
          </a:p>
          <a:p>
            <a:pPr marL="0" indent="0">
              <a:buNone/>
            </a:pPr>
            <a:r>
              <a:rPr lang="en-US" dirty="0"/>
              <a:t>….any others?!</a:t>
            </a:r>
          </a:p>
          <a:p>
            <a:endParaRPr lang="en-US" dirty="0"/>
          </a:p>
          <a:p>
            <a:endParaRPr lang="en-US" dirty="0"/>
          </a:p>
        </p:txBody>
      </p:sp>
      <p:sp>
        <p:nvSpPr>
          <p:cNvPr id="4" name="Date Placeholder 3">
            <a:extLst>
              <a:ext uri="{FF2B5EF4-FFF2-40B4-BE49-F238E27FC236}">
                <a16:creationId xmlns:a16="http://schemas.microsoft.com/office/drawing/2014/main" id="{BC1420DF-C4BF-6F47-B371-8B67F664BD0B}"/>
              </a:ext>
            </a:extLst>
          </p:cNvPr>
          <p:cNvSpPr>
            <a:spLocks noGrp="1"/>
          </p:cNvSpPr>
          <p:nvPr>
            <p:ph type="dt" sz="half" idx="10"/>
          </p:nvPr>
        </p:nvSpPr>
        <p:spPr/>
        <p:txBody>
          <a:bodyPr/>
          <a:lstStyle/>
          <a:p>
            <a:pPr>
              <a:defRPr/>
            </a:pPr>
            <a:fld id="{CDF502AA-C8CB-4132-B592-CA60B7C38ACE}" type="datetime1">
              <a:rPr lang="en-GB" smtClean="0"/>
              <a:pPr>
                <a:defRPr/>
              </a:pPr>
              <a:t>10/10/2024</a:t>
            </a:fld>
            <a:endParaRPr lang="en-GB"/>
          </a:p>
        </p:txBody>
      </p:sp>
    </p:spTree>
    <p:extLst>
      <p:ext uri="{BB962C8B-B14F-4D97-AF65-F5344CB8AC3E}">
        <p14:creationId xmlns:p14="http://schemas.microsoft.com/office/powerpoint/2010/main" val="40365654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51FF1-78ED-4DE9-AB6C-448622DA50D6}"/>
              </a:ext>
            </a:extLst>
          </p:cNvPr>
          <p:cNvSpPr>
            <a:spLocks noGrp="1"/>
          </p:cNvSpPr>
          <p:nvPr>
            <p:ph type="title"/>
          </p:nvPr>
        </p:nvSpPr>
        <p:spPr>
          <a:xfrm>
            <a:off x="539552" y="673964"/>
            <a:ext cx="8229600" cy="1143000"/>
          </a:xfrm>
        </p:spPr>
        <p:txBody>
          <a:bodyPr>
            <a:normAutofit/>
          </a:bodyPr>
          <a:lstStyle/>
          <a:p>
            <a:r>
              <a:rPr lang="en-GB" sz="3200" dirty="0"/>
              <a:t>Highlighting is most often by hand</a:t>
            </a:r>
            <a:r>
              <a:rPr lang="en-GB" dirty="0"/>
              <a:t>. </a:t>
            </a:r>
          </a:p>
        </p:txBody>
      </p:sp>
      <p:pic>
        <p:nvPicPr>
          <p:cNvPr id="5" name="Content Placeholder 4" descr="A picture containing text, document&#10;&#10;Description automatically generated">
            <a:extLst>
              <a:ext uri="{FF2B5EF4-FFF2-40B4-BE49-F238E27FC236}">
                <a16:creationId xmlns:a16="http://schemas.microsoft.com/office/drawing/2014/main" id="{42B5B559-E0DD-45E7-B882-4B3ACFF3DC6B}"/>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637396" y="1700808"/>
            <a:ext cx="5869208" cy="3916363"/>
          </a:xfrm>
        </p:spPr>
      </p:pic>
      <p:sp>
        <p:nvSpPr>
          <p:cNvPr id="3" name="Title 1">
            <a:extLst>
              <a:ext uri="{FF2B5EF4-FFF2-40B4-BE49-F238E27FC236}">
                <a16:creationId xmlns:a16="http://schemas.microsoft.com/office/drawing/2014/main" id="{E64323A2-C1C4-A4A2-82F1-3D818507C4BB}"/>
              </a:ext>
            </a:extLst>
          </p:cNvPr>
          <p:cNvSpPr txBox="1">
            <a:spLocks/>
          </p:cNvSpPr>
          <p:nvPr/>
        </p:nvSpPr>
        <p:spPr bwMode="auto">
          <a:xfrm>
            <a:off x="539552" y="153136"/>
            <a:ext cx="8012116" cy="68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a:lstStyle>
          <a:p>
            <a:r>
              <a:rPr lang="en-GB" sz="4000" b="1" dirty="0"/>
              <a:t>Highlighting </a:t>
            </a:r>
          </a:p>
        </p:txBody>
      </p:sp>
    </p:spTree>
    <p:extLst>
      <p:ext uri="{BB962C8B-B14F-4D97-AF65-F5344CB8AC3E}">
        <p14:creationId xmlns:p14="http://schemas.microsoft.com/office/powerpoint/2010/main" val="2044246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fontScale="90000"/>
          </a:bodyPr>
          <a:lstStyle/>
          <a:p>
            <a:r>
              <a:rPr lang="en-GB" sz="3600" b="1" dirty="0"/>
              <a:t>Different kinds of notes – diagram</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https://www.dummies.com/education/college/how-to-study-with-linear-and-non-linear-notes/</a:t>
            </a:r>
            <a:r>
              <a:rPr lang="en-US" sz="1200" dirty="0"/>
              <a:t> </a:t>
            </a:r>
            <a:endParaRPr lang="en-GB" sz="12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1157051"/>
            <a:ext cx="5095875" cy="3543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0645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a:bodyPr>
          <a:lstStyle/>
          <a:p>
            <a:r>
              <a:rPr lang="en-GB" sz="3600" b="1" dirty="0"/>
              <a:t>Mind map</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https://www.mindmapping.com/</a:t>
            </a:r>
            <a:r>
              <a:rPr lang="en-US" sz="1200" dirty="0"/>
              <a:t> </a:t>
            </a:r>
            <a:endParaRPr lang="en-GB" sz="1200" dirty="0"/>
          </a:p>
        </p:txBody>
      </p:sp>
      <p:pic>
        <p:nvPicPr>
          <p:cNvPr id="1026" name="Picture 2" descr="Mind Map - Nuerodiversity">
            <a:extLst>
              <a:ext uri="{FF2B5EF4-FFF2-40B4-BE49-F238E27FC236}">
                <a16:creationId xmlns:a16="http://schemas.microsoft.com/office/drawing/2014/main" id="{ADAD72BA-443E-FE81-985E-4EFC31E935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980728"/>
            <a:ext cx="8056239" cy="3593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7050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9628" y="0"/>
            <a:ext cx="7024744" cy="1143000"/>
          </a:xfrm>
        </p:spPr>
        <p:txBody>
          <a:bodyPr>
            <a:normAutofit/>
          </a:bodyPr>
          <a:lstStyle/>
          <a:p>
            <a:r>
              <a:rPr lang="en-GB" sz="3600" b="1" dirty="0"/>
              <a:t>Linear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498376" y="4869160"/>
            <a:ext cx="8147248" cy="576064"/>
          </a:xfrm>
        </p:spPr>
        <p:txBody>
          <a:bodyPr/>
          <a:lstStyle/>
          <a:p>
            <a:pPr marL="0" indent="0" algn="ctr">
              <a:buNone/>
            </a:pPr>
            <a:r>
              <a:rPr lang="en-US" sz="1200" dirty="0"/>
              <a:t>Image source: </a:t>
            </a:r>
            <a:r>
              <a:rPr lang="en-US" sz="1200" dirty="0">
                <a:hlinkClick r:id="rId2"/>
              </a:rPr>
              <a:t>https://www.futurelearn.com/courses/prepare-to-study-uk/0/steps/48554</a:t>
            </a:r>
            <a:r>
              <a:rPr lang="en-US" sz="1200" dirty="0"/>
              <a:t> </a:t>
            </a:r>
            <a:endParaRPr lang="en-GB" sz="1200" dirty="0"/>
          </a:p>
        </p:txBody>
      </p:sp>
      <p:pic>
        <p:nvPicPr>
          <p:cNvPr id="4" name="Picture 2" descr="Note-taking from lectures">
            <a:extLst>
              <a:ext uri="{FF2B5EF4-FFF2-40B4-BE49-F238E27FC236}">
                <a16:creationId xmlns:a16="http://schemas.microsoft.com/office/drawing/2014/main" id="{9885D5CD-1E72-45DE-8FBD-147539FB5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052736"/>
            <a:ext cx="7054356" cy="3712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85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21FB336D-03CD-A0F6-09E9-E4E4C179FCBB}"/>
              </a:ext>
            </a:extLst>
          </p:cNvPr>
          <p:cNvSpPr>
            <a:spLocks noGrp="1"/>
          </p:cNvSpPr>
          <p:nvPr>
            <p:ph type="title"/>
          </p:nvPr>
        </p:nvSpPr>
        <p:spPr>
          <a:xfrm>
            <a:off x="628650" y="116632"/>
            <a:ext cx="7886700" cy="641747"/>
          </a:xfrm>
        </p:spPr>
        <p:txBody>
          <a:bodyPr/>
          <a:lstStyle/>
          <a:p>
            <a:pPr algn="ctr" eaLnBrk="1" hangingPunct="1"/>
            <a:r>
              <a:rPr lang="en-GB" altLang="en-US" b="1" dirty="0">
                <a:solidFill>
                  <a:srgbClr val="003366"/>
                </a:solidFill>
                <a:latin typeface="Raleway" pitchFamily="2" charset="77"/>
              </a:rPr>
              <a:t>Pre-preparation</a:t>
            </a:r>
          </a:p>
        </p:txBody>
      </p:sp>
      <p:sp>
        <p:nvSpPr>
          <p:cNvPr id="3" name="Content Placeholder 2">
            <a:extLst>
              <a:ext uri="{FF2B5EF4-FFF2-40B4-BE49-F238E27FC236}">
                <a16:creationId xmlns:a16="http://schemas.microsoft.com/office/drawing/2014/main" id="{2BBE37E4-EEFD-B45D-EB1D-0DB38ED99A98}"/>
              </a:ext>
            </a:extLst>
          </p:cNvPr>
          <p:cNvSpPr>
            <a:spLocks noGrp="1"/>
          </p:cNvSpPr>
          <p:nvPr>
            <p:ph idx="1"/>
          </p:nvPr>
        </p:nvSpPr>
        <p:spPr>
          <a:xfrm>
            <a:off x="251520" y="908720"/>
            <a:ext cx="8568952" cy="3920729"/>
          </a:xfrm>
        </p:spPr>
        <p:txBody>
          <a:bodyPr rtlCol="0">
            <a:noAutofit/>
          </a:bodyPr>
          <a:lstStyle/>
          <a:p>
            <a:pPr marL="0" indent="0" eaLnBrk="1" fontAlgn="auto" hangingPunct="1">
              <a:spcAft>
                <a:spcPts val="0"/>
              </a:spcAft>
              <a:buNone/>
              <a:defRPr/>
            </a:pPr>
            <a:r>
              <a:rPr lang="en-GB" sz="2200" dirty="0">
                <a:solidFill>
                  <a:srgbClr val="003366"/>
                </a:solidFill>
                <a:latin typeface="Raleway" panose="020B0503030101060003" pitchFamily="34" charset="0"/>
              </a:rPr>
              <a:t>The note-taking process starts before the thing you’re taking notes on:</a:t>
            </a:r>
          </a:p>
          <a:p>
            <a:pPr eaLnBrk="1" fontAlgn="auto" hangingPunct="1">
              <a:spcAft>
                <a:spcPts val="0"/>
              </a:spcAft>
              <a:defRPr/>
            </a:pPr>
            <a:r>
              <a:rPr lang="en-GB" sz="2200" dirty="0">
                <a:solidFill>
                  <a:srgbClr val="003366"/>
                </a:solidFill>
                <a:latin typeface="Raleway" panose="020B0503030101060003" pitchFamily="34" charset="0"/>
              </a:rPr>
              <a:t>Make sure you have somewhere available to take notes (notepad / Word doc – avoid loose sheets as these get lost).</a:t>
            </a:r>
          </a:p>
          <a:p>
            <a:pPr eaLnBrk="1" fontAlgn="auto" hangingPunct="1">
              <a:spcAft>
                <a:spcPts val="0"/>
              </a:spcAft>
              <a:defRPr/>
            </a:pPr>
            <a:r>
              <a:rPr lang="en-GB" sz="2200" dirty="0">
                <a:solidFill>
                  <a:srgbClr val="003366"/>
                </a:solidFill>
                <a:latin typeface="Raleway" panose="020B0503030101060003" pitchFamily="34" charset="0"/>
              </a:rPr>
              <a:t>If you’re given access to any relevant resources (pre-reading / reports etc.), make sure to cover these before the session.</a:t>
            </a:r>
          </a:p>
          <a:p>
            <a:pPr eaLnBrk="1" fontAlgn="auto" hangingPunct="1">
              <a:spcAft>
                <a:spcPts val="0"/>
              </a:spcAft>
              <a:defRPr/>
            </a:pPr>
            <a:r>
              <a:rPr lang="en-GB" sz="2200" dirty="0">
                <a:solidFill>
                  <a:srgbClr val="003366"/>
                </a:solidFill>
                <a:latin typeface="Raleway" panose="020B0503030101060003" pitchFamily="34" charset="0"/>
              </a:rPr>
              <a:t>Try to get a basic understanding of the thing under discussion beforehand (key words / ideas etc.) + note down key ideas.</a:t>
            </a:r>
          </a:p>
          <a:p>
            <a:pPr eaLnBrk="1" fontAlgn="auto" hangingPunct="1">
              <a:spcAft>
                <a:spcPts val="0"/>
              </a:spcAft>
              <a:defRPr/>
            </a:pPr>
            <a:r>
              <a:rPr lang="en-GB" sz="2200" dirty="0">
                <a:solidFill>
                  <a:srgbClr val="003366"/>
                </a:solidFill>
                <a:latin typeface="Raleway" panose="020B0503030101060003" pitchFamily="34" charset="0"/>
              </a:rPr>
              <a:t>Consider what you want to get out of the discussion / how you intend to use these notes in future to focus your note-taking.</a:t>
            </a:r>
          </a:p>
          <a:p>
            <a:pPr eaLnBrk="1" fontAlgn="auto" hangingPunct="1">
              <a:spcAft>
                <a:spcPts val="0"/>
              </a:spcAft>
              <a:defRPr/>
            </a:pPr>
            <a:endParaRPr lang="en-GB" sz="2200" dirty="0"/>
          </a:p>
        </p:txBody>
      </p:sp>
      <p:sp>
        <p:nvSpPr>
          <p:cNvPr id="5" name="TextBox 4">
            <a:extLst>
              <a:ext uri="{FF2B5EF4-FFF2-40B4-BE49-F238E27FC236}">
                <a16:creationId xmlns:a16="http://schemas.microsoft.com/office/drawing/2014/main" id="{3A0BA49F-162D-6525-B64B-318044878395}"/>
              </a:ext>
            </a:extLst>
          </p:cNvPr>
          <p:cNvSpPr txBox="1">
            <a:spLocks noChangeArrowheads="1"/>
          </p:cNvSpPr>
          <p:nvPr/>
        </p:nvSpPr>
        <p:spPr bwMode="auto">
          <a:xfrm>
            <a:off x="6310634" y="5009476"/>
            <a:ext cx="25098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1200">
                <a:solidFill>
                  <a:srgbClr val="003366"/>
                </a:solidFill>
                <a:latin typeface="Raleway" pitchFamily="2" charset="77"/>
                <a:hlinkClick r:id="rId2"/>
              </a:rPr>
              <a:t>The University of Edinburgh, 2021</a:t>
            </a:r>
            <a:endParaRPr lang="en-GB" altLang="en-US" sz="1200">
              <a:solidFill>
                <a:srgbClr val="003366"/>
              </a:solidFill>
              <a:latin typeface="Raleway" pitchFamily="2" charset="77"/>
            </a:endParaRPr>
          </a:p>
        </p:txBody>
      </p:sp>
    </p:spTree>
    <p:extLst>
      <p:ext uri="{BB962C8B-B14F-4D97-AF65-F5344CB8AC3E}">
        <p14:creationId xmlns:p14="http://schemas.microsoft.com/office/powerpoint/2010/main" val="11307337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D39FAA48-F077-CFB0-4C18-28374802FC24}"/>
              </a:ext>
            </a:extLst>
          </p:cNvPr>
          <p:cNvSpPr>
            <a:spLocks noGrp="1"/>
          </p:cNvSpPr>
          <p:nvPr>
            <p:ph type="title"/>
          </p:nvPr>
        </p:nvSpPr>
        <p:spPr>
          <a:xfrm>
            <a:off x="899592" y="188640"/>
            <a:ext cx="7886700" cy="541734"/>
          </a:xfrm>
        </p:spPr>
        <p:txBody>
          <a:bodyPr/>
          <a:lstStyle/>
          <a:p>
            <a:pPr algn="ctr" eaLnBrk="1" hangingPunct="1"/>
            <a:r>
              <a:rPr lang="en-GB" altLang="en-US" b="1" dirty="0">
                <a:solidFill>
                  <a:srgbClr val="003366"/>
                </a:solidFill>
                <a:latin typeface="Raleway" pitchFamily="2" charset="77"/>
              </a:rPr>
              <a:t>During the event</a:t>
            </a:r>
          </a:p>
        </p:txBody>
      </p:sp>
      <p:sp>
        <p:nvSpPr>
          <p:cNvPr id="3" name="Content Placeholder 2">
            <a:extLst>
              <a:ext uri="{FF2B5EF4-FFF2-40B4-BE49-F238E27FC236}">
                <a16:creationId xmlns:a16="http://schemas.microsoft.com/office/drawing/2014/main" id="{68103BD7-A1C7-BA82-20D1-65BA63017C03}"/>
              </a:ext>
            </a:extLst>
          </p:cNvPr>
          <p:cNvSpPr>
            <a:spLocks noGrp="1"/>
          </p:cNvSpPr>
          <p:nvPr>
            <p:ph idx="1"/>
          </p:nvPr>
        </p:nvSpPr>
        <p:spPr>
          <a:xfrm>
            <a:off x="179512" y="836712"/>
            <a:ext cx="8712968" cy="4218384"/>
          </a:xfrm>
        </p:spPr>
        <p:txBody>
          <a:bodyPr/>
          <a:lstStyle/>
          <a:p>
            <a:pPr algn="just" eaLnBrk="1" hangingPunct="1"/>
            <a:r>
              <a:rPr lang="en-GB" altLang="en-US" sz="2200" dirty="0">
                <a:solidFill>
                  <a:srgbClr val="003366"/>
                </a:solidFill>
                <a:latin typeface="Raleway" pitchFamily="2" charset="77"/>
              </a:rPr>
              <a:t>Don’t try to write down every word – this isn’t possible or helpful.</a:t>
            </a:r>
          </a:p>
          <a:p>
            <a:pPr lvl="1" algn="just" eaLnBrk="1" hangingPunct="1"/>
            <a:r>
              <a:rPr lang="en-GB" altLang="en-US" sz="2200" dirty="0">
                <a:solidFill>
                  <a:srgbClr val="003366"/>
                </a:solidFill>
                <a:latin typeface="Raleway" pitchFamily="2" charset="77"/>
              </a:rPr>
              <a:t>Take notes in a way that still allows you to watch / listen.</a:t>
            </a:r>
          </a:p>
          <a:p>
            <a:pPr algn="just" eaLnBrk="1" hangingPunct="1"/>
            <a:r>
              <a:rPr lang="en-GB" altLang="en-US" sz="2200" dirty="0">
                <a:solidFill>
                  <a:srgbClr val="003366"/>
                </a:solidFill>
                <a:latin typeface="Raleway" pitchFamily="2" charset="77"/>
              </a:rPr>
              <a:t>Listen/read for keywords from your pre-preparation and signposting language that indicates important / relevant sections.</a:t>
            </a:r>
          </a:p>
          <a:p>
            <a:pPr algn="just" eaLnBrk="1" hangingPunct="1"/>
            <a:r>
              <a:rPr lang="en-GB" altLang="en-US" sz="2200" dirty="0">
                <a:solidFill>
                  <a:srgbClr val="003366"/>
                </a:solidFill>
                <a:latin typeface="Raleway" pitchFamily="2" charset="77"/>
              </a:rPr>
              <a:t>Use colour coding and / or icons to draw logical connections between the ideas you write down.</a:t>
            </a:r>
          </a:p>
          <a:p>
            <a:pPr algn="just" eaLnBrk="1" hangingPunct="1"/>
            <a:r>
              <a:rPr lang="en-GB" altLang="en-US" sz="2200" dirty="0">
                <a:solidFill>
                  <a:srgbClr val="003366"/>
                </a:solidFill>
                <a:latin typeface="Raleway" pitchFamily="2" charset="77"/>
              </a:rPr>
              <a:t>Ask for clarification on any points that may be unclear / require further explanation or justification (in a lecture) or look up any key points you don’t understand (when reading).</a:t>
            </a:r>
          </a:p>
          <a:p>
            <a:pPr algn="just" eaLnBrk="1" hangingPunct="1"/>
            <a:r>
              <a:rPr lang="en-GB" altLang="en-US" sz="2200" dirty="0">
                <a:solidFill>
                  <a:srgbClr val="003366"/>
                </a:solidFill>
                <a:latin typeface="Raleway" pitchFamily="2" charset="77"/>
              </a:rPr>
              <a:t>Try to summarise ideas / write down examples so you </a:t>
            </a:r>
            <a:r>
              <a:rPr lang="en-GB" altLang="en-US" sz="2200" b="1" dirty="0">
                <a:solidFill>
                  <a:srgbClr val="003366"/>
                </a:solidFill>
                <a:latin typeface="Raleway" pitchFamily="2" charset="77"/>
              </a:rPr>
              <a:t>remember the meaning and not just the words.</a:t>
            </a:r>
          </a:p>
          <a:p>
            <a:pPr algn="just" eaLnBrk="1" hangingPunct="1"/>
            <a:r>
              <a:rPr lang="en-GB" altLang="en-US" sz="2200" dirty="0">
                <a:solidFill>
                  <a:srgbClr val="003366"/>
                </a:solidFill>
                <a:latin typeface="Raleway" pitchFamily="2" charset="77"/>
              </a:rPr>
              <a:t>Identify any points worth researching further.</a:t>
            </a:r>
          </a:p>
          <a:p>
            <a:pPr algn="just" eaLnBrk="1" hangingPunct="1"/>
            <a:endParaRPr lang="en-GB" altLang="en-US" sz="2200" dirty="0">
              <a:solidFill>
                <a:srgbClr val="003366"/>
              </a:solidFill>
              <a:latin typeface="Raleway" pitchFamily="2" charset="77"/>
            </a:endParaRPr>
          </a:p>
        </p:txBody>
      </p:sp>
    </p:spTree>
    <p:extLst>
      <p:ext uri="{BB962C8B-B14F-4D97-AF65-F5344CB8AC3E}">
        <p14:creationId xmlns:p14="http://schemas.microsoft.com/office/powerpoint/2010/main" val="28673351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44A4CD09-7805-F29E-6317-6E245376FEB6}"/>
              </a:ext>
            </a:extLst>
          </p:cNvPr>
          <p:cNvSpPr>
            <a:spLocks noGrp="1"/>
          </p:cNvSpPr>
          <p:nvPr>
            <p:ph type="title"/>
          </p:nvPr>
        </p:nvSpPr>
        <p:spPr>
          <a:xfrm>
            <a:off x="755576" y="388144"/>
            <a:ext cx="7886700" cy="640556"/>
          </a:xfrm>
        </p:spPr>
        <p:txBody>
          <a:bodyPr/>
          <a:lstStyle/>
          <a:p>
            <a:pPr algn="ctr" eaLnBrk="1" hangingPunct="1"/>
            <a:r>
              <a:rPr lang="en-GB" altLang="en-US" b="1" dirty="0">
                <a:solidFill>
                  <a:srgbClr val="003366"/>
                </a:solidFill>
                <a:latin typeface="Raleway" pitchFamily="2" charset="77"/>
              </a:rPr>
              <a:t>Activity 1: Note taking</a:t>
            </a:r>
          </a:p>
        </p:txBody>
      </p:sp>
      <p:sp>
        <p:nvSpPr>
          <p:cNvPr id="2" name="TextBox 1">
            <a:extLst>
              <a:ext uri="{FF2B5EF4-FFF2-40B4-BE49-F238E27FC236}">
                <a16:creationId xmlns:a16="http://schemas.microsoft.com/office/drawing/2014/main" id="{DA14AD62-DF20-6415-BB07-09CF7104D091}"/>
              </a:ext>
            </a:extLst>
          </p:cNvPr>
          <p:cNvSpPr txBox="1"/>
          <p:nvPr/>
        </p:nvSpPr>
        <p:spPr>
          <a:xfrm>
            <a:off x="323528" y="1340768"/>
            <a:ext cx="8496944" cy="4723729"/>
          </a:xfrm>
          <a:prstGeom prst="rect">
            <a:avLst/>
          </a:prstGeom>
          <a:noFill/>
        </p:spPr>
        <p:txBody>
          <a:bodyPr wrap="square" rtlCol="0">
            <a:spAutoFit/>
          </a:bodyPr>
          <a:lstStyle/>
          <a:p>
            <a:pPr algn="just" eaLnBrk="1" hangingPunct="1">
              <a:lnSpc>
                <a:spcPct val="107000"/>
              </a:lnSpc>
              <a:spcAft>
                <a:spcPts val="600"/>
              </a:spcAft>
            </a:pP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rPr>
              <a:t>You’re about to watch a discussion on the topic </a:t>
            </a:r>
            <a:r>
              <a:rPr lang="en-GB" altLang="en-US" sz="2200" b="1" dirty="0">
                <a:solidFill>
                  <a:srgbClr val="003366"/>
                </a:solidFill>
                <a:latin typeface="Raleway" pitchFamily="2" charset="77"/>
                <a:ea typeface="Calibri" panose="020F0502020204030204" pitchFamily="34" charset="0"/>
                <a:cs typeface="Times New Roman" panose="02020603050405020304" pitchFamily="18" charset="0"/>
              </a:rPr>
              <a:t>‘Is London too rich to be interesting?’</a:t>
            </a: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rPr>
              <a:t>.</a:t>
            </a:r>
          </a:p>
          <a:p>
            <a:pPr algn="just" eaLnBrk="1" hangingPunct="1">
              <a:lnSpc>
                <a:spcPct val="107000"/>
              </a:lnSpc>
              <a:spcAft>
                <a:spcPts val="600"/>
              </a:spcAft>
            </a:pP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rPr>
              <a:t>Look at the questions on the next slide. Then listen out for them during the discussion itself. Even if you haven’t prepared in a structured way, these would represent the main points to look out for in order to understand this debate.</a:t>
            </a:r>
          </a:p>
          <a:p>
            <a:pPr algn="just" eaLnBrk="1" hangingPunct="1">
              <a:lnSpc>
                <a:spcPct val="107000"/>
              </a:lnSpc>
              <a:spcAft>
                <a:spcPts val="600"/>
              </a:spcAft>
            </a:pP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rPr>
              <a:t>Your lecturer will play a short segment of the video </a:t>
            </a:r>
            <a:r>
              <a:rPr lang="en-GB" altLang="en-US" sz="2200">
                <a:solidFill>
                  <a:srgbClr val="003366"/>
                </a:solidFill>
                <a:latin typeface="Raleway" pitchFamily="2" charset="77"/>
                <a:ea typeface="Calibri" panose="020F0502020204030204" pitchFamily="34" charset="0"/>
                <a:cs typeface="Times New Roman" panose="02020603050405020304" pitchFamily="18" charset="0"/>
              </a:rPr>
              <a:t>featuring a few </a:t>
            </a: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rPr>
              <a:t>speakers (up to 10 minutes). Then, as the video is playing, try to take notes on the key points. </a:t>
            </a:r>
          </a:p>
          <a:p>
            <a:pPr algn="just" eaLnBrk="1" hangingPunct="1">
              <a:lnSpc>
                <a:spcPct val="107000"/>
              </a:lnSpc>
              <a:spcAft>
                <a:spcPts val="600"/>
              </a:spcAft>
            </a:pP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rPr>
              <a:t>Link: </a:t>
            </a: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hlinkClick r:id="rId3"/>
              </a:rPr>
              <a:t>https://youtu.be/YZalFWqfdVk?t=164</a:t>
            </a:r>
            <a:r>
              <a:rPr lang="en-GB" altLang="en-US" sz="2200" dirty="0">
                <a:solidFill>
                  <a:srgbClr val="003366"/>
                </a:solidFill>
                <a:latin typeface="Raleway" pitchFamily="2" charset="77"/>
                <a:ea typeface="Calibri" panose="020F0502020204030204" pitchFamily="34" charset="0"/>
                <a:cs typeface="Times New Roman" panose="02020603050405020304" pitchFamily="18" charset="0"/>
              </a:rPr>
              <a:t> (also embedded on further slide)</a:t>
            </a:r>
          </a:p>
          <a:p>
            <a:pPr algn="just"/>
            <a:endParaRPr lang="en-US" sz="2200" dirty="0"/>
          </a:p>
        </p:txBody>
      </p:sp>
    </p:spTree>
    <p:extLst>
      <p:ext uri="{BB962C8B-B14F-4D97-AF65-F5344CB8AC3E}">
        <p14:creationId xmlns:p14="http://schemas.microsoft.com/office/powerpoint/2010/main" val="1799411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E43FD7F-7682-06FC-67B8-8FA2A5DE56E5}"/>
              </a:ext>
            </a:extLst>
          </p:cNvPr>
          <p:cNvSpPr>
            <a:spLocks noGrp="1"/>
          </p:cNvSpPr>
          <p:nvPr>
            <p:ph type="title"/>
          </p:nvPr>
        </p:nvSpPr>
        <p:spPr>
          <a:xfrm>
            <a:off x="628650" y="330994"/>
            <a:ext cx="7886700" cy="640556"/>
          </a:xfrm>
        </p:spPr>
        <p:txBody>
          <a:bodyPr/>
          <a:lstStyle/>
          <a:p>
            <a:pPr algn="ctr" eaLnBrk="1" hangingPunct="1"/>
            <a:r>
              <a:rPr lang="en-GB" altLang="en-US" b="1" dirty="0">
                <a:solidFill>
                  <a:srgbClr val="003366"/>
                </a:solidFill>
                <a:latin typeface="Raleway" pitchFamily="2" charset="77"/>
              </a:rPr>
              <a:t>Activity: Note taking</a:t>
            </a:r>
          </a:p>
        </p:txBody>
      </p:sp>
      <p:sp>
        <p:nvSpPr>
          <p:cNvPr id="2" name="TextBox 1">
            <a:extLst>
              <a:ext uri="{FF2B5EF4-FFF2-40B4-BE49-F238E27FC236}">
                <a16:creationId xmlns:a16="http://schemas.microsoft.com/office/drawing/2014/main" id="{62EBC591-9D82-70FD-563A-5CF08C638F8F}"/>
              </a:ext>
            </a:extLst>
          </p:cNvPr>
          <p:cNvSpPr txBox="1"/>
          <p:nvPr/>
        </p:nvSpPr>
        <p:spPr>
          <a:xfrm>
            <a:off x="323528" y="1124744"/>
            <a:ext cx="8496944" cy="3416320"/>
          </a:xfrm>
          <a:prstGeom prst="rect">
            <a:avLst/>
          </a:prstGeom>
          <a:noFill/>
        </p:spPr>
        <p:txBody>
          <a:bodyPr wrap="square" rtlCol="0">
            <a:spAutoFit/>
          </a:bodyPr>
          <a:lstStyle/>
          <a:p>
            <a:pPr algn="just" eaLnBrk="1" hangingPunct="1"/>
            <a:r>
              <a:rPr lang="en-GB" altLang="en-US" sz="2400" dirty="0">
                <a:solidFill>
                  <a:schemeClr val="tx2"/>
                </a:solidFill>
              </a:rPr>
              <a:t>Consider the following while you are listening: </a:t>
            </a:r>
          </a:p>
          <a:p>
            <a:pPr algn="just" eaLnBrk="1" hangingPunct="1"/>
            <a:endParaRPr lang="en-GB" altLang="en-US" sz="2400" dirty="0">
              <a:solidFill>
                <a:schemeClr val="tx2"/>
              </a:solidFill>
            </a:endParaRPr>
          </a:p>
          <a:p>
            <a:pPr algn="just" eaLnBrk="1" hangingPunct="1"/>
            <a:r>
              <a:rPr lang="en-GB" altLang="en-US" sz="2400" dirty="0">
                <a:solidFill>
                  <a:schemeClr val="tx2"/>
                </a:solidFill>
              </a:rPr>
              <a:t>What is Simon’s main argument? </a:t>
            </a:r>
          </a:p>
          <a:p>
            <a:pPr algn="just" eaLnBrk="1" hangingPunct="1"/>
            <a:endParaRPr lang="en-GB" altLang="en-US" sz="2400" dirty="0">
              <a:solidFill>
                <a:schemeClr val="tx2"/>
              </a:solidFill>
            </a:endParaRPr>
          </a:p>
          <a:p>
            <a:pPr algn="just" eaLnBrk="1" hangingPunct="1"/>
            <a:r>
              <a:rPr lang="en-GB" altLang="en-US" sz="2400" dirty="0">
                <a:solidFill>
                  <a:schemeClr val="tx2"/>
                </a:solidFill>
              </a:rPr>
              <a:t>What is Akala’s main argument? </a:t>
            </a:r>
          </a:p>
          <a:p>
            <a:pPr algn="just" eaLnBrk="1" hangingPunct="1"/>
            <a:endParaRPr lang="en-GB" altLang="en-US" sz="2400" dirty="0">
              <a:solidFill>
                <a:schemeClr val="tx2"/>
              </a:solidFill>
            </a:endParaRPr>
          </a:p>
          <a:p>
            <a:pPr algn="just" eaLnBrk="1" hangingPunct="1"/>
            <a:r>
              <a:rPr lang="en-GB" altLang="en-US" sz="2400" dirty="0">
                <a:solidFill>
                  <a:schemeClr val="tx2"/>
                </a:solidFill>
              </a:rPr>
              <a:t>What questions would you ask them if you were there? </a:t>
            </a:r>
          </a:p>
          <a:p>
            <a:pPr algn="just" eaLnBrk="1" hangingPunct="1"/>
            <a:endParaRPr lang="en-GB" altLang="en-US" sz="2400" dirty="0">
              <a:solidFill>
                <a:schemeClr val="tx2"/>
              </a:solidFill>
            </a:endParaRPr>
          </a:p>
          <a:p>
            <a:pPr algn="just"/>
            <a:endParaRPr lang="en-US" sz="2400" dirty="0">
              <a:solidFill>
                <a:schemeClr val="tx2"/>
              </a:solidFill>
            </a:endParaRPr>
          </a:p>
        </p:txBody>
      </p:sp>
    </p:spTree>
    <p:extLst>
      <p:ext uri="{BB962C8B-B14F-4D97-AF65-F5344CB8AC3E}">
        <p14:creationId xmlns:p14="http://schemas.microsoft.com/office/powerpoint/2010/main" val="35673466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DC382-EA53-65A3-CE56-C77A548D81D2}"/>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eaLnBrk="1" hangingPunct="1">
              <a:lnSpc>
                <a:spcPct val="90000"/>
              </a:lnSpc>
            </a:pPr>
            <a:r>
              <a:rPr lang="en-US" sz="2800" kern="1200">
                <a:solidFill>
                  <a:schemeClr val="bg1"/>
                </a:solidFill>
                <a:latin typeface="+mj-lt"/>
                <a:ea typeface="+mj-ea"/>
                <a:cs typeface="+mj-cs"/>
              </a:rPr>
              <a:t>Video</a:t>
            </a:r>
          </a:p>
        </p:txBody>
      </p:sp>
      <p:pic>
        <p:nvPicPr>
          <p:cNvPr id="5" name="Online Media 4" descr="Is London too rich to be interesting?">
            <a:hlinkClick r:id="" action="ppaction://media"/>
            <a:extLst>
              <a:ext uri="{FF2B5EF4-FFF2-40B4-BE49-F238E27FC236}">
                <a16:creationId xmlns:a16="http://schemas.microsoft.com/office/drawing/2014/main" id="{C78C0C34-1372-2666-4D6C-FE0D3801DBA0}"/>
              </a:ext>
            </a:extLst>
          </p:cNvPr>
          <p:cNvPicPr>
            <a:picLocks noGrp="1" noRot="1" noChangeAspect="1"/>
          </p:cNvPicPr>
          <p:nvPr>
            <p:ph idx="1"/>
            <a:videoFile r:link="rId1"/>
          </p:nvPr>
        </p:nvPicPr>
        <p:blipFill>
          <a:blip r:embed="rId3"/>
          <a:stretch>
            <a:fillRect/>
          </a:stretch>
        </p:blipFill>
        <p:spPr>
          <a:xfrm>
            <a:off x="683328" y="1675227"/>
            <a:ext cx="7777343" cy="4394199"/>
          </a:xfrm>
          <a:prstGeom prst="rect">
            <a:avLst/>
          </a:prstGeom>
        </p:spPr>
      </p:pic>
      <p:sp>
        <p:nvSpPr>
          <p:cNvPr id="4" name="Date Placeholder 3">
            <a:extLst>
              <a:ext uri="{FF2B5EF4-FFF2-40B4-BE49-F238E27FC236}">
                <a16:creationId xmlns:a16="http://schemas.microsoft.com/office/drawing/2014/main" id="{3D2CE95D-6407-8B51-EAE6-08DA099EA111}"/>
              </a:ext>
            </a:extLst>
          </p:cNvPr>
          <p:cNvSpPr>
            <a:spLocks noGrp="1"/>
          </p:cNvSpPr>
          <p:nvPr>
            <p:ph type="dt" sz="half" idx="10"/>
          </p:nvPr>
        </p:nvSpPr>
        <p:spPr>
          <a:xfrm>
            <a:off x="628650" y="6356350"/>
            <a:ext cx="2057400" cy="365125"/>
          </a:xfrm>
        </p:spPr>
        <p:txBody>
          <a:bodyPr vert="horz" lIns="91440" tIns="45720" rIns="91440" bIns="45720" rtlCol="0" anchor="ctr">
            <a:normAutofit/>
          </a:bodyPr>
          <a:lstStyle/>
          <a:p>
            <a:pPr algn="l">
              <a:spcAft>
                <a:spcPts val="600"/>
              </a:spcAft>
              <a:defRPr/>
            </a:pPr>
            <a:fld id="{CDF502AA-C8CB-4132-B592-CA60B7C38ACE}" type="datetime1">
              <a:rPr lang="en-US" sz="1200" smtClean="0"/>
              <a:pPr algn="l">
                <a:spcAft>
                  <a:spcPts val="600"/>
                </a:spcAft>
                <a:defRPr/>
              </a:pPr>
              <a:t>10/10/2024</a:t>
            </a:fld>
            <a:endParaRPr lang="en-US" sz="1200"/>
          </a:p>
        </p:txBody>
      </p:sp>
    </p:spTree>
    <p:extLst>
      <p:ext uri="{BB962C8B-B14F-4D97-AF65-F5344CB8AC3E}">
        <p14:creationId xmlns:p14="http://schemas.microsoft.com/office/powerpoint/2010/main" val="385076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61348-CC6E-4480-8B3B-7C8CC123794A}"/>
              </a:ext>
            </a:extLst>
          </p:cNvPr>
          <p:cNvSpPr>
            <a:spLocks noGrp="1"/>
          </p:cNvSpPr>
          <p:nvPr>
            <p:ph type="title"/>
          </p:nvPr>
        </p:nvSpPr>
        <p:spPr/>
        <p:txBody>
          <a:bodyPr>
            <a:noAutofit/>
          </a:bodyPr>
          <a:lstStyle/>
          <a:p>
            <a:r>
              <a:rPr lang="en-GB" sz="3600" b="1" dirty="0">
                <a:solidFill>
                  <a:schemeClr val="tx2"/>
                </a:solidFill>
              </a:rPr>
              <a:t>Activity 2 </a:t>
            </a:r>
            <a:br>
              <a:rPr lang="en-GB" sz="3600" b="1" dirty="0">
                <a:solidFill>
                  <a:schemeClr val="tx2"/>
                </a:solidFill>
              </a:rPr>
            </a:br>
            <a:r>
              <a:rPr lang="en-GB" sz="3600" b="1" dirty="0">
                <a:solidFill>
                  <a:schemeClr val="tx2"/>
                </a:solidFill>
              </a:rPr>
              <a:t>Reflect on your note-taking </a:t>
            </a:r>
          </a:p>
        </p:txBody>
      </p:sp>
      <p:sp>
        <p:nvSpPr>
          <p:cNvPr id="3" name="Content Placeholder 2">
            <a:extLst>
              <a:ext uri="{FF2B5EF4-FFF2-40B4-BE49-F238E27FC236}">
                <a16:creationId xmlns:a16="http://schemas.microsoft.com/office/drawing/2014/main" id="{4742A326-4A77-41DB-984D-248162318FAF}"/>
              </a:ext>
            </a:extLst>
          </p:cNvPr>
          <p:cNvSpPr>
            <a:spLocks noGrp="1"/>
          </p:cNvSpPr>
          <p:nvPr>
            <p:ph idx="1"/>
          </p:nvPr>
        </p:nvSpPr>
        <p:spPr>
          <a:xfrm>
            <a:off x="323528" y="1556792"/>
            <a:ext cx="8784976" cy="3916363"/>
          </a:xfrm>
        </p:spPr>
        <p:txBody>
          <a:bodyPr/>
          <a:lstStyle/>
          <a:p>
            <a:pPr marL="0" indent="0">
              <a:buNone/>
            </a:pPr>
            <a:r>
              <a:rPr lang="en-GB" sz="2400" dirty="0">
                <a:solidFill>
                  <a:schemeClr val="tx2"/>
                </a:solidFill>
                <a:effectLst/>
                <a:ea typeface="Calibri" panose="020F0502020204030204" pitchFamily="34" charset="0"/>
                <a:cs typeface="Times New Roman" panose="02020603050405020304" pitchFamily="18" charset="0"/>
              </a:rPr>
              <a:t> </a:t>
            </a:r>
            <a:r>
              <a:rPr lang="en-GB" sz="2400" dirty="0">
                <a:solidFill>
                  <a:schemeClr val="tx2"/>
                </a:solidFill>
                <a:ea typeface="Calibri" panose="020F0502020204030204" pitchFamily="34" charset="0"/>
                <a:cs typeface="Times New Roman" panose="02020603050405020304" pitchFamily="18" charset="0"/>
              </a:rPr>
              <a:t>R</a:t>
            </a:r>
            <a:r>
              <a:rPr lang="en-GB" sz="2400" dirty="0">
                <a:solidFill>
                  <a:schemeClr val="tx2"/>
                </a:solidFill>
                <a:effectLst/>
                <a:ea typeface="Calibri" panose="020F0502020204030204" pitchFamily="34" charset="0"/>
                <a:cs typeface="Times New Roman" panose="02020603050405020304" pitchFamily="18" charset="0"/>
              </a:rPr>
              <a:t>eflect on the following: </a:t>
            </a:r>
          </a:p>
          <a:p>
            <a:endParaRPr lang="en-GB" sz="2400" dirty="0">
              <a:solidFill>
                <a:schemeClr val="tx2"/>
              </a:solidFill>
              <a:effectLst/>
              <a:ea typeface="Calibri" panose="020F0502020204030204" pitchFamily="34" charset="0"/>
              <a:cs typeface="Times New Roman" panose="02020603050405020304" pitchFamily="18" charset="0"/>
            </a:endParaRPr>
          </a:p>
          <a:p>
            <a:r>
              <a:rPr lang="en-GB" sz="2400" dirty="0">
                <a:solidFill>
                  <a:schemeClr val="tx2"/>
                </a:solidFill>
                <a:ea typeface="Calibri" panose="020F0502020204030204" pitchFamily="34" charset="0"/>
                <a:cs typeface="Arial" panose="020B0604020202020204" pitchFamily="34" charset="0"/>
              </a:rPr>
              <a:t>W</a:t>
            </a:r>
            <a:r>
              <a:rPr lang="en-GB" sz="2400" dirty="0">
                <a:solidFill>
                  <a:schemeClr val="tx2"/>
                </a:solidFill>
                <a:effectLst/>
                <a:ea typeface="Calibri" panose="020F0502020204030204" pitchFamily="34" charset="0"/>
                <a:cs typeface="Arial" panose="020B0604020202020204" pitchFamily="34" charset="0"/>
              </a:rPr>
              <a:t>hat did you find easy to take note of? </a:t>
            </a:r>
          </a:p>
          <a:p>
            <a:r>
              <a:rPr lang="en-GB" sz="2400" dirty="0">
                <a:solidFill>
                  <a:schemeClr val="tx2"/>
                </a:solidFill>
                <a:effectLst/>
                <a:ea typeface="Calibri" panose="020F0502020204030204" pitchFamily="34" charset="0"/>
                <a:cs typeface="Arial" panose="020B0604020202020204" pitchFamily="34" charset="0"/>
              </a:rPr>
              <a:t>What was challenging about taking notes?  </a:t>
            </a:r>
          </a:p>
          <a:p>
            <a:r>
              <a:rPr lang="en-GB" sz="2400" dirty="0">
                <a:solidFill>
                  <a:schemeClr val="tx2"/>
                </a:solidFill>
                <a:effectLst/>
                <a:ea typeface="Calibri" panose="020F0502020204030204" pitchFamily="34" charset="0"/>
                <a:cs typeface="Arial" panose="020B0604020202020204" pitchFamily="34" charset="0"/>
              </a:rPr>
              <a:t>What do your notes look like? </a:t>
            </a:r>
          </a:p>
          <a:p>
            <a:r>
              <a:rPr lang="en-GB" sz="2400" dirty="0">
                <a:solidFill>
                  <a:schemeClr val="tx2"/>
                </a:solidFill>
                <a:effectLst/>
                <a:ea typeface="Calibri" panose="020F0502020204030204" pitchFamily="34" charset="0"/>
                <a:cs typeface="Arial" panose="020B0604020202020204" pitchFamily="34" charset="0"/>
              </a:rPr>
              <a:t>If you came back next week to look at them, would you understand them? </a:t>
            </a:r>
          </a:p>
          <a:p>
            <a:r>
              <a:rPr lang="en-GB" sz="2400" dirty="0">
                <a:solidFill>
                  <a:schemeClr val="tx2"/>
                </a:solidFill>
                <a:effectLst/>
                <a:ea typeface="Calibri" panose="020F0502020204030204" pitchFamily="34" charset="0"/>
                <a:cs typeface="Arial" panose="020B0604020202020204" pitchFamily="34" charset="0"/>
              </a:rPr>
              <a:t>Do you want to add any information to your notes? </a:t>
            </a:r>
          </a:p>
          <a:p>
            <a:pPr marL="0" indent="0">
              <a:buNone/>
            </a:pPr>
            <a:endParaRPr lang="en-GB" sz="2400" dirty="0">
              <a:solidFill>
                <a:schemeClr val="tx2"/>
              </a:solidFill>
              <a:effectLs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89179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B3CA7-9103-3E6C-D149-A6600C19D54D}"/>
              </a:ext>
            </a:extLst>
          </p:cNvPr>
          <p:cNvSpPr>
            <a:spLocks noGrp="1"/>
          </p:cNvSpPr>
          <p:nvPr>
            <p:ph type="title"/>
          </p:nvPr>
        </p:nvSpPr>
        <p:spPr>
          <a:xfrm>
            <a:off x="452666" y="35476"/>
            <a:ext cx="8229600" cy="1143000"/>
          </a:xfrm>
        </p:spPr>
        <p:txBody>
          <a:bodyPr/>
          <a:lstStyle/>
          <a:p>
            <a:r>
              <a:rPr lang="en-US" b="1" dirty="0">
                <a:solidFill>
                  <a:schemeClr val="tx2"/>
                </a:solidFill>
              </a:rPr>
              <a:t>Discussion Activity</a:t>
            </a:r>
          </a:p>
        </p:txBody>
      </p:sp>
      <p:sp>
        <p:nvSpPr>
          <p:cNvPr id="3" name="Content Placeholder 2">
            <a:extLst>
              <a:ext uri="{FF2B5EF4-FFF2-40B4-BE49-F238E27FC236}">
                <a16:creationId xmlns:a16="http://schemas.microsoft.com/office/drawing/2014/main" id="{82EE732B-B5F7-8AF0-82DE-6055A39E4CCC}"/>
              </a:ext>
            </a:extLst>
          </p:cNvPr>
          <p:cNvSpPr>
            <a:spLocks noGrp="1"/>
          </p:cNvSpPr>
          <p:nvPr>
            <p:ph idx="1"/>
          </p:nvPr>
        </p:nvSpPr>
        <p:spPr>
          <a:xfrm>
            <a:off x="452666" y="1178476"/>
            <a:ext cx="8229600" cy="3916363"/>
          </a:xfrm>
        </p:spPr>
        <p:txBody>
          <a:bodyPr/>
          <a:lstStyle/>
          <a:p>
            <a:pPr marL="0" indent="0" algn="just">
              <a:buNone/>
            </a:pPr>
            <a:r>
              <a:rPr lang="en-US" sz="3000" dirty="0"/>
              <a:t>Using your notes from the video, discuss the topic “Is London too rich to be interesting?” </a:t>
            </a:r>
            <a:r>
              <a:rPr lang="en-US" sz="3000" b="1" dirty="0"/>
              <a:t>referring to your notes</a:t>
            </a:r>
            <a:r>
              <a:rPr lang="en-US" sz="3000" dirty="0"/>
              <a:t> to support your ideas. Remember, in academic contexts, your own opinion is NOT enough. You need to refer to other sources to support your ideas and arguments! In this case, the source is the video.</a:t>
            </a:r>
          </a:p>
        </p:txBody>
      </p:sp>
      <p:sp>
        <p:nvSpPr>
          <p:cNvPr id="4" name="Date Placeholder 3">
            <a:extLst>
              <a:ext uri="{FF2B5EF4-FFF2-40B4-BE49-F238E27FC236}">
                <a16:creationId xmlns:a16="http://schemas.microsoft.com/office/drawing/2014/main" id="{A17887BC-FF1E-E083-A9A5-E4AF0ED100A1}"/>
              </a:ext>
            </a:extLst>
          </p:cNvPr>
          <p:cNvSpPr>
            <a:spLocks noGrp="1"/>
          </p:cNvSpPr>
          <p:nvPr>
            <p:ph type="dt" sz="half" idx="10"/>
          </p:nvPr>
        </p:nvSpPr>
        <p:spPr/>
        <p:txBody>
          <a:bodyPr/>
          <a:lstStyle/>
          <a:p>
            <a:pPr>
              <a:defRPr/>
            </a:pPr>
            <a:fld id="{CDF502AA-C8CB-4132-B592-CA60B7C38ACE}" type="datetime1">
              <a:rPr lang="en-GB" smtClean="0"/>
              <a:pPr>
                <a:defRPr/>
              </a:pPr>
              <a:t>10/10/2024</a:t>
            </a:fld>
            <a:endParaRPr lang="en-GB"/>
          </a:p>
        </p:txBody>
      </p:sp>
    </p:spTree>
    <p:extLst>
      <p:ext uri="{BB962C8B-B14F-4D97-AF65-F5344CB8AC3E}">
        <p14:creationId xmlns:p14="http://schemas.microsoft.com/office/powerpoint/2010/main" val="2873920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0" indent="0">
              <a:lnSpc>
                <a:spcPct val="150000"/>
              </a:lnSpc>
              <a:buNone/>
            </a:pPr>
            <a:r>
              <a:rPr lang="en-US" sz="3600" b="1" dirty="0"/>
              <a:t>Further reading </a:t>
            </a:r>
          </a:p>
        </p:txBody>
      </p:sp>
      <p:sp>
        <p:nvSpPr>
          <p:cNvPr id="3" name="Content Placeholder 2"/>
          <p:cNvSpPr>
            <a:spLocks noGrp="1"/>
          </p:cNvSpPr>
          <p:nvPr>
            <p:ph idx="1"/>
          </p:nvPr>
        </p:nvSpPr>
        <p:spPr>
          <a:xfrm>
            <a:off x="457200" y="1340768"/>
            <a:ext cx="8229600" cy="3917032"/>
          </a:xfrm>
        </p:spPr>
        <p:txBody>
          <a:bodyPr>
            <a:normAutofit/>
          </a:bodyPr>
          <a:lstStyle/>
          <a:p>
            <a:r>
              <a:rPr lang="en-US" sz="1800" dirty="0" err="1"/>
              <a:t>Chisellabs</a:t>
            </a:r>
            <a:r>
              <a:rPr lang="en-US" sz="1800" dirty="0"/>
              <a:t> (2021) ‘What is a Mind Map?’ </a:t>
            </a:r>
            <a:r>
              <a:rPr lang="en-US" sz="1800" dirty="0">
                <a:hlinkClick r:id="rId2"/>
              </a:rPr>
              <a:t>https://chisellabs.com/glossary/what-is-a-mind-map/</a:t>
            </a:r>
            <a:r>
              <a:rPr lang="en-US" sz="1800" dirty="0"/>
              <a:t> (accessed 9.10.2022)</a:t>
            </a:r>
          </a:p>
          <a:p>
            <a:r>
              <a:rPr lang="en-US" sz="1800" dirty="0">
                <a:solidFill>
                  <a:srgbClr val="000000"/>
                </a:solidFill>
              </a:rPr>
              <a:t>Cohen, M. (2020) ‘How to Study with Linear and Non-Linear Notes.’ </a:t>
            </a:r>
            <a:r>
              <a:rPr lang="en-US" sz="1800" dirty="0">
                <a:hlinkClick r:id="rId3"/>
              </a:rPr>
              <a:t>https://www.dummies.com/education/college/how-to-study-with-linear-and-non-linear-notes/</a:t>
            </a:r>
            <a:r>
              <a:rPr lang="en-US" sz="1800" dirty="0"/>
              <a:t> (accessed 1.10.2020)</a:t>
            </a:r>
          </a:p>
          <a:p>
            <a:endParaRPr lang="en-US" sz="16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457200" y="116632"/>
            <a:ext cx="8229600" cy="778098"/>
          </a:xfrm>
        </p:spPr>
        <p:txBody>
          <a:bodyPr/>
          <a:lstStyle/>
          <a:p>
            <a:r>
              <a:rPr lang="en-GB" sz="3600" b="1" dirty="0"/>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323528" y="894730"/>
            <a:ext cx="8568952" cy="4608512"/>
          </a:xfrm>
        </p:spPr>
        <p:txBody>
          <a:bodyPr>
            <a:normAutofit lnSpcReduction="10000"/>
          </a:bodyPr>
          <a:lstStyle/>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BBC (2019) </a:t>
            </a:r>
            <a:r>
              <a:rPr lang="en-GB" sz="1900" i="1" dirty="0">
                <a:effectLst/>
                <a:ea typeface="Calibri" panose="020F0502020204030204" pitchFamily="34" charset="0"/>
                <a:cs typeface="Arial" panose="020B0604020202020204" pitchFamily="34" charset="0"/>
              </a:rPr>
              <a:t>The Psychology of Motivation and Procrastination </a:t>
            </a:r>
            <a:r>
              <a:rPr lang="en-GB" sz="1900" dirty="0">
                <a:effectLst/>
                <a:ea typeface="Calibri" panose="020F0502020204030204" pitchFamily="34" charset="0"/>
                <a:cs typeface="Arial" panose="020B0604020202020204" pitchFamily="34" charset="0"/>
              </a:rPr>
              <a:t>[podcast] Available at: </a:t>
            </a:r>
            <a:r>
              <a:rPr lang="en-GB" sz="1900" dirty="0">
                <a:effectLst/>
                <a:ea typeface="Calibri" panose="020F0502020204030204" pitchFamily="34" charset="0"/>
                <a:cs typeface="Arial" panose="020B0604020202020204" pitchFamily="34" charset="0"/>
                <a:hlinkClick r:id="rId2"/>
              </a:rPr>
              <a:t>https://www.bbc.co.uk/sounds/play/m0005t4x</a:t>
            </a:r>
            <a:r>
              <a:rPr lang="en-GB" sz="1900" dirty="0">
                <a:effectLst/>
                <a:ea typeface="Calibri" panose="020F0502020204030204" pitchFamily="34" charset="0"/>
                <a:cs typeface="Arial" panose="020B0604020202020204" pitchFamily="34" charset="0"/>
              </a:rPr>
              <a:t>  (Accessed 13.09.2021) </a:t>
            </a:r>
          </a:p>
          <a:p>
            <a:pPr marL="0" indent="0">
              <a:lnSpc>
                <a:spcPct val="120000"/>
              </a:lnSpc>
              <a:spcBef>
                <a:spcPts val="0"/>
              </a:spcBef>
              <a:buNone/>
            </a:pPr>
            <a:endParaRPr lang="en-GB" sz="1900" dirty="0">
              <a:effectLst/>
              <a:ea typeface="Calibri" panose="020F0502020204030204" pitchFamily="34" charset="0"/>
              <a:cs typeface="Arial" panose="020B0604020202020204" pitchFamily="34" charset="0"/>
            </a:endParaRPr>
          </a:p>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Burroughs, C. (2019)  </a:t>
            </a:r>
            <a:r>
              <a:rPr lang="en-GB" sz="1900" i="1" dirty="0">
                <a:effectLst/>
                <a:ea typeface="Calibri" panose="020F0502020204030204" pitchFamily="34" charset="0"/>
                <a:cs typeface="Arial" panose="020B0604020202020204" pitchFamily="34" charset="0"/>
              </a:rPr>
              <a:t>The Return to Study Handbook,</a:t>
            </a:r>
            <a:r>
              <a:rPr lang="en-GB" sz="1900" dirty="0">
                <a:effectLst/>
                <a:ea typeface="Calibri" panose="020F0502020204030204" pitchFamily="34" charset="0"/>
                <a:cs typeface="Arial" panose="020B0604020202020204" pitchFamily="34" charset="0"/>
              </a:rPr>
              <a:t> London: Kogan Page </a:t>
            </a:r>
          </a:p>
          <a:p>
            <a:pPr marL="0" indent="0">
              <a:lnSpc>
                <a:spcPct val="120000"/>
              </a:lnSpc>
              <a:spcBef>
                <a:spcPts val="0"/>
              </a:spcBef>
              <a:buNone/>
            </a:pPr>
            <a:r>
              <a:rPr lang="en-GB" sz="1900" dirty="0">
                <a:cs typeface="Arial" panose="020B0604020202020204" pitchFamily="34" charset="0"/>
              </a:rPr>
              <a:t>CMI (2021) ‘Eight Ways bad managers kill conversations and motivation’. Available: </a:t>
            </a:r>
            <a:r>
              <a:rPr lang="en-GB" sz="1900" dirty="0">
                <a:cs typeface="Arial" panose="020B0604020202020204" pitchFamily="34" charset="0"/>
                <a:hlinkClick r:id="rId3"/>
              </a:rPr>
              <a:t>https://www.managers.org.uk/knowledge-and-insights/article/eight-ways-bad-managers-kill-conversations-and-motivation/</a:t>
            </a:r>
            <a:r>
              <a:rPr lang="en-GB" sz="1900" dirty="0">
                <a:cs typeface="Arial" panose="020B0604020202020204" pitchFamily="34" charset="0"/>
              </a:rPr>
              <a:t> (Accessed 12.09.2021)</a:t>
            </a:r>
          </a:p>
          <a:p>
            <a:pPr marL="0" indent="0">
              <a:lnSpc>
                <a:spcPct val="120000"/>
              </a:lnSpc>
              <a:spcBef>
                <a:spcPts val="0"/>
              </a:spcBef>
              <a:buNone/>
            </a:pPr>
            <a:endParaRPr lang="en-GB" sz="1900" dirty="0">
              <a:cs typeface="Arial" panose="020B0604020202020204" pitchFamily="34" charset="0"/>
            </a:endParaRPr>
          </a:p>
          <a:p>
            <a:pPr marL="0" indent="0">
              <a:lnSpc>
                <a:spcPct val="120000"/>
              </a:lnSpc>
              <a:spcBef>
                <a:spcPts val="0"/>
              </a:spcBef>
              <a:buNone/>
            </a:pPr>
            <a:r>
              <a:rPr lang="en-GB" sz="1900" dirty="0">
                <a:effectLst/>
                <a:ea typeface="Calibri" panose="020F0502020204030204" pitchFamily="34" charset="0"/>
                <a:cs typeface="Arial" panose="020B0604020202020204" pitchFamily="34" charset="0"/>
              </a:rPr>
              <a:t>McPherson, F (2018) </a:t>
            </a:r>
            <a:r>
              <a:rPr lang="en-GB" sz="1900" i="1" dirty="0">
                <a:effectLst/>
                <a:ea typeface="Calibri" panose="020F0502020204030204" pitchFamily="34" charset="0"/>
                <a:cs typeface="Arial" panose="020B0604020202020204" pitchFamily="34" charset="0"/>
              </a:rPr>
              <a:t>Effective Notetaking</a:t>
            </a:r>
            <a:r>
              <a:rPr lang="en-GB" sz="1900" dirty="0">
                <a:effectLst/>
                <a:ea typeface="Calibri" panose="020F0502020204030204" pitchFamily="34" charset="0"/>
                <a:cs typeface="Arial" panose="020B0604020202020204" pitchFamily="34" charset="0"/>
              </a:rPr>
              <a:t> Wellington: </a:t>
            </a:r>
            <a:r>
              <a:rPr lang="en-GB" sz="1900" dirty="0" err="1">
                <a:effectLst/>
                <a:ea typeface="Calibri" panose="020F0502020204030204" pitchFamily="34" charset="0"/>
                <a:cs typeface="Arial" panose="020B0604020202020204" pitchFamily="34" charset="0"/>
              </a:rPr>
              <a:t>Wayz</a:t>
            </a:r>
            <a:r>
              <a:rPr lang="en-GB" sz="1900" dirty="0">
                <a:effectLst/>
                <a:ea typeface="Calibri" panose="020F0502020204030204" pitchFamily="34" charset="0"/>
                <a:cs typeface="Arial" panose="020B0604020202020204" pitchFamily="34" charset="0"/>
              </a:rPr>
              <a:t> Press</a:t>
            </a:r>
          </a:p>
          <a:p>
            <a:pPr marL="0" indent="0">
              <a:lnSpc>
                <a:spcPct val="120000"/>
              </a:lnSpc>
              <a:spcBef>
                <a:spcPts val="0"/>
              </a:spcBef>
              <a:buNone/>
            </a:pPr>
            <a:endParaRPr lang="en-GB" sz="1900" dirty="0">
              <a:effectLst/>
              <a:ea typeface="Calibri" panose="020F0502020204030204" pitchFamily="34" charset="0"/>
              <a:cs typeface="Arial" panose="020B0604020202020204" pitchFamily="34" charset="0"/>
            </a:endParaRPr>
          </a:p>
          <a:p>
            <a:pPr marL="0" indent="0">
              <a:lnSpc>
                <a:spcPct val="120000"/>
              </a:lnSpc>
              <a:spcBef>
                <a:spcPts val="0"/>
              </a:spcBef>
              <a:buNone/>
            </a:pPr>
            <a:r>
              <a:rPr lang="en-GB" sz="1900" dirty="0">
                <a:cs typeface="Arial" panose="020B0604020202020204" pitchFamily="34" charset="0"/>
              </a:rPr>
              <a:t>Moore, S., Colin, N., Murphy, M., and Connolly, C (2010) </a:t>
            </a:r>
            <a:r>
              <a:rPr lang="en-GB" sz="1900" i="1" dirty="0">
                <a:cs typeface="Arial" panose="020B0604020202020204" pitchFamily="34" charset="0"/>
              </a:rPr>
              <a:t>The Ultimate Study Skills Handbook</a:t>
            </a:r>
            <a:r>
              <a:rPr lang="en-GB" sz="1900" dirty="0">
                <a:cs typeface="Arial" panose="020B0604020202020204" pitchFamily="34" charset="0"/>
              </a:rPr>
              <a:t>, Maidenhead: Open University Press.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7289575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0</TotalTime>
  <Words>1299</Words>
  <Application>Microsoft Office PowerPoint</Application>
  <PresentationFormat>On-screen Show (4:3)</PresentationFormat>
  <Paragraphs>115</Paragraphs>
  <Slides>21</Slides>
  <Notes>4</Notes>
  <HiddenSlides>0</HiddenSlides>
  <MMClips>1</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21</vt:i4>
      </vt:variant>
    </vt:vector>
  </HeadingPairs>
  <TitlesOfParts>
    <vt:vector size="29" baseType="lpstr">
      <vt:lpstr>Myriad Pro</vt:lpstr>
      <vt:lpstr>Arial</vt:lpstr>
      <vt:lpstr>Calibri</vt:lpstr>
      <vt:lpstr>Raleway</vt:lpstr>
      <vt:lpstr>Times New Roman</vt:lpstr>
      <vt:lpstr>1_20140311PresentationUWTSDTemplate</vt:lpstr>
      <vt:lpstr>20140311PresentationUWTSDTemplate</vt:lpstr>
      <vt:lpstr>2_20140311PresentationUWTSDTemplate</vt:lpstr>
      <vt:lpstr> LCBB4012  Academic Skills (ACS)  </vt:lpstr>
      <vt:lpstr>How do you take notes in the class?</vt:lpstr>
      <vt:lpstr>Note taking </vt:lpstr>
      <vt:lpstr>Working memory </vt:lpstr>
      <vt:lpstr>Working memory and learning</vt:lpstr>
      <vt:lpstr>PowerPoint Presentation</vt:lpstr>
      <vt:lpstr>Note-taking</vt:lpstr>
      <vt:lpstr>Types of Note Taking</vt:lpstr>
      <vt:lpstr>Highlighting is most often by hand. </vt:lpstr>
      <vt:lpstr>Different kinds of notes – diagram</vt:lpstr>
      <vt:lpstr>Mind map</vt:lpstr>
      <vt:lpstr>Linear Notes</vt:lpstr>
      <vt:lpstr>Pre-preparation</vt:lpstr>
      <vt:lpstr>During the event</vt:lpstr>
      <vt:lpstr>Activity 1: Note taking</vt:lpstr>
      <vt:lpstr>Activity: Note taking</vt:lpstr>
      <vt:lpstr>Video</vt:lpstr>
      <vt:lpstr>Activity 2  Reflect on your note-taking </vt:lpstr>
      <vt:lpstr>Discussion Activity</vt:lpstr>
      <vt:lpstr>Further reading </vt:lpstr>
      <vt:lpstr>References </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Lizeta Demetriou</cp:lastModifiedBy>
  <cp:revision>389</cp:revision>
  <dcterms:created xsi:type="dcterms:W3CDTF">2012-10-20T16:04:33Z</dcterms:created>
  <dcterms:modified xsi:type="dcterms:W3CDTF">2024-10-10T07:52:32Z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b7bd5f66-aa78-43c9-ba93-141663265572_Enabled">
    <vt:lpwstr>true</vt:lpwstr>
  </property>
  <property fmtid="{D5CDD505-2E9C-101B-9397-08002B2CF9AE}" pid="3" name="MSIP_Label_b7bd5f66-aa78-43c9-ba93-141663265572_SetDate">
    <vt:lpwstr>2024-06-12T21:01:18Z</vt:lpwstr>
  </property>
  <property fmtid="{D5CDD505-2E9C-101B-9397-08002B2CF9AE}" pid="4" name="MSIP_Label_b7bd5f66-aa78-43c9-ba93-141663265572_Method">
    <vt:lpwstr>Privileged</vt:lpwstr>
  </property>
  <property fmtid="{D5CDD505-2E9C-101B-9397-08002B2CF9AE}" pid="5" name="MSIP_Label_b7bd5f66-aa78-43c9-ba93-141663265572_Name">
    <vt:lpwstr>Restricted</vt:lpwstr>
  </property>
  <property fmtid="{D5CDD505-2E9C-101B-9397-08002B2CF9AE}" pid="6" name="MSIP_Label_b7bd5f66-aa78-43c9-ba93-141663265572_SiteId">
    <vt:lpwstr>057daf85-b1d5-44cd-ab7b-0a4ce1b29eae</vt:lpwstr>
  </property>
  <property fmtid="{D5CDD505-2E9C-101B-9397-08002B2CF9AE}" pid="7" name="MSIP_Label_b7bd5f66-aa78-43c9-ba93-141663265572_ActionId">
    <vt:lpwstr>a431746a-f49b-4b0f-9b30-410ada124a4a</vt:lpwstr>
  </property>
  <property fmtid="{D5CDD505-2E9C-101B-9397-08002B2CF9AE}" pid="8" name="MSIP_Label_b7bd5f66-aa78-43c9-ba93-141663265572_ContentBits">
    <vt:lpwstr>0</vt:lpwstr>
  </property>
</Properties>
</file>