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sldIdLst>
    <p:sldId id="332" r:id="rId2"/>
    <p:sldId id="333" r:id="rId3"/>
    <p:sldId id="334" r:id="rId4"/>
    <p:sldId id="335" r:id="rId5"/>
    <p:sldId id="341" r:id="rId6"/>
    <p:sldId id="343" r:id="rId7"/>
    <p:sldId id="344" r:id="rId8"/>
    <p:sldId id="351" r:id="rId9"/>
    <p:sldId id="352" r:id="rId10"/>
    <p:sldId id="336" r:id="rId11"/>
    <p:sldId id="345" r:id="rId12"/>
    <p:sldId id="346" r:id="rId13"/>
    <p:sldId id="347" r:id="rId14"/>
    <p:sldId id="350" r:id="rId15"/>
    <p:sldId id="348" r:id="rId16"/>
    <p:sldId id="349" r:id="rId17"/>
    <p:sldId id="337" r:id="rId18"/>
    <p:sldId id="338" r:id="rId19"/>
    <p:sldId id="353" r:id="rId20"/>
    <p:sldId id="354" r:id="rId21"/>
    <p:sldId id="355" r:id="rId22"/>
    <p:sldId id="356" r:id="rId23"/>
    <p:sldId id="360" r:id="rId24"/>
    <p:sldId id="357" r:id="rId25"/>
    <p:sldId id="358" r:id="rId26"/>
    <p:sldId id="359" r:id="rId27"/>
    <p:sldId id="339" r:id="rId28"/>
    <p:sldId id="361" r:id="rId29"/>
  </p:sldIdLst>
  <p:sldSz cx="9144000" cy="6858000" type="screen4x3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918" y="3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encabezado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3" name="2 Marcador de fecha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419498-467F-45F8-917C-EBC06B464488}" type="datetimeFigureOut">
              <a:rPr lang="es-ES" smtClean="0"/>
              <a:pPr/>
              <a:t>27/11/2019</a:t>
            </a:fld>
            <a:endParaRPr lang="es-ES"/>
          </a:p>
        </p:txBody>
      </p:sp>
      <p:sp>
        <p:nvSpPr>
          <p:cNvPr id="4" name="3 Marcador de imagen de diapositiva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ES"/>
          </a:p>
        </p:txBody>
      </p:sp>
      <p:sp>
        <p:nvSpPr>
          <p:cNvPr id="5" name="4 Marcador de notas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CFA90E-6AE4-473C-9AFF-B09ABBB37604}" type="slidenum">
              <a:rPr lang="es-ES" smtClean="0"/>
              <a:pPr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8079064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 smtClean="0"/>
              <a:t>Haga clic para modificar el estilo de subtítulo del patrón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761F1-D87A-435C-8E27-FA5B5536FCD3}" type="datetimeFigureOut">
              <a:rPr lang="es-ES" smtClean="0"/>
              <a:pPr/>
              <a:t>27/11/2019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0FFB-4680-4220-BE15-D63C24B8CFCB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761F1-D87A-435C-8E27-FA5B5536FCD3}" type="datetimeFigureOut">
              <a:rPr lang="es-ES" smtClean="0"/>
              <a:pPr/>
              <a:t>27/11/2019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0FFB-4680-4220-BE15-D63C24B8CFCB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761F1-D87A-435C-8E27-FA5B5536FCD3}" type="datetimeFigureOut">
              <a:rPr lang="es-ES" smtClean="0"/>
              <a:pPr/>
              <a:t>27/11/2019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0FFB-4680-4220-BE15-D63C24B8CFCB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761F1-D87A-435C-8E27-FA5B5536FCD3}" type="datetimeFigureOut">
              <a:rPr lang="es-ES" smtClean="0"/>
              <a:pPr/>
              <a:t>27/11/2019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0FFB-4680-4220-BE15-D63C24B8CFCB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7" name="6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761F1-D87A-435C-8E27-FA5B5536FCD3}" type="datetimeFigureOut">
              <a:rPr lang="es-ES" smtClean="0"/>
              <a:pPr/>
              <a:t>27/11/2019</a:t>
            </a:fld>
            <a:endParaRPr lang="es-ES"/>
          </a:p>
        </p:txBody>
      </p:sp>
      <p:sp>
        <p:nvSpPr>
          <p:cNvPr id="8" name="7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0FFB-4680-4220-BE15-D63C24B8CFCB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761F1-D87A-435C-8E27-FA5B5536FCD3}" type="datetimeFigureOut">
              <a:rPr lang="es-ES" smtClean="0"/>
              <a:pPr/>
              <a:t>27/11/2019</a:t>
            </a:fld>
            <a:endParaRPr lang="es-ES"/>
          </a:p>
        </p:txBody>
      </p:sp>
      <p:sp>
        <p:nvSpPr>
          <p:cNvPr id="4" name="3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4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0FFB-4680-4220-BE15-D63C24B8CFCB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761F1-D87A-435C-8E27-FA5B5536FCD3}" type="datetimeFigureOut">
              <a:rPr lang="es-ES" smtClean="0"/>
              <a:pPr/>
              <a:t>27/11/2019</a:t>
            </a:fld>
            <a:endParaRPr lang="es-ES"/>
          </a:p>
        </p:txBody>
      </p:sp>
      <p:sp>
        <p:nvSpPr>
          <p:cNvPr id="3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0FFB-4680-4220-BE15-D63C24B8CFCB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761F1-D87A-435C-8E27-FA5B5536FCD3}" type="datetimeFigureOut">
              <a:rPr lang="es-ES" smtClean="0"/>
              <a:pPr/>
              <a:t>27/11/2019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0FFB-4680-4220-BE15-D63C24B8CFCB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761F1-D87A-435C-8E27-FA5B5536FCD3}" type="datetimeFigureOut">
              <a:rPr lang="es-ES" smtClean="0"/>
              <a:pPr/>
              <a:t>27/11/2019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0FFB-4680-4220-BE15-D63C24B8CFCB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761F1-D87A-435C-8E27-FA5B5536FCD3}" type="datetimeFigureOut">
              <a:rPr lang="es-ES" smtClean="0"/>
              <a:pPr/>
              <a:t>27/11/2019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0FFB-4680-4220-BE15-D63C24B8CFCB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761F1-D87A-435C-8E27-FA5B5536FCD3}" type="datetimeFigureOut">
              <a:rPr lang="es-ES" smtClean="0"/>
              <a:pPr/>
              <a:t>27/11/2019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0FFB-4680-4220-BE15-D63C24B8CFCB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1761F1-D87A-435C-8E27-FA5B5536FCD3}" type="datetimeFigureOut">
              <a:rPr lang="es-ES" smtClean="0"/>
              <a:pPr/>
              <a:t>27/11/2019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EF0FFB-4680-4220-BE15-D63C24B8CFCB}" type="slidenum">
              <a:rPr lang="es-ES" smtClean="0"/>
              <a:pPr/>
              <a:t>‹#›</a:t>
            </a:fld>
            <a:endParaRPr lang="es-E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jpeg"/><Relationship Id="rId4" Type="http://schemas.openxmlformats.org/officeDocument/2006/relationships/hyperlink" Target="https://www.youtube.com/watch?v=tHMPR7flpf4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61653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Antonio Ferriz-Papi</a:t>
            </a:r>
            <a:endParaRPr lang="es-ES" b="1" dirty="0"/>
          </a:p>
        </p:txBody>
      </p:sp>
      <p:sp>
        <p:nvSpPr>
          <p:cNvPr id="8" name="Rectangle 10"/>
          <p:cNvSpPr/>
          <p:nvPr/>
        </p:nvSpPr>
        <p:spPr>
          <a:xfrm>
            <a:off x="3394055" y="3695230"/>
            <a:ext cx="2279022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FACADES</a:t>
            </a:r>
          </a:p>
          <a:p>
            <a:pPr algn="ctr"/>
            <a:r>
              <a:rPr lang="en-US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Part 1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77082" y="458134"/>
            <a:ext cx="8712968" cy="138499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MODERN AND TRADITIONAL CONSTRUCTION</a:t>
            </a:r>
          </a:p>
          <a:p>
            <a:pPr algn="ctr"/>
            <a:r>
              <a:rPr lang="en-US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MANAGING THE DESIGN AND CONSTRUCTION PROCESS/</a:t>
            </a:r>
          </a:p>
          <a:p>
            <a:pPr algn="ctr"/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CIVIL ENGINEERING TECHNOLOGY</a:t>
            </a:r>
            <a:r>
              <a:rPr lang="en-US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812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2 CuadroTexto"/>
          <p:cNvSpPr txBox="1"/>
          <p:nvPr/>
        </p:nvSpPr>
        <p:spPr>
          <a:xfrm>
            <a:off x="1043608" y="1359993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err="1" smtClean="0"/>
              <a:t>What</a:t>
            </a:r>
            <a:r>
              <a:rPr lang="es-ES_tradnl" sz="2800" b="1" dirty="0" smtClean="0"/>
              <a:t> are </a:t>
            </a:r>
            <a:r>
              <a:rPr lang="es-ES_tradnl" sz="2800" b="1" dirty="0" err="1" smtClean="0"/>
              <a:t>the</a:t>
            </a:r>
            <a:r>
              <a:rPr lang="es-ES_tradnl" sz="2800" b="1" dirty="0" smtClean="0"/>
              <a:t> </a:t>
            </a:r>
            <a:r>
              <a:rPr lang="es-ES_tradnl" sz="2800" b="1" dirty="0" err="1" smtClean="0"/>
              <a:t>main</a:t>
            </a:r>
            <a:r>
              <a:rPr lang="es-ES_tradnl" sz="2800" b="1" dirty="0" smtClean="0"/>
              <a:t> </a:t>
            </a:r>
            <a:r>
              <a:rPr lang="es-ES_tradnl" sz="2800" b="1" dirty="0" err="1" smtClean="0"/>
              <a:t>functions</a:t>
            </a:r>
            <a:r>
              <a:rPr lang="es-ES_tradnl" sz="2800" b="1" dirty="0" smtClean="0"/>
              <a:t> of a </a:t>
            </a:r>
            <a:r>
              <a:rPr lang="es-ES_tradnl" sz="2800" b="1" dirty="0" err="1" smtClean="0"/>
              <a:t>facade</a:t>
            </a:r>
            <a:r>
              <a:rPr lang="es-ES_tradnl" sz="2800" b="1" dirty="0" smtClean="0"/>
              <a:t>?</a:t>
            </a:r>
            <a:endParaRPr lang="es-ES" sz="2800" b="1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1" name="2 CuadroTexto"/>
          <p:cNvSpPr txBox="1"/>
          <p:nvPr/>
        </p:nvSpPr>
        <p:spPr>
          <a:xfrm>
            <a:off x="1043608" y="3991834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err="1" smtClean="0"/>
              <a:t>What</a:t>
            </a:r>
            <a:r>
              <a:rPr lang="es-ES_tradnl" sz="2800" b="1" dirty="0" smtClean="0"/>
              <a:t> </a:t>
            </a:r>
            <a:r>
              <a:rPr lang="es-ES_tradnl" sz="2800" b="1" dirty="0" err="1" smtClean="0"/>
              <a:t>is</a:t>
            </a:r>
            <a:r>
              <a:rPr lang="es-ES_tradnl" sz="2800" b="1" dirty="0" smtClean="0"/>
              <a:t> a </a:t>
            </a:r>
            <a:r>
              <a:rPr lang="es-ES_tradnl" sz="2800" b="1" dirty="0" err="1" smtClean="0"/>
              <a:t>double</a:t>
            </a:r>
            <a:r>
              <a:rPr lang="es-ES_tradnl" sz="2800" b="1" dirty="0" smtClean="0"/>
              <a:t>-skin </a:t>
            </a:r>
            <a:r>
              <a:rPr lang="es-ES_tradnl" sz="2800" b="1" dirty="0" err="1" smtClean="0"/>
              <a:t>facade</a:t>
            </a:r>
            <a:r>
              <a:rPr lang="es-ES_tradnl" sz="2800" b="1" dirty="0" smtClean="0"/>
              <a:t>?</a:t>
            </a:r>
            <a:endParaRPr lang="es-ES" sz="2800" b="1" dirty="0"/>
          </a:p>
        </p:txBody>
      </p:sp>
      <p:sp>
        <p:nvSpPr>
          <p:cNvPr id="13" name="2 CuadroTexto"/>
          <p:cNvSpPr txBox="1"/>
          <p:nvPr/>
        </p:nvSpPr>
        <p:spPr>
          <a:xfrm>
            <a:off x="1043608" y="5092311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err="1" smtClean="0"/>
              <a:t>What</a:t>
            </a:r>
            <a:r>
              <a:rPr lang="es-ES_tradnl" sz="2800" b="1" dirty="0" smtClean="0"/>
              <a:t> </a:t>
            </a:r>
            <a:r>
              <a:rPr lang="es-ES_tradnl" sz="2800" b="1" dirty="0" err="1" smtClean="0"/>
              <a:t>is</a:t>
            </a:r>
            <a:r>
              <a:rPr lang="es-ES_tradnl" sz="2800" b="1" dirty="0" smtClean="0"/>
              <a:t> a </a:t>
            </a:r>
            <a:r>
              <a:rPr lang="es-ES_tradnl" sz="2800" b="1" dirty="0" err="1" smtClean="0"/>
              <a:t>curtain</a:t>
            </a:r>
            <a:r>
              <a:rPr lang="es-ES_tradnl" sz="2800" b="1" dirty="0" smtClean="0"/>
              <a:t> </a:t>
            </a:r>
            <a:r>
              <a:rPr lang="es-ES_tradnl" sz="2800" b="1" dirty="0" err="1" smtClean="0"/>
              <a:t>wall</a:t>
            </a:r>
            <a:r>
              <a:rPr lang="es-ES_tradnl" sz="2800" b="1" dirty="0" smtClean="0"/>
              <a:t>?</a:t>
            </a:r>
            <a:endParaRPr lang="es-ES" sz="2800" b="1" dirty="0"/>
          </a:p>
        </p:txBody>
      </p:sp>
      <p:sp>
        <p:nvSpPr>
          <p:cNvPr id="14" name="2 CuadroTexto"/>
          <p:cNvSpPr txBox="1"/>
          <p:nvPr/>
        </p:nvSpPr>
        <p:spPr>
          <a:xfrm>
            <a:off x="1043608" y="2460470"/>
            <a:ext cx="66967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err="1" smtClean="0"/>
              <a:t>What</a:t>
            </a:r>
            <a:r>
              <a:rPr lang="es-ES_tradnl" sz="2800" b="1" dirty="0" smtClean="0"/>
              <a:t> </a:t>
            </a:r>
            <a:r>
              <a:rPr lang="es-ES_tradnl" sz="2800" b="1" dirty="0" err="1" smtClean="0"/>
              <a:t>relationship</a:t>
            </a:r>
            <a:r>
              <a:rPr lang="es-ES_tradnl" sz="2800" b="1" dirty="0" smtClean="0"/>
              <a:t> </a:t>
            </a:r>
            <a:r>
              <a:rPr lang="es-ES_tradnl" sz="2800" b="1" dirty="0" err="1" smtClean="0"/>
              <a:t>does</a:t>
            </a:r>
            <a:r>
              <a:rPr lang="es-ES_tradnl" sz="2800" b="1" dirty="0" smtClean="0"/>
              <a:t> </a:t>
            </a:r>
            <a:r>
              <a:rPr lang="es-ES_tradnl" sz="2800" b="1" dirty="0" err="1" smtClean="0"/>
              <a:t>exist</a:t>
            </a:r>
            <a:r>
              <a:rPr lang="es-ES_tradnl" sz="2800" b="1" dirty="0" smtClean="0"/>
              <a:t> </a:t>
            </a:r>
            <a:r>
              <a:rPr lang="es-ES_tradnl" sz="2800" b="1" dirty="0" err="1" smtClean="0"/>
              <a:t>between</a:t>
            </a:r>
            <a:r>
              <a:rPr lang="es-ES_tradnl" sz="2800" b="1" dirty="0" smtClean="0"/>
              <a:t> </a:t>
            </a:r>
            <a:r>
              <a:rPr lang="es-ES_tradnl" sz="2800" b="1" dirty="0" err="1" smtClean="0"/>
              <a:t>the</a:t>
            </a:r>
            <a:r>
              <a:rPr lang="es-ES_tradnl" sz="2800" b="1" dirty="0" smtClean="0"/>
              <a:t> </a:t>
            </a:r>
            <a:r>
              <a:rPr lang="es-ES_tradnl" sz="2800" b="1" dirty="0" err="1" smtClean="0"/>
              <a:t>facade</a:t>
            </a:r>
            <a:r>
              <a:rPr lang="es-ES_tradnl" sz="2800" b="1" dirty="0" smtClean="0"/>
              <a:t> and </a:t>
            </a:r>
            <a:r>
              <a:rPr lang="es-ES_tradnl" sz="2800" b="1" dirty="0" err="1" smtClean="0"/>
              <a:t>the</a:t>
            </a:r>
            <a:r>
              <a:rPr lang="es-ES_tradnl" sz="2800" b="1" dirty="0" smtClean="0"/>
              <a:t> </a:t>
            </a:r>
            <a:r>
              <a:rPr lang="es-ES_tradnl" sz="2800" b="1" dirty="0" err="1" smtClean="0"/>
              <a:t>structure</a:t>
            </a:r>
            <a:r>
              <a:rPr lang="es-ES_tradnl" sz="2800" b="1" dirty="0" smtClean="0"/>
              <a:t> </a:t>
            </a:r>
            <a:r>
              <a:rPr lang="es-ES_tradnl" sz="2800" b="1" dirty="0" err="1" smtClean="0"/>
              <a:t>frame</a:t>
            </a:r>
            <a:r>
              <a:rPr lang="es-ES_tradnl" sz="2800" b="1" dirty="0" smtClean="0"/>
              <a:t>?</a:t>
            </a:r>
            <a:endParaRPr lang="es-ES" sz="2800" b="1" dirty="0"/>
          </a:p>
        </p:txBody>
      </p:sp>
    </p:spTree>
    <p:extLst>
      <p:ext uri="{BB962C8B-B14F-4D97-AF65-F5344CB8AC3E}">
        <p14:creationId xmlns:p14="http://schemas.microsoft.com/office/powerpoint/2010/main" val="1433068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1043608" y="2132856"/>
            <a:ext cx="698477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es-ES_tradnl" sz="2400" dirty="0" err="1" smtClean="0"/>
              <a:t>Provide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separation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between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inside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outside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environments</a:t>
            </a:r>
            <a:endParaRPr lang="es-ES_tradnl" sz="2400" dirty="0" smtClean="0"/>
          </a:p>
          <a:p>
            <a:pPr marL="342900" indent="-342900">
              <a:buFontTx/>
              <a:buChar char="-"/>
            </a:pPr>
            <a:r>
              <a:rPr lang="es-ES_tradnl" sz="2400" dirty="0" err="1" smtClean="0"/>
              <a:t>Acceptable</a:t>
            </a:r>
            <a:r>
              <a:rPr lang="es-ES_tradnl" sz="2400" dirty="0" smtClean="0"/>
              <a:t> light </a:t>
            </a:r>
            <a:r>
              <a:rPr lang="es-ES_tradnl" sz="2400" dirty="0" err="1" smtClean="0"/>
              <a:t>levels</a:t>
            </a:r>
            <a:endParaRPr lang="es-ES_tradnl" sz="2400" dirty="0" smtClean="0"/>
          </a:p>
          <a:p>
            <a:pPr marL="342900" indent="-342900">
              <a:buFontTx/>
              <a:buChar char="-"/>
            </a:pPr>
            <a:r>
              <a:rPr lang="es-ES_tradnl" sz="2400" dirty="0" smtClean="0"/>
              <a:t>Visual </a:t>
            </a:r>
            <a:r>
              <a:rPr lang="es-ES_tradnl" sz="2400" dirty="0" err="1" smtClean="0"/>
              <a:t>connection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with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outside</a:t>
            </a:r>
            <a:endParaRPr lang="es-ES_tradnl" sz="2400" dirty="0"/>
          </a:p>
          <a:p>
            <a:pPr marL="342900" indent="-342900">
              <a:buFontTx/>
              <a:buChar char="-"/>
            </a:pPr>
            <a:r>
              <a:rPr lang="es-ES_tradnl" sz="2400" dirty="0" err="1" smtClean="0"/>
              <a:t>Ventilation</a:t>
            </a:r>
            <a:endParaRPr lang="es-ES_tradnl" sz="2400" dirty="0" smtClean="0"/>
          </a:p>
          <a:p>
            <a:pPr marL="342900" indent="-342900">
              <a:buFontTx/>
              <a:buChar char="-"/>
            </a:pPr>
            <a:r>
              <a:rPr lang="es-ES_tradnl" sz="2400" dirty="0" err="1" smtClean="0"/>
              <a:t>Weather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tightness</a:t>
            </a:r>
            <a:endParaRPr lang="es-ES_tradnl" sz="2400" dirty="0" smtClean="0"/>
          </a:p>
          <a:p>
            <a:pPr marL="800100" lvl="1" indent="-342900">
              <a:buFontTx/>
              <a:buChar char="-"/>
            </a:pPr>
            <a:r>
              <a:rPr lang="es-ES_tradnl" sz="2400" dirty="0" err="1" smtClean="0"/>
              <a:t>Elimination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water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ingress</a:t>
            </a:r>
            <a:endParaRPr lang="es-ES_tradnl" sz="2400" dirty="0" smtClean="0"/>
          </a:p>
          <a:p>
            <a:pPr marL="800100" lvl="1" indent="-342900">
              <a:buFontTx/>
              <a:buChar char="-"/>
            </a:pPr>
            <a:r>
              <a:rPr lang="es-ES_tradnl" sz="2400" dirty="0" smtClean="0"/>
              <a:t>Control of air </a:t>
            </a:r>
            <a:r>
              <a:rPr lang="es-ES_tradnl" sz="2400" dirty="0" err="1" smtClean="0"/>
              <a:t>permeability</a:t>
            </a:r>
            <a:endParaRPr lang="es-ES_tradnl" sz="2400" dirty="0" smtClean="0"/>
          </a:p>
          <a:p>
            <a:pPr marL="800100" lvl="1" indent="-342900">
              <a:buFontTx/>
              <a:buChar char="-"/>
            </a:pPr>
            <a:r>
              <a:rPr lang="es-ES_tradnl" sz="2400" dirty="0" err="1" smtClean="0"/>
              <a:t>Resistance</a:t>
            </a:r>
            <a:r>
              <a:rPr lang="es-ES_tradnl" sz="2400" dirty="0" smtClean="0"/>
              <a:t> to </a:t>
            </a:r>
            <a:r>
              <a:rPr lang="es-ES_tradnl" sz="2400" dirty="0" err="1" smtClean="0"/>
              <a:t>wind</a:t>
            </a:r>
            <a:endParaRPr lang="es-ES_tradnl" sz="2400" dirty="0" smtClean="0"/>
          </a:p>
          <a:p>
            <a:pPr marL="342900" indent="-342900">
              <a:buFontTx/>
              <a:buChar char="-"/>
            </a:pPr>
            <a:r>
              <a:rPr lang="es-ES_tradnl" sz="2400" dirty="0" err="1" smtClean="0"/>
              <a:t>Insulation</a:t>
            </a:r>
            <a:r>
              <a:rPr lang="es-ES_tradnl" sz="2400" dirty="0" smtClean="0"/>
              <a:t> (termal and </a:t>
            </a:r>
            <a:r>
              <a:rPr lang="es-ES_tradnl" sz="2400" dirty="0" err="1" smtClean="0"/>
              <a:t>acoustic</a:t>
            </a:r>
            <a:r>
              <a:rPr lang="es-ES_tradnl" sz="2400" dirty="0" smtClean="0"/>
              <a:t>)</a:t>
            </a:r>
          </a:p>
          <a:p>
            <a:pPr marL="342900" indent="-342900">
              <a:buFontTx/>
              <a:buChar char="-"/>
            </a:pPr>
            <a:r>
              <a:rPr lang="es-ES_tradnl" sz="2400" dirty="0" smtClean="0"/>
              <a:t>Control of solar </a:t>
            </a:r>
            <a:r>
              <a:rPr lang="es-ES_tradnl" sz="2400" dirty="0" err="1" smtClean="0"/>
              <a:t>gain</a:t>
            </a:r>
            <a:endParaRPr lang="es-ES_tradnl" sz="2400" dirty="0" smtClean="0"/>
          </a:p>
          <a:p>
            <a:endParaRPr lang="es-ES" sz="2400" dirty="0"/>
          </a:p>
        </p:txBody>
      </p:sp>
      <p:sp>
        <p:nvSpPr>
          <p:cNvPr id="3" name="2 CuadroTexto"/>
          <p:cNvSpPr txBox="1"/>
          <p:nvPr/>
        </p:nvSpPr>
        <p:spPr>
          <a:xfrm>
            <a:off x="1043608" y="1196752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err="1" smtClean="0"/>
              <a:t>Facade</a:t>
            </a:r>
            <a:r>
              <a:rPr lang="es-ES_tradnl" sz="2800" b="1" dirty="0" smtClean="0"/>
              <a:t> </a:t>
            </a:r>
            <a:r>
              <a:rPr lang="es-ES_tradnl" sz="2800" b="1" dirty="0" err="1" smtClean="0"/>
              <a:t>functions</a:t>
            </a:r>
            <a:endParaRPr lang="es-ES" sz="2800" b="1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560131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1043608" y="2132856"/>
            <a:ext cx="698477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 smtClean="0"/>
              <a:t>Prevent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water</a:t>
            </a:r>
            <a:r>
              <a:rPr lang="es-ES_tradnl" sz="2400" dirty="0" smtClean="0"/>
              <a:t> (</a:t>
            </a:r>
            <a:r>
              <a:rPr lang="es-ES_tradnl" sz="2400" dirty="0" err="1" smtClean="0"/>
              <a:t>or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other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fluids</a:t>
            </a:r>
            <a:r>
              <a:rPr lang="es-ES_tradnl" sz="2400" dirty="0" smtClean="0"/>
              <a:t>) </a:t>
            </a:r>
            <a:r>
              <a:rPr lang="es-ES_tradnl" sz="2400" dirty="0" err="1" smtClean="0"/>
              <a:t>from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getting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from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one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side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/>
              <a:t>w</a:t>
            </a:r>
            <a:r>
              <a:rPr lang="es-ES_tradnl" sz="2400" dirty="0" err="1" smtClean="0"/>
              <a:t>all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through</a:t>
            </a:r>
            <a:r>
              <a:rPr lang="es-ES_tradnl" sz="2400" dirty="0" smtClean="0"/>
              <a:t> to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other</a:t>
            </a:r>
            <a:r>
              <a:rPr lang="es-ES_tradnl" sz="2400" dirty="0" smtClean="0"/>
              <a:t>.</a:t>
            </a:r>
          </a:p>
          <a:p>
            <a:endParaRPr lang="es-ES_tradnl" sz="2400" dirty="0"/>
          </a:p>
          <a:p>
            <a:pPr marL="342900" indent="-342900">
              <a:buFontTx/>
              <a:buChar char="-"/>
            </a:pPr>
            <a:r>
              <a:rPr lang="es-ES_tradnl" sz="2400" dirty="0" err="1" smtClean="0"/>
              <a:t>Porosity</a:t>
            </a:r>
            <a:r>
              <a:rPr lang="es-ES_tradnl" sz="2400" dirty="0" smtClean="0"/>
              <a:t>. Ratio of </a:t>
            </a:r>
            <a:r>
              <a:rPr lang="es-ES_tradnl" sz="2400" dirty="0" err="1" smtClean="0"/>
              <a:t>voids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with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total </a:t>
            </a:r>
            <a:r>
              <a:rPr lang="es-ES_tradnl" sz="2400" dirty="0" err="1" smtClean="0"/>
              <a:t>volume</a:t>
            </a:r>
            <a:r>
              <a:rPr lang="es-ES_tradnl" sz="2400" dirty="0" smtClean="0"/>
              <a:t> </a:t>
            </a:r>
            <a:r>
              <a:rPr lang="es-ES_tradnl" sz="2400" dirty="0" smtClean="0"/>
              <a:t>of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material</a:t>
            </a:r>
          </a:p>
          <a:p>
            <a:pPr marL="342900" indent="-342900">
              <a:buFontTx/>
              <a:buChar char="-"/>
            </a:pPr>
            <a:r>
              <a:rPr lang="es-ES_tradnl" sz="2400" dirty="0" err="1" smtClean="0"/>
              <a:t>Permeability</a:t>
            </a:r>
            <a:r>
              <a:rPr lang="es-ES_tradnl" sz="2400" dirty="0" smtClean="0"/>
              <a:t>. </a:t>
            </a:r>
            <a:r>
              <a:rPr lang="es-ES_tradnl" sz="2400" dirty="0" err="1" smtClean="0"/>
              <a:t>How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easy</a:t>
            </a:r>
            <a:r>
              <a:rPr lang="es-ES_tradnl" sz="2400" dirty="0" smtClean="0"/>
              <a:t> a fluid can </a:t>
            </a:r>
            <a:r>
              <a:rPr lang="es-ES_tradnl" sz="2400" dirty="0" err="1" smtClean="0"/>
              <a:t>flow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through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porous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structure</a:t>
            </a:r>
            <a:endParaRPr lang="es-ES_tradnl" sz="2400" dirty="0" smtClean="0"/>
          </a:p>
          <a:p>
            <a:endParaRPr lang="es-ES" sz="2400" dirty="0"/>
          </a:p>
        </p:txBody>
      </p:sp>
      <p:sp>
        <p:nvSpPr>
          <p:cNvPr id="3" name="2 CuadroTexto"/>
          <p:cNvSpPr txBox="1"/>
          <p:nvPr/>
        </p:nvSpPr>
        <p:spPr>
          <a:xfrm>
            <a:off x="1043608" y="1196752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err="1" smtClean="0"/>
              <a:t>Elimination</a:t>
            </a:r>
            <a:r>
              <a:rPr lang="es-ES_tradnl" sz="2800" b="1" dirty="0" smtClean="0"/>
              <a:t> of </a:t>
            </a:r>
            <a:r>
              <a:rPr lang="es-ES_tradnl" sz="2800" b="1" dirty="0" err="1" smtClean="0"/>
              <a:t>water</a:t>
            </a:r>
            <a:r>
              <a:rPr lang="es-ES_tradnl" sz="2800" b="1" dirty="0" smtClean="0"/>
              <a:t> </a:t>
            </a:r>
            <a:r>
              <a:rPr lang="es-ES_tradnl" sz="2800" b="1" dirty="0" err="1" smtClean="0"/>
              <a:t>ingress</a:t>
            </a:r>
            <a:endParaRPr lang="es-ES" sz="2800" b="1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940560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2 CuadroTexto"/>
          <p:cNvSpPr txBox="1"/>
          <p:nvPr/>
        </p:nvSpPr>
        <p:spPr>
          <a:xfrm>
            <a:off x="1043608" y="1196752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err="1" smtClean="0"/>
              <a:t>Elimination</a:t>
            </a:r>
            <a:r>
              <a:rPr lang="es-ES_tradnl" sz="2800" b="1" dirty="0" smtClean="0"/>
              <a:t> of </a:t>
            </a:r>
            <a:r>
              <a:rPr lang="es-ES_tradnl" sz="2800" b="1" dirty="0" err="1" smtClean="0"/>
              <a:t>water</a:t>
            </a:r>
            <a:r>
              <a:rPr lang="es-ES_tradnl" sz="2800" b="1" dirty="0" smtClean="0"/>
              <a:t> </a:t>
            </a:r>
            <a:r>
              <a:rPr lang="es-ES_tradnl" sz="2800" b="1" dirty="0" err="1" smtClean="0"/>
              <a:t>ingress</a:t>
            </a:r>
            <a:endParaRPr lang="es-ES" sz="2800" b="1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026" name="Picture 2" descr="Resultado de imagen de porosity and permeabilit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442673"/>
            <a:ext cx="9035777" cy="3450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7863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1043608" y="2132856"/>
            <a:ext cx="698477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 smtClean="0"/>
              <a:t>Creation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face-sealed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system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over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whole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building</a:t>
            </a:r>
            <a:endParaRPr lang="es-ES_tradnl" sz="2400" dirty="0" smtClean="0"/>
          </a:p>
          <a:p>
            <a:endParaRPr lang="es-ES" sz="2400" dirty="0" smtClean="0"/>
          </a:p>
          <a:p>
            <a:r>
              <a:rPr lang="es-ES" sz="2400" dirty="0" err="1" smtClean="0"/>
              <a:t>Difficult</a:t>
            </a:r>
            <a:r>
              <a:rPr lang="es-ES" sz="2400" dirty="0" smtClean="0"/>
              <a:t> to </a:t>
            </a:r>
            <a:r>
              <a:rPr lang="es-ES" sz="2400" dirty="0" err="1" smtClean="0"/>
              <a:t>create</a:t>
            </a:r>
            <a:r>
              <a:rPr lang="es-ES" sz="2400" dirty="0" smtClean="0"/>
              <a:t> </a:t>
            </a:r>
            <a:r>
              <a:rPr lang="es-ES" sz="2400" dirty="0" err="1" smtClean="0"/>
              <a:t>because</a:t>
            </a:r>
            <a:r>
              <a:rPr lang="es-ES" sz="2400" dirty="0" smtClean="0"/>
              <a:t> of </a:t>
            </a:r>
            <a:r>
              <a:rPr lang="es-ES" sz="2400" dirty="0" err="1" smtClean="0"/>
              <a:t>the</a:t>
            </a:r>
            <a:r>
              <a:rPr lang="es-ES" sz="2400" dirty="0" smtClean="0"/>
              <a:t> </a:t>
            </a:r>
            <a:r>
              <a:rPr lang="es-ES" sz="2400" dirty="0" err="1" smtClean="0"/>
              <a:t>complexity</a:t>
            </a:r>
            <a:r>
              <a:rPr lang="es-ES" sz="2400" dirty="0" smtClean="0"/>
              <a:t> of </a:t>
            </a:r>
            <a:r>
              <a:rPr lang="es-ES" sz="2400" dirty="0" err="1" smtClean="0"/>
              <a:t>the</a:t>
            </a:r>
            <a:r>
              <a:rPr lang="es-ES" sz="2400" dirty="0" smtClean="0"/>
              <a:t> interfaces </a:t>
            </a:r>
            <a:r>
              <a:rPr lang="es-ES" sz="2400" dirty="0" err="1" smtClean="0"/>
              <a:t>between</a:t>
            </a:r>
            <a:r>
              <a:rPr lang="es-ES" sz="2400" dirty="0" smtClean="0"/>
              <a:t> </a:t>
            </a:r>
            <a:r>
              <a:rPr lang="es-ES" sz="2400" dirty="0" err="1" smtClean="0"/>
              <a:t>the</a:t>
            </a:r>
            <a:r>
              <a:rPr lang="es-ES" sz="2400" dirty="0" smtClean="0"/>
              <a:t> </a:t>
            </a:r>
            <a:r>
              <a:rPr lang="es-ES" sz="2400" dirty="0" err="1" smtClean="0"/>
              <a:t>various</a:t>
            </a:r>
            <a:r>
              <a:rPr lang="es-ES" sz="2400" dirty="0" smtClean="0"/>
              <a:t> </a:t>
            </a:r>
            <a:r>
              <a:rPr lang="es-ES" sz="2400" dirty="0" err="1" smtClean="0"/>
              <a:t>materials</a:t>
            </a:r>
            <a:r>
              <a:rPr lang="es-ES" sz="2400" dirty="0" smtClean="0"/>
              <a:t> and </a:t>
            </a:r>
            <a:r>
              <a:rPr lang="es-ES" sz="2400" dirty="0" err="1" smtClean="0"/>
              <a:t>components</a:t>
            </a:r>
            <a:r>
              <a:rPr lang="es-ES" sz="2400" dirty="0" smtClean="0"/>
              <a:t> in a </a:t>
            </a:r>
            <a:r>
              <a:rPr lang="es-ES" sz="2400" dirty="0" err="1" smtClean="0"/>
              <a:t>building</a:t>
            </a:r>
            <a:r>
              <a:rPr lang="es-ES" sz="2400" dirty="0" smtClean="0"/>
              <a:t> </a:t>
            </a:r>
            <a:r>
              <a:rPr lang="es-ES" sz="2400" dirty="0" err="1" smtClean="0"/>
              <a:t>envelope</a:t>
            </a:r>
            <a:r>
              <a:rPr lang="es-ES" sz="2400" dirty="0" smtClean="0"/>
              <a:t> and </a:t>
            </a:r>
            <a:r>
              <a:rPr lang="es-ES" sz="2400" dirty="0" err="1" smtClean="0"/>
              <a:t>exposure</a:t>
            </a:r>
            <a:r>
              <a:rPr lang="es-ES" sz="2400" dirty="0" smtClean="0"/>
              <a:t> to </a:t>
            </a:r>
            <a:r>
              <a:rPr lang="es-ES" sz="2400" dirty="0" err="1" smtClean="0"/>
              <a:t>weather</a:t>
            </a:r>
            <a:r>
              <a:rPr lang="es-ES" sz="2400" dirty="0" smtClean="0"/>
              <a:t> </a:t>
            </a:r>
            <a:r>
              <a:rPr lang="es-ES" sz="2400" dirty="0" err="1" smtClean="0"/>
              <a:t>conditions</a:t>
            </a:r>
            <a:endParaRPr lang="es-ES" sz="2400" dirty="0"/>
          </a:p>
        </p:txBody>
      </p:sp>
      <p:sp>
        <p:nvSpPr>
          <p:cNvPr id="3" name="2 CuadroTexto"/>
          <p:cNvSpPr txBox="1"/>
          <p:nvPr/>
        </p:nvSpPr>
        <p:spPr>
          <a:xfrm>
            <a:off x="1043608" y="1196752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err="1" smtClean="0"/>
              <a:t>Elimination</a:t>
            </a:r>
            <a:r>
              <a:rPr lang="es-ES_tradnl" sz="2800" b="1" dirty="0" smtClean="0"/>
              <a:t> of </a:t>
            </a:r>
            <a:r>
              <a:rPr lang="es-ES_tradnl" sz="2800" b="1" dirty="0" err="1" smtClean="0"/>
              <a:t>water</a:t>
            </a:r>
            <a:r>
              <a:rPr lang="es-ES_tradnl" sz="2800" b="1" dirty="0" smtClean="0"/>
              <a:t> </a:t>
            </a:r>
            <a:r>
              <a:rPr lang="es-ES_tradnl" sz="2800" b="1" dirty="0" err="1" smtClean="0"/>
              <a:t>ingress</a:t>
            </a:r>
            <a:endParaRPr lang="es-ES" sz="2800" b="1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026" name="Picture 2" descr="Imagen relacionad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426684"/>
            <a:ext cx="3635051" cy="2159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2277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Resultado de imagen de window frames cross sect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364711"/>
            <a:ext cx="3977244" cy="5304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1 CuadroTexto"/>
          <p:cNvSpPr txBox="1"/>
          <p:nvPr/>
        </p:nvSpPr>
        <p:spPr>
          <a:xfrm>
            <a:off x="1043608" y="2132856"/>
            <a:ext cx="324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Many times </a:t>
            </a:r>
            <a:r>
              <a:rPr lang="en-GB" sz="2400" dirty="0" smtClean="0"/>
              <a:t>we create systems with primary and secondary defences</a:t>
            </a:r>
            <a:endParaRPr lang="es-ES" sz="2400" dirty="0"/>
          </a:p>
        </p:txBody>
      </p:sp>
      <p:sp>
        <p:nvSpPr>
          <p:cNvPr id="3" name="2 CuadroTexto"/>
          <p:cNvSpPr txBox="1"/>
          <p:nvPr/>
        </p:nvSpPr>
        <p:spPr>
          <a:xfrm>
            <a:off x="467544" y="1140952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err="1" smtClean="0"/>
              <a:t>Elimination</a:t>
            </a:r>
            <a:r>
              <a:rPr lang="es-ES_tradnl" sz="2800" b="1" dirty="0" smtClean="0"/>
              <a:t> of </a:t>
            </a:r>
            <a:r>
              <a:rPr lang="es-ES_tradnl" sz="2800" b="1" dirty="0" err="1" smtClean="0"/>
              <a:t>water</a:t>
            </a:r>
            <a:r>
              <a:rPr lang="es-ES_tradnl" sz="2800" b="1" dirty="0" smtClean="0"/>
              <a:t> </a:t>
            </a:r>
            <a:r>
              <a:rPr lang="es-ES_tradnl" sz="2800" b="1" dirty="0" err="1" smtClean="0"/>
              <a:t>ingress</a:t>
            </a:r>
            <a:endParaRPr lang="es-ES" sz="2800" b="1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TextBox 8"/>
          <p:cNvSpPr txBox="1"/>
          <p:nvPr/>
        </p:nvSpPr>
        <p:spPr>
          <a:xfrm>
            <a:off x="1064846" y="4869160"/>
            <a:ext cx="32403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The level of exposure is linked to wind pressure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23645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2 CuadroTexto"/>
          <p:cNvSpPr txBox="1"/>
          <p:nvPr/>
        </p:nvSpPr>
        <p:spPr>
          <a:xfrm>
            <a:off x="441886" y="593280"/>
            <a:ext cx="40581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400" b="1" dirty="0" smtClean="0"/>
              <a:t>Water-</a:t>
            </a:r>
            <a:r>
              <a:rPr lang="es-ES" sz="2400" b="1" dirty="0" err="1" smtClean="0"/>
              <a:t>tightness</a:t>
            </a:r>
            <a:r>
              <a:rPr lang="es-ES" sz="2400" b="1" dirty="0" smtClean="0"/>
              <a:t> test</a:t>
            </a:r>
            <a:endParaRPr lang="es-ES" sz="24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539552" y="1556792"/>
            <a:ext cx="475252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chemeClr val="tx2"/>
                </a:solidFill>
              </a:rPr>
              <a:t>Hose testing</a:t>
            </a:r>
          </a:p>
          <a:p>
            <a:r>
              <a:rPr lang="en-GB" sz="2000" dirty="0" smtClean="0"/>
              <a:t>CWCT Section 9, AAMA 501-94</a:t>
            </a:r>
          </a:p>
          <a:p>
            <a:r>
              <a:rPr lang="en-GB" sz="2000" dirty="0" smtClean="0"/>
              <a:t>Uses a compressor to create a strong jet of water through a nozzle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The recommended nozzle is the Monarch Type B-25, #6.030.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Nominal water pressure is 220 ± 20kPa.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This produces a water flow of 22 ± 2 litres/minute with a cone angle of 30˚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Standard distance from nozzle to joint is 0.3m.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Joint is tested in 1.5m steps.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The hose is moved along the joint 30 seconds every 1.5m length that is tested</a:t>
            </a:r>
            <a:endParaRPr lang="en-GB" sz="2000" dirty="0"/>
          </a:p>
        </p:txBody>
      </p:sp>
      <p:pic>
        <p:nvPicPr>
          <p:cNvPr id="11" name="Picture 4" descr="Resultado de imagen de water tightness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745581"/>
            <a:ext cx="3307025" cy="5879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9357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2 CuadroTexto"/>
          <p:cNvSpPr txBox="1"/>
          <p:nvPr/>
        </p:nvSpPr>
        <p:spPr>
          <a:xfrm>
            <a:off x="441886" y="593280"/>
            <a:ext cx="40581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400" b="1" dirty="0" smtClean="0"/>
              <a:t>Water-</a:t>
            </a:r>
            <a:r>
              <a:rPr lang="es-ES" sz="2400" b="1" dirty="0" err="1" smtClean="0"/>
              <a:t>tightness</a:t>
            </a:r>
            <a:r>
              <a:rPr lang="es-ES" sz="2400" b="1" dirty="0" smtClean="0"/>
              <a:t> test</a:t>
            </a:r>
            <a:endParaRPr lang="es-ES" sz="24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539552" y="1412776"/>
            <a:ext cx="4248472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chemeClr val="tx2"/>
                </a:solidFill>
              </a:rPr>
              <a:t>Spray bar testing</a:t>
            </a:r>
          </a:p>
          <a:p>
            <a:r>
              <a:rPr lang="en-GB" sz="2000" dirty="0" smtClean="0"/>
              <a:t>CWCT Section 10, BS EN 13051</a:t>
            </a:r>
          </a:p>
          <a:p>
            <a:r>
              <a:rPr lang="en-GB" sz="2000" dirty="0" smtClean="0"/>
              <a:t>To test open-jointed systems (</a:t>
            </a:r>
            <a:r>
              <a:rPr lang="en-GB" sz="2000" dirty="0" err="1" smtClean="0"/>
              <a:t>rainscreens</a:t>
            </a:r>
            <a:r>
              <a:rPr lang="en-GB" sz="2000" dirty="0"/>
              <a:t> </a:t>
            </a:r>
            <a:r>
              <a:rPr lang="en-GB" sz="2000" dirty="0" smtClean="0"/>
              <a:t>and façade elements with opening joints: cladding, unsealed patent glazing, opening lights or doors, smoke vents, etc.)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Water is sprayed using a pressure range of two to three bar.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Flow rate should be kept to five litres/minute/metre length of spray bar.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Standard distance of spray to travel is 0.25m.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Spray bars with nozzles at 0.4m from cladding surface</a:t>
            </a:r>
            <a:r>
              <a:rPr lang="en-GB" sz="2000" dirty="0" smtClean="0"/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Running for 30 minutes</a:t>
            </a:r>
            <a:endParaRPr lang="en-GB" sz="2000" dirty="0"/>
          </a:p>
        </p:txBody>
      </p:sp>
      <p:pic>
        <p:nvPicPr>
          <p:cNvPr id="10" name="Picture 2" descr="Resultado de imagen de water tightnes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0227" y="1054945"/>
            <a:ext cx="4091290" cy="5455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5935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611560" y="1870801"/>
            <a:ext cx="76328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>
                <a:solidFill>
                  <a:schemeClr val="accent1"/>
                </a:solidFill>
              </a:rPr>
              <a:t>Airtightness</a:t>
            </a:r>
            <a:endParaRPr lang="es-ES_tradnl" sz="2400" b="1" dirty="0">
              <a:solidFill>
                <a:schemeClr val="accent1"/>
              </a:solidFill>
            </a:endParaRPr>
          </a:p>
          <a:p>
            <a:r>
              <a:rPr lang="es-ES_tradnl" sz="2400" dirty="0" smtClean="0"/>
              <a:t>“</a:t>
            </a:r>
            <a:r>
              <a:rPr lang="es-ES_tradnl" sz="2400" dirty="0" err="1" smtClean="0"/>
              <a:t>Resistance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Building </a:t>
            </a:r>
            <a:r>
              <a:rPr lang="es-ES_tradnl" sz="2400" dirty="0" err="1" smtClean="0"/>
              <a:t>envelope</a:t>
            </a:r>
            <a:r>
              <a:rPr lang="es-ES_tradnl" sz="2400" dirty="0" smtClean="0"/>
              <a:t> to </a:t>
            </a:r>
            <a:r>
              <a:rPr lang="es-ES_tradnl" sz="2400" dirty="0" err="1" smtClean="0"/>
              <a:t>infiltration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with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ventilators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closed</a:t>
            </a:r>
            <a:r>
              <a:rPr lang="es-ES_tradnl" sz="2400" dirty="0" smtClean="0"/>
              <a:t>” </a:t>
            </a:r>
          </a:p>
          <a:p>
            <a:pPr lvl="2" algn="r"/>
            <a:r>
              <a:rPr lang="es-ES_tradnl" sz="2400" dirty="0" smtClean="0"/>
              <a:t>(Building </a:t>
            </a:r>
            <a:r>
              <a:rPr lang="es-ES_tradnl" sz="2400" dirty="0" err="1" smtClean="0"/>
              <a:t>Regulations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part</a:t>
            </a:r>
            <a:r>
              <a:rPr lang="es-ES_tradnl" sz="2400" dirty="0" smtClean="0"/>
              <a:t> F)</a:t>
            </a:r>
            <a:endParaRPr lang="es-ES" sz="2400" dirty="0"/>
          </a:p>
        </p:txBody>
      </p:sp>
      <p:sp>
        <p:nvSpPr>
          <p:cNvPr id="3" name="2 CuadroTexto"/>
          <p:cNvSpPr txBox="1"/>
          <p:nvPr/>
        </p:nvSpPr>
        <p:spPr>
          <a:xfrm>
            <a:off x="467544" y="908720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smtClean="0"/>
              <a:t>Control of air </a:t>
            </a:r>
            <a:r>
              <a:rPr lang="es-ES_tradnl" sz="2800" b="1" dirty="0" err="1" smtClean="0"/>
              <a:t>permeability</a:t>
            </a:r>
            <a:endParaRPr lang="es-ES" sz="2800" b="1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TextBox 8"/>
          <p:cNvSpPr txBox="1"/>
          <p:nvPr/>
        </p:nvSpPr>
        <p:spPr>
          <a:xfrm>
            <a:off x="611560" y="3879322"/>
            <a:ext cx="756041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Air permeability </a:t>
            </a:r>
          </a:p>
          <a:p>
            <a:r>
              <a:rPr lang="en-GB" sz="2400" dirty="0"/>
              <a:t>P</a:t>
            </a:r>
            <a:r>
              <a:rPr lang="en-GB" sz="2400" dirty="0" smtClean="0"/>
              <a:t>hysical property used to measure the airtightness of a building fabric.</a:t>
            </a:r>
          </a:p>
          <a:p>
            <a:r>
              <a:rPr lang="en-GB" sz="2400" dirty="0" smtClean="0"/>
              <a:t>“Air leakage rate per hour per </a:t>
            </a:r>
            <a:r>
              <a:rPr lang="en-GB" sz="2400" dirty="0" err="1" smtClean="0"/>
              <a:t>quare</a:t>
            </a:r>
            <a:r>
              <a:rPr lang="en-GB" sz="2400" dirty="0" smtClean="0"/>
              <a:t> metre of envelope area at a test reference pressure differential across the building envelope of 50 Pascal (50 N/m</a:t>
            </a:r>
            <a:r>
              <a:rPr lang="en-GB" sz="2400" baseline="30000" dirty="0" smtClean="0"/>
              <a:t>2</a:t>
            </a:r>
            <a:r>
              <a:rPr lang="en-GB" sz="2400" dirty="0" smtClean="0"/>
              <a:t>).”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200971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611560" y="1870801"/>
            <a:ext cx="79208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accent1"/>
                </a:solidFill>
              </a:rPr>
              <a:t>Air </a:t>
            </a:r>
            <a:r>
              <a:rPr lang="es-ES_tradnl" sz="2400" b="1" dirty="0" err="1" smtClean="0">
                <a:solidFill>
                  <a:schemeClr val="accent1"/>
                </a:solidFill>
              </a:rPr>
              <a:t>leakage</a:t>
            </a:r>
            <a:endParaRPr lang="es-ES_tradnl" sz="2400" b="1" dirty="0">
              <a:solidFill>
                <a:schemeClr val="accent1"/>
              </a:solidFill>
            </a:endParaRPr>
          </a:p>
          <a:p>
            <a:r>
              <a:rPr lang="es-ES_tradnl" sz="2400" dirty="0" smtClean="0"/>
              <a:t>“</a:t>
            </a:r>
            <a:r>
              <a:rPr lang="es-ES_tradnl" sz="2400" dirty="0" err="1" smtClean="0"/>
              <a:t>Uncontrolled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flow</a:t>
            </a:r>
            <a:r>
              <a:rPr lang="es-ES_tradnl" sz="2400" dirty="0" smtClean="0"/>
              <a:t> of air </a:t>
            </a:r>
            <a:r>
              <a:rPr lang="es-ES_tradnl" sz="2400" dirty="0" err="1" smtClean="0"/>
              <a:t>through</a:t>
            </a:r>
            <a:r>
              <a:rPr lang="es-ES_tradnl" sz="2400" dirty="0" smtClean="0"/>
              <a:t> gaps and </a:t>
            </a:r>
            <a:r>
              <a:rPr lang="es-ES_tradnl" sz="2400" dirty="0" err="1" smtClean="0"/>
              <a:t>cracks</a:t>
            </a:r>
            <a:r>
              <a:rPr lang="es-ES_tradnl" sz="2400" dirty="0" smtClean="0"/>
              <a:t> in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fabric</a:t>
            </a:r>
            <a:r>
              <a:rPr lang="es-ES_tradnl" sz="2400" dirty="0" smtClean="0"/>
              <a:t> of a </a:t>
            </a:r>
            <a:r>
              <a:rPr lang="es-ES_tradnl" sz="2400" dirty="0" err="1" smtClean="0"/>
              <a:t>building</a:t>
            </a:r>
            <a:r>
              <a:rPr lang="es-ES_tradnl" sz="2400" dirty="0" smtClean="0"/>
              <a:t>” </a:t>
            </a:r>
          </a:p>
          <a:p>
            <a:pPr lvl="2" algn="r"/>
            <a:r>
              <a:rPr lang="es-ES_tradnl" sz="2400" dirty="0" smtClean="0"/>
              <a:t>(Air </a:t>
            </a:r>
            <a:r>
              <a:rPr lang="es-ES_tradnl" sz="2400" dirty="0" err="1" smtClean="0"/>
              <a:t>Tightness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Testing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Measurement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Association</a:t>
            </a:r>
            <a:r>
              <a:rPr lang="es-ES_tradnl" sz="2400" dirty="0" smtClean="0"/>
              <a:t> – ATTMA)</a:t>
            </a:r>
            <a:endParaRPr lang="es-ES" sz="2400" dirty="0"/>
          </a:p>
        </p:txBody>
      </p:sp>
      <p:sp>
        <p:nvSpPr>
          <p:cNvPr id="3" name="2 CuadroTexto"/>
          <p:cNvSpPr txBox="1"/>
          <p:nvPr/>
        </p:nvSpPr>
        <p:spPr>
          <a:xfrm>
            <a:off x="467544" y="908720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smtClean="0"/>
              <a:t>Control of air </a:t>
            </a:r>
            <a:r>
              <a:rPr lang="es-ES_tradnl" sz="2800" b="1" dirty="0" err="1" smtClean="0"/>
              <a:t>permeability</a:t>
            </a:r>
            <a:endParaRPr lang="es-ES" sz="2800" b="1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TextBox 8"/>
          <p:cNvSpPr txBox="1"/>
          <p:nvPr/>
        </p:nvSpPr>
        <p:spPr>
          <a:xfrm>
            <a:off x="611560" y="4365104"/>
            <a:ext cx="75604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Different from ventilation (under control)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334366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2 CuadroTexto"/>
          <p:cNvSpPr txBox="1"/>
          <p:nvPr/>
        </p:nvSpPr>
        <p:spPr>
          <a:xfrm>
            <a:off x="467544" y="908720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smtClean="0"/>
              <a:t>Control of air </a:t>
            </a:r>
            <a:r>
              <a:rPr lang="es-ES_tradnl" sz="2800" b="1" dirty="0" err="1" smtClean="0"/>
              <a:t>permeability</a:t>
            </a:r>
            <a:endParaRPr lang="es-ES" sz="2800" b="1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TextBox 8"/>
          <p:cNvSpPr txBox="1"/>
          <p:nvPr/>
        </p:nvSpPr>
        <p:spPr>
          <a:xfrm>
            <a:off x="467544" y="2420888"/>
            <a:ext cx="756041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Benefits of air-tight buildings:</a:t>
            </a:r>
          </a:p>
          <a:p>
            <a:endParaRPr lang="en-GB" sz="2400" dirty="0"/>
          </a:p>
          <a:p>
            <a:pPr marL="342900" indent="-342900">
              <a:buFontTx/>
              <a:buChar char="-"/>
            </a:pPr>
            <a:r>
              <a:rPr lang="en-GB" sz="2400" dirty="0" smtClean="0"/>
              <a:t>Lower running costs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Fewer defects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Reduced condensation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Reduced carbon emissions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Verification of build quality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05008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2 CuadroTexto"/>
          <p:cNvSpPr txBox="1"/>
          <p:nvPr/>
        </p:nvSpPr>
        <p:spPr>
          <a:xfrm>
            <a:off x="467544" y="908720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smtClean="0"/>
              <a:t>Control of air </a:t>
            </a:r>
            <a:r>
              <a:rPr lang="es-ES_tradnl" sz="2800" b="1" dirty="0" err="1" smtClean="0"/>
              <a:t>permeability</a:t>
            </a:r>
            <a:endParaRPr lang="es-ES" sz="2800" b="1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TextBox 8"/>
          <p:cNvSpPr txBox="1"/>
          <p:nvPr/>
        </p:nvSpPr>
        <p:spPr>
          <a:xfrm>
            <a:off x="467544" y="2420888"/>
            <a:ext cx="756041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The rate of air infiltration is constantly changing due to:</a:t>
            </a:r>
          </a:p>
          <a:p>
            <a:endParaRPr lang="en-GB" sz="2400" dirty="0"/>
          </a:p>
          <a:p>
            <a:pPr marL="342900" indent="-342900">
              <a:buFontTx/>
              <a:buChar char="-"/>
            </a:pPr>
            <a:r>
              <a:rPr lang="en-GB" sz="2400" dirty="0" smtClean="0"/>
              <a:t>Direction and strength of the wind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Building orientation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Ventilation strategy – mechanical or passive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Internal – external temperature differences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Building use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Building maintenance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Pressure differences between the top and bottom of the building (stack effect)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55961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2 CuadroTexto"/>
          <p:cNvSpPr txBox="1"/>
          <p:nvPr/>
        </p:nvSpPr>
        <p:spPr>
          <a:xfrm>
            <a:off x="467544" y="908720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smtClean="0"/>
              <a:t>Control of air </a:t>
            </a:r>
            <a:r>
              <a:rPr lang="es-ES_tradnl" sz="2800" b="1" dirty="0" err="1" smtClean="0"/>
              <a:t>permeability</a:t>
            </a:r>
            <a:endParaRPr lang="es-ES" sz="2800" b="1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2050" name="Picture 2" descr="Resultado de imagen de air tightness tes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72816"/>
            <a:ext cx="5116207" cy="4741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n relacionada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7995" y="2132856"/>
            <a:ext cx="3501082" cy="4132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5606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2 CuadroTexto"/>
          <p:cNvSpPr txBox="1"/>
          <p:nvPr/>
        </p:nvSpPr>
        <p:spPr>
          <a:xfrm>
            <a:off x="467544" y="908720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smtClean="0"/>
              <a:t>Control of air </a:t>
            </a:r>
            <a:r>
              <a:rPr lang="es-ES_tradnl" sz="2800" b="1" dirty="0" err="1" smtClean="0"/>
              <a:t>permeability</a:t>
            </a:r>
            <a:endParaRPr lang="es-ES" sz="2800" b="1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TextBox 8"/>
          <p:cNvSpPr txBox="1"/>
          <p:nvPr/>
        </p:nvSpPr>
        <p:spPr>
          <a:xfrm>
            <a:off x="467544" y="1417500"/>
            <a:ext cx="75604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ATTMA standards</a:t>
            </a:r>
            <a:endParaRPr lang="en-GB" sz="2400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0928335"/>
              </p:ext>
            </p:extLst>
          </p:nvPr>
        </p:nvGraphicFramePr>
        <p:xfrm>
          <a:off x="827584" y="2204864"/>
          <a:ext cx="7560840" cy="4059214"/>
        </p:xfrm>
        <a:graphic>
          <a:graphicData uri="http://schemas.openxmlformats.org/drawingml/2006/table">
            <a:tbl>
              <a:tblPr/>
              <a:tblGrid>
                <a:gridCol w="3456384">
                  <a:extLst>
                    <a:ext uri="{9D8B030D-6E8A-4147-A177-3AD203B41FA5}">
                      <a16:colId xmlns:a16="http://schemas.microsoft.com/office/drawing/2014/main" val="627882834"/>
                    </a:ext>
                  </a:extLst>
                </a:gridCol>
                <a:gridCol w="1656184">
                  <a:extLst>
                    <a:ext uri="{9D8B030D-6E8A-4147-A177-3AD203B41FA5}">
                      <a16:colId xmlns:a16="http://schemas.microsoft.com/office/drawing/2014/main" val="4250994464"/>
                    </a:ext>
                  </a:extLst>
                </a:gridCol>
                <a:gridCol w="2448272">
                  <a:extLst>
                    <a:ext uri="{9D8B030D-6E8A-4147-A177-3AD203B41FA5}">
                      <a16:colId xmlns:a16="http://schemas.microsoft.com/office/drawing/2014/main" val="1902194084"/>
                    </a:ext>
                  </a:extLst>
                </a:gridCol>
              </a:tblGrid>
              <a:tr h="539794">
                <a:tc rowSpan="2">
                  <a:txBody>
                    <a:bodyPr/>
                    <a:lstStyle/>
                    <a:p>
                      <a:pPr algn="ctr" fontAlgn="base"/>
                      <a:r>
                        <a:rPr lang="en-GB" sz="1800" b="1" dirty="0">
                          <a:effectLst/>
                        </a:rPr>
                        <a:t>Building type</a:t>
                      </a:r>
                      <a:endParaRPr lang="en-GB" sz="1800" dirty="0">
                        <a:effectLst/>
                      </a:endParaRPr>
                    </a:p>
                  </a:txBody>
                  <a:tcPr marL="41523" marR="41523" marT="20761" marB="20761" anchor="ctr">
                    <a:lnL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 fontAlgn="base"/>
                      <a:r>
                        <a:rPr lang="en-GB" sz="1800" b="1" u="none" strike="noStrike" dirty="0">
                          <a:solidFill>
                            <a:srgbClr val="0B0080"/>
                          </a:solidFill>
                          <a:effectLst/>
                        </a:rPr>
                        <a:t>air permeability</a:t>
                      </a:r>
                      <a:r>
                        <a:rPr lang="en-GB" sz="1800" b="1" dirty="0">
                          <a:effectLst/>
                        </a:rPr>
                        <a:t/>
                      </a:r>
                      <a:br>
                        <a:rPr lang="en-GB" sz="1800" b="1" dirty="0">
                          <a:effectLst/>
                        </a:rPr>
                      </a:br>
                      <a:r>
                        <a:rPr lang="en-GB" sz="1800" b="1" dirty="0">
                          <a:effectLst/>
                        </a:rPr>
                        <a:t>m</a:t>
                      </a:r>
                      <a:r>
                        <a:rPr lang="en-GB" sz="1800" b="1" baseline="30000" dirty="0">
                          <a:effectLst/>
                        </a:rPr>
                        <a:t>3</a:t>
                      </a:r>
                      <a:r>
                        <a:rPr lang="en-GB" sz="1800" b="1" dirty="0">
                          <a:effectLst/>
                        </a:rPr>
                        <a:t>/(hr.m</a:t>
                      </a:r>
                      <a:r>
                        <a:rPr lang="en-GB" sz="1800" b="1" baseline="30000" dirty="0">
                          <a:effectLst/>
                        </a:rPr>
                        <a:t>2</a:t>
                      </a:r>
                      <a:r>
                        <a:rPr lang="en-GB" sz="1800" b="1" dirty="0">
                          <a:effectLst/>
                        </a:rPr>
                        <a:t>) at 50 Pa</a:t>
                      </a:r>
                      <a:endParaRPr lang="en-GB" sz="1800" dirty="0">
                        <a:effectLst/>
                      </a:endParaRPr>
                    </a:p>
                  </a:txBody>
                  <a:tcPr marL="41523" marR="41523" marT="20761" marB="20761" anchor="ctr">
                    <a:lnL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1780621"/>
                  </a:ext>
                </a:extLst>
              </a:tr>
              <a:tr h="61008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800" b="1" dirty="0">
                          <a:effectLst/>
                        </a:rPr>
                        <a:t>Best practice</a:t>
                      </a:r>
                      <a:endParaRPr lang="en-GB" sz="1800" dirty="0">
                        <a:effectLst/>
                      </a:endParaRPr>
                    </a:p>
                  </a:txBody>
                  <a:tcPr marL="41523" marR="41523" marT="20761" marB="20761" anchor="ctr">
                    <a:lnL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800" b="1" dirty="0">
                          <a:effectLst/>
                        </a:rPr>
                        <a:t>Normal</a:t>
                      </a:r>
                      <a:endParaRPr lang="en-GB" sz="1800" dirty="0">
                        <a:effectLst/>
                      </a:endParaRPr>
                    </a:p>
                  </a:txBody>
                  <a:tcPr marL="41523" marR="41523" marT="20761" marB="20761" anchor="ctr">
                    <a:lnL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0801770"/>
                  </a:ext>
                </a:extLst>
              </a:tr>
              <a:tr h="157921">
                <a:tc>
                  <a:txBody>
                    <a:bodyPr/>
                    <a:lstStyle/>
                    <a:p>
                      <a:pPr algn="l" fontAlgn="base"/>
                      <a:r>
                        <a:rPr lang="en-GB" sz="1800" u="none" strike="noStrike" dirty="0" smtClean="0">
                          <a:solidFill>
                            <a:schemeClr val="tx1"/>
                          </a:solidFill>
                          <a:effectLst/>
                        </a:rPr>
                        <a:t>Naturally-ventilated dwellings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1523" marR="41523" marT="20761" marB="20761" anchor="ctr">
                    <a:lnL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5.0</a:t>
                      </a:r>
                      <a:endParaRPr lang="en-GB" dirty="0"/>
                    </a:p>
                  </a:txBody>
                  <a:tcPr marL="41523" marR="41523" marT="20761" marB="20761" anchor="ctr">
                    <a:lnL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7.0</a:t>
                      </a:r>
                      <a:endParaRPr lang="en-GB" dirty="0"/>
                    </a:p>
                  </a:txBody>
                  <a:tcPr marL="41523" marR="41523" marT="20761" marB="20761" anchor="ctr">
                    <a:lnL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3019283"/>
                  </a:ext>
                </a:extLst>
              </a:tr>
              <a:tr h="157921">
                <a:tc>
                  <a:txBody>
                    <a:bodyPr/>
                    <a:lstStyle/>
                    <a:p>
                      <a:pPr algn="l" fontAlgn="base"/>
                      <a:r>
                        <a:rPr lang="en-GB" sz="1800" dirty="0" smtClean="0">
                          <a:solidFill>
                            <a:schemeClr val="tx1"/>
                          </a:solidFill>
                          <a:effectLst/>
                        </a:rPr>
                        <a:t>Mechanically-ventilated dwellings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1523" marR="41523" marT="20761" marB="20761" anchor="ctr">
                    <a:lnL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1.0</a:t>
                      </a:r>
                      <a:endParaRPr lang="en-GB" dirty="0"/>
                    </a:p>
                  </a:txBody>
                  <a:tcPr marL="41523" marR="41523" marT="20761" marB="20761" anchor="ctr">
                    <a:lnL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5.0</a:t>
                      </a:r>
                      <a:endParaRPr lang="en-GB" dirty="0"/>
                    </a:p>
                  </a:txBody>
                  <a:tcPr marL="41523" marR="41523" marT="20761" marB="20761" anchor="ctr">
                    <a:lnL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08873348"/>
                  </a:ext>
                </a:extLst>
              </a:tr>
              <a:tr h="304420">
                <a:tc>
                  <a:txBody>
                    <a:bodyPr/>
                    <a:lstStyle/>
                    <a:p>
                      <a:pPr algn="l" fontAlgn="base"/>
                      <a:r>
                        <a:rPr lang="en-GB" sz="1800" dirty="0" smtClean="0">
                          <a:solidFill>
                            <a:schemeClr val="tx1"/>
                          </a:solidFill>
                          <a:effectLst/>
                        </a:rPr>
                        <a:t>Naturally ventilated offices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1523" marR="41523" marT="20761" marB="20761" anchor="ctr">
                    <a:lnL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800" dirty="0">
                          <a:effectLst/>
                        </a:rPr>
                        <a:t>3.0</a:t>
                      </a:r>
                    </a:p>
                  </a:txBody>
                  <a:tcPr marL="41523" marR="41523" marT="20761" marB="20761" anchor="ctr">
                    <a:lnL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800" dirty="0">
                          <a:effectLst/>
                        </a:rPr>
                        <a:t>7.0</a:t>
                      </a:r>
                    </a:p>
                  </a:txBody>
                  <a:tcPr marL="41523" marR="41523" marT="20761" marB="20761" anchor="ctr">
                    <a:lnL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52641595"/>
                  </a:ext>
                </a:extLst>
              </a:tr>
              <a:tr h="290658">
                <a:tc>
                  <a:txBody>
                    <a:bodyPr/>
                    <a:lstStyle/>
                    <a:p>
                      <a:pPr algn="l" fontAlgn="base"/>
                      <a:r>
                        <a:rPr lang="en-GB" sz="1800" dirty="0" smtClean="0">
                          <a:solidFill>
                            <a:schemeClr val="tx1"/>
                          </a:solidFill>
                          <a:effectLst/>
                        </a:rPr>
                        <a:t>Mixed mode offices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1523" marR="41523" marT="20761" marB="20761" anchor="ctr">
                    <a:lnL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800" dirty="0">
                          <a:effectLst/>
                        </a:rPr>
                        <a:t>2.5</a:t>
                      </a:r>
                    </a:p>
                  </a:txBody>
                  <a:tcPr marL="41523" marR="41523" marT="20761" marB="20761" anchor="ctr">
                    <a:lnL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800">
                          <a:effectLst/>
                        </a:rPr>
                        <a:t>5.0</a:t>
                      </a:r>
                    </a:p>
                  </a:txBody>
                  <a:tcPr marL="41523" marR="41523" marT="20761" marB="20761" anchor="ctr">
                    <a:lnL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19343383"/>
                  </a:ext>
                </a:extLst>
              </a:tr>
              <a:tr h="332230">
                <a:tc>
                  <a:txBody>
                    <a:bodyPr/>
                    <a:lstStyle/>
                    <a:p>
                      <a:pPr algn="l" fontAlgn="base"/>
                      <a:r>
                        <a:rPr lang="en-GB" sz="1800" dirty="0" smtClean="0">
                          <a:solidFill>
                            <a:schemeClr val="tx1"/>
                          </a:solidFill>
                          <a:effectLst/>
                        </a:rPr>
                        <a:t>Air 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conditioned/low </a:t>
                      </a:r>
                      <a:r>
                        <a:rPr lang="en-GB" sz="1800" dirty="0" smtClean="0">
                          <a:solidFill>
                            <a:schemeClr val="tx1"/>
                          </a:solidFill>
                          <a:effectLst/>
                        </a:rPr>
                        <a:t>energy offices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1523" marR="41523" marT="20761" marB="20761" anchor="ctr">
                    <a:lnL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800" dirty="0">
                          <a:effectLst/>
                        </a:rPr>
                        <a:t>2.0</a:t>
                      </a:r>
                    </a:p>
                  </a:txBody>
                  <a:tcPr marL="41523" marR="41523" marT="20761" marB="20761" anchor="ctr">
                    <a:lnL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800">
                          <a:effectLst/>
                        </a:rPr>
                        <a:t>5.0</a:t>
                      </a:r>
                    </a:p>
                  </a:txBody>
                  <a:tcPr marL="41523" marR="41523" marT="20761" marB="20761" anchor="ctr">
                    <a:lnL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96508525"/>
                  </a:ext>
                </a:extLst>
              </a:tr>
              <a:tr h="288032">
                <a:tc>
                  <a:txBody>
                    <a:bodyPr/>
                    <a:lstStyle/>
                    <a:p>
                      <a:pPr algn="l" fontAlgn="base"/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Factories/warehouses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1523" marR="41523" marT="20761" marB="20761" anchor="ctr">
                    <a:lnL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800" dirty="0">
                          <a:effectLst/>
                        </a:rPr>
                        <a:t>2.0</a:t>
                      </a:r>
                    </a:p>
                  </a:txBody>
                  <a:tcPr marL="41523" marR="41523" marT="20761" marB="20761" anchor="ctr">
                    <a:lnL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800" dirty="0">
                          <a:effectLst/>
                        </a:rPr>
                        <a:t>6.0</a:t>
                      </a:r>
                    </a:p>
                  </a:txBody>
                  <a:tcPr marL="41523" marR="41523" marT="20761" marB="20761" anchor="ctr">
                    <a:lnL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6309168"/>
                  </a:ext>
                </a:extLst>
              </a:tr>
              <a:tr h="290658">
                <a:tc>
                  <a:txBody>
                    <a:bodyPr/>
                    <a:lstStyle/>
                    <a:p>
                      <a:pPr algn="l" fontAlgn="base"/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Superstores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1523" marR="41523" marT="20761" marB="20761" anchor="ctr">
                    <a:lnL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800">
                          <a:effectLst/>
                        </a:rPr>
                        <a:t>1.0</a:t>
                      </a:r>
                    </a:p>
                  </a:txBody>
                  <a:tcPr marL="41523" marR="41523" marT="20761" marB="20761" anchor="ctr">
                    <a:lnL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800" dirty="0">
                          <a:effectLst/>
                        </a:rPr>
                        <a:t>5.0</a:t>
                      </a:r>
                    </a:p>
                  </a:txBody>
                  <a:tcPr marL="41523" marR="41523" marT="20761" marB="20761" anchor="ctr">
                    <a:lnL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59627594"/>
                  </a:ext>
                </a:extLst>
              </a:tr>
              <a:tr h="290658">
                <a:tc>
                  <a:txBody>
                    <a:bodyPr/>
                    <a:lstStyle/>
                    <a:p>
                      <a:pPr algn="l" fontAlgn="base"/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Schools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1523" marR="41523" marT="20761" marB="20761" anchor="ctr">
                    <a:lnL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800">
                          <a:effectLst/>
                        </a:rPr>
                        <a:t>3.0</a:t>
                      </a:r>
                    </a:p>
                  </a:txBody>
                  <a:tcPr marL="41523" marR="41523" marT="20761" marB="20761" anchor="ctr">
                    <a:lnL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800" dirty="0">
                          <a:effectLst/>
                        </a:rPr>
                        <a:t>9.0</a:t>
                      </a:r>
                    </a:p>
                  </a:txBody>
                  <a:tcPr marL="41523" marR="41523" marT="20761" marB="20761" anchor="ctr">
                    <a:lnL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16100569"/>
                  </a:ext>
                </a:extLst>
              </a:tr>
              <a:tr h="290658">
                <a:tc>
                  <a:txBody>
                    <a:bodyPr/>
                    <a:lstStyle/>
                    <a:p>
                      <a:pPr algn="l" fontAlgn="base"/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Hospitals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1523" marR="41523" marT="20761" marB="20761" anchor="ctr">
                    <a:lnL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800">
                          <a:effectLst/>
                        </a:rPr>
                        <a:t>5.0</a:t>
                      </a:r>
                    </a:p>
                  </a:txBody>
                  <a:tcPr marL="41523" marR="41523" marT="20761" marB="20761" anchor="ctr">
                    <a:lnL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800" dirty="0">
                          <a:effectLst/>
                        </a:rPr>
                        <a:t>9.0</a:t>
                      </a:r>
                    </a:p>
                  </a:txBody>
                  <a:tcPr marL="41523" marR="41523" marT="20761" marB="20761" anchor="ctr">
                    <a:lnL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242236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19712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2 CuadroTexto"/>
          <p:cNvSpPr txBox="1"/>
          <p:nvPr/>
        </p:nvSpPr>
        <p:spPr>
          <a:xfrm>
            <a:off x="467544" y="908720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smtClean="0"/>
              <a:t>Control of air </a:t>
            </a:r>
            <a:r>
              <a:rPr lang="es-ES_tradnl" sz="2800" b="1" dirty="0" err="1" smtClean="0"/>
              <a:t>permeability</a:t>
            </a:r>
            <a:endParaRPr lang="es-ES" sz="2800" b="1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TextBox 8"/>
          <p:cNvSpPr txBox="1"/>
          <p:nvPr/>
        </p:nvSpPr>
        <p:spPr>
          <a:xfrm>
            <a:off x="483116" y="2348880"/>
            <a:ext cx="799288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Building Regulations require 50% of each home type in a development must undergo air tightness testing.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Home types include differences in position.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Half of tested plots must be within the first 25% of completed properties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Compliance is demonstrated if the measured air permeability is not worse than the limiting value of 10 m</a:t>
            </a:r>
            <a:r>
              <a:rPr lang="en-GB" sz="2400" baseline="30000" dirty="0"/>
              <a:t>3</a:t>
            </a:r>
            <a:r>
              <a:rPr lang="en-GB" sz="2400" dirty="0"/>
              <a:t>/(hr.m</a:t>
            </a:r>
            <a:r>
              <a:rPr lang="en-GB" sz="2400" baseline="30000" dirty="0"/>
              <a:t>2</a:t>
            </a:r>
            <a:r>
              <a:rPr lang="en-GB" sz="2400" dirty="0"/>
              <a:t>) at 50 Pa and the building emission rate (BER) calculated using the measured air permeability is not worse than the target CO</a:t>
            </a:r>
            <a:r>
              <a:rPr lang="en-GB" sz="2400" baseline="-25000" dirty="0"/>
              <a:t>2</a:t>
            </a:r>
            <a:r>
              <a:rPr lang="en-GB" sz="2400" dirty="0"/>
              <a:t> emission rate (TER).</a:t>
            </a:r>
          </a:p>
        </p:txBody>
      </p:sp>
    </p:spTree>
    <p:extLst>
      <p:ext uri="{BB962C8B-B14F-4D97-AF65-F5344CB8AC3E}">
        <p14:creationId xmlns:p14="http://schemas.microsoft.com/office/powerpoint/2010/main" val="156168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1043608" y="2132856"/>
            <a:ext cx="54006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 smtClean="0"/>
              <a:t>Increase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decrease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pressure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due</a:t>
            </a:r>
            <a:r>
              <a:rPr lang="es-ES_tradnl" sz="2400" dirty="0" smtClean="0"/>
              <a:t> to </a:t>
            </a:r>
            <a:r>
              <a:rPr lang="es-ES_tradnl" sz="2400" dirty="0" err="1" smtClean="0"/>
              <a:t>wind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blow</a:t>
            </a:r>
            <a:endParaRPr lang="es-ES_tradnl" sz="2400" dirty="0" smtClean="0"/>
          </a:p>
          <a:p>
            <a:r>
              <a:rPr lang="es-ES" sz="2400" dirty="0" err="1" smtClean="0"/>
              <a:t>It</a:t>
            </a:r>
            <a:r>
              <a:rPr lang="es-ES" sz="2400" dirty="0" smtClean="0"/>
              <a:t> can cause a net positive </a:t>
            </a:r>
            <a:r>
              <a:rPr lang="es-ES" sz="2400" dirty="0" err="1" smtClean="0"/>
              <a:t>pressure</a:t>
            </a:r>
            <a:r>
              <a:rPr lang="es-ES" sz="2400" dirty="0" smtClean="0"/>
              <a:t> (</a:t>
            </a:r>
            <a:r>
              <a:rPr lang="es-ES" sz="2400" dirty="0" err="1" smtClean="0"/>
              <a:t>windward</a:t>
            </a:r>
            <a:r>
              <a:rPr lang="es-ES" sz="2400" dirty="0" smtClean="0"/>
              <a:t> </a:t>
            </a:r>
            <a:r>
              <a:rPr lang="es-ES" sz="2400" dirty="0" err="1" smtClean="0"/>
              <a:t>facing</a:t>
            </a:r>
            <a:r>
              <a:rPr lang="es-ES" sz="2400" dirty="0" smtClean="0"/>
              <a:t> </a:t>
            </a:r>
            <a:r>
              <a:rPr lang="es-ES" sz="2400" dirty="0" err="1" smtClean="0"/>
              <a:t>walls</a:t>
            </a:r>
            <a:r>
              <a:rPr lang="es-ES" sz="2400" dirty="0" smtClean="0"/>
              <a:t>) </a:t>
            </a:r>
            <a:r>
              <a:rPr lang="es-ES" sz="2400" dirty="0" err="1" smtClean="0"/>
              <a:t>or</a:t>
            </a:r>
            <a:r>
              <a:rPr lang="es-ES" sz="2400" dirty="0" smtClean="0"/>
              <a:t> a net </a:t>
            </a:r>
            <a:r>
              <a:rPr lang="es-ES" sz="2400" dirty="0" err="1" smtClean="0"/>
              <a:t>suction</a:t>
            </a:r>
            <a:r>
              <a:rPr lang="es-ES" sz="2400" dirty="0" smtClean="0"/>
              <a:t> (</a:t>
            </a:r>
            <a:r>
              <a:rPr lang="es-ES" sz="2400" dirty="0" err="1" smtClean="0"/>
              <a:t>walls</a:t>
            </a:r>
            <a:r>
              <a:rPr lang="es-ES" sz="2400" dirty="0" smtClean="0"/>
              <a:t> </a:t>
            </a:r>
            <a:r>
              <a:rPr lang="es-ES" sz="2400" dirty="0" err="1" smtClean="0"/>
              <a:t>parallel</a:t>
            </a:r>
            <a:r>
              <a:rPr lang="es-ES" sz="2400" dirty="0" smtClean="0"/>
              <a:t> to </a:t>
            </a:r>
            <a:r>
              <a:rPr lang="es-ES" sz="2400" dirty="0" err="1" smtClean="0"/>
              <a:t>wind</a:t>
            </a:r>
            <a:r>
              <a:rPr lang="es-ES" sz="2400" dirty="0" smtClean="0"/>
              <a:t> </a:t>
            </a:r>
            <a:r>
              <a:rPr lang="es-ES" sz="2400" dirty="0" err="1" smtClean="0"/>
              <a:t>direction</a:t>
            </a:r>
            <a:r>
              <a:rPr lang="es-ES" sz="2400" dirty="0" smtClean="0"/>
              <a:t>, </a:t>
            </a:r>
            <a:r>
              <a:rPr lang="es-ES" sz="2400" dirty="0" err="1" smtClean="0"/>
              <a:t>leeward</a:t>
            </a:r>
            <a:r>
              <a:rPr lang="es-ES" sz="2400" dirty="0" smtClean="0"/>
              <a:t> </a:t>
            </a:r>
            <a:r>
              <a:rPr lang="es-ES" sz="2400" dirty="0" err="1" smtClean="0"/>
              <a:t>facing</a:t>
            </a:r>
            <a:r>
              <a:rPr lang="es-ES" sz="2400" dirty="0" smtClean="0"/>
              <a:t> </a:t>
            </a:r>
            <a:r>
              <a:rPr lang="es-ES" sz="2400" dirty="0" err="1" smtClean="0"/>
              <a:t>walls</a:t>
            </a:r>
            <a:r>
              <a:rPr lang="es-ES" sz="2400" dirty="0" smtClean="0"/>
              <a:t> and </a:t>
            </a:r>
            <a:r>
              <a:rPr lang="es-ES" sz="2400" dirty="0" err="1" smtClean="0"/>
              <a:t>roofs</a:t>
            </a:r>
            <a:r>
              <a:rPr lang="es-ES" sz="2400" dirty="0" smtClean="0"/>
              <a:t>)</a:t>
            </a:r>
            <a:endParaRPr lang="es-ES" sz="2400" dirty="0"/>
          </a:p>
        </p:txBody>
      </p:sp>
      <p:sp>
        <p:nvSpPr>
          <p:cNvPr id="3" name="2 CuadroTexto"/>
          <p:cNvSpPr txBox="1"/>
          <p:nvPr/>
        </p:nvSpPr>
        <p:spPr>
          <a:xfrm>
            <a:off x="1043608" y="1196752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err="1" smtClean="0"/>
              <a:t>Resistance</a:t>
            </a:r>
            <a:r>
              <a:rPr lang="es-ES_tradnl" sz="2800" b="1" dirty="0" smtClean="0"/>
              <a:t> to </a:t>
            </a:r>
            <a:r>
              <a:rPr lang="es-ES_tradnl" sz="2800" b="1" dirty="0" err="1" smtClean="0"/>
              <a:t>wind</a:t>
            </a:r>
            <a:r>
              <a:rPr lang="es-ES_tradnl" sz="2800" b="1" dirty="0" smtClean="0"/>
              <a:t> </a:t>
            </a:r>
            <a:r>
              <a:rPr lang="es-ES_tradnl" sz="2800" b="1" dirty="0" err="1" smtClean="0"/>
              <a:t>actions</a:t>
            </a:r>
            <a:endParaRPr lang="es-ES" sz="2800" b="1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Rectangle 8">
            <a:hlinkClick r:id="rId4"/>
          </p:cNvPr>
          <p:cNvSpPr/>
          <p:nvPr/>
        </p:nvSpPr>
        <p:spPr>
          <a:xfrm>
            <a:off x="1030308" y="5373877"/>
            <a:ext cx="532859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https://www.youtube.com/watch?v=tHMPR7flpf4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1043608" y="4797152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tx2"/>
                </a:solidFill>
              </a:rPr>
              <a:t>Wind effect in </a:t>
            </a:r>
            <a:r>
              <a:rPr lang="en-GB" sz="2400" b="1" dirty="0" err="1" smtClean="0">
                <a:solidFill>
                  <a:schemeClr val="tx2"/>
                </a:solidFill>
              </a:rPr>
              <a:t>highscrapers</a:t>
            </a:r>
            <a:endParaRPr lang="en-GB" sz="2400" b="1" dirty="0">
              <a:solidFill>
                <a:schemeClr val="tx2"/>
              </a:solidFill>
            </a:endParaRPr>
          </a:p>
        </p:txBody>
      </p:sp>
      <p:pic>
        <p:nvPicPr>
          <p:cNvPr id="3076" name="Picture 4" descr="Imagen relacionada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876"/>
          <a:stretch/>
        </p:blipFill>
        <p:spPr bwMode="auto">
          <a:xfrm>
            <a:off x="6358900" y="745581"/>
            <a:ext cx="2634622" cy="5904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4768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1043608" y="2132856"/>
            <a:ext cx="69847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 smtClean="0"/>
              <a:t>Thermal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insulating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function</a:t>
            </a:r>
            <a:endParaRPr lang="es-ES_tradnl" sz="2400" dirty="0" smtClean="0"/>
          </a:p>
          <a:p>
            <a:r>
              <a:rPr lang="es-ES_tradnl" sz="2400" dirty="0" err="1" smtClean="0"/>
              <a:t>Achievement</a:t>
            </a:r>
            <a:r>
              <a:rPr lang="es-ES_tradnl" sz="2400" dirty="0" smtClean="0"/>
              <a:t> of min U-</a:t>
            </a:r>
            <a:r>
              <a:rPr lang="es-ES_tradnl" sz="2400" dirty="0" err="1" smtClean="0"/>
              <a:t>values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according</a:t>
            </a:r>
            <a:r>
              <a:rPr lang="es-ES_tradnl" sz="2400" dirty="0" smtClean="0"/>
              <a:t> to Building </a:t>
            </a:r>
            <a:r>
              <a:rPr lang="es-ES_tradnl" sz="2400" dirty="0" err="1" smtClean="0"/>
              <a:t>Regulations</a:t>
            </a:r>
            <a:endParaRPr lang="es-ES_tradnl" sz="2400" dirty="0" smtClean="0"/>
          </a:p>
          <a:p>
            <a:endParaRPr lang="es-ES" sz="2400" dirty="0"/>
          </a:p>
        </p:txBody>
      </p:sp>
      <p:sp>
        <p:nvSpPr>
          <p:cNvPr id="3" name="2 CuadroTexto"/>
          <p:cNvSpPr txBox="1"/>
          <p:nvPr/>
        </p:nvSpPr>
        <p:spPr>
          <a:xfrm>
            <a:off x="1043608" y="1196752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err="1" smtClean="0"/>
              <a:t>Thermal</a:t>
            </a:r>
            <a:r>
              <a:rPr lang="es-ES_tradnl" sz="2800" b="1" dirty="0" smtClean="0"/>
              <a:t> and </a:t>
            </a:r>
            <a:r>
              <a:rPr lang="es-ES_tradnl" sz="2800" b="1" dirty="0" err="1" smtClean="0"/>
              <a:t>acoustic</a:t>
            </a:r>
            <a:r>
              <a:rPr lang="es-ES_tradnl" sz="2800" b="1" dirty="0" smtClean="0"/>
              <a:t> </a:t>
            </a:r>
            <a:r>
              <a:rPr lang="es-ES_tradnl" sz="2800" b="1" dirty="0" err="1" smtClean="0"/>
              <a:t>insulation</a:t>
            </a:r>
            <a:endParaRPr lang="es-ES" sz="2800" b="1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657253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11 CuadroTexto"/>
          <p:cNvSpPr txBox="1"/>
          <p:nvPr/>
        </p:nvSpPr>
        <p:spPr>
          <a:xfrm>
            <a:off x="683998" y="754068"/>
            <a:ext cx="6336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Thermal transmittance (U-value)</a:t>
            </a:r>
            <a:endParaRPr lang="en-GB" sz="2400" b="1" dirty="0"/>
          </a:p>
        </p:txBody>
      </p:sp>
      <p:grpSp>
        <p:nvGrpSpPr>
          <p:cNvPr id="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9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aphicFrame>
        <p:nvGraphicFramePr>
          <p:cNvPr id="2" name="Table 1"/>
          <p:cNvGraphicFramePr>
            <a:graphicFrameLocks noGrp="1"/>
          </p:cNvGraphicFramePr>
          <p:nvPr>
            <p:extLst/>
          </p:nvPr>
        </p:nvGraphicFramePr>
        <p:xfrm>
          <a:off x="1475656" y="1992781"/>
          <a:ext cx="5832648" cy="4550267"/>
        </p:xfrm>
        <a:graphic>
          <a:graphicData uri="http://schemas.openxmlformats.org/drawingml/2006/table">
            <a:tbl>
              <a:tblPr/>
              <a:tblGrid>
                <a:gridCol w="31683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642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93562"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700" u="none" strike="noStrike" dirty="0">
                          <a:solidFill>
                            <a:schemeClr val="tx1"/>
                          </a:solidFill>
                          <a:effectLst/>
                        </a:rPr>
                        <a:t>Roof</a:t>
                      </a:r>
                      <a:endParaRPr lang="en-GB" sz="17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70279" marR="70279" marT="70279" marB="70279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700" dirty="0">
                          <a:effectLst/>
                        </a:rPr>
                        <a:t>0.2 W/(m^2K)</a:t>
                      </a:r>
                    </a:p>
                  </a:txBody>
                  <a:tcPr marL="70279" marR="70279" marT="70279" marB="70279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3562"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700" u="none" strike="noStrike" dirty="0">
                          <a:solidFill>
                            <a:schemeClr val="tx1"/>
                          </a:solidFill>
                          <a:effectLst/>
                        </a:rPr>
                        <a:t>Wall</a:t>
                      </a:r>
                      <a:endParaRPr lang="en-GB" sz="17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70279" marR="70279" marT="70279" marB="70279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700">
                          <a:effectLst/>
                        </a:rPr>
                        <a:t>0.3 W/(m^2K)</a:t>
                      </a:r>
                    </a:p>
                  </a:txBody>
                  <a:tcPr marL="70279" marR="70279" marT="70279" marB="70279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3562"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700" u="none" strike="noStrike" dirty="0">
                          <a:solidFill>
                            <a:schemeClr val="tx1"/>
                          </a:solidFill>
                          <a:effectLst/>
                        </a:rPr>
                        <a:t>Floor</a:t>
                      </a:r>
                      <a:endParaRPr lang="en-GB" sz="17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70279" marR="70279" marT="70279" marB="70279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700" dirty="0">
                          <a:effectLst/>
                        </a:rPr>
                        <a:t>0.25 W/(m^2K)</a:t>
                      </a:r>
                    </a:p>
                  </a:txBody>
                  <a:tcPr marL="70279" marR="70279" marT="70279" marB="70279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93562"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700" u="none" strike="noStrike" dirty="0">
                          <a:solidFill>
                            <a:schemeClr val="tx1"/>
                          </a:solidFill>
                          <a:effectLst/>
                        </a:rPr>
                        <a:t>Party wall</a:t>
                      </a:r>
                      <a:endParaRPr lang="en-GB" sz="17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70279" marR="70279" marT="70279" marB="70279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700">
                          <a:effectLst/>
                        </a:rPr>
                        <a:t>0.2 W/(m^2K)</a:t>
                      </a:r>
                    </a:p>
                  </a:txBody>
                  <a:tcPr marL="70279" marR="70279" marT="70279" marB="70279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46566"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700" dirty="0">
                          <a:solidFill>
                            <a:schemeClr val="tx1"/>
                          </a:solidFill>
                          <a:effectLst/>
                        </a:rPr>
                        <a:t>Swimming pool basin</a:t>
                      </a:r>
                    </a:p>
                  </a:txBody>
                  <a:tcPr marL="70279" marR="70279" marT="70279" marB="70279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700">
                          <a:effectLst/>
                        </a:rPr>
                        <a:t>0.25 W/(m^2K)</a:t>
                      </a:r>
                    </a:p>
                  </a:txBody>
                  <a:tcPr marL="70279" marR="70279" marT="70279" marB="70279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658583"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700" u="none" strike="noStrike" dirty="0">
                          <a:solidFill>
                            <a:schemeClr val="tx1"/>
                          </a:solidFill>
                          <a:effectLst/>
                        </a:rPr>
                        <a:t>Windows</a:t>
                      </a:r>
                      <a:r>
                        <a:rPr lang="en-GB" sz="1700" dirty="0">
                          <a:solidFill>
                            <a:schemeClr val="tx1"/>
                          </a:solidFill>
                          <a:effectLst/>
                        </a:rPr>
                        <a:t>, </a:t>
                      </a:r>
                      <a:r>
                        <a:rPr lang="en-GB" sz="1700" u="none" strike="noStrike" dirty="0">
                          <a:solidFill>
                            <a:schemeClr val="tx1"/>
                          </a:solidFill>
                          <a:effectLst/>
                        </a:rPr>
                        <a:t>roof windows</a:t>
                      </a:r>
                      <a:r>
                        <a:rPr lang="en-GB" sz="1700" dirty="0">
                          <a:solidFill>
                            <a:schemeClr val="tx1"/>
                          </a:solidFill>
                          <a:effectLst/>
                        </a:rPr>
                        <a:t>, glazed </a:t>
                      </a:r>
                      <a:r>
                        <a:rPr lang="en-GB" sz="1700" u="none" strike="noStrike" dirty="0">
                          <a:solidFill>
                            <a:schemeClr val="tx1"/>
                          </a:solidFill>
                          <a:effectLst/>
                        </a:rPr>
                        <a:t>roof</a:t>
                      </a:r>
                      <a:r>
                        <a:rPr lang="en-GB" sz="1700" dirty="0">
                          <a:solidFill>
                            <a:schemeClr val="tx1"/>
                          </a:solidFill>
                          <a:effectLst/>
                        </a:rPr>
                        <a:t>-</a:t>
                      </a:r>
                      <a:r>
                        <a:rPr lang="en-GB" sz="1700" u="none" strike="noStrike" dirty="0">
                          <a:solidFill>
                            <a:schemeClr val="tx1"/>
                          </a:solidFill>
                          <a:effectLst/>
                        </a:rPr>
                        <a:t>lights</a:t>
                      </a:r>
                      <a:r>
                        <a:rPr lang="en-GB" sz="1700" dirty="0">
                          <a:solidFill>
                            <a:schemeClr val="tx1"/>
                          </a:solidFill>
                          <a:effectLst/>
                        </a:rPr>
                        <a:t>, </a:t>
                      </a:r>
                      <a:r>
                        <a:rPr lang="en-GB" sz="1700" u="none" strike="noStrike" dirty="0">
                          <a:solidFill>
                            <a:schemeClr val="tx1"/>
                          </a:solidFill>
                          <a:effectLst/>
                        </a:rPr>
                        <a:t>curtain walling</a:t>
                      </a:r>
                      <a:r>
                        <a:rPr lang="en-GB" sz="1700" dirty="0">
                          <a:solidFill>
                            <a:schemeClr val="tx1"/>
                          </a:solidFill>
                          <a:effectLst/>
                        </a:rPr>
                        <a:t> and pedestrian </a:t>
                      </a:r>
                      <a:r>
                        <a:rPr lang="en-GB" sz="1700" u="none" strike="noStrike" dirty="0">
                          <a:solidFill>
                            <a:schemeClr val="tx1"/>
                          </a:solidFill>
                          <a:effectLst/>
                        </a:rPr>
                        <a:t>doors</a:t>
                      </a:r>
                      <a:endParaRPr lang="en-GB" sz="17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70279" marR="70279" marT="70279" marB="70279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700" dirty="0">
                          <a:effectLst/>
                        </a:rPr>
                        <a:t>2.0 W/(m^2K)</a:t>
                      </a:r>
                    </a:p>
                  </a:txBody>
                  <a:tcPr marL="70279" marR="70279" marT="70279" marB="70279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46566"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700" u="none" strike="noStrike" dirty="0">
                          <a:solidFill>
                            <a:schemeClr val="tx1"/>
                          </a:solidFill>
                          <a:effectLst/>
                        </a:rPr>
                        <a:t>Air permeability</a:t>
                      </a:r>
                      <a:endParaRPr lang="en-GB" sz="17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70279" marR="70279" marT="70279" marB="70279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700" dirty="0">
                          <a:effectLst/>
                        </a:rPr>
                        <a:t>10.0 m^3/(h.m^2) at 50 Pa</a:t>
                      </a:r>
                    </a:p>
                  </a:txBody>
                  <a:tcPr marL="70279" marR="70279" marT="70279" marB="70279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712622" y="1323640"/>
            <a:ext cx="3863503" cy="369332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L1A, new </a:t>
            </a:r>
            <a:r>
              <a:rPr kumimoji="0" lang="en-US" altLang="en-US" b="1" i="0" strike="noStrike" cap="none" normalizeH="0" baseline="0" dirty="0" smtClean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dwellings</a:t>
            </a:r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2013 edition</a:t>
            </a:r>
          </a:p>
        </p:txBody>
      </p:sp>
    </p:spTree>
    <p:extLst>
      <p:ext uri="{BB962C8B-B14F-4D97-AF65-F5344CB8AC3E}">
        <p14:creationId xmlns:p14="http://schemas.microsoft.com/office/powerpoint/2010/main" val="1015869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11 CuadroTexto"/>
          <p:cNvSpPr txBox="1"/>
          <p:nvPr/>
        </p:nvSpPr>
        <p:spPr>
          <a:xfrm>
            <a:off x="683998" y="754068"/>
            <a:ext cx="6336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Thermal transmittance (U-value)</a:t>
            </a:r>
            <a:endParaRPr lang="en-GB" sz="2400" b="1" dirty="0"/>
          </a:p>
        </p:txBody>
      </p:sp>
      <p:grpSp>
        <p:nvGrpSpPr>
          <p:cNvPr id="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9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1331640" y="1940932"/>
          <a:ext cx="6480722" cy="4758579"/>
        </p:xfrm>
        <a:graphic>
          <a:graphicData uri="http://schemas.openxmlformats.org/drawingml/2006/table">
            <a:tbl>
              <a:tblPr/>
              <a:tblGrid>
                <a:gridCol w="368582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9490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06104"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Roof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4661" marR="54661" marT="54661" marB="54661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800" dirty="0">
                          <a:effectLst/>
                        </a:rPr>
                        <a:t>0.25 W/(</a:t>
                      </a:r>
                      <a:r>
                        <a:rPr lang="en-GB" sz="1800" dirty="0" smtClean="0">
                          <a:effectLst/>
                        </a:rPr>
                        <a:t>m^2K</a:t>
                      </a:r>
                      <a:r>
                        <a:rPr lang="en-GB" sz="1800" dirty="0">
                          <a:effectLst/>
                        </a:rPr>
                        <a:t>)</a:t>
                      </a:r>
                    </a:p>
                  </a:txBody>
                  <a:tcPr marL="54661" marR="54661" marT="54661" marB="54661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6104"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Wall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4661" marR="54661" marT="54661" marB="54661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800">
                          <a:effectLst/>
                        </a:rPr>
                        <a:t>0.35 W/(m^2K)</a:t>
                      </a:r>
                    </a:p>
                  </a:txBody>
                  <a:tcPr marL="54661" marR="54661" marT="54661" marB="54661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6104"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Floor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4661" marR="54661" marT="54661" marB="54661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800">
                          <a:effectLst/>
                        </a:rPr>
                        <a:t>0.25 W/(m^2K)</a:t>
                      </a:r>
                    </a:p>
                  </a:txBody>
                  <a:tcPr marL="54661" marR="54661" marT="54661" marB="54661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2885"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Swimming pool basin</a:t>
                      </a:r>
                    </a:p>
                  </a:txBody>
                  <a:tcPr marL="54661" marR="54661" marT="54661" marB="54661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800">
                          <a:effectLst/>
                        </a:rPr>
                        <a:t>0.25 W/(m^2K)</a:t>
                      </a:r>
                    </a:p>
                  </a:txBody>
                  <a:tcPr marL="54661" marR="54661" marT="54661" marB="54661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93228"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Windows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, </a:t>
                      </a: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roof windows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, </a:t>
                      </a: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roof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-</a:t>
                      </a: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lights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, </a:t>
                      </a: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curtain walling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 and pedestrian </a:t>
                      </a: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doors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4661" marR="54661" marT="54661" marB="54661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800" dirty="0">
                          <a:effectLst/>
                        </a:rPr>
                        <a:t>2.2 W/(m^2K)</a:t>
                      </a:r>
                    </a:p>
                  </a:txBody>
                  <a:tcPr marL="54661" marR="54661" marT="54661" marB="54661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02885"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Vehicle </a:t>
                      </a: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access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 and similar large </a:t>
                      </a: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doors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4661" marR="54661" marT="54661" marB="54661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800" dirty="0">
                          <a:effectLst/>
                        </a:rPr>
                        <a:t>1.5 W/(m^2K)</a:t>
                      </a:r>
                    </a:p>
                  </a:txBody>
                  <a:tcPr marL="54661" marR="54661" marT="54661" marB="54661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02885"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High-usage entrance doors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4661" marR="54661" marT="54661" marB="54661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800" dirty="0">
                          <a:effectLst/>
                        </a:rPr>
                        <a:t>3.5 W/(m^2K)</a:t>
                      </a:r>
                    </a:p>
                  </a:txBody>
                  <a:tcPr marL="54661" marR="54661" marT="54661" marB="54661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02885"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Roof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 ventilators (</a:t>
                      </a:r>
                      <a:r>
                        <a:rPr lang="en-GB" sz="1800" dirty="0" err="1">
                          <a:solidFill>
                            <a:schemeClr val="tx1"/>
                          </a:solidFill>
                          <a:effectLst/>
                        </a:rPr>
                        <a:t>inc.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smoke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 vents)</a:t>
                      </a:r>
                    </a:p>
                  </a:txBody>
                  <a:tcPr marL="54661" marR="54661" marT="54661" marB="54661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800" dirty="0">
                          <a:effectLst/>
                        </a:rPr>
                        <a:t>3.5 W/(m^2K)</a:t>
                      </a:r>
                    </a:p>
                  </a:txBody>
                  <a:tcPr marL="54661" marR="54661" marT="54661" marB="54661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02885"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Air permeability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4661" marR="54661" marT="54661" marB="54661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800" dirty="0">
                          <a:effectLst/>
                        </a:rPr>
                        <a:t>10.0 m^3/(h.m^2) at 50 Pa</a:t>
                      </a:r>
                    </a:p>
                  </a:txBody>
                  <a:tcPr marL="54661" marR="54661" marT="54661" marB="54661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683998" y="1323640"/>
            <a:ext cx="7416394" cy="369332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L2A, new buildings other than dwellings, 2013 edition</a:t>
            </a:r>
          </a:p>
        </p:txBody>
      </p:sp>
    </p:spTree>
    <p:extLst>
      <p:ext uri="{BB962C8B-B14F-4D97-AF65-F5344CB8AC3E}">
        <p14:creationId xmlns:p14="http://schemas.microsoft.com/office/powerpoint/2010/main" val="181326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11 CuadroTexto"/>
          <p:cNvSpPr txBox="1"/>
          <p:nvPr/>
        </p:nvSpPr>
        <p:spPr>
          <a:xfrm>
            <a:off x="683998" y="754068"/>
            <a:ext cx="6336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Thermal transmittance (U-value)</a:t>
            </a:r>
            <a:endParaRPr lang="en-GB" sz="2400" b="1" dirty="0"/>
          </a:p>
        </p:txBody>
      </p:sp>
      <p:grpSp>
        <p:nvGrpSpPr>
          <p:cNvPr id="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9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683998" y="1987291"/>
          <a:ext cx="7924979" cy="4598746"/>
        </p:xfrm>
        <a:graphic>
          <a:graphicData uri="http://schemas.openxmlformats.org/drawingml/2006/table">
            <a:tbl>
              <a:tblPr/>
              <a:tblGrid>
                <a:gridCol w="293780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5087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3630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73303">
                <a:tc>
                  <a:txBody>
                    <a:bodyPr/>
                    <a:lstStyle/>
                    <a:p>
                      <a:pPr fontAlgn="t" latinLnBrk="0"/>
                      <a:endParaRPr lang="en-GB" sz="18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36977" marR="36977" marT="36977" marB="36977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800" b="1" dirty="0">
                          <a:solidFill>
                            <a:schemeClr val="tx1"/>
                          </a:solidFill>
                          <a:effectLst/>
                        </a:rPr>
                        <a:t>New </a:t>
                      </a:r>
                      <a:r>
                        <a:rPr lang="en-GB" sz="18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thermal elements</a:t>
                      </a:r>
                      <a:endParaRPr lang="en-GB" sz="18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36977" marR="36977" marT="36977" marB="36977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800" b="1" dirty="0">
                          <a:solidFill>
                            <a:schemeClr val="tx1"/>
                          </a:solidFill>
                          <a:effectLst/>
                        </a:rPr>
                        <a:t>Retained </a:t>
                      </a:r>
                      <a:r>
                        <a:rPr lang="en-GB" sz="18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thermal elements</a:t>
                      </a:r>
                      <a:endParaRPr lang="en-GB" sz="18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36977" marR="36977" marT="36977" marB="36977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40187"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Wall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36977" marR="36977" marT="36977" marB="36977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800">
                          <a:solidFill>
                            <a:schemeClr val="tx1"/>
                          </a:solidFill>
                          <a:effectLst/>
                        </a:rPr>
                        <a:t>0.28 W/(m^2K)</a:t>
                      </a:r>
                    </a:p>
                  </a:txBody>
                  <a:tcPr marL="36977" marR="36977" marT="36977" marB="36977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 latinLnBrk="0"/>
                      <a:endParaRPr lang="en-GB" sz="180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36977" marR="36977" marT="36977" marB="36977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6420"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Pitched roof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 – </a:t>
                      </a: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insulation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 at </a:t>
                      </a: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ceiling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level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36977" marR="36977" marT="36977" marB="36977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800">
                          <a:solidFill>
                            <a:schemeClr val="tx1"/>
                          </a:solidFill>
                          <a:effectLst/>
                        </a:rPr>
                        <a:t>0.16 W/(m^2K)</a:t>
                      </a:r>
                    </a:p>
                  </a:txBody>
                  <a:tcPr marL="36977" marR="36977" marT="36977" marB="36977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800">
                          <a:solidFill>
                            <a:schemeClr val="tx1"/>
                          </a:solidFill>
                          <a:effectLst/>
                        </a:rPr>
                        <a:t>0.16 W/(m^2K)</a:t>
                      </a:r>
                    </a:p>
                  </a:txBody>
                  <a:tcPr marL="36977" marR="36977" marT="36977" marB="36977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6420"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Pitched roof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 – </a:t>
                      </a: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insulation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 at </a:t>
                      </a: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rafter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level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36977" marR="36977" marT="36977" marB="36977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800">
                          <a:solidFill>
                            <a:schemeClr val="tx1"/>
                          </a:solidFill>
                          <a:effectLst/>
                        </a:rPr>
                        <a:t>0.18 W/(m^2K)</a:t>
                      </a:r>
                    </a:p>
                  </a:txBody>
                  <a:tcPr marL="36977" marR="36977" marT="36977" marB="36977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800">
                          <a:solidFill>
                            <a:schemeClr val="tx1"/>
                          </a:solidFill>
                          <a:effectLst/>
                        </a:rPr>
                        <a:t>0.18 W/(m^2K)</a:t>
                      </a:r>
                    </a:p>
                  </a:txBody>
                  <a:tcPr marL="36977" marR="36977" marT="36977" marB="36977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39536"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Flat roof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 or </a:t>
                      </a: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roof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 with integral </a:t>
                      </a: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insulation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36977" marR="36977" marT="36977" marB="36977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0.18 W/(m^2K)</a:t>
                      </a:r>
                    </a:p>
                  </a:txBody>
                  <a:tcPr marL="36977" marR="36977" marT="36977" marB="36977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800">
                          <a:solidFill>
                            <a:schemeClr val="tx1"/>
                          </a:solidFill>
                          <a:effectLst/>
                        </a:rPr>
                        <a:t>0.18 W/(m^2K)</a:t>
                      </a:r>
                    </a:p>
                  </a:txBody>
                  <a:tcPr marL="36977" marR="36977" marT="36977" marB="36977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40187"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Floors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36977" marR="36977" marT="36977" marB="36977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0.22 W/(m^2K)</a:t>
                      </a:r>
                    </a:p>
                  </a:txBody>
                  <a:tcPr marL="36977" marR="36977" marT="36977" marB="36977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800">
                          <a:solidFill>
                            <a:schemeClr val="tx1"/>
                          </a:solidFill>
                          <a:effectLst/>
                        </a:rPr>
                        <a:t>0.25 W/(m^2K)</a:t>
                      </a:r>
                    </a:p>
                  </a:txBody>
                  <a:tcPr marL="36977" marR="36977" marT="36977" marB="36977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40187"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800">
                          <a:solidFill>
                            <a:schemeClr val="tx1"/>
                          </a:solidFill>
                          <a:effectLst/>
                        </a:rPr>
                        <a:t>Swimming Pool basin</a:t>
                      </a:r>
                    </a:p>
                  </a:txBody>
                  <a:tcPr marL="36977" marR="36977" marT="36977" marB="36977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0.25 W/(m^2K)</a:t>
                      </a:r>
                    </a:p>
                  </a:txBody>
                  <a:tcPr marL="36977" marR="36977" marT="36977" marB="36977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 latinLnBrk="0"/>
                      <a:endParaRPr lang="en-GB" sz="180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36977" marR="36977" marT="36977" marB="36977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73303"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Wall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 – cavity </a:t>
                      </a: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insulation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36977" marR="36977" marT="36977" marB="36977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 latinLnBrk="0"/>
                      <a:endParaRPr lang="en-GB" sz="18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36977" marR="36977" marT="36977" marB="36977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800">
                          <a:solidFill>
                            <a:schemeClr val="tx1"/>
                          </a:solidFill>
                          <a:effectLst/>
                        </a:rPr>
                        <a:t>0.55 W/(m^2K)</a:t>
                      </a:r>
                    </a:p>
                  </a:txBody>
                  <a:tcPr marL="36977" marR="36977" marT="36977" marB="36977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606420"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Wall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 – external or internal </a:t>
                      </a: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insulation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36977" marR="36977" marT="36977" marB="36977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 latinLnBrk="0"/>
                      <a:endParaRPr lang="en-GB" sz="18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36977" marR="36977" marT="36977" marB="36977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 latinLnBrk="0"/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0.30 W/(m^2K)</a:t>
                      </a:r>
                    </a:p>
                  </a:txBody>
                  <a:tcPr marL="36977" marR="36977" marT="36977" marB="36977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683998" y="1248909"/>
            <a:ext cx="6988874" cy="646331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L1B and L2B, existing dwellings and existing buildings other than dwellings, 2010 editions</a:t>
            </a:r>
          </a:p>
        </p:txBody>
      </p:sp>
    </p:spTree>
    <p:extLst>
      <p:ext uri="{BB962C8B-B14F-4D97-AF65-F5344CB8AC3E}">
        <p14:creationId xmlns:p14="http://schemas.microsoft.com/office/powerpoint/2010/main" val="3029542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1043608" y="2132856"/>
            <a:ext cx="69847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 smtClean="0"/>
              <a:t>Airborne</a:t>
            </a:r>
            <a:endParaRPr lang="es-ES_tradnl" sz="2400" dirty="0" smtClean="0"/>
          </a:p>
          <a:p>
            <a:endParaRPr lang="es-ES" sz="2400" dirty="0"/>
          </a:p>
        </p:txBody>
      </p:sp>
      <p:sp>
        <p:nvSpPr>
          <p:cNvPr id="3" name="2 CuadroTexto"/>
          <p:cNvSpPr txBox="1"/>
          <p:nvPr/>
        </p:nvSpPr>
        <p:spPr>
          <a:xfrm>
            <a:off x="1043608" y="1196752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err="1" smtClean="0"/>
              <a:t>Thermal</a:t>
            </a:r>
            <a:r>
              <a:rPr lang="es-ES_tradnl" sz="2800" b="1" dirty="0" smtClean="0"/>
              <a:t> and </a:t>
            </a:r>
            <a:r>
              <a:rPr lang="es-ES_tradnl" sz="2800" b="1" dirty="0" err="1" smtClean="0"/>
              <a:t>acoustic</a:t>
            </a:r>
            <a:r>
              <a:rPr lang="es-ES_tradnl" sz="2800" b="1" dirty="0" smtClean="0"/>
              <a:t> </a:t>
            </a:r>
            <a:r>
              <a:rPr lang="es-ES_tradnl" sz="2800" b="1" dirty="0" err="1" smtClean="0"/>
              <a:t>insulation</a:t>
            </a:r>
            <a:endParaRPr lang="es-ES" sz="2800" b="1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4098" name="Picture 2" descr="Sound type airborn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060848"/>
            <a:ext cx="5229225" cy="3600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1718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1043608" y="2132856"/>
            <a:ext cx="69847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 smtClean="0"/>
              <a:t>Impact</a:t>
            </a:r>
            <a:endParaRPr lang="es-ES_tradnl" sz="2400" dirty="0" smtClean="0"/>
          </a:p>
          <a:p>
            <a:endParaRPr lang="es-ES" sz="2400" dirty="0"/>
          </a:p>
        </p:txBody>
      </p:sp>
      <p:sp>
        <p:nvSpPr>
          <p:cNvPr id="3" name="2 CuadroTexto"/>
          <p:cNvSpPr txBox="1"/>
          <p:nvPr/>
        </p:nvSpPr>
        <p:spPr>
          <a:xfrm>
            <a:off x="1043608" y="1196752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err="1" smtClean="0"/>
              <a:t>Thermal</a:t>
            </a:r>
            <a:r>
              <a:rPr lang="es-ES_tradnl" sz="2800" b="1" dirty="0" smtClean="0"/>
              <a:t> and </a:t>
            </a:r>
            <a:r>
              <a:rPr lang="es-ES_tradnl" sz="2800" b="1" dirty="0" err="1" smtClean="0"/>
              <a:t>acoustic</a:t>
            </a:r>
            <a:r>
              <a:rPr lang="es-ES_tradnl" sz="2800" b="1" dirty="0" smtClean="0"/>
              <a:t> </a:t>
            </a:r>
            <a:r>
              <a:rPr lang="es-ES_tradnl" sz="2800" b="1" dirty="0" err="1" smtClean="0"/>
              <a:t>insulation</a:t>
            </a:r>
            <a:endParaRPr lang="es-ES" sz="2800" b="1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8194" name="Picture 2" descr="Sound type impac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988840"/>
            <a:ext cx="4931668" cy="3554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9085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2 CuadroTexto"/>
          <p:cNvSpPr txBox="1"/>
          <p:nvPr/>
        </p:nvSpPr>
        <p:spPr>
          <a:xfrm>
            <a:off x="683568" y="707240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err="1" smtClean="0"/>
              <a:t>Thermal</a:t>
            </a:r>
            <a:r>
              <a:rPr lang="es-ES_tradnl" sz="2800" b="1" dirty="0" smtClean="0"/>
              <a:t> and </a:t>
            </a:r>
            <a:r>
              <a:rPr lang="es-ES_tradnl" sz="2800" b="1" dirty="0" err="1" smtClean="0"/>
              <a:t>acoustic</a:t>
            </a:r>
            <a:r>
              <a:rPr lang="es-ES_tradnl" sz="2800" b="1" dirty="0" smtClean="0"/>
              <a:t> </a:t>
            </a:r>
            <a:r>
              <a:rPr lang="es-ES_tradnl" sz="2800" b="1" dirty="0" err="1" smtClean="0"/>
              <a:t>insulation</a:t>
            </a:r>
            <a:endParaRPr lang="es-ES" sz="2800" b="1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Rectangle 8"/>
          <p:cNvSpPr/>
          <p:nvPr/>
        </p:nvSpPr>
        <p:spPr>
          <a:xfrm>
            <a:off x="701474" y="1700808"/>
            <a:ext cx="763284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GB" b="1" dirty="0">
                <a:solidFill>
                  <a:srgbClr val="333333"/>
                </a:solidFill>
                <a:latin typeface="Raleway"/>
              </a:rPr>
              <a:t>Ensuring good sound insulation</a:t>
            </a:r>
          </a:p>
          <a:p>
            <a:pPr fontAlgn="base"/>
            <a:r>
              <a:rPr lang="en-GB" dirty="0">
                <a:solidFill>
                  <a:srgbClr val="666666"/>
                </a:solidFill>
                <a:latin typeface="Lato"/>
              </a:rPr>
              <a:t> </a:t>
            </a:r>
          </a:p>
          <a:p>
            <a:pPr fontAlgn="base"/>
            <a:r>
              <a:rPr lang="en-GB" dirty="0" smtClean="0">
                <a:latin typeface="Lato"/>
              </a:rPr>
              <a:t>Ensure </a:t>
            </a:r>
            <a:r>
              <a:rPr lang="en-GB" dirty="0">
                <a:latin typeface="Lato"/>
              </a:rPr>
              <a:t>airtightness and uniformity in the insulation. Air gaps will have an impact on overall performance. An example of this, if a brick wall contains a crack or hole that represents only 0.1% of the total area of the wall, the </a:t>
            </a:r>
            <a:r>
              <a:rPr lang="en-GB" dirty="0" smtClean="0">
                <a:latin typeface="Lato"/>
              </a:rPr>
              <a:t>average sound reduction index (SRI) of </a:t>
            </a:r>
            <a:r>
              <a:rPr lang="en-GB" dirty="0">
                <a:latin typeface="Lato"/>
              </a:rPr>
              <a:t>the wall is reduced from 50dB to 30dB (McMullan).</a:t>
            </a:r>
          </a:p>
          <a:p>
            <a:pPr fontAlgn="base"/>
            <a:r>
              <a:rPr lang="en-GB" dirty="0">
                <a:latin typeface="Lato"/>
              </a:rPr>
              <a:t> </a:t>
            </a:r>
          </a:p>
          <a:p>
            <a:pPr fontAlgn="base"/>
            <a:r>
              <a:rPr lang="en-GB" dirty="0">
                <a:latin typeface="Lato"/>
              </a:rPr>
              <a:t>Air gaps can be a particular problem around windows and doors, seals around partitions, joins with floors, ceilings, service pipes and so on. </a:t>
            </a:r>
          </a:p>
          <a:p>
            <a:pPr fontAlgn="base"/>
            <a:r>
              <a:rPr lang="en-GB" dirty="0">
                <a:latin typeface="Lato"/>
              </a:rPr>
              <a:t> </a:t>
            </a:r>
          </a:p>
          <a:p>
            <a:pPr fontAlgn="base"/>
            <a:r>
              <a:rPr lang="en-GB" dirty="0">
                <a:latin typeface="Lato"/>
              </a:rPr>
              <a:t>It is also good to consider isolation, or discontinuous construction, which will help with the reduction of sound transmission. A good example of this would be the cavity in a window, floating floors, and resilient mountings used for vibrating equipment. </a:t>
            </a:r>
            <a:endParaRPr lang="en-GB" b="0" i="0" dirty="0">
              <a:effectLst/>
              <a:latin typeface="Lato"/>
            </a:endParaRPr>
          </a:p>
        </p:txBody>
      </p:sp>
    </p:spTree>
    <p:extLst>
      <p:ext uri="{BB962C8B-B14F-4D97-AF65-F5344CB8AC3E}">
        <p14:creationId xmlns:p14="http://schemas.microsoft.com/office/powerpoint/2010/main" val="234432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nd insulation requirements in flat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529387"/>
            <a:ext cx="5908131" cy="5071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2 CuadroTexto"/>
          <p:cNvSpPr txBox="1"/>
          <p:nvPr/>
        </p:nvSpPr>
        <p:spPr>
          <a:xfrm>
            <a:off x="683568" y="707240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err="1" smtClean="0"/>
              <a:t>Thermal</a:t>
            </a:r>
            <a:r>
              <a:rPr lang="es-ES_tradnl" sz="2800" b="1" dirty="0" smtClean="0"/>
              <a:t> and </a:t>
            </a:r>
            <a:r>
              <a:rPr lang="es-ES_tradnl" sz="2800" b="1" dirty="0" err="1" smtClean="0"/>
              <a:t>acoustic</a:t>
            </a:r>
            <a:r>
              <a:rPr lang="es-ES_tradnl" sz="2800" b="1" dirty="0" smtClean="0"/>
              <a:t> </a:t>
            </a:r>
            <a:r>
              <a:rPr lang="es-ES_tradnl" sz="2800" b="1" dirty="0" err="1" smtClean="0"/>
              <a:t>insulation</a:t>
            </a:r>
            <a:endParaRPr lang="es-ES" sz="2800" b="1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Rectangle 8"/>
          <p:cNvSpPr/>
          <p:nvPr/>
        </p:nvSpPr>
        <p:spPr>
          <a:xfrm>
            <a:off x="702540" y="1291539"/>
            <a:ext cx="76328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GB" b="1" dirty="0" smtClean="0">
                <a:solidFill>
                  <a:srgbClr val="333333"/>
                </a:solidFill>
                <a:latin typeface="Raleway"/>
              </a:rPr>
              <a:t>Building Regulations</a:t>
            </a:r>
            <a:endParaRPr lang="en-GB" b="1" dirty="0">
              <a:solidFill>
                <a:srgbClr val="333333"/>
              </a:solidFill>
              <a:latin typeface="Raleway"/>
            </a:endParaRPr>
          </a:p>
        </p:txBody>
      </p:sp>
    </p:spTree>
    <p:extLst>
      <p:ext uri="{BB962C8B-B14F-4D97-AF65-F5344CB8AC3E}">
        <p14:creationId xmlns:p14="http://schemas.microsoft.com/office/powerpoint/2010/main" val="405544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s://i1.wp.com/www.firstinarchitecture.co.uk/wp-content/uploads/2019/03/Sound-Insulation-Sound-insultaion-requirements.jpg?resize=654%2C610&amp;ssl=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024531"/>
            <a:ext cx="6229350" cy="5810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2 CuadroTexto"/>
          <p:cNvSpPr txBox="1"/>
          <p:nvPr/>
        </p:nvSpPr>
        <p:spPr>
          <a:xfrm>
            <a:off x="683568" y="707240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err="1" smtClean="0"/>
              <a:t>Thermal</a:t>
            </a:r>
            <a:r>
              <a:rPr lang="es-ES_tradnl" sz="2800" b="1" dirty="0" smtClean="0"/>
              <a:t> and </a:t>
            </a:r>
            <a:r>
              <a:rPr lang="es-ES_tradnl" sz="2800" b="1" dirty="0" err="1" smtClean="0"/>
              <a:t>acoustic</a:t>
            </a:r>
            <a:r>
              <a:rPr lang="es-ES_tradnl" sz="2800" b="1" dirty="0" smtClean="0"/>
              <a:t> </a:t>
            </a:r>
            <a:r>
              <a:rPr lang="es-ES_tradnl" sz="2800" b="1" dirty="0" err="1" smtClean="0"/>
              <a:t>insulation</a:t>
            </a:r>
            <a:endParaRPr lang="es-ES" sz="2800" b="1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302877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1043608" y="4437112"/>
            <a:ext cx="734481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es-ES_tradnl" sz="2400" dirty="0" err="1" smtClean="0"/>
              <a:t>Glare</a:t>
            </a:r>
            <a:r>
              <a:rPr lang="es-ES_tradnl" sz="2400" dirty="0" smtClean="0"/>
              <a:t> control</a:t>
            </a:r>
          </a:p>
          <a:p>
            <a:pPr marL="342900" indent="-342900">
              <a:buFontTx/>
              <a:buChar char="-"/>
            </a:pPr>
            <a:r>
              <a:rPr lang="es-ES_tradnl" sz="2400" dirty="0" err="1" smtClean="0"/>
              <a:t>Daylighting</a:t>
            </a:r>
            <a:endParaRPr lang="es-ES_tradnl" sz="2400" dirty="0" smtClean="0"/>
          </a:p>
          <a:p>
            <a:pPr marL="342900" indent="-342900">
              <a:buFontTx/>
              <a:buChar char="-"/>
            </a:pPr>
            <a:r>
              <a:rPr lang="es-ES_tradnl" sz="2400" dirty="0" smtClean="0"/>
              <a:t>View </a:t>
            </a:r>
            <a:r>
              <a:rPr lang="es-ES_tradnl" sz="2400" dirty="0" err="1" smtClean="0"/>
              <a:t>out</a:t>
            </a:r>
            <a:endParaRPr lang="es-ES_tradnl" sz="2400" dirty="0" smtClean="0"/>
          </a:p>
          <a:p>
            <a:pPr marL="342900" indent="-342900">
              <a:buFontTx/>
              <a:buChar char="-"/>
            </a:pPr>
            <a:r>
              <a:rPr lang="es-ES_tradnl" sz="2400" dirty="0" err="1" smtClean="0"/>
              <a:t>Internal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external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lighting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levels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zoning</a:t>
            </a:r>
            <a:r>
              <a:rPr lang="es-ES_tradnl" sz="2400" dirty="0" smtClean="0"/>
              <a:t> and control</a:t>
            </a:r>
          </a:p>
          <a:p>
            <a:endParaRPr lang="es-ES" sz="2400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0" name="Picture 2" descr="http://static1.squarespace.com/static/527e3a32e4b0aea5e05696e7/53500484e4b0a74166d75886/5350cf3fe4b0c64d5e6c0921/1414064062705/stock-photo-1638718-natural-ventilation-1.jpg?format=2500w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4044" y="1906235"/>
            <a:ext cx="2099720" cy="489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/>
          <p:cNvSpPr txBox="1"/>
          <p:nvPr/>
        </p:nvSpPr>
        <p:spPr>
          <a:xfrm>
            <a:off x="899592" y="3747319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 smtClean="0"/>
              <a:t>Hea</a:t>
            </a:r>
            <a:r>
              <a:rPr lang="en-GB" sz="2400" b="1" dirty="0" smtClean="0"/>
              <a:t> 01 Visual comfort</a:t>
            </a:r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853102" y="3057526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BREEAM UK New Construction Certificate</a:t>
            </a:r>
            <a:endParaRPr lang="en-GB" sz="2400" b="1" dirty="0"/>
          </a:p>
        </p:txBody>
      </p:sp>
      <p:sp>
        <p:nvSpPr>
          <p:cNvPr id="11" name="2 CuadroTexto"/>
          <p:cNvSpPr txBox="1"/>
          <p:nvPr/>
        </p:nvSpPr>
        <p:spPr>
          <a:xfrm>
            <a:off x="819072" y="579161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smtClean="0"/>
              <a:t>Solar </a:t>
            </a:r>
            <a:r>
              <a:rPr lang="es-ES_tradnl" sz="2800" b="1" dirty="0" err="1" smtClean="0"/>
              <a:t>gain</a:t>
            </a:r>
            <a:r>
              <a:rPr lang="es-ES_tradnl" sz="2800" b="1" dirty="0" smtClean="0"/>
              <a:t>, </a:t>
            </a:r>
            <a:r>
              <a:rPr lang="es-ES_tradnl" sz="2800" b="1" dirty="0" err="1" smtClean="0"/>
              <a:t>views</a:t>
            </a:r>
            <a:r>
              <a:rPr lang="es-ES_tradnl" sz="2800" b="1" dirty="0" smtClean="0"/>
              <a:t> and natural light </a:t>
            </a:r>
            <a:endParaRPr lang="es-ES" sz="2800" b="1" dirty="0"/>
          </a:p>
        </p:txBody>
      </p:sp>
    </p:spTree>
    <p:extLst>
      <p:ext uri="{BB962C8B-B14F-4D97-AF65-F5344CB8AC3E}">
        <p14:creationId xmlns:p14="http://schemas.microsoft.com/office/powerpoint/2010/main" val="2126478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755576" y="548680"/>
            <a:ext cx="38164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err="1" smtClean="0"/>
              <a:t>Illuminance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required</a:t>
            </a:r>
            <a:endParaRPr lang="en-GB" sz="2000" b="1" dirty="0"/>
          </a:p>
        </p:txBody>
      </p:sp>
      <p:sp>
        <p:nvSpPr>
          <p:cNvPr id="2150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7" name="6 Tabla"/>
          <p:cNvGraphicFramePr>
            <a:graphicFrameLocks noGrp="1"/>
          </p:cNvGraphicFramePr>
          <p:nvPr/>
        </p:nvGraphicFramePr>
        <p:xfrm>
          <a:off x="0" y="1124744"/>
          <a:ext cx="9144000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5577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724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401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756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s-ES_tradnl" dirty="0" err="1" smtClean="0"/>
                        <a:t>Activity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err="1" smtClean="0"/>
                        <a:t>Typical</a:t>
                      </a:r>
                      <a:r>
                        <a:rPr lang="es-ES_tradnl" dirty="0" smtClean="0"/>
                        <a:t> </a:t>
                      </a:r>
                      <a:r>
                        <a:rPr lang="es-ES_tradnl" dirty="0" err="1" smtClean="0"/>
                        <a:t>locations</a:t>
                      </a:r>
                      <a:r>
                        <a:rPr lang="es-ES_tradnl" dirty="0" smtClean="0"/>
                        <a:t>/</a:t>
                      </a:r>
                      <a:r>
                        <a:rPr lang="es-ES_tradnl" dirty="0" err="1" smtClean="0"/>
                        <a:t>types</a:t>
                      </a:r>
                      <a:r>
                        <a:rPr lang="es-ES_tradnl" dirty="0" smtClean="0"/>
                        <a:t> of </a:t>
                      </a:r>
                      <a:r>
                        <a:rPr lang="es-ES_tradnl" dirty="0" err="1" smtClean="0"/>
                        <a:t>work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err="1" smtClean="0"/>
                        <a:t>Average</a:t>
                      </a:r>
                      <a:r>
                        <a:rPr lang="es-ES_tradnl" dirty="0" smtClean="0"/>
                        <a:t> </a:t>
                      </a:r>
                      <a:r>
                        <a:rPr lang="es-ES_tradnl" dirty="0" err="1" smtClean="0"/>
                        <a:t>illuminance</a:t>
                      </a:r>
                      <a:r>
                        <a:rPr lang="es-ES_tradnl" dirty="0" smtClean="0"/>
                        <a:t> (lux) 1x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err="1" smtClean="0"/>
                        <a:t>Minimum</a:t>
                      </a:r>
                      <a:r>
                        <a:rPr lang="es-ES_tradnl" dirty="0" smtClean="0"/>
                        <a:t> </a:t>
                      </a:r>
                      <a:r>
                        <a:rPr lang="es-ES_tradnl" dirty="0" err="1" smtClean="0"/>
                        <a:t>measured</a:t>
                      </a:r>
                      <a:r>
                        <a:rPr lang="es-ES_tradnl" dirty="0" smtClean="0"/>
                        <a:t> </a:t>
                      </a:r>
                      <a:r>
                        <a:rPr lang="es-ES_tradnl" dirty="0" err="1" smtClean="0"/>
                        <a:t>illuminance</a:t>
                      </a:r>
                      <a:r>
                        <a:rPr lang="es-ES_tradnl" dirty="0" smtClean="0"/>
                        <a:t> (lux) 1x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err="1" smtClean="0"/>
                        <a:t>Movement</a:t>
                      </a:r>
                      <a:r>
                        <a:rPr lang="es-ES_tradnl" dirty="0" smtClean="0"/>
                        <a:t>  of </a:t>
                      </a:r>
                      <a:r>
                        <a:rPr lang="es-ES_tradnl" dirty="0" err="1" smtClean="0"/>
                        <a:t>people</a:t>
                      </a:r>
                      <a:r>
                        <a:rPr lang="es-ES_tradnl" dirty="0" smtClean="0"/>
                        <a:t>, machines and </a:t>
                      </a:r>
                      <a:r>
                        <a:rPr lang="es-ES_tradnl" dirty="0" err="1" smtClean="0"/>
                        <a:t>vehicles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err="1" smtClean="0"/>
                        <a:t>Çlorry</a:t>
                      </a:r>
                      <a:r>
                        <a:rPr lang="es-ES_tradnl" dirty="0" smtClean="0"/>
                        <a:t> </a:t>
                      </a:r>
                      <a:r>
                        <a:rPr lang="es-ES_tradnl" dirty="0" err="1" smtClean="0"/>
                        <a:t>park</a:t>
                      </a:r>
                      <a:r>
                        <a:rPr lang="es-ES_tradnl" dirty="0" smtClean="0"/>
                        <a:t>, </a:t>
                      </a:r>
                      <a:r>
                        <a:rPr lang="es-ES_tradnl" dirty="0" err="1" smtClean="0"/>
                        <a:t>corridors</a:t>
                      </a:r>
                      <a:r>
                        <a:rPr lang="es-ES_tradnl" dirty="0" smtClean="0"/>
                        <a:t>, </a:t>
                      </a:r>
                      <a:r>
                        <a:rPr lang="es-ES_tradnl" dirty="0" err="1" smtClean="0"/>
                        <a:t>circulation</a:t>
                      </a:r>
                      <a:r>
                        <a:rPr lang="es-ES_tradnl" dirty="0" smtClean="0"/>
                        <a:t> </a:t>
                      </a:r>
                      <a:r>
                        <a:rPr lang="es-ES_tradnl" dirty="0" err="1" smtClean="0"/>
                        <a:t>routes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smtClean="0"/>
                        <a:t>20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err="1" smtClean="0"/>
                        <a:t>Movement</a:t>
                      </a:r>
                      <a:r>
                        <a:rPr lang="es-ES_tradnl" dirty="0" smtClean="0"/>
                        <a:t> of </a:t>
                      </a:r>
                      <a:r>
                        <a:rPr lang="es-ES_tradnl" dirty="0" err="1" smtClean="0"/>
                        <a:t>people</a:t>
                      </a:r>
                      <a:r>
                        <a:rPr lang="es-ES_tradnl" dirty="0" smtClean="0"/>
                        <a:t>, machines</a:t>
                      </a:r>
                      <a:r>
                        <a:rPr lang="es-ES_tradnl" baseline="0" dirty="0" smtClean="0"/>
                        <a:t> and </a:t>
                      </a:r>
                      <a:r>
                        <a:rPr lang="es-ES_tradnl" baseline="0" dirty="0" err="1" smtClean="0"/>
                        <a:t>vehicles</a:t>
                      </a:r>
                      <a:r>
                        <a:rPr lang="es-ES_tradnl" baseline="0" dirty="0" smtClean="0"/>
                        <a:t> in </a:t>
                      </a:r>
                      <a:r>
                        <a:rPr lang="es-ES_tradnl" baseline="0" dirty="0" err="1" smtClean="0"/>
                        <a:t>hazardous</a:t>
                      </a:r>
                      <a:r>
                        <a:rPr lang="es-ES_tradnl" baseline="0" dirty="0" smtClean="0"/>
                        <a:t> </a:t>
                      </a:r>
                      <a:r>
                        <a:rPr lang="es-ES_tradnl" baseline="0" dirty="0" err="1" smtClean="0"/>
                        <a:t>areas</a:t>
                      </a:r>
                      <a:r>
                        <a:rPr lang="es-ES_tradnl" baseline="0" dirty="0" smtClean="0"/>
                        <a:t>; rough </a:t>
                      </a:r>
                      <a:r>
                        <a:rPr lang="es-ES_tradnl" baseline="0" dirty="0" err="1" smtClean="0"/>
                        <a:t>work</a:t>
                      </a:r>
                      <a:r>
                        <a:rPr lang="es-ES_tradnl" baseline="0" dirty="0" smtClean="0"/>
                        <a:t> </a:t>
                      </a:r>
                      <a:r>
                        <a:rPr lang="es-ES_tradnl" baseline="0" dirty="0" err="1" smtClean="0"/>
                        <a:t>not</a:t>
                      </a:r>
                      <a:r>
                        <a:rPr lang="es-ES_tradnl" baseline="0" dirty="0" smtClean="0"/>
                        <a:t> </a:t>
                      </a:r>
                      <a:r>
                        <a:rPr lang="es-ES_tradnl" baseline="0" dirty="0" err="1" smtClean="0"/>
                        <a:t>requiring</a:t>
                      </a:r>
                      <a:r>
                        <a:rPr lang="es-ES_tradnl" baseline="0" dirty="0" smtClean="0"/>
                        <a:t> </a:t>
                      </a:r>
                      <a:r>
                        <a:rPr lang="es-ES_tradnl" baseline="0" dirty="0" err="1" smtClean="0"/>
                        <a:t>any</a:t>
                      </a:r>
                      <a:r>
                        <a:rPr lang="es-ES_tradnl" baseline="0" dirty="0" smtClean="0"/>
                        <a:t> </a:t>
                      </a:r>
                      <a:r>
                        <a:rPr lang="es-ES_tradnl" baseline="0" dirty="0" err="1" smtClean="0"/>
                        <a:t>perception</a:t>
                      </a:r>
                      <a:r>
                        <a:rPr lang="es-ES_tradnl" baseline="0" dirty="0" smtClean="0"/>
                        <a:t> of </a:t>
                      </a:r>
                      <a:r>
                        <a:rPr lang="es-ES_tradnl" baseline="0" dirty="0" err="1" smtClean="0"/>
                        <a:t>detail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err="1" smtClean="0"/>
                        <a:t>Construction</a:t>
                      </a:r>
                      <a:r>
                        <a:rPr lang="es-ES_tradnl" dirty="0" smtClean="0"/>
                        <a:t> </a:t>
                      </a:r>
                      <a:r>
                        <a:rPr lang="es-ES_tradnl" dirty="0" err="1" smtClean="0"/>
                        <a:t>site</a:t>
                      </a:r>
                      <a:r>
                        <a:rPr lang="es-ES_tradnl" dirty="0" smtClean="0"/>
                        <a:t> </a:t>
                      </a:r>
                      <a:r>
                        <a:rPr lang="es-ES_tradnl" dirty="0" err="1" smtClean="0"/>
                        <a:t>clearance</a:t>
                      </a:r>
                      <a:r>
                        <a:rPr lang="es-ES_tradnl" dirty="0" smtClean="0"/>
                        <a:t>, </a:t>
                      </a:r>
                      <a:r>
                        <a:rPr lang="es-ES_tradnl" dirty="0" err="1" smtClean="0"/>
                        <a:t>excavation</a:t>
                      </a:r>
                      <a:r>
                        <a:rPr lang="es-ES_tradnl" dirty="0" smtClean="0"/>
                        <a:t> and </a:t>
                      </a:r>
                      <a:r>
                        <a:rPr lang="es-ES_tradnl" dirty="0" err="1" smtClean="0"/>
                        <a:t>soil</a:t>
                      </a:r>
                      <a:r>
                        <a:rPr lang="es-ES_tradnl" dirty="0" smtClean="0"/>
                        <a:t> </a:t>
                      </a:r>
                      <a:r>
                        <a:rPr lang="es-ES_tradnl" dirty="0" err="1" smtClean="0"/>
                        <a:t>work</a:t>
                      </a:r>
                      <a:r>
                        <a:rPr lang="es-ES_tradnl" dirty="0" smtClean="0"/>
                        <a:t>, </a:t>
                      </a:r>
                      <a:r>
                        <a:rPr lang="es-ES_tradnl" dirty="0" err="1" smtClean="0"/>
                        <a:t>loading</a:t>
                      </a:r>
                      <a:r>
                        <a:rPr lang="es-ES_tradnl" dirty="0" smtClean="0"/>
                        <a:t> </a:t>
                      </a:r>
                      <a:r>
                        <a:rPr lang="es-ES_tradnl" dirty="0" err="1" smtClean="0"/>
                        <a:t>bays</a:t>
                      </a:r>
                      <a:r>
                        <a:rPr lang="es-ES_tradnl" dirty="0" smtClean="0"/>
                        <a:t>, </a:t>
                      </a:r>
                      <a:r>
                        <a:rPr lang="es-ES_tradnl" dirty="0" err="1" smtClean="0"/>
                        <a:t>bottling</a:t>
                      </a:r>
                      <a:r>
                        <a:rPr lang="es-ES_tradnl" dirty="0" smtClean="0"/>
                        <a:t> and </a:t>
                      </a:r>
                      <a:r>
                        <a:rPr lang="es-ES_tradnl" dirty="0" err="1" smtClean="0"/>
                        <a:t>canning</a:t>
                      </a:r>
                      <a:r>
                        <a:rPr lang="es-ES_tradnl" dirty="0" smtClean="0"/>
                        <a:t> </a:t>
                      </a:r>
                      <a:r>
                        <a:rPr lang="es-ES_tradnl" dirty="0" err="1" smtClean="0"/>
                        <a:t>plant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smtClean="0"/>
                        <a:t>50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smtClean="0"/>
                        <a:t>20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err="1" smtClean="0"/>
                        <a:t>Work</a:t>
                      </a:r>
                      <a:r>
                        <a:rPr lang="es-ES_tradnl" dirty="0" smtClean="0"/>
                        <a:t> </a:t>
                      </a:r>
                      <a:r>
                        <a:rPr lang="es-ES_tradnl" dirty="0" err="1" smtClean="0"/>
                        <a:t>requiring</a:t>
                      </a:r>
                      <a:r>
                        <a:rPr lang="es-ES_tradnl" dirty="0" smtClean="0"/>
                        <a:t> </a:t>
                      </a:r>
                      <a:r>
                        <a:rPr lang="es-ES_tradnl" dirty="0" err="1" smtClean="0"/>
                        <a:t>limited</a:t>
                      </a:r>
                      <a:r>
                        <a:rPr lang="es-ES_tradnl" dirty="0" smtClean="0"/>
                        <a:t> </a:t>
                      </a:r>
                      <a:r>
                        <a:rPr lang="es-ES_tradnl" dirty="0" err="1" smtClean="0"/>
                        <a:t>perception</a:t>
                      </a:r>
                      <a:r>
                        <a:rPr lang="es-ES_tradnl" dirty="0" smtClean="0"/>
                        <a:t> of </a:t>
                      </a:r>
                      <a:r>
                        <a:rPr lang="es-ES_tradnl" dirty="0" err="1" smtClean="0"/>
                        <a:t>detail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err="1" smtClean="0"/>
                        <a:t>Kitchens</a:t>
                      </a:r>
                      <a:r>
                        <a:rPr lang="es-ES_tradnl" dirty="0" smtClean="0"/>
                        <a:t>, </a:t>
                      </a:r>
                      <a:r>
                        <a:rPr lang="es-ES_tradnl" dirty="0" err="1" smtClean="0"/>
                        <a:t>factories</a:t>
                      </a:r>
                      <a:r>
                        <a:rPr lang="es-ES_tradnl" dirty="0" smtClean="0"/>
                        <a:t> </a:t>
                      </a:r>
                      <a:r>
                        <a:rPr lang="es-ES_tradnl" dirty="0" err="1" smtClean="0"/>
                        <a:t>assembling</a:t>
                      </a:r>
                      <a:r>
                        <a:rPr lang="es-ES_tradnl" dirty="0" smtClean="0"/>
                        <a:t> </a:t>
                      </a:r>
                      <a:r>
                        <a:rPr lang="es-ES_tradnl" dirty="0" err="1" smtClean="0"/>
                        <a:t>large</a:t>
                      </a:r>
                      <a:r>
                        <a:rPr lang="es-ES_tradnl" dirty="0" smtClean="0"/>
                        <a:t> </a:t>
                      </a:r>
                      <a:r>
                        <a:rPr lang="es-ES_tradnl" dirty="0" err="1" smtClean="0"/>
                        <a:t>components</a:t>
                      </a:r>
                      <a:r>
                        <a:rPr lang="es-ES_tradnl" dirty="0" smtClean="0"/>
                        <a:t>, </a:t>
                      </a:r>
                      <a:r>
                        <a:rPr lang="es-ES_tradnl" dirty="0" err="1" smtClean="0"/>
                        <a:t>potteries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smtClean="0"/>
                        <a:t>100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smtClean="0"/>
                        <a:t>50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err="1" smtClean="0"/>
                        <a:t>Work</a:t>
                      </a:r>
                      <a:r>
                        <a:rPr lang="es-ES_tradnl" dirty="0" smtClean="0"/>
                        <a:t> </a:t>
                      </a:r>
                      <a:r>
                        <a:rPr lang="es-ES_tradnl" dirty="0" err="1" smtClean="0"/>
                        <a:t>requiring</a:t>
                      </a:r>
                      <a:r>
                        <a:rPr lang="es-ES_tradnl" dirty="0" smtClean="0"/>
                        <a:t> </a:t>
                      </a:r>
                      <a:r>
                        <a:rPr lang="es-ES_tradnl" dirty="0" err="1" smtClean="0"/>
                        <a:t>perception</a:t>
                      </a:r>
                      <a:r>
                        <a:rPr lang="es-ES_tradnl" dirty="0" smtClean="0"/>
                        <a:t> of </a:t>
                      </a:r>
                      <a:r>
                        <a:rPr lang="es-ES_tradnl" dirty="0" err="1" smtClean="0"/>
                        <a:t>detail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err="1" smtClean="0"/>
                        <a:t>Offices</a:t>
                      </a:r>
                      <a:r>
                        <a:rPr lang="es-ES_tradnl" dirty="0" smtClean="0"/>
                        <a:t>, </a:t>
                      </a:r>
                      <a:r>
                        <a:rPr lang="es-ES_tradnl" dirty="0" err="1" smtClean="0"/>
                        <a:t>sheet</a:t>
                      </a:r>
                      <a:r>
                        <a:rPr lang="es-ES_tradnl" baseline="0" dirty="0" smtClean="0"/>
                        <a:t> metal </a:t>
                      </a:r>
                      <a:r>
                        <a:rPr lang="es-ES_tradnl" baseline="0" dirty="0" err="1" smtClean="0"/>
                        <a:t>work</a:t>
                      </a:r>
                      <a:r>
                        <a:rPr lang="es-ES_tradnl" baseline="0" dirty="0" smtClean="0"/>
                        <a:t>, </a:t>
                      </a:r>
                      <a:r>
                        <a:rPr lang="es-ES_tradnl" baseline="0" dirty="0" err="1" smtClean="0"/>
                        <a:t>bookbinding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smtClean="0"/>
                        <a:t>200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smtClean="0"/>
                        <a:t>100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err="1" smtClean="0"/>
                        <a:t>Work</a:t>
                      </a:r>
                      <a:r>
                        <a:rPr lang="es-ES_tradnl" dirty="0" smtClean="0"/>
                        <a:t> </a:t>
                      </a:r>
                      <a:r>
                        <a:rPr lang="es-ES_tradnl" dirty="0" err="1" smtClean="0"/>
                        <a:t>requiring</a:t>
                      </a:r>
                      <a:r>
                        <a:rPr lang="es-ES_tradnl" dirty="0" smtClean="0"/>
                        <a:t> </a:t>
                      </a:r>
                      <a:r>
                        <a:rPr lang="es-ES_tradnl" dirty="0" err="1" smtClean="0"/>
                        <a:t>perception</a:t>
                      </a:r>
                      <a:r>
                        <a:rPr lang="es-ES_tradnl" dirty="0" smtClean="0"/>
                        <a:t> of fine</a:t>
                      </a:r>
                      <a:r>
                        <a:rPr lang="es-ES_tradnl" baseline="0" dirty="0" smtClean="0"/>
                        <a:t> </a:t>
                      </a:r>
                      <a:r>
                        <a:rPr lang="es-ES_tradnl" baseline="0" dirty="0" err="1" smtClean="0"/>
                        <a:t>detail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err="1" smtClean="0"/>
                        <a:t>Drawing</a:t>
                      </a:r>
                      <a:r>
                        <a:rPr lang="es-ES_tradnl" dirty="0" smtClean="0"/>
                        <a:t> </a:t>
                      </a:r>
                      <a:r>
                        <a:rPr lang="es-ES_tradnl" dirty="0" err="1" smtClean="0"/>
                        <a:t>offices</a:t>
                      </a:r>
                      <a:r>
                        <a:rPr lang="es-ES_tradnl" dirty="0" smtClean="0"/>
                        <a:t>, </a:t>
                      </a:r>
                      <a:r>
                        <a:rPr lang="es-ES_tradnl" dirty="0" err="1" smtClean="0"/>
                        <a:t>factories</a:t>
                      </a:r>
                      <a:r>
                        <a:rPr lang="es-ES_tradnl" dirty="0" smtClean="0"/>
                        <a:t> </a:t>
                      </a:r>
                      <a:r>
                        <a:rPr lang="es-ES_tradnl" dirty="0" err="1" smtClean="0"/>
                        <a:t>assembling</a:t>
                      </a:r>
                      <a:r>
                        <a:rPr lang="es-ES_tradnl" dirty="0" smtClean="0"/>
                        <a:t> </a:t>
                      </a:r>
                      <a:r>
                        <a:rPr lang="es-ES_tradnl" dirty="0" err="1" smtClean="0"/>
                        <a:t>electronic</a:t>
                      </a:r>
                      <a:r>
                        <a:rPr lang="es-ES_tradnl" dirty="0" smtClean="0"/>
                        <a:t> </a:t>
                      </a:r>
                      <a:r>
                        <a:rPr lang="es-ES_tradnl" dirty="0" err="1" smtClean="0"/>
                        <a:t>components</a:t>
                      </a:r>
                      <a:r>
                        <a:rPr lang="es-ES_tradnl" dirty="0" smtClean="0"/>
                        <a:t>, </a:t>
                      </a:r>
                      <a:r>
                        <a:rPr lang="es-ES_tradnl" dirty="0" err="1" smtClean="0"/>
                        <a:t>textile</a:t>
                      </a:r>
                      <a:r>
                        <a:rPr lang="es-ES_tradnl" dirty="0" smtClean="0"/>
                        <a:t> </a:t>
                      </a:r>
                      <a:r>
                        <a:rPr lang="es-ES_tradnl" dirty="0" err="1" smtClean="0"/>
                        <a:t>production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smtClean="0"/>
                        <a:t>500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smtClean="0"/>
                        <a:t>200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9" name="8 CuadroTexto"/>
          <p:cNvSpPr txBox="1"/>
          <p:nvPr/>
        </p:nvSpPr>
        <p:spPr>
          <a:xfrm>
            <a:off x="5004048" y="548680"/>
            <a:ext cx="39604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ES_tradnl" sz="2000" dirty="0" smtClean="0"/>
              <a:t>CIBSE </a:t>
            </a:r>
            <a:r>
              <a:rPr lang="es-ES_tradnl" sz="2000" dirty="0" err="1" smtClean="0"/>
              <a:t>Code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Lighting</a:t>
            </a:r>
            <a:endParaRPr lang="en-GB" sz="2000" dirty="0"/>
          </a:p>
        </p:txBody>
      </p:sp>
      <p:grpSp>
        <p:nvGrpSpPr>
          <p:cNvPr id="6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Rectangle 10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1" name="Rectangle 11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2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161004625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1425</TotalTime>
  <Words>1160</Words>
  <Application>Microsoft Office PowerPoint</Application>
  <PresentationFormat>On-screen Show (4:3)</PresentationFormat>
  <Paragraphs>266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Arial</vt:lpstr>
      <vt:lpstr>Calibri</vt:lpstr>
      <vt:lpstr>Lato</vt:lpstr>
      <vt:lpstr>Raleway</vt:lpstr>
      <vt:lpstr>Tema de Office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Juanan</dc:creator>
  <cp:lastModifiedBy>Juan Ferriz-Papi</cp:lastModifiedBy>
  <cp:revision>42</cp:revision>
  <dcterms:created xsi:type="dcterms:W3CDTF">2015-01-31T19:45:21Z</dcterms:created>
  <dcterms:modified xsi:type="dcterms:W3CDTF">2019-11-27T14:36:21Z</dcterms:modified>
</cp:coreProperties>
</file>