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8"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p15:clr>
            <a:srgbClr val="A4A3A4"/>
          </p15:clr>
        </p15:guide>
        <p15:guide id="2" pos="67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26"/>
    <p:restoredTop sz="94652"/>
  </p:normalViewPr>
  <p:slideViewPr>
    <p:cSldViewPr snapToGrid="0" snapToObjects="1">
      <p:cViewPr>
        <p:scale>
          <a:sx n="29" d="100"/>
          <a:sy n="29" d="100"/>
        </p:scale>
        <p:origin x="928" y="144"/>
      </p:cViewPr>
      <p:guideLst>
        <p:guide orient="horz" pos="9535"/>
        <p:guide pos="67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julesblack/Library/Containers/com.apple.mail/Data/Library/Mail%20Downloads/3944512E-C664-4EAA-A159-DDFF2D57116E/GRINDER%202%20ENERGY.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a:t>Comparison Between Communication Rating and Overall Rating </a:t>
            </a:r>
          </a:p>
        </c:rich>
      </c:tx>
      <c:layout>
        <c:manualLayout>
          <c:xMode val="edge"/>
          <c:yMode val="edge"/>
          <c:x val="0.1637536711830169"/>
          <c:y val="4.2929296912763835E-2"/>
        </c:manualLayout>
      </c:layout>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Communication Rating (%)  </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Sheet1!$A$2:$A$8</c:f>
              <c:strCache>
                <c:ptCount val="7"/>
                <c:pt idx="0">
                  <c:v>Distribution Manager </c:v>
                </c:pt>
                <c:pt idx="1">
                  <c:v>Quality Inspector </c:v>
                </c:pt>
                <c:pt idx="2">
                  <c:v>Quality Manager</c:v>
                </c:pt>
                <c:pt idx="3">
                  <c:v>Plant Manager </c:v>
                </c:pt>
                <c:pt idx="4">
                  <c:v>Continuous Improvements Engineer</c:v>
                </c:pt>
                <c:pt idx="5">
                  <c:v>Engineering Technician </c:v>
                </c:pt>
                <c:pt idx="6">
                  <c:v>Packer </c:v>
                </c:pt>
              </c:strCache>
            </c:strRef>
          </c:cat>
          <c:val>
            <c:numRef>
              <c:f>Sheet1!$B$2:$B$8</c:f>
              <c:numCache>
                <c:formatCode>General</c:formatCode>
                <c:ptCount val="7"/>
                <c:pt idx="0">
                  <c:v>80</c:v>
                </c:pt>
                <c:pt idx="1">
                  <c:v>90</c:v>
                </c:pt>
                <c:pt idx="2">
                  <c:v>30</c:v>
                </c:pt>
                <c:pt idx="3">
                  <c:v>50</c:v>
                </c:pt>
                <c:pt idx="4">
                  <c:v>30</c:v>
                </c:pt>
                <c:pt idx="5">
                  <c:v>20</c:v>
                </c:pt>
                <c:pt idx="6">
                  <c:v>10</c:v>
                </c:pt>
              </c:numCache>
            </c:numRef>
          </c:val>
          <c:extLst>
            <c:ext xmlns:c16="http://schemas.microsoft.com/office/drawing/2014/chart" uri="{C3380CC4-5D6E-409C-BE32-E72D297353CC}">
              <c16:uniqueId val="{00000000-DD09-C44C-ABB9-1907F331753A}"/>
            </c:ext>
          </c:extLst>
        </c:ser>
        <c:ser>
          <c:idx val="1"/>
          <c:order val="1"/>
          <c:tx>
            <c:strRef>
              <c:f>Sheet1!$C$1</c:f>
              <c:strCache>
                <c:ptCount val="1"/>
                <c:pt idx="0">
                  <c:v>Grand Total Rating (%)</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Sheet1!$A$2:$A$8</c:f>
              <c:strCache>
                <c:ptCount val="7"/>
                <c:pt idx="0">
                  <c:v>Distribution Manager </c:v>
                </c:pt>
                <c:pt idx="1">
                  <c:v>Quality Inspector </c:v>
                </c:pt>
                <c:pt idx="2">
                  <c:v>Quality Manager</c:v>
                </c:pt>
                <c:pt idx="3">
                  <c:v>Plant Manager </c:v>
                </c:pt>
                <c:pt idx="4">
                  <c:v>Continuous Improvements Engineer</c:v>
                </c:pt>
                <c:pt idx="5">
                  <c:v>Engineering Technician </c:v>
                </c:pt>
                <c:pt idx="6">
                  <c:v>Packer </c:v>
                </c:pt>
              </c:strCache>
            </c:strRef>
          </c:cat>
          <c:val>
            <c:numRef>
              <c:f>Sheet1!$C$2:$C$8</c:f>
              <c:numCache>
                <c:formatCode>General</c:formatCode>
                <c:ptCount val="7"/>
                <c:pt idx="0">
                  <c:v>73</c:v>
                </c:pt>
                <c:pt idx="1">
                  <c:v>68</c:v>
                </c:pt>
                <c:pt idx="2">
                  <c:v>67</c:v>
                </c:pt>
                <c:pt idx="3">
                  <c:v>75</c:v>
                </c:pt>
                <c:pt idx="4">
                  <c:v>64</c:v>
                </c:pt>
                <c:pt idx="5">
                  <c:v>60</c:v>
                </c:pt>
                <c:pt idx="6">
                  <c:v>21</c:v>
                </c:pt>
              </c:numCache>
            </c:numRef>
          </c:val>
          <c:extLst>
            <c:ext xmlns:c16="http://schemas.microsoft.com/office/drawing/2014/chart" uri="{C3380CC4-5D6E-409C-BE32-E72D297353CC}">
              <c16:uniqueId val="{00000001-DD09-C44C-ABB9-1907F331753A}"/>
            </c:ext>
          </c:extLst>
        </c:ser>
        <c:dLbls>
          <c:dLblPos val="inEnd"/>
          <c:showLegendKey val="0"/>
          <c:showVal val="1"/>
          <c:showCatName val="0"/>
          <c:showSerName val="0"/>
          <c:showPercent val="0"/>
          <c:showBubbleSize val="0"/>
        </c:dLbls>
        <c:gapWidth val="100"/>
        <c:overlap val="-24"/>
        <c:axId val="848094335"/>
        <c:axId val="850669583"/>
      </c:barChart>
      <c:catAx>
        <c:axId val="848094335"/>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850669583"/>
        <c:crosses val="autoZero"/>
        <c:auto val="1"/>
        <c:lblAlgn val="ctr"/>
        <c:lblOffset val="100"/>
        <c:noMultiLvlLbl val="0"/>
      </c:catAx>
      <c:valAx>
        <c:axId val="850669583"/>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84809433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000" b="1" u="none" baseline="0" dirty="0"/>
              <a:t>Energy Consumption Taken Every 15 Minutes Over 24 Hours  </a:t>
            </a:r>
            <a:endParaRPr lang="en-US" sz="2000" b="1" u="none" dirty="0"/>
          </a:p>
        </c:rich>
      </c:tx>
      <c:layout>
        <c:manualLayout>
          <c:xMode val="edge"/>
          <c:yMode val="edge"/>
          <c:x val="0.12185658835339203"/>
          <c:y val="3.421102726466225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spPr>
            <a:ln w="19050" cap="rnd">
              <a:noFill/>
              <a:round/>
            </a:ln>
            <a:effectLst/>
          </c:spPr>
          <c:marker>
            <c:symbol val="circle"/>
            <c:size val="5"/>
            <c:spPr>
              <a:solidFill>
                <a:srgbClr val="C00000"/>
              </a:solidFill>
              <a:ln w="9525">
                <a:solidFill>
                  <a:schemeClr val="accent1"/>
                </a:solidFill>
              </a:ln>
              <a:effectLst/>
            </c:spPr>
          </c:marker>
          <c:xVal>
            <c:strRef>
              <c:f>Sheet2!$A$1:$A$97</c:f>
              <c:strCache>
                <c:ptCount val="97"/>
                <c:pt idx="0">
                  <c:v>	470.8394601
02/04/2020 00:15	471.2659113
02/04/2020 00:30	470.877458
02/04/2020 00:45	467.4112136
02/04/2020 01:00	692.8024274
02/04/2020 01:15	1360.538515
02/04/2020 01:30	872.8816116
02/04/2020 01:45	474.6206518
02/04/2020 02:00	472.3532382
02/04/2020 0</c:v>
                </c:pt>
                <c:pt idx="1">
                  <c:v>02/04/2020 00:15</c:v>
                </c:pt>
                <c:pt idx="2">
                  <c:v>02/04/2020 00:30</c:v>
                </c:pt>
                <c:pt idx="3">
                  <c:v>02/04/2020 00:45</c:v>
                </c:pt>
                <c:pt idx="4">
                  <c:v>02/04/2020 01:00</c:v>
                </c:pt>
                <c:pt idx="5">
                  <c:v>02/04/2020 01:15</c:v>
                </c:pt>
                <c:pt idx="6">
                  <c:v>02/04/2020 01:30</c:v>
                </c:pt>
                <c:pt idx="7">
                  <c:v>02/04/2020 01:45</c:v>
                </c:pt>
                <c:pt idx="8">
                  <c:v>02/04/2020 02:00</c:v>
                </c:pt>
                <c:pt idx="9">
                  <c:v>02/04/2020 02:15</c:v>
                </c:pt>
                <c:pt idx="10">
                  <c:v>02/04/2020 02:30</c:v>
                </c:pt>
                <c:pt idx="11">
                  <c:v>02/04/2020 02:45</c:v>
                </c:pt>
                <c:pt idx="12">
                  <c:v>02/04/2020 03:00</c:v>
                </c:pt>
                <c:pt idx="13">
                  <c:v>02/04/2020 03:15</c:v>
                </c:pt>
                <c:pt idx="14">
                  <c:v>02/04/2020 03:30</c:v>
                </c:pt>
                <c:pt idx="15">
                  <c:v>02/04/2020 03:45</c:v>
                </c:pt>
                <c:pt idx="16">
                  <c:v>02/04/2020 04:00</c:v>
                </c:pt>
                <c:pt idx="17">
                  <c:v>02/04/2020 04:15</c:v>
                </c:pt>
                <c:pt idx="18">
                  <c:v>02/04/2020 04:30</c:v>
                </c:pt>
                <c:pt idx="19">
                  <c:v>02/04/2020 04:45</c:v>
                </c:pt>
                <c:pt idx="20">
                  <c:v>02/04/2020 05:00</c:v>
                </c:pt>
                <c:pt idx="21">
                  <c:v>02/04/2020 05:15</c:v>
                </c:pt>
                <c:pt idx="22">
                  <c:v>02/04/2020 05:30</c:v>
                </c:pt>
                <c:pt idx="23">
                  <c:v>02/04/2020 05:45</c:v>
                </c:pt>
                <c:pt idx="24">
                  <c:v>02/04/2020 06:00</c:v>
                </c:pt>
                <c:pt idx="25">
                  <c:v>02/04/2020 06:15</c:v>
                </c:pt>
                <c:pt idx="26">
                  <c:v>02/04/2020 06:30</c:v>
                </c:pt>
                <c:pt idx="27">
                  <c:v>02/04/2020 06:45</c:v>
                </c:pt>
                <c:pt idx="28">
                  <c:v>02/04/2020 07:00</c:v>
                </c:pt>
                <c:pt idx="29">
                  <c:v>02/04/2020 07:15</c:v>
                </c:pt>
                <c:pt idx="30">
                  <c:v>02/04/2020 07:30</c:v>
                </c:pt>
                <c:pt idx="31">
                  <c:v>02/04/2020 07:45</c:v>
                </c:pt>
                <c:pt idx="32">
                  <c:v>02/04/2020 08:00</c:v>
                </c:pt>
                <c:pt idx="33">
                  <c:v>02/04/2020 08:15</c:v>
                </c:pt>
                <c:pt idx="34">
                  <c:v>02/04/2020 08:30</c:v>
                </c:pt>
                <c:pt idx="35">
                  <c:v>02/04/2020 08:45</c:v>
                </c:pt>
                <c:pt idx="36">
                  <c:v>02/04/2020 09:00</c:v>
                </c:pt>
                <c:pt idx="37">
                  <c:v>02/04/2020 09:15</c:v>
                </c:pt>
                <c:pt idx="38">
                  <c:v>02/04/2020 09:30</c:v>
                </c:pt>
                <c:pt idx="39">
                  <c:v>02/04/2020 09:45</c:v>
                </c:pt>
                <c:pt idx="40">
                  <c:v>02/04/2020 10:00</c:v>
                </c:pt>
                <c:pt idx="41">
                  <c:v>02/04/2020 10:15</c:v>
                </c:pt>
                <c:pt idx="42">
                  <c:v>02/04/2020 10:30</c:v>
                </c:pt>
                <c:pt idx="43">
                  <c:v>02/04/2020 10:45</c:v>
                </c:pt>
                <c:pt idx="44">
                  <c:v>02/04/2020 11:00</c:v>
                </c:pt>
                <c:pt idx="45">
                  <c:v>02/04/2020 11:15</c:v>
                </c:pt>
                <c:pt idx="46">
                  <c:v>02/04/2020 11:30</c:v>
                </c:pt>
                <c:pt idx="47">
                  <c:v>02/04/2020 11:45</c:v>
                </c:pt>
                <c:pt idx="48">
                  <c:v>02/04/2020 12:00</c:v>
                </c:pt>
                <c:pt idx="49">
                  <c:v>02/04/2020 12:15</c:v>
                </c:pt>
                <c:pt idx="50">
                  <c:v>02/04/2020 12:30</c:v>
                </c:pt>
                <c:pt idx="51">
                  <c:v>02/04/2020 12:45</c:v>
                </c:pt>
                <c:pt idx="52">
                  <c:v>02/04/2020 13:00</c:v>
                </c:pt>
                <c:pt idx="53">
                  <c:v>02/04/2020 13:15</c:v>
                </c:pt>
                <c:pt idx="54">
                  <c:v>02/04/2020 13:30</c:v>
                </c:pt>
                <c:pt idx="55">
                  <c:v>02/04/2020 13:45</c:v>
                </c:pt>
                <c:pt idx="56">
                  <c:v>02/04/2020 14:00</c:v>
                </c:pt>
                <c:pt idx="57">
                  <c:v>02/04/2020 14:15</c:v>
                </c:pt>
                <c:pt idx="58">
                  <c:v>02/04/2020 14:30</c:v>
                </c:pt>
                <c:pt idx="59">
                  <c:v>02/04/2020 14:45</c:v>
                </c:pt>
                <c:pt idx="60">
                  <c:v>02/04/2020 15:00</c:v>
                </c:pt>
                <c:pt idx="61">
                  <c:v>02/04/2020 15:15</c:v>
                </c:pt>
                <c:pt idx="62">
                  <c:v>02/04/2020 15:30</c:v>
                </c:pt>
                <c:pt idx="63">
                  <c:v>02/04/2020 15:45</c:v>
                </c:pt>
                <c:pt idx="64">
                  <c:v>02/04/2020 16:00</c:v>
                </c:pt>
                <c:pt idx="65">
                  <c:v>02/04/2020 16:15</c:v>
                </c:pt>
                <c:pt idx="66">
                  <c:v>02/04/2020 16:30</c:v>
                </c:pt>
                <c:pt idx="67">
                  <c:v>02/04/2020 16:45</c:v>
                </c:pt>
                <c:pt idx="68">
                  <c:v>02/04/2020 17:00</c:v>
                </c:pt>
                <c:pt idx="69">
                  <c:v>02/04/2020 17:15</c:v>
                </c:pt>
                <c:pt idx="70">
                  <c:v>02/04/2020 17:30</c:v>
                </c:pt>
                <c:pt idx="71">
                  <c:v>02/04/2020 17:45</c:v>
                </c:pt>
                <c:pt idx="72">
                  <c:v>02/04/2020 18:00</c:v>
                </c:pt>
                <c:pt idx="73">
                  <c:v>02/04/2020 18:15</c:v>
                </c:pt>
                <c:pt idx="74">
                  <c:v>02/04/2020 18:30</c:v>
                </c:pt>
                <c:pt idx="75">
                  <c:v>02/04/2020 18:45</c:v>
                </c:pt>
                <c:pt idx="76">
                  <c:v>02/04/2020 19:00</c:v>
                </c:pt>
                <c:pt idx="77">
                  <c:v>02/04/2020 19:15</c:v>
                </c:pt>
                <c:pt idx="78">
                  <c:v>02/04/2020 19:30</c:v>
                </c:pt>
                <c:pt idx="79">
                  <c:v>02/04/2020 19:45</c:v>
                </c:pt>
                <c:pt idx="80">
                  <c:v>02/04/2020 20:00</c:v>
                </c:pt>
                <c:pt idx="81">
                  <c:v>02/04/2020 20:15</c:v>
                </c:pt>
                <c:pt idx="82">
                  <c:v>02/04/2020 20:30</c:v>
                </c:pt>
                <c:pt idx="83">
                  <c:v>02/04/2020 20:45</c:v>
                </c:pt>
                <c:pt idx="84">
                  <c:v>02/04/2020 21:00</c:v>
                </c:pt>
                <c:pt idx="85">
                  <c:v>02/04/2020 21:15</c:v>
                </c:pt>
                <c:pt idx="86">
                  <c:v>02/04/2020 21:30</c:v>
                </c:pt>
                <c:pt idx="87">
                  <c:v>02/04/2020 21:45</c:v>
                </c:pt>
                <c:pt idx="88">
                  <c:v>02/04/2020 22:00</c:v>
                </c:pt>
                <c:pt idx="89">
                  <c:v>02/04/2020 22:15</c:v>
                </c:pt>
                <c:pt idx="90">
                  <c:v>02/04/2020 22:30</c:v>
                </c:pt>
                <c:pt idx="91">
                  <c:v>02/04/2020 22:45</c:v>
                </c:pt>
                <c:pt idx="92">
                  <c:v>02/04/2020 23:00</c:v>
                </c:pt>
                <c:pt idx="93">
                  <c:v>02/04/2020 23:15</c:v>
                </c:pt>
                <c:pt idx="94">
                  <c:v>02/04/2020 23:30</c:v>
                </c:pt>
                <c:pt idx="95">
                  <c:v>02/04/2020 23:45</c:v>
                </c:pt>
                <c:pt idx="96">
                  <c:v>02/05/2020 00:00</c:v>
                </c:pt>
              </c:strCache>
            </c:strRef>
          </c:xVal>
          <c:yVal>
            <c:numRef>
              <c:f>Sheet2!$B$1:$B$97</c:f>
              <c:numCache>
                <c:formatCode>General</c:formatCode>
                <c:ptCount val="97"/>
                <c:pt idx="0">
                  <c:v>470.839460134506</c:v>
                </c:pt>
                <c:pt idx="1">
                  <c:v>471.26591125130699</c:v>
                </c:pt>
                <c:pt idx="2">
                  <c:v>470.87745803594601</c:v>
                </c:pt>
                <c:pt idx="3">
                  <c:v>467.41121363639797</c:v>
                </c:pt>
                <c:pt idx="4">
                  <c:v>692.80242736637604</c:v>
                </c:pt>
                <c:pt idx="5">
                  <c:v>1360.5385145396001</c:v>
                </c:pt>
                <c:pt idx="6">
                  <c:v>872.88161155581497</c:v>
                </c:pt>
                <c:pt idx="7">
                  <c:v>474.62065175175701</c:v>
                </c:pt>
                <c:pt idx="8">
                  <c:v>472.35323822498299</c:v>
                </c:pt>
                <c:pt idx="9">
                  <c:v>470.10269635915802</c:v>
                </c:pt>
                <c:pt idx="10">
                  <c:v>473.47328773140902</c:v>
                </c:pt>
                <c:pt idx="11">
                  <c:v>794.51780255138897</c:v>
                </c:pt>
                <c:pt idx="12">
                  <c:v>474.13978834450199</c:v>
                </c:pt>
                <c:pt idx="13">
                  <c:v>474.15440984070301</c:v>
                </c:pt>
                <c:pt idx="14">
                  <c:v>475.20496535301203</c:v>
                </c:pt>
                <c:pt idx="15">
                  <c:v>471.67078314721601</c:v>
                </c:pt>
                <c:pt idx="16">
                  <c:v>466.976029872894</c:v>
                </c:pt>
                <c:pt idx="17">
                  <c:v>1402.3872089386</c:v>
                </c:pt>
                <c:pt idx="18">
                  <c:v>1412.6207726448799</c:v>
                </c:pt>
                <c:pt idx="19">
                  <c:v>989.22609025239899</c:v>
                </c:pt>
                <c:pt idx="20">
                  <c:v>540.46731428802002</c:v>
                </c:pt>
                <c:pt idx="21">
                  <c:v>688.64464545249905</c:v>
                </c:pt>
                <c:pt idx="22">
                  <c:v>577.24994406104099</c:v>
                </c:pt>
                <c:pt idx="23">
                  <c:v>623.37653885781799</c:v>
                </c:pt>
                <c:pt idx="24">
                  <c:v>1044.81049029529</c:v>
                </c:pt>
                <c:pt idx="25">
                  <c:v>470.331434071064</c:v>
                </c:pt>
                <c:pt idx="26">
                  <c:v>468.16648550331598</c:v>
                </c:pt>
                <c:pt idx="27">
                  <c:v>462.73229581117602</c:v>
                </c:pt>
                <c:pt idx="28">
                  <c:v>465.17563505470798</c:v>
                </c:pt>
                <c:pt idx="29">
                  <c:v>809.41407604515598</c:v>
                </c:pt>
                <c:pt idx="30">
                  <c:v>855.98954856395699</c:v>
                </c:pt>
                <c:pt idx="31">
                  <c:v>477.084087952971</c:v>
                </c:pt>
                <c:pt idx="32">
                  <c:v>470.52067780494701</c:v>
                </c:pt>
                <c:pt idx="33">
                  <c:v>582.68617977201905</c:v>
                </c:pt>
                <c:pt idx="34">
                  <c:v>1728.3711325377201</c:v>
                </c:pt>
                <c:pt idx="35">
                  <c:v>471.89432042837097</c:v>
                </c:pt>
                <c:pt idx="36">
                  <c:v>456.53896716237102</c:v>
                </c:pt>
                <c:pt idx="37">
                  <c:v>456.97413419187097</c:v>
                </c:pt>
                <c:pt idx="38">
                  <c:v>695.84604567289398</c:v>
                </c:pt>
                <c:pt idx="39">
                  <c:v>514.19516691565502</c:v>
                </c:pt>
                <c:pt idx="40">
                  <c:v>459.32710003852799</c:v>
                </c:pt>
                <c:pt idx="41">
                  <c:v>458.23733456432802</c:v>
                </c:pt>
                <c:pt idx="42">
                  <c:v>464.524428293109</c:v>
                </c:pt>
                <c:pt idx="43">
                  <c:v>461.93453551828901</c:v>
                </c:pt>
                <c:pt idx="44">
                  <c:v>460.03075200319302</c:v>
                </c:pt>
                <c:pt idx="45">
                  <c:v>875.13457167148601</c:v>
                </c:pt>
                <c:pt idx="46">
                  <c:v>467.69427600503002</c:v>
                </c:pt>
                <c:pt idx="47">
                  <c:v>461.49965792894398</c:v>
                </c:pt>
                <c:pt idx="48">
                  <c:v>758.14917673170601</c:v>
                </c:pt>
                <c:pt idx="49">
                  <c:v>466.79405428469198</c:v>
                </c:pt>
                <c:pt idx="50">
                  <c:v>467.038677215576</c:v>
                </c:pt>
                <c:pt idx="51">
                  <c:v>465.14235226810001</c:v>
                </c:pt>
                <c:pt idx="52">
                  <c:v>703.08282469212998</c:v>
                </c:pt>
                <c:pt idx="53">
                  <c:v>476.33000826835598</c:v>
                </c:pt>
                <c:pt idx="54">
                  <c:v>462.69857470691198</c:v>
                </c:pt>
                <c:pt idx="55">
                  <c:v>461.43913248181298</c:v>
                </c:pt>
                <c:pt idx="56">
                  <c:v>711.71026264131103</c:v>
                </c:pt>
                <c:pt idx="57">
                  <c:v>471.56481733918201</c:v>
                </c:pt>
                <c:pt idx="58">
                  <c:v>463.746073156595</c:v>
                </c:pt>
                <c:pt idx="59">
                  <c:v>460.91258461773401</c:v>
                </c:pt>
                <c:pt idx="60">
                  <c:v>459.16894617676701</c:v>
                </c:pt>
                <c:pt idx="61">
                  <c:v>457.24754077196098</c:v>
                </c:pt>
                <c:pt idx="62">
                  <c:v>460.75515663623798</c:v>
                </c:pt>
                <c:pt idx="63">
                  <c:v>461.70143003761802</c:v>
                </c:pt>
                <c:pt idx="64">
                  <c:v>1307.5757053792499</c:v>
                </c:pt>
                <c:pt idx="65">
                  <c:v>472.48683875799202</c:v>
                </c:pt>
                <c:pt idx="66">
                  <c:v>463.20375759899599</c:v>
                </c:pt>
                <c:pt idx="67">
                  <c:v>465.66008955240301</c:v>
                </c:pt>
                <c:pt idx="68">
                  <c:v>648.09862218797196</c:v>
                </c:pt>
                <c:pt idx="69">
                  <c:v>667.78791823983204</c:v>
                </c:pt>
                <c:pt idx="70">
                  <c:v>724.70517709851299</c:v>
                </c:pt>
                <c:pt idx="71">
                  <c:v>470.79012082517102</c:v>
                </c:pt>
                <c:pt idx="72">
                  <c:v>601.56147612631298</c:v>
                </c:pt>
                <c:pt idx="73">
                  <c:v>570.62871775031101</c:v>
                </c:pt>
                <c:pt idx="74">
                  <c:v>1768.78482851386</c:v>
                </c:pt>
                <c:pt idx="75">
                  <c:v>886.589688539505</c:v>
                </c:pt>
                <c:pt idx="76">
                  <c:v>529.04677464067902</c:v>
                </c:pt>
                <c:pt idx="77">
                  <c:v>1083.49317726493</c:v>
                </c:pt>
                <c:pt idx="78">
                  <c:v>993.41108527779602</c:v>
                </c:pt>
                <c:pt idx="79">
                  <c:v>465.865165233612</c:v>
                </c:pt>
                <c:pt idx="80">
                  <c:v>466.04993274807902</c:v>
                </c:pt>
                <c:pt idx="81">
                  <c:v>849.25725318491504</c:v>
                </c:pt>
                <c:pt idx="82">
                  <c:v>485.73343592882202</c:v>
                </c:pt>
                <c:pt idx="83">
                  <c:v>480.784285724163</c:v>
                </c:pt>
                <c:pt idx="84">
                  <c:v>799.54600960016296</c:v>
                </c:pt>
                <c:pt idx="85">
                  <c:v>1765.86851747334</c:v>
                </c:pt>
                <c:pt idx="86">
                  <c:v>308.13201053440599</c:v>
                </c:pt>
                <c:pt idx="87">
                  <c:v>919.86677841842197</c:v>
                </c:pt>
                <c:pt idx="88">
                  <c:v>485.23831950128101</c:v>
                </c:pt>
                <c:pt idx="89">
                  <c:v>477.44997788965702</c:v>
                </c:pt>
                <c:pt idx="90">
                  <c:v>480.459475979209</c:v>
                </c:pt>
                <c:pt idx="91">
                  <c:v>476.10850261151802</c:v>
                </c:pt>
                <c:pt idx="92">
                  <c:v>470.99669422209303</c:v>
                </c:pt>
                <c:pt idx="93">
                  <c:v>469.867149680853</c:v>
                </c:pt>
                <c:pt idx="94">
                  <c:v>470.73815007507801</c:v>
                </c:pt>
                <c:pt idx="95">
                  <c:v>472.38371548056602</c:v>
                </c:pt>
                <c:pt idx="96">
                  <c:v>475.89672707021202</c:v>
                </c:pt>
              </c:numCache>
            </c:numRef>
          </c:yVal>
          <c:smooth val="0"/>
          <c:extLst>
            <c:ext xmlns:c16="http://schemas.microsoft.com/office/drawing/2014/chart" uri="{C3380CC4-5D6E-409C-BE32-E72D297353CC}">
              <c16:uniqueId val="{00000000-1362-694C-9DCE-A846B173EA3F}"/>
            </c:ext>
          </c:extLst>
        </c:ser>
        <c:dLbls>
          <c:showLegendKey val="0"/>
          <c:showVal val="0"/>
          <c:showCatName val="0"/>
          <c:showSerName val="0"/>
          <c:showPercent val="0"/>
          <c:showBubbleSize val="0"/>
        </c:dLbls>
        <c:axId val="289019263"/>
        <c:axId val="289020943"/>
      </c:scatterChart>
      <c:valAx>
        <c:axId val="289019263"/>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b="1" dirty="0"/>
                  <a:t>Reading</a:t>
                </a:r>
                <a:r>
                  <a:rPr lang="en-US" sz="1800" b="1" baseline="0" dirty="0"/>
                  <a:t> Counter</a:t>
                </a:r>
                <a:endParaRPr lang="en-US" sz="1800" b="1" dirty="0"/>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89020943"/>
        <c:crosses val="autoZero"/>
        <c:crossBetween val="midCat"/>
      </c:valAx>
      <c:valAx>
        <c:axId val="28902094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b="1" dirty="0"/>
                  <a:t>10</a:t>
                </a:r>
                <a:r>
                  <a:rPr lang="en-US" sz="1600" b="1" baseline="0" dirty="0"/>
                  <a:t> W/Hours</a:t>
                </a:r>
                <a:endParaRPr lang="en-US" sz="1600" b="1" dirty="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89019263"/>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4/28/20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4/28/20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4/28/20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4/28/20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4/28/20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4/28/20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4/28/20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4/28/20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4/28/20</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chart" Target="../charts/chart2.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4.JPG"/><Relationship Id="rId5" Type="http://schemas.openxmlformats.org/officeDocument/2006/relationships/chart" Target="../charts/chart1.xml"/><Relationship Id="rId4" Type="http://schemas.openxmlformats.org/officeDocument/2006/relationships/image" Target="../media/image3.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1450D-ED8A-0A42-B8AF-35602F79C73B}"/>
              </a:ext>
            </a:extLst>
          </p:cNvPr>
          <p:cNvSpPr>
            <a:spLocks noGrp="1"/>
          </p:cNvSpPr>
          <p:nvPr>
            <p:ph type="title"/>
          </p:nvPr>
        </p:nvSpPr>
        <p:spPr>
          <a:xfrm>
            <a:off x="6464314" y="1576422"/>
            <a:ext cx="15654051" cy="5230778"/>
          </a:xfrm>
        </p:spPr>
        <p:txBody>
          <a:bodyPr>
            <a:normAutofit/>
          </a:bodyPr>
          <a:lstStyle/>
          <a:p>
            <a:pPr>
              <a:lnSpc>
                <a:spcPct val="110000"/>
              </a:lnSpc>
            </a:pPr>
            <a:r>
              <a:rPr lang="en-GB" altLang="en-US" sz="4800" dirty="0">
                <a:solidFill>
                  <a:schemeClr val="accent6">
                    <a:lumMod val="75000"/>
                  </a:schemeClr>
                </a:solidFill>
                <a:latin typeface="Calibri" charset="0"/>
                <a:ea typeface="Calibri" charset="0"/>
                <a:cs typeface="Calibri" charset="0"/>
              </a:rPr>
              <a:t>How do Industrial Operations Measure &amp; Manage Their Efficiency &amp; Energy Consumption?</a:t>
            </a:r>
            <a:br>
              <a:rPr lang="en-GB" altLang="en-US" sz="4800" dirty="0">
                <a:solidFill>
                  <a:schemeClr val="accent6">
                    <a:lumMod val="75000"/>
                  </a:schemeClr>
                </a:solidFill>
                <a:latin typeface="Calibri" charset="0"/>
                <a:ea typeface="Calibri" charset="0"/>
                <a:cs typeface="Calibri" charset="0"/>
              </a:rPr>
            </a:br>
            <a:r>
              <a:rPr lang="en-GB" altLang="en-US" sz="4000" b="1" dirty="0">
                <a:solidFill>
                  <a:schemeClr val="accent6">
                    <a:lumMod val="75000"/>
                  </a:schemeClr>
                </a:solidFill>
                <a:latin typeface="Calibri" charset="0"/>
                <a:ea typeface="Calibri" charset="0"/>
                <a:cs typeface="Calibri" charset="0"/>
              </a:rPr>
              <a:t>Joseph Blackmore (1702858)</a:t>
            </a:r>
            <a:br>
              <a:rPr lang="en-GB" altLang="en-US" sz="4000" b="1" dirty="0">
                <a:solidFill>
                  <a:schemeClr val="accent6">
                    <a:lumMod val="75000"/>
                  </a:schemeClr>
                </a:solidFill>
                <a:latin typeface="Calibri" charset="0"/>
                <a:ea typeface="Calibri" charset="0"/>
                <a:cs typeface="Calibri" charset="0"/>
              </a:rPr>
            </a:br>
            <a:r>
              <a:rPr lang="en-GB" altLang="en-US" sz="3600" b="1" dirty="0">
                <a:solidFill>
                  <a:schemeClr val="accent6">
                    <a:lumMod val="75000"/>
                  </a:schemeClr>
                </a:solidFill>
                <a:latin typeface="Calibri" charset="0"/>
                <a:ea typeface="Calibri" charset="0"/>
                <a:cs typeface="Calibri" charset="0"/>
              </a:rPr>
              <a:t>Andrew Thorn</a:t>
            </a:r>
            <a:br>
              <a:rPr lang="en-GB" altLang="en-US" sz="3600" dirty="0">
                <a:solidFill>
                  <a:schemeClr val="accent6">
                    <a:lumMod val="75000"/>
                  </a:schemeClr>
                </a:solidFill>
                <a:latin typeface="Calibri" charset="0"/>
                <a:ea typeface="Calibri" charset="0"/>
                <a:cs typeface="Calibri" charset="0"/>
              </a:rPr>
            </a:br>
            <a:br>
              <a:rPr lang="en-GB" altLang="en-US" sz="1800" dirty="0">
                <a:solidFill>
                  <a:srgbClr val="002060"/>
                </a:solidFill>
                <a:latin typeface="Calibri" charset="0"/>
                <a:ea typeface="Calibri" charset="0"/>
                <a:cs typeface="Calibri" charset="0"/>
              </a:rPr>
            </a:b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br>
              <a:rPr lang="en-GB" altLang="en-US" sz="3600" b="1" dirty="0">
                <a:solidFill>
                  <a:srgbClr val="002060"/>
                </a:solidFill>
                <a:latin typeface="Calibri" charset="0"/>
                <a:ea typeface="Calibri" charset="0"/>
                <a:cs typeface="Calibri" charset="0"/>
              </a:rPr>
            </a:br>
            <a:r>
              <a:rPr lang="en-GB" altLang="en-US" sz="3600" dirty="0">
                <a:solidFill>
                  <a:srgbClr val="002060"/>
                </a:solidFill>
                <a:latin typeface="Calibri" charset="0"/>
                <a:ea typeface="Calibri" charset="0"/>
                <a:cs typeface="Calibri" charset="0"/>
              </a:rPr>
              <a:t>BEng (Hons) Energy &amp; Environmental Engineering</a:t>
            </a:r>
            <a:br>
              <a:rPr lang="en-US" altLang="zh-CN" sz="3600" dirty="0">
                <a:solidFill>
                  <a:srgbClr val="002060"/>
                </a:solidFill>
                <a:latin typeface="Calibri" charset="0"/>
                <a:ea typeface="Calibri" charset="0"/>
                <a:cs typeface="Calibri" charset="0"/>
              </a:rPr>
            </a:br>
            <a:endParaRPr lang="en-US" sz="3600" dirty="0"/>
          </a:p>
        </p:txBody>
      </p:sp>
      <p:pic>
        <p:nvPicPr>
          <p:cNvPr id="4" name="Picture 3">
            <a:extLst>
              <a:ext uri="{FF2B5EF4-FFF2-40B4-BE49-F238E27FC236}">
                <a16:creationId xmlns:a16="http://schemas.microsoft.com/office/drawing/2014/main" id="{6D17300F-65B2-8B4F-B5B3-354DE5289F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197" y="331923"/>
            <a:ext cx="3660125" cy="1279959"/>
          </a:xfrm>
          <a:prstGeom prst="rect">
            <a:avLst/>
          </a:prstGeom>
        </p:spPr>
      </p:pic>
      <p:pic>
        <p:nvPicPr>
          <p:cNvPr id="5" name="Picture 4">
            <a:extLst>
              <a:ext uri="{FF2B5EF4-FFF2-40B4-BE49-F238E27FC236}">
                <a16:creationId xmlns:a16="http://schemas.microsoft.com/office/drawing/2014/main" id="{12CB8902-E6CE-6A4D-8482-248B7FB13C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13501" y="0"/>
            <a:ext cx="1420200" cy="1576422"/>
          </a:xfrm>
          <a:prstGeom prst="rect">
            <a:avLst/>
          </a:prstGeom>
        </p:spPr>
      </p:pic>
      <p:cxnSp>
        <p:nvCxnSpPr>
          <p:cNvPr id="6" name="Straight Connector 5">
            <a:extLst>
              <a:ext uri="{FF2B5EF4-FFF2-40B4-BE49-F238E27FC236}">
                <a16:creationId xmlns:a16="http://schemas.microsoft.com/office/drawing/2014/main" id="{D52091A3-DD9D-F145-B7C0-8BB14C32AAA3}"/>
              </a:ext>
            </a:extLst>
          </p:cNvPr>
          <p:cNvCxnSpPr/>
          <p:nvPr/>
        </p:nvCxnSpPr>
        <p:spPr>
          <a:xfrm>
            <a:off x="309701" y="1611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1A8A872B-6AC4-C84C-8B27-D452738FFE49}"/>
              </a:ext>
            </a:extLst>
          </p:cNvPr>
          <p:cNvCxnSpPr/>
          <p:nvPr/>
        </p:nvCxnSpPr>
        <p:spPr>
          <a:xfrm>
            <a:off x="179998" y="29240044"/>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D310486F-2641-AA44-A6FF-B34838FCF8E7}"/>
              </a:ext>
            </a:extLst>
          </p:cNvPr>
          <p:cNvSpPr txBox="1"/>
          <p:nvPr/>
        </p:nvSpPr>
        <p:spPr>
          <a:xfrm>
            <a:off x="12288599" y="29391762"/>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pic>
        <p:nvPicPr>
          <p:cNvPr id="9" name="Picture 8">
            <a:extLst>
              <a:ext uri="{FF2B5EF4-FFF2-40B4-BE49-F238E27FC236}">
                <a16:creationId xmlns:a16="http://schemas.microsoft.com/office/drawing/2014/main" id="{F54080B8-9D22-C54A-A2EE-E6F1CE9BA5FB}"/>
              </a:ext>
            </a:extLst>
          </p:cNvPr>
          <p:cNvPicPr>
            <a:picLocks noChangeAspect="1"/>
          </p:cNvPicPr>
          <p:nvPr/>
        </p:nvPicPr>
        <p:blipFill>
          <a:blip r:embed="rId4"/>
          <a:stretch>
            <a:fillRect/>
          </a:stretch>
        </p:blipFill>
        <p:spPr>
          <a:xfrm>
            <a:off x="450197" y="29295380"/>
            <a:ext cx="2032000" cy="979833"/>
          </a:xfrm>
          <a:prstGeom prst="rect">
            <a:avLst/>
          </a:prstGeom>
        </p:spPr>
      </p:pic>
      <p:sp>
        <p:nvSpPr>
          <p:cNvPr id="11" name="Text Box 6">
            <a:extLst>
              <a:ext uri="{FF2B5EF4-FFF2-40B4-BE49-F238E27FC236}">
                <a16:creationId xmlns:a16="http://schemas.microsoft.com/office/drawing/2014/main" id="{34EE4DE2-19BB-9549-84B3-69BE4A5EA798}"/>
              </a:ext>
            </a:extLst>
          </p:cNvPr>
          <p:cNvSpPr txBox="1">
            <a:spLocks noChangeArrowheads="1"/>
          </p:cNvSpPr>
          <p:nvPr/>
        </p:nvSpPr>
        <p:spPr bwMode="auto">
          <a:xfrm>
            <a:off x="180000" y="6257121"/>
            <a:ext cx="6415087" cy="8198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solidFill>
                  <a:schemeClr val="accent6">
                    <a:lumMod val="75000"/>
                  </a:schemeClr>
                </a:solidFill>
                <a:latin typeface="Arial" panose="020B0604020202020204" pitchFamily="34" charset="0"/>
                <a:cs typeface="Arial" panose="020B0604020202020204" pitchFamily="34" charset="0"/>
              </a:rPr>
              <a:t>Introduction</a:t>
            </a:r>
          </a:p>
          <a:p>
            <a:pPr>
              <a:spcBef>
                <a:spcPct val="50000"/>
              </a:spcBef>
            </a:pPr>
            <a:r>
              <a:rPr lang="en-US" altLang="en-US" sz="2800" dirty="0"/>
              <a:t>This project is a collaboration between myself and a thermoplastics manufacturing facility based in the village of Kenfig, Bridgend. The motivation behind carrying out this project was the ability to apply the knowledge gained in my energy related modules throughout my degree to a real-world situation. The ability to have discussions with a plant manager at a working facility offered valuable experience and insights into the practical challenges of planning and implementing efficiency related engineering and management solutions.</a:t>
            </a:r>
          </a:p>
        </p:txBody>
      </p:sp>
      <p:sp>
        <p:nvSpPr>
          <p:cNvPr id="12" name="Text Box 6">
            <a:extLst>
              <a:ext uri="{FF2B5EF4-FFF2-40B4-BE49-F238E27FC236}">
                <a16:creationId xmlns:a16="http://schemas.microsoft.com/office/drawing/2014/main" id="{661DA4F3-7B0D-9B4B-89AA-12488C557372}"/>
              </a:ext>
            </a:extLst>
          </p:cNvPr>
          <p:cNvSpPr txBox="1">
            <a:spLocks noChangeArrowheads="1"/>
          </p:cNvSpPr>
          <p:nvPr/>
        </p:nvSpPr>
        <p:spPr bwMode="auto">
          <a:xfrm>
            <a:off x="180000" y="14039864"/>
            <a:ext cx="6415087" cy="12630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solidFill>
                  <a:schemeClr val="accent6">
                    <a:lumMod val="75000"/>
                  </a:schemeClr>
                </a:solidFill>
                <a:latin typeface="Arial" panose="020B0604020202020204" pitchFamily="34" charset="0"/>
                <a:cs typeface="Arial" panose="020B0604020202020204" pitchFamily="34" charset="0"/>
              </a:rPr>
              <a:t>Project Aims</a:t>
            </a:r>
          </a:p>
          <a:p>
            <a:r>
              <a:rPr lang="en-GB" dirty="0"/>
              <a:t> </a:t>
            </a:r>
          </a:p>
          <a:p>
            <a:pPr marL="342900" lvl="0" indent="-342900">
              <a:buFont typeface="Arial" panose="020B0604020202020204" pitchFamily="34" charset="0"/>
              <a:buChar char="•"/>
            </a:pPr>
            <a:r>
              <a:rPr lang="en-GB" sz="2800" dirty="0"/>
              <a:t>To experience how a working factory goes about measuring their energy usage and how potential areas for improvement are evaluated. </a:t>
            </a:r>
          </a:p>
          <a:p>
            <a:pPr marL="342900" lvl="0" indent="-342900">
              <a:buFont typeface="Arial" panose="020B0604020202020204" pitchFamily="34" charset="0"/>
              <a:buChar char="•"/>
            </a:pPr>
            <a:r>
              <a:rPr lang="en-GB" sz="2800" dirty="0"/>
              <a:t>To explore the incentives for a business to strive for improved efficiency and reduced energy consumption.</a:t>
            </a:r>
          </a:p>
          <a:p>
            <a:pPr marL="342900" lvl="0" indent="-342900">
              <a:buFont typeface="Arial" panose="020B0604020202020204" pitchFamily="34" charset="0"/>
              <a:buChar char="•"/>
            </a:pPr>
            <a:r>
              <a:rPr lang="en-GB" sz="2800" dirty="0"/>
              <a:t>Carry out research into energy auditing techniques and how they are used to highlight areas for improvement in energy usage.</a:t>
            </a:r>
          </a:p>
          <a:p>
            <a:pPr marL="342900" lvl="0" indent="-342900">
              <a:buFont typeface="Arial" panose="020B0604020202020204" pitchFamily="34" charset="0"/>
              <a:buChar char="•"/>
            </a:pPr>
            <a:r>
              <a:rPr lang="en-GB" sz="2800" dirty="0"/>
              <a:t>To understand the importance of working towards improved efficiency on a global scale.</a:t>
            </a:r>
          </a:p>
          <a:p>
            <a:pPr marL="342900" lvl="0" indent="-342900">
              <a:buFont typeface="Arial" panose="020B0604020202020204" pitchFamily="34" charset="0"/>
              <a:buChar char="•"/>
            </a:pPr>
            <a:r>
              <a:rPr lang="en-GB" sz="2800" dirty="0"/>
              <a:t>To evaluate the feasibility of real-world engineering solutions to improving efficiency in a manufacturing facility.</a:t>
            </a:r>
          </a:p>
          <a:p>
            <a:pPr marL="342900" lvl="0" indent="-342900">
              <a:buFont typeface="Arial" panose="020B0604020202020204" pitchFamily="34" charset="0"/>
              <a:buChar char="•"/>
            </a:pPr>
            <a:r>
              <a:rPr lang="en-GB" sz="2800" dirty="0"/>
              <a:t>To research why there is an increase in pressure on industry to reduce emissions.</a:t>
            </a:r>
          </a:p>
          <a:p>
            <a:pPr>
              <a:spcBef>
                <a:spcPct val="50000"/>
              </a:spcBef>
            </a:pPr>
            <a:endParaRPr lang="en-AU" altLang="en-US" sz="3600" b="1" dirty="0">
              <a:solidFill>
                <a:schemeClr val="accent6">
                  <a:lumMod val="75000"/>
                </a:schemeClr>
              </a:solidFill>
              <a:latin typeface="Arial" panose="020B0604020202020204" pitchFamily="34" charset="0"/>
              <a:cs typeface="Arial" panose="020B0604020202020204" pitchFamily="34" charset="0"/>
            </a:endParaRPr>
          </a:p>
        </p:txBody>
      </p:sp>
      <p:sp>
        <p:nvSpPr>
          <p:cNvPr id="13" name="Text Box 6">
            <a:extLst>
              <a:ext uri="{FF2B5EF4-FFF2-40B4-BE49-F238E27FC236}">
                <a16:creationId xmlns:a16="http://schemas.microsoft.com/office/drawing/2014/main" id="{89B2A943-88E0-1A49-BD64-F951C7ADC670}"/>
              </a:ext>
            </a:extLst>
          </p:cNvPr>
          <p:cNvSpPr txBox="1">
            <a:spLocks noChangeArrowheads="1"/>
          </p:cNvSpPr>
          <p:nvPr/>
        </p:nvSpPr>
        <p:spPr bwMode="auto">
          <a:xfrm>
            <a:off x="6595086" y="6067855"/>
            <a:ext cx="6415087" cy="7767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solidFill>
                  <a:schemeClr val="accent6">
                    <a:lumMod val="75000"/>
                  </a:schemeClr>
                </a:solidFill>
                <a:latin typeface="Arial" panose="020B0604020202020204" pitchFamily="34" charset="0"/>
                <a:cs typeface="Arial" panose="020B0604020202020204" pitchFamily="34" charset="0"/>
              </a:rPr>
              <a:t>Methodology</a:t>
            </a:r>
          </a:p>
          <a:p>
            <a:pPr>
              <a:spcBef>
                <a:spcPct val="50000"/>
              </a:spcBef>
            </a:pPr>
            <a:r>
              <a:rPr lang="en-AU" altLang="en-US" sz="2800" dirty="0">
                <a:latin typeface="Arial" panose="020B0604020202020204" pitchFamily="34" charset="0"/>
                <a:cs typeface="Arial" panose="020B0604020202020204" pitchFamily="34" charset="0"/>
              </a:rPr>
              <a:t>By applying the principles of a diagnostic energy audit to a working industrial facility, a comprehensive understanding of how an industrial operation physically measures and applies management techniques in order to reduce its energy consumption can be established. By collecting primary data and using data analysis to determine potential areas for improvement, the analytical, mathematical and practical skills that an engineer must possess will need to be implemented.</a:t>
            </a:r>
          </a:p>
        </p:txBody>
      </p:sp>
      <p:sp>
        <p:nvSpPr>
          <p:cNvPr id="15" name="Text Box 6">
            <a:extLst>
              <a:ext uri="{FF2B5EF4-FFF2-40B4-BE49-F238E27FC236}">
                <a16:creationId xmlns:a16="http://schemas.microsoft.com/office/drawing/2014/main" id="{5CF7C9E2-F4DC-4240-A872-A1DAF7990055}"/>
              </a:ext>
            </a:extLst>
          </p:cNvPr>
          <p:cNvSpPr txBox="1">
            <a:spLocks noChangeArrowheads="1"/>
          </p:cNvSpPr>
          <p:nvPr/>
        </p:nvSpPr>
        <p:spPr bwMode="auto">
          <a:xfrm>
            <a:off x="6464314" y="13462159"/>
            <a:ext cx="6415087" cy="5012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solidFill>
                  <a:schemeClr val="accent6">
                    <a:lumMod val="75000"/>
                  </a:schemeClr>
                </a:solidFill>
                <a:latin typeface="Arial" panose="020B0604020202020204" pitchFamily="34" charset="0"/>
                <a:cs typeface="Arial" panose="020B0604020202020204" pitchFamily="34" charset="0"/>
              </a:rPr>
              <a:t>Results</a:t>
            </a:r>
          </a:p>
          <a:p>
            <a:pPr>
              <a:spcBef>
                <a:spcPct val="50000"/>
              </a:spcBef>
            </a:pPr>
            <a:r>
              <a:rPr lang="en-GB" altLang="en-US" sz="2800" dirty="0"/>
              <a:t>Firstly, analysis into the perceived performance of the facilities Energy Management System (“</a:t>
            </a:r>
            <a:r>
              <a:rPr lang="en-GB" altLang="en-US" sz="2800" dirty="0" err="1"/>
              <a:t>EnMS</a:t>
            </a:r>
            <a:r>
              <a:rPr lang="en-GB" altLang="en-US" sz="2800" dirty="0"/>
              <a:t>”) was carried out. Employees with varying roles completed a detailed questionnaire designed by The Carbon Trust. </a:t>
            </a:r>
          </a:p>
          <a:p>
            <a:pPr>
              <a:spcBef>
                <a:spcPct val="50000"/>
              </a:spcBef>
            </a:pPr>
            <a:r>
              <a:rPr lang="en-GB" altLang="en-US" sz="1800" b="1" i="1" dirty="0">
                <a:latin typeface="Times New Roman" panose="02020603050405020304" pitchFamily="18" charset="0"/>
                <a:cs typeface="Times New Roman" panose="02020603050405020304" pitchFamily="18" charset="0"/>
              </a:rPr>
              <a:t>Graph 1: Highlighting areas for improvement in the Energy Management System</a:t>
            </a:r>
            <a:endParaRPr lang="en-US" altLang="en-US" sz="1800" b="1" i="1" dirty="0">
              <a:latin typeface="Times New Roman" panose="02020603050405020304" pitchFamily="18" charset="0"/>
              <a:cs typeface="Times New Roman" panose="02020603050405020304" pitchFamily="18" charset="0"/>
            </a:endParaRPr>
          </a:p>
        </p:txBody>
      </p:sp>
      <p:graphicFrame>
        <p:nvGraphicFramePr>
          <p:cNvPr id="16" name="Chart 15">
            <a:extLst>
              <a:ext uri="{FF2B5EF4-FFF2-40B4-BE49-F238E27FC236}">
                <a16:creationId xmlns:a16="http://schemas.microsoft.com/office/drawing/2014/main" id="{7C1FC3E1-BCA2-3646-9213-33A323EC38C3}"/>
              </a:ext>
            </a:extLst>
          </p:cNvPr>
          <p:cNvGraphicFramePr/>
          <p:nvPr>
            <p:extLst>
              <p:ext uri="{D42A27DB-BD31-4B8C-83A1-F6EECF244321}">
                <p14:modId xmlns:p14="http://schemas.microsoft.com/office/powerpoint/2010/main" val="1895541349"/>
              </p:ext>
            </p:extLst>
          </p:nvPr>
        </p:nvGraphicFramePr>
        <p:xfrm>
          <a:off x="6464314" y="18244671"/>
          <a:ext cx="6875168" cy="4437529"/>
        </p:xfrm>
        <a:graphic>
          <a:graphicData uri="http://schemas.openxmlformats.org/drawingml/2006/chart">
            <c:chart xmlns:c="http://schemas.openxmlformats.org/drawingml/2006/chart" xmlns:r="http://schemas.openxmlformats.org/officeDocument/2006/relationships" r:id="rId5"/>
          </a:graphicData>
        </a:graphic>
      </p:graphicFrame>
      <p:sp>
        <p:nvSpPr>
          <p:cNvPr id="3" name="TextBox 2">
            <a:extLst>
              <a:ext uri="{FF2B5EF4-FFF2-40B4-BE49-F238E27FC236}">
                <a16:creationId xmlns:a16="http://schemas.microsoft.com/office/drawing/2014/main" id="{A63F4EDC-9E9E-3047-9F40-8407E9085532}"/>
              </a:ext>
            </a:extLst>
          </p:cNvPr>
          <p:cNvSpPr txBox="1"/>
          <p:nvPr/>
        </p:nvSpPr>
        <p:spPr>
          <a:xfrm>
            <a:off x="6807200" y="22682200"/>
            <a:ext cx="6202973" cy="6124754"/>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The results of this questionnaire suggested that whilst most of the employees at the facility perceived the “</a:t>
            </a:r>
            <a:r>
              <a:rPr lang="en-US" sz="2800" dirty="0" err="1">
                <a:latin typeface="Arial" panose="020B0604020202020204" pitchFamily="34" charset="0"/>
                <a:cs typeface="Arial" panose="020B0604020202020204" pitchFamily="34" charset="0"/>
              </a:rPr>
              <a:t>EnMS</a:t>
            </a:r>
            <a:r>
              <a:rPr lang="en-US" sz="2800" dirty="0">
                <a:latin typeface="Arial" panose="020B0604020202020204" pitchFamily="34" charset="0"/>
                <a:cs typeface="Arial" panose="020B0604020202020204" pitchFamily="34" charset="0"/>
              </a:rPr>
              <a:t>” to be of acceptable quality, Communication was perceived to be an area of weakness that requires immediate attention by multiple employees. Estimations for the financial savings and reductions in carbon footprint possible by implementing engineering solutions to achieve the energy conservation opportunities identified by the energy audit were then completed; </a:t>
            </a:r>
          </a:p>
        </p:txBody>
      </p:sp>
      <p:graphicFrame>
        <p:nvGraphicFramePr>
          <p:cNvPr id="10" name="Table 9">
            <a:extLst>
              <a:ext uri="{FF2B5EF4-FFF2-40B4-BE49-F238E27FC236}">
                <a16:creationId xmlns:a16="http://schemas.microsoft.com/office/drawing/2014/main" id="{CB29499A-B2EB-8649-A96B-00EEE6A58A71}"/>
              </a:ext>
            </a:extLst>
          </p:cNvPr>
          <p:cNvGraphicFramePr>
            <a:graphicFrameLocks noGrp="1"/>
          </p:cNvGraphicFramePr>
          <p:nvPr>
            <p:extLst>
              <p:ext uri="{D42A27DB-BD31-4B8C-83A1-F6EECF244321}">
                <p14:modId xmlns:p14="http://schemas.microsoft.com/office/powerpoint/2010/main" val="1526402581"/>
              </p:ext>
            </p:extLst>
          </p:nvPr>
        </p:nvGraphicFramePr>
        <p:xfrm>
          <a:off x="13010174" y="7211229"/>
          <a:ext cx="8193824" cy="8963959"/>
        </p:xfrm>
        <a:graphic>
          <a:graphicData uri="http://schemas.openxmlformats.org/drawingml/2006/table">
            <a:tbl>
              <a:tblPr firstRow="1" firstCol="1" bandRow="1">
                <a:tableStyleId>{5C22544A-7EE6-4342-B048-85BDC9FD1C3A}</a:tableStyleId>
              </a:tblPr>
              <a:tblGrid>
                <a:gridCol w="2657126">
                  <a:extLst>
                    <a:ext uri="{9D8B030D-6E8A-4147-A177-3AD203B41FA5}">
                      <a16:colId xmlns:a16="http://schemas.microsoft.com/office/drawing/2014/main" val="4123462489"/>
                    </a:ext>
                  </a:extLst>
                </a:gridCol>
                <a:gridCol w="1845566">
                  <a:extLst>
                    <a:ext uri="{9D8B030D-6E8A-4147-A177-3AD203B41FA5}">
                      <a16:colId xmlns:a16="http://schemas.microsoft.com/office/drawing/2014/main" val="3967967838"/>
                    </a:ext>
                  </a:extLst>
                </a:gridCol>
                <a:gridCol w="1845566">
                  <a:extLst>
                    <a:ext uri="{9D8B030D-6E8A-4147-A177-3AD203B41FA5}">
                      <a16:colId xmlns:a16="http://schemas.microsoft.com/office/drawing/2014/main" val="4208142246"/>
                    </a:ext>
                  </a:extLst>
                </a:gridCol>
                <a:gridCol w="1845566">
                  <a:extLst>
                    <a:ext uri="{9D8B030D-6E8A-4147-A177-3AD203B41FA5}">
                      <a16:colId xmlns:a16="http://schemas.microsoft.com/office/drawing/2014/main" val="3542275709"/>
                    </a:ext>
                  </a:extLst>
                </a:gridCol>
              </a:tblGrid>
              <a:tr h="481574">
                <a:tc>
                  <a:txBody>
                    <a:bodyPr/>
                    <a:lstStyle/>
                    <a:p>
                      <a:pPr>
                        <a:spcAft>
                          <a:spcPts val="0"/>
                        </a:spcAft>
                      </a:pPr>
                      <a:r>
                        <a:rPr lang="en-GB" sz="1100">
                          <a:effectLst/>
                        </a:rPr>
                        <a:t> </a:t>
                      </a:r>
                      <a:endParaRPr lang="en-GB" sz="11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600" u="sng" dirty="0">
                          <a:effectLst/>
                        </a:rPr>
                        <a:t>Production ‘A’</a:t>
                      </a:r>
                      <a:endParaRPr lang="en-GB"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600" u="sng" dirty="0">
                          <a:effectLst/>
                        </a:rPr>
                        <a:t>Production ‘B’</a:t>
                      </a:r>
                      <a:endParaRPr lang="en-GB"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600" u="sng" dirty="0">
                          <a:effectLst/>
                        </a:rPr>
                        <a:t>Warehouse &amp; Racking Area </a:t>
                      </a:r>
                      <a:endParaRPr lang="en-GB"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01432470"/>
                  </a:ext>
                </a:extLst>
              </a:tr>
              <a:tr h="226089">
                <a:tc>
                  <a:txBody>
                    <a:bodyPr/>
                    <a:lstStyle/>
                    <a:p>
                      <a:pPr>
                        <a:spcAft>
                          <a:spcPts val="0"/>
                        </a:spcAft>
                      </a:pPr>
                      <a:r>
                        <a:rPr lang="en-GB" sz="1400" dirty="0">
                          <a:effectLst/>
                        </a:rPr>
                        <a:t>No. units for modification</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dirty="0">
                          <a:effectLst/>
                        </a:rPr>
                        <a:t>36</a:t>
                      </a:r>
                      <a:endParaRPr lang="en-GB" sz="1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dirty="0">
                          <a:effectLst/>
                        </a:rPr>
                        <a:t>30</a:t>
                      </a:r>
                      <a:endParaRPr lang="en-GB" sz="1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dirty="0">
                          <a:effectLst/>
                        </a:rPr>
                        <a:t>33</a:t>
                      </a:r>
                      <a:r>
                        <a:rPr lang="en-GB" sz="1100" dirty="0">
                          <a:effectLst/>
                        </a:rPr>
                        <a:t> </a:t>
                      </a:r>
                      <a:endParaRPr lang="en-GB" sz="11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371964583"/>
                  </a:ext>
                </a:extLst>
              </a:tr>
              <a:tr h="421377">
                <a:tc>
                  <a:txBody>
                    <a:bodyPr/>
                    <a:lstStyle/>
                    <a:p>
                      <a:pPr>
                        <a:spcAft>
                          <a:spcPts val="0"/>
                        </a:spcAft>
                      </a:pPr>
                      <a:r>
                        <a:rPr lang="en-GB" sz="1400" dirty="0">
                          <a:effectLst/>
                        </a:rPr>
                        <a:t>Existing System</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400W Low Bay </a:t>
                      </a:r>
                    </a:p>
                    <a:p>
                      <a:pPr>
                        <a:spcAft>
                          <a:spcPts val="0"/>
                        </a:spcAft>
                      </a:pPr>
                      <a:r>
                        <a:rPr lang="en-GB" sz="1400" dirty="0">
                          <a:effectLst/>
                        </a:rPr>
                        <a:t>(Metal Halide)</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400W Low Bay</a:t>
                      </a:r>
                    </a:p>
                    <a:p>
                      <a:pPr>
                        <a:spcAft>
                          <a:spcPts val="0"/>
                        </a:spcAft>
                      </a:pPr>
                      <a:r>
                        <a:rPr lang="en-GB" sz="1400" dirty="0">
                          <a:effectLst/>
                        </a:rPr>
                        <a:t>(Metal Halide)</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400W Low Bay</a:t>
                      </a:r>
                    </a:p>
                    <a:p>
                      <a:pPr>
                        <a:spcAft>
                          <a:spcPts val="0"/>
                        </a:spcAft>
                      </a:pPr>
                      <a:r>
                        <a:rPr lang="en-GB" sz="1400" dirty="0">
                          <a:effectLst/>
                        </a:rPr>
                        <a:t>(Metal Halide)</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708527353"/>
                  </a:ext>
                </a:extLst>
              </a:tr>
              <a:tr h="436512">
                <a:tc>
                  <a:txBody>
                    <a:bodyPr/>
                    <a:lstStyle/>
                    <a:p>
                      <a:pPr>
                        <a:spcAft>
                          <a:spcPts val="0"/>
                        </a:spcAft>
                      </a:pPr>
                      <a:r>
                        <a:rPr lang="en-GB" sz="1400" dirty="0">
                          <a:effectLst/>
                        </a:rPr>
                        <a:t>Proposed New Lighting Scheme</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 by 49W T5 Low Bay (LED)</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 by 49W T5 Low Bay (LED)</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 by 49W T5 Low Bay (LED)</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477045407"/>
                  </a:ext>
                </a:extLst>
              </a:tr>
              <a:tr h="210689">
                <a:tc>
                  <a:txBody>
                    <a:bodyPr/>
                    <a:lstStyle/>
                    <a:p>
                      <a:pPr>
                        <a:spcAft>
                          <a:spcPts val="0"/>
                        </a:spcAft>
                      </a:pPr>
                      <a:r>
                        <a:rPr lang="en-GB" sz="1400" dirty="0">
                          <a:effectLst/>
                        </a:rPr>
                        <a:t>No. Tubes per fitting (existing)</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1</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1</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1</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567269679"/>
                  </a:ext>
                </a:extLst>
              </a:tr>
              <a:tr h="210689">
                <a:tc>
                  <a:txBody>
                    <a:bodyPr/>
                    <a:lstStyle/>
                    <a:p>
                      <a:pPr>
                        <a:spcAft>
                          <a:spcPts val="0"/>
                        </a:spcAft>
                      </a:pPr>
                      <a:r>
                        <a:rPr lang="en-GB" sz="1400" dirty="0">
                          <a:effectLst/>
                        </a:rPr>
                        <a:t>No. Tubes per fitting (new)</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768186395"/>
                  </a:ext>
                </a:extLst>
              </a:tr>
              <a:tr h="210689">
                <a:tc>
                  <a:txBody>
                    <a:bodyPr/>
                    <a:lstStyle/>
                    <a:p>
                      <a:pPr>
                        <a:spcAft>
                          <a:spcPts val="0"/>
                        </a:spcAft>
                      </a:pPr>
                      <a:r>
                        <a:rPr lang="en-GB" sz="1400" dirty="0">
                          <a:effectLst/>
                        </a:rPr>
                        <a:t>Control to be added</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u="sng" dirty="0">
                          <a:effectLst/>
                        </a:rPr>
                        <a:t>No</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u="sng" dirty="0">
                          <a:effectLst/>
                        </a:rPr>
                        <a:t>No</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u="sng" dirty="0">
                          <a:effectLst/>
                        </a:rPr>
                        <a:t>Yes</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233437469"/>
                  </a:ext>
                </a:extLst>
              </a:tr>
              <a:tr h="421377">
                <a:tc>
                  <a:txBody>
                    <a:bodyPr/>
                    <a:lstStyle/>
                    <a:p>
                      <a:pPr>
                        <a:spcAft>
                          <a:spcPts val="0"/>
                        </a:spcAft>
                      </a:pPr>
                      <a:r>
                        <a:rPr lang="en-GB" sz="1400" dirty="0">
                          <a:effectLst/>
                        </a:rPr>
                        <a:t>Daily Load hours with added control (hrs/day)</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24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24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6</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767004557"/>
                  </a:ext>
                </a:extLst>
              </a:tr>
              <a:tr h="421377">
                <a:tc>
                  <a:txBody>
                    <a:bodyPr/>
                    <a:lstStyle/>
                    <a:p>
                      <a:pPr>
                        <a:spcAft>
                          <a:spcPts val="0"/>
                        </a:spcAft>
                      </a:pPr>
                      <a:r>
                        <a:rPr lang="en-GB" sz="1400" dirty="0">
                          <a:effectLst/>
                        </a:rPr>
                        <a:t>Current Daily Load Hours (hrs/day)</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24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24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24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415643442"/>
                  </a:ext>
                </a:extLst>
              </a:tr>
              <a:tr h="210689">
                <a:tc>
                  <a:txBody>
                    <a:bodyPr/>
                    <a:lstStyle/>
                    <a:p>
                      <a:pPr>
                        <a:spcAft>
                          <a:spcPts val="0"/>
                        </a:spcAft>
                      </a:pPr>
                      <a:r>
                        <a:rPr lang="en-GB" sz="1400" dirty="0">
                          <a:effectLst/>
                        </a:rPr>
                        <a:t>Days per working year </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363</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363</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363</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003513252"/>
                  </a:ext>
                </a:extLst>
              </a:tr>
              <a:tr h="421377">
                <a:tc>
                  <a:txBody>
                    <a:bodyPr/>
                    <a:lstStyle/>
                    <a:p>
                      <a:pPr>
                        <a:spcAft>
                          <a:spcPts val="0"/>
                        </a:spcAft>
                      </a:pPr>
                      <a:r>
                        <a:rPr lang="en-GB" sz="1400" dirty="0">
                          <a:effectLst/>
                        </a:rPr>
                        <a:t>Current annual operating hours (hrs/year</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8712</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8712</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8712</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449471905"/>
                  </a:ext>
                </a:extLst>
              </a:tr>
              <a:tr h="421377">
                <a:tc>
                  <a:txBody>
                    <a:bodyPr/>
                    <a:lstStyle/>
                    <a:p>
                      <a:pPr>
                        <a:spcAft>
                          <a:spcPts val="0"/>
                        </a:spcAft>
                      </a:pPr>
                      <a:r>
                        <a:rPr lang="en-GB" sz="1400" dirty="0">
                          <a:effectLst/>
                        </a:rPr>
                        <a:t>Annual operating hours with added control (hrs/year)</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8712</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8712</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dirty="0">
                          <a:effectLst/>
                        </a:rPr>
                        <a:t>2178</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145354892"/>
                  </a:ext>
                </a:extLst>
              </a:tr>
              <a:tr h="210689">
                <a:tc>
                  <a:txBody>
                    <a:bodyPr/>
                    <a:lstStyle/>
                    <a:p>
                      <a:pPr>
                        <a:spcAft>
                          <a:spcPts val="0"/>
                        </a:spcAft>
                      </a:pPr>
                      <a:r>
                        <a:rPr lang="en-GB" sz="1400" dirty="0">
                          <a:effectLst/>
                        </a:rPr>
                        <a:t>Electricity price (£/kWh)</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0.088</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0.088</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0.088</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356411295"/>
                  </a:ext>
                </a:extLst>
              </a:tr>
              <a:tr h="210689">
                <a:tc>
                  <a:txBody>
                    <a:bodyPr/>
                    <a:lstStyle/>
                    <a:p>
                      <a:pPr>
                        <a:spcAft>
                          <a:spcPts val="0"/>
                        </a:spcAft>
                      </a:pPr>
                      <a:r>
                        <a:rPr lang="en-GB" sz="1400" dirty="0">
                          <a:effectLst/>
                        </a:rPr>
                        <a:t>Power of existing system </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400W</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400W</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400W</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093845285"/>
                  </a:ext>
                </a:extLst>
              </a:tr>
              <a:tr h="210689">
                <a:tc>
                  <a:txBody>
                    <a:bodyPr/>
                    <a:lstStyle/>
                    <a:p>
                      <a:pPr>
                        <a:spcAft>
                          <a:spcPts val="0"/>
                        </a:spcAft>
                      </a:pPr>
                      <a:r>
                        <a:rPr lang="en-GB" sz="1400" dirty="0">
                          <a:effectLst/>
                        </a:rPr>
                        <a:t>Power of new system </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196W</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196W</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400" b="1" u="none" dirty="0">
                          <a:effectLst/>
                        </a:rPr>
                        <a:t>196W</a:t>
                      </a:r>
                      <a:endParaRPr lang="en-GB" sz="1400" b="1" u="none"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480860267"/>
                  </a:ext>
                </a:extLst>
              </a:tr>
              <a:tr h="918708">
                <a:tc>
                  <a:txBody>
                    <a:bodyPr/>
                    <a:lstStyle/>
                    <a:p>
                      <a:pPr>
                        <a:spcAft>
                          <a:spcPts val="0"/>
                        </a:spcAft>
                      </a:pPr>
                      <a:r>
                        <a:rPr lang="en-GB" sz="1600" dirty="0">
                          <a:effectLst/>
                        </a:rPr>
                        <a:t>Running cost of existing system (£/year)</a:t>
                      </a:r>
                      <a:endParaRPr lang="en-GB"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pl-PL" sz="1400" dirty="0">
                          <a:effectLst/>
                        </a:rPr>
                        <a:t>36x0.4kW= 14.4kW</a:t>
                      </a:r>
                      <a:endParaRPr lang="en-GB" sz="1400" dirty="0">
                        <a:effectLst/>
                      </a:endParaRPr>
                    </a:p>
                    <a:p>
                      <a:pPr>
                        <a:spcAft>
                          <a:spcPts val="0"/>
                        </a:spcAft>
                      </a:pPr>
                      <a:r>
                        <a:rPr lang="pl-PL" sz="1400" dirty="0">
                          <a:effectLst/>
                        </a:rPr>
                        <a:t>14.4kWx8712 hours=</a:t>
                      </a:r>
                      <a:endParaRPr lang="en-GB" sz="1400" dirty="0">
                        <a:effectLst/>
                      </a:endParaRPr>
                    </a:p>
                    <a:p>
                      <a:pPr>
                        <a:spcAft>
                          <a:spcPts val="0"/>
                        </a:spcAft>
                      </a:pPr>
                      <a:r>
                        <a:rPr lang="en-GB" sz="1400" dirty="0">
                          <a:effectLst/>
                        </a:rPr>
                        <a:t>125,452.8 kWh,</a:t>
                      </a:r>
                    </a:p>
                    <a:p>
                      <a:pPr>
                        <a:spcAft>
                          <a:spcPts val="0"/>
                        </a:spcAft>
                      </a:pPr>
                      <a:r>
                        <a:rPr lang="en-GB" sz="1400" dirty="0">
                          <a:effectLst/>
                        </a:rPr>
                        <a:t>x £0.088 = £11,039.85</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pl-PL" sz="1400" dirty="0">
                          <a:effectLst/>
                        </a:rPr>
                        <a:t>30x0.4kW= 12kW</a:t>
                      </a:r>
                      <a:endParaRPr lang="en-GB" sz="1400" dirty="0">
                        <a:effectLst/>
                      </a:endParaRPr>
                    </a:p>
                    <a:p>
                      <a:pPr>
                        <a:spcAft>
                          <a:spcPts val="0"/>
                        </a:spcAft>
                      </a:pPr>
                      <a:r>
                        <a:rPr lang="pl-PL" sz="1400" dirty="0">
                          <a:effectLst/>
                        </a:rPr>
                        <a:t>12kWx8712 hours=</a:t>
                      </a:r>
                      <a:endParaRPr lang="en-GB" sz="1400" dirty="0">
                        <a:effectLst/>
                      </a:endParaRPr>
                    </a:p>
                    <a:p>
                      <a:pPr>
                        <a:spcAft>
                          <a:spcPts val="0"/>
                        </a:spcAft>
                      </a:pPr>
                      <a:r>
                        <a:rPr lang="en-GB" sz="1400" dirty="0">
                          <a:effectLst/>
                        </a:rPr>
                        <a:t>104,544 kWh,</a:t>
                      </a:r>
                    </a:p>
                    <a:p>
                      <a:pPr>
                        <a:spcAft>
                          <a:spcPts val="0"/>
                        </a:spcAft>
                      </a:pPr>
                      <a:r>
                        <a:rPr lang="en-GB" sz="1400" dirty="0">
                          <a:effectLst/>
                        </a:rPr>
                        <a:t>x £0.088 = £9,199.87</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pl-PL" sz="1400" dirty="0">
                          <a:effectLst/>
                        </a:rPr>
                        <a:t>33x0.4kW= 13.2kW</a:t>
                      </a:r>
                      <a:endParaRPr lang="en-GB" sz="1400" dirty="0">
                        <a:effectLst/>
                      </a:endParaRPr>
                    </a:p>
                    <a:p>
                      <a:pPr>
                        <a:spcAft>
                          <a:spcPts val="0"/>
                        </a:spcAft>
                      </a:pPr>
                      <a:r>
                        <a:rPr lang="pl-PL" sz="1400" dirty="0">
                          <a:effectLst/>
                        </a:rPr>
                        <a:t>13.2kWx8712 hours=</a:t>
                      </a:r>
                      <a:endParaRPr lang="en-GB" sz="1400" dirty="0">
                        <a:effectLst/>
                      </a:endParaRPr>
                    </a:p>
                    <a:p>
                      <a:pPr>
                        <a:spcAft>
                          <a:spcPts val="0"/>
                        </a:spcAft>
                      </a:pPr>
                      <a:r>
                        <a:rPr lang="en-GB" sz="1400" dirty="0">
                          <a:effectLst/>
                        </a:rPr>
                        <a:t>114,998.4 kWh,</a:t>
                      </a:r>
                    </a:p>
                    <a:p>
                      <a:pPr>
                        <a:spcAft>
                          <a:spcPts val="0"/>
                        </a:spcAft>
                      </a:pPr>
                      <a:r>
                        <a:rPr lang="en-GB" sz="1400" dirty="0">
                          <a:effectLst/>
                        </a:rPr>
                        <a:t>x £0.088 = £10,119.86</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510380744"/>
                  </a:ext>
                </a:extLst>
              </a:tr>
              <a:tr h="842755">
                <a:tc>
                  <a:txBody>
                    <a:bodyPr/>
                    <a:lstStyle/>
                    <a:p>
                      <a:pPr>
                        <a:spcAft>
                          <a:spcPts val="0"/>
                        </a:spcAft>
                      </a:pPr>
                      <a:r>
                        <a:rPr lang="en-GB" sz="1600" dirty="0">
                          <a:effectLst/>
                        </a:rPr>
                        <a:t>Running cost of new system (£/year)</a:t>
                      </a:r>
                      <a:endParaRPr lang="en-GB"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pl-PL" sz="1400" dirty="0">
                          <a:effectLst/>
                        </a:rPr>
                        <a:t>36x0.196kW= 7.056kW</a:t>
                      </a:r>
                      <a:endParaRPr lang="en-GB" sz="1400" dirty="0">
                        <a:effectLst/>
                      </a:endParaRPr>
                    </a:p>
                    <a:p>
                      <a:pPr>
                        <a:spcAft>
                          <a:spcPts val="0"/>
                        </a:spcAft>
                      </a:pPr>
                      <a:r>
                        <a:rPr lang="pl-PL" sz="1400" dirty="0">
                          <a:effectLst/>
                        </a:rPr>
                        <a:t>7.056kWx8712 hours=</a:t>
                      </a:r>
                      <a:endParaRPr lang="en-GB" sz="1400" dirty="0">
                        <a:effectLst/>
                      </a:endParaRPr>
                    </a:p>
                    <a:p>
                      <a:pPr>
                        <a:spcAft>
                          <a:spcPts val="0"/>
                        </a:spcAft>
                      </a:pPr>
                      <a:r>
                        <a:rPr lang="en-GB" sz="1400" dirty="0">
                          <a:effectLst/>
                        </a:rPr>
                        <a:t>61,471.87 kWh,</a:t>
                      </a:r>
                    </a:p>
                    <a:p>
                      <a:pPr>
                        <a:spcAft>
                          <a:spcPts val="0"/>
                        </a:spcAft>
                      </a:pPr>
                      <a:r>
                        <a:rPr lang="en-GB" sz="1400" dirty="0">
                          <a:effectLst/>
                        </a:rPr>
                        <a:t>x £0.088 = £5409.52</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pl-PL" sz="1400" dirty="0">
                          <a:effectLst/>
                        </a:rPr>
                        <a:t>30x0.196kW= 5.88kW</a:t>
                      </a:r>
                      <a:endParaRPr lang="en-GB" sz="1400" dirty="0">
                        <a:effectLst/>
                      </a:endParaRPr>
                    </a:p>
                    <a:p>
                      <a:pPr>
                        <a:spcAft>
                          <a:spcPts val="0"/>
                        </a:spcAft>
                      </a:pPr>
                      <a:r>
                        <a:rPr lang="pl-PL" sz="1400" dirty="0">
                          <a:effectLst/>
                        </a:rPr>
                        <a:t>5.88kWx8712 hours=</a:t>
                      </a:r>
                      <a:endParaRPr lang="en-GB" sz="1400" dirty="0">
                        <a:effectLst/>
                      </a:endParaRPr>
                    </a:p>
                    <a:p>
                      <a:pPr>
                        <a:spcAft>
                          <a:spcPts val="0"/>
                        </a:spcAft>
                      </a:pPr>
                      <a:r>
                        <a:rPr lang="en-GB" sz="1400" dirty="0">
                          <a:effectLst/>
                        </a:rPr>
                        <a:t>51,226.56 kWh,</a:t>
                      </a:r>
                    </a:p>
                    <a:p>
                      <a:pPr>
                        <a:spcAft>
                          <a:spcPts val="0"/>
                        </a:spcAft>
                      </a:pPr>
                      <a:r>
                        <a:rPr lang="en-GB" sz="1400" dirty="0">
                          <a:effectLst/>
                        </a:rPr>
                        <a:t>x £0.088 = £4507.94</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pl-PL" sz="1400" dirty="0">
                          <a:effectLst/>
                        </a:rPr>
                        <a:t>33x0.196kW= 6.468kW</a:t>
                      </a:r>
                      <a:endParaRPr lang="en-GB" sz="1400" dirty="0">
                        <a:effectLst/>
                      </a:endParaRPr>
                    </a:p>
                    <a:p>
                      <a:pPr>
                        <a:spcAft>
                          <a:spcPts val="0"/>
                        </a:spcAft>
                      </a:pPr>
                      <a:r>
                        <a:rPr lang="pl-PL" sz="1400" dirty="0">
                          <a:effectLst/>
                        </a:rPr>
                        <a:t>6.468kWx2178 hours=</a:t>
                      </a:r>
                      <a:endParaRPr lang="en-GB" sz="1400" dirty="0">
                        <a:effectLst/>
                      </a:endParaRPr>
                    </a:p>
                    <a:p>
                      <a:pPr>
                        <a:spcAft>
                          <a:spcPts val="0"/>
                        </a:spcAft>
                      </a:pPr>
                      <a:r>
                        <a:rPr lang="en-GB" sz="1400" dirty="0">
                          <a:effectLst/>
                        </a:rPr>
                        <a:t>14,087.304,</a:t>
                      </a:r>
                    </a:p>
                    <a:p>
                      <a:pPr>
                        <a:spcAft>
                          <a:spcPts val="0"/>
                        </a:spcAft>
                      </a:pPr>
                      <a:r>
                        <a:rPr lang="en-GB" sz="1400" dirty="0">
                          <a:effectLst/>
                        </a:rPr>
                        <a:t>x £0.088 = £1239.68</a:t>
                      </a:r>
                      <a:endParaRPr lang="en-GB"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423271378"/>
                  </a:ext>
                </a:extLst>
              </a:tr>
              <a:tr h="536394">
                <a:tc>
                  <a:txBody>
                    <a:bodyPr/>
                    <a:lstStyle/>
                    <a:p>
                      <a:pPr>
                        <a:spcAft>
                          <a:spcPts val="0"/>
                        </a:spcAft>
                      </a:pPr>
                      <a:r>
                        <a:rPr lang="en-GB" sz="1800" dirty="0">
                          <a:effectLst/>
                        </a:rPr>
                        <a:t>Annual savings (£/year)</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2400" b="1" dirty="0">
                          <a:effectLst/>
                        </a:rPr>
                        <a:t>£5630.33</a:t>
                      </a:r>
                      <a:endParaRPr lang="en-GB" sz="2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2400" b="1" dirty="0">
                          <a:effectLst/>
                        </a:rPr>
                        <a:t>£4691.93</a:t>
                      </a:r>
                      <a:endParaRPr lang="en-GB" sz="2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2400" b="1" dirty="0">
                          <a:effectLst/>
                        </a:rPr>
                        <a:t>£8880.18</a:t>
                      </a:r>
                      <a:endParaRPr lang="en-GB" sz="2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366251012"/>
                  </a:ext>
                </a:extLst>
              </a:tr>
              <a:tr h="369256">
                <a:tc>
                  <a:txBody>
                    <a:bodyPr/>
                    <a:lstStyle/>
                    <a:p>
                      <a:pPr>
                        <a:spcAft>
                          <a:spcPts val="0"/>
                        </a:spcAft>
                      </a:pPr>
                      <a:r>
                        <a:rPr lang="en-GB" sz="1800" dirty="0">
                          <a:effectLst/>
                        </a:rPr>
                        <a:t>Total investment</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800" b="1" dirty="0">
                          <a:effectLst/>
                        </a:rPr>
                        <a:t>£9462</a:t>
                      </a:r>
                      <a:endParaRPr lang="en-GB"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800" b="1" dirty="0">
                          <a:effectLst/>
                        </a:rPr>
                        <a:t>£9462</a:t>
                      </a:r>
                      <a:endParaRPr lang="en-GB"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800" b="1" dirty="0">
                          <a:effectLst/>
                        </a:rPr>
                        <a:t>£9462</a:t>
                      </a:r>
                      <a:endParaRPr lang="en-GB"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765209774"/>
                  </a:ext>
                </a:extLst>
              </a:tr>
              <a:tr h="541771">
                <a:tc>
                  <a:txBody>
                    <a:bodyPr/>
                    <a:lstStyle/>
                    <a:p>
                      <a:pPr>
                        <a:spcAft>
                          <a:spcPts val="0"/>
                        </a:spcAft>
                      </a:pPr>
                      <a:r>
                        <a:rPr lang="en-GB" sz="1800" dirty="0">
                          <a:effectLst/>
                        </a:rPr>
                        <a:t>Payback time to the nearest Month </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2400" b="1" dirty="0">
                          <a:effectLst/>
                        </a:rPr>
                        <a:t>20</a:t>
                      </a:r>
                      <a:endParaRPr lang="en-GB" sz="2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2400" b="1" dirty="0">
                          <a:effectLst/>
                        </a:rPr>
                        <a:t>24</a:t>
                      </a:r>
                      <a:endParaRPr lang="en-GB" sz="2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2400" b="1" dirty="0">
                          <a:effectLst/>
                        </a:rPr>
                        <a:t>13</a:t>
                      </a:r>
                      <a:endParaRPr lang="en-GB" sz="24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057838279"/>
                  </a:ext>
                </a:extLst>
              </a:tr>
              <a:tr h="887902">
                <a:tc>
                  <a:txBody>
                    <a:bodyPr/>
                    <a:lstStyle/>
                    <a:p>
                      <a:pPr>
                        <a:spcAft>
                          <a:spcPts val="0"/>
                        </a:spcAft>
                      </a:pPr>
                      <a:r>
                        <a:rPr lang="en-GB" sz="1800" dirty="0">
                          <a:effectLst/>
                        </a:rPr>
                        <a:t>Annual reduction in carbon footprint (kg CO2) </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600" b="1" dirty="0">
                          <a:effectLst/>
                        </a:rPr>
                        <a:t>0.25358 x 63,980.93 =</a:t>
                      </a:r>
                    </a:p>
                    <a:p>
                      <a:pPr>
                        <a:spcAft>
                          <a:spcPts val="0"/>
                        </a:spcAft>
                      </a:pPr>
                      <a:r>
                        <a:rPr lang="en-GB" sz="2000" b="1" dirty="0">
                          <a:effectLst/>
                        </a:rPr>
                        <a:t>16224 kg</a:t>
                      </a:r>
                    </a:p>
                    <a:p>
                      <a:pPr>
                        <a:spcAft>
                          <a:spcPts val="0"/>
                        </a:spcAft>
                      </a:pPr>
                      <a:r>
                        <a:rPr lang="en-GB" sz="1100" dirty="0">
                          <a:effectLst/>
                        </a:rPr>
                        <a:t> </a:t>
                      </a:r>
                      <a:endParaRPr lang="en-GB" sz="11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600" b="1" dirty="0">
                          <a:effectLst/>
                        </a:rPr>
                        <a:t>0.25358 x 53,317.44 =</a:t>
                      </a:r>
                    </a:p>
                    <a:p>
                      <a:pPr>
                        <a:spcAft>
                          <a:spcPts val="0"/>
                        </a:spcAft>
                      </a:pPr>
                      <a:r>
                        <a:rPr lang="en-GB" sz="2000" b="1" dirty="0">
                          <a:effectLst/>
                        </a:rPr>
                        <a:t>13520 kg</a:t>
                      </a:r>
                      <a:endParaRPr lang="en-GB" sz="20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0"/>
                        </a:spcAft>
                      </a:pPr>
                      <a:r>
                        <a:rPr lang="en-GB" sz="1600" b="1" dirty="0">
                          <a:effectLst/>
                        </a:rPr>
                        <a:t>0.25358 x 100,911.096= </a:t>
                      </a:r>
                    </a:p>
                    <a:p>
                      <a:pPr>
                        <a:spcAft>
                          <a:spcPts val="0"/>
                        </a:spcAft>
                      </a:pPr>
                      <a:r>
                        <a:rPr lang="en-GB" sz="2000" b="1" dirty="0">
                          <a:effectLst/>
                        </a:rPr>
                        <a:t>25589 kg</a:t>
                      </a:r>
                      <a:endParaRPr lang="en-GB" sz="20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582802996"/>
                  </a:ext>
                </a:extLst>
              </a:tr>
            </a:tbl>
          </a:graphicData>
        </a:graphic>
      </p:graphicFrame>
      <p:sp>
        <p:nvSpPr>
          <p:cNvPr id="14" name="TextBox 13">
            <a:extLst>
              <a:ext uri="{FF2B5EF4-FFF2-40B4-BE49-F238E27FC236}">
                <a16:creationId xmlns:a16="http://schemas.microsoft.com/office/drawing/2014/main" id="{406B4EB7-0E89-DF4D-9F50-BB8E126FC818}"/>
              </a:ext>
            </a:extLst>
          </p:cNvPr>
          <p:cNvSpPr txBox="1"/>
          <p:nvPr/>
        </p:nvSpPr>
        <p:spPr>
          <a:xfrm>
            <a:off x="13942584" y="6257121"/>
            <a:ext cx="6981825" cy="954107"/>
          </a:xfrm>
          <a:prstGeom prst="rect">
            <a:avLst/>
          </a:prstGeom>
          <a:noFill/>
        </p:spPr>
        <p:txBody>
          <a:bodyPr wrap="square" rtlCol="0">
            <a:spAutoFit/>
          </a:bodyPr>
          <a:lstStyle/>
          <a:p>
            <a:r>
              <a:rPr lang="en-US" sz="2800" b="1" i="1" dirty="0">
                <a:latin typeface="Times New Roman" panose="02020603050405020304" pitchFamily="18" charset="0"/>
                <a:cs typeface="Times New Roman" panose="02020603050405020304" pitchFamily="18" charset="0"/>
              </a:rPr>
              <a:t>Table 1</a:t>
            </a:r>
            <a:r>
              <a:rPr lang="en-US" sz="2800" i="1" dirty="0">
                <a:latin typeface="Times New Roman" panose="02020603050405020304" pitchFamily="18" charset="0"/>
                <a:cs typeface="Times New Roman" panose="02020603050405020304" pitchFamily="18" charset="0"/>
              </a:rPr>
              <a:t>: Results of LED replacement payback calculations</a:t>
            </a:r>
          </a:p>
        </p:txBody>
      </p:sp>
      <p:pic>
        <p:nvPicPr>
          <p:cNvPr id="19" name="Picture 18">
            <a:extLst>
              <a:ext uri="{FF2B5EF4-FFF2-40B4-BE49-F238E27FC236}">
                <a16:creationId xmlns:a16="http://schemas.microsoft.com/office/drawing/2014/main" id="{55EE1F27-9532-0D4E-A91E-58360F62E915}"/>
              </a:ext>
            </a:extLst>
          </p:cNvPr>
          <p:cNvPicPr>
            <a:picLocks noChangeAspect="1"/>
          </p:cNvPicPr>
          <p:nvPr/>
        </p:nvPicPr>
        <p:blipFill>
          <a:blip r:embed="rId6"/>
          <a:stretch>
            <a:fillRect/>
          </a:stretch>
        </p:blipFill>
        <p:spPr>
          <a:xfrm>
            <a:off x="580859" y="1801148"/>
            <a:ext cx="4115832" cy="4455973"/>
          </a:xfrm>
          <a:prstGeom prst="rect">
            <a:avLst/>
          </a:prstGeom>
        </p:spPr>
      </p:pic>
      <p:graphicFrame>
        <p:nvGraphicFramePr>
          <p:cNvPr id="20" name="Chart 19">
            <a:extLst>
              <a:ext uri="{FF2B5EF4-FFF2-40B4-BE49-F238E27FC236}">
                <a16:creationId xmlns:a16="http://schemas.microsoft.com/office/drawing/2014/main" id="{6A456166-1345-E745-9DBD-FA1C7469C7DE}"/>
              </a:ext>
            </a:extLst>
          </p:cNvPr>
          <p:cNvGraphicFramePr/>
          <p:nvPr>
            <p:extLst>
              <p:ext uri="{D42A27DB-BD31-4B8C-83A1-F6EECF244321}">
                <p14:modId xmlns:p14="http://schemas.microsoft.com/office/powerpoint/2010/main" val="1109681478"/>
              </p:ext>
            </p:extLst>
          </p:nvPr>
        </p:nvGraphicFramePr>
        <p:xfrm>
          <a:off x="13339482" y="18267367"/>
          <a:ext cx="8064412" cy="4847923"/>
        </p:xfrm>
        <a:graphic>
          <a:graphicData uri="http://schemas.openxmlformats.org/drawingml/2006/chart">
            <c:chart xmlns:c="http://schemas.openxmlformats.org/drawingml/2006/chart" xmlns:r="http://schemas.openxmlformats.org/officeDocument/2006/relationships" r:id="rId7"/>
          </a:graphicData>
        </a:graphic>
      </p:graphicFrame>
      <p:sp>
        <p:nvSpPr>
          <p:cNvPr id="21" name="TextBox 20">
            <a:extLst>
              <a:ext uri="{FF2B5EF4-FFF2-40B4-BE49-F238E27FC236}">
                <a16:creationId xmlns:a16="http://schemas.microsoft.com/office/drawing/2014/main" id="{6E3C7F31-BF7E-B549-A60C-D565BFF43059}"/>
              </a:ext>
            </a:extLst>
          </p:cNvPr>
          <p:cNvSpPr txBox="1"/>
          <p:nvPr/>
        </p:nvSpPr>
        <p:spPr>
          <a:xfrm>
            <a:off x="14291339" y="17983297"/>
            <a:ext cx="6790966" cy="369332"/>
          </a:xfrm>
          <a:prstGeom prst="rect">
            <a:avLst/>
          </a:prstGeom>
          <a:noFill/>
        </p:spPr>
        <p:txBody>
          <a:bodyPr wrap="square" rtlCol="0">
            <a:spAutoFit/>
          </a:bodyPr>
          <a:lstStyle/>
          <a:p>
            <a:r>
              <a:rPr lang="en-US" sz="1800" b="1" dirty="0">
                <a:latin typeface="Times New Roman" panose="02020603050405020304" pitchFamily="18" charset="0"/>
                <a:cs typeface="Times New Roman" panose="02020603050405020304" pitchFamily="18" charset="0"/>
              </a:rPr>
              <a:t>Graph 2: </a:t>
            </a:r>
            <a:r>
              <a:rPr lang="en-GB" sz="1800" b="1" dirty="0">
                <a:latin typeface="Times New Roman" panose="02020603050405020304" pitchFamily="18" charset="0"/>
                <a:cs typeface="Times New Roman" panose="02020603050405020304" pitchFamily="18" charset="0"/>
              </a:rPr>
              <a:t>Analysing</a:t>
            </a:r>
            <a:r>
              <a:rPr lang="en-US" sz="1800" b="1" dirty="0">
                <a:latin typeface="Times New Roman" panose="02020603050405020304" pitchFamily="18" charset="0"/>
                <a:cs typeface="Times New Roman" panose="02020603050405020304" pitchFamily="18" charset="0"/>
              </a:rPr>
              <a:t> Scrap Grinder energy usage patterns</a:t>
            </a:r>
          </a:p>
        </p:txBody>
      </p:sp>
      <p:sp>
        <p:nvSpPr>
          <p:cNvPr id="22" name="TextBox 21">
            <a:extLst>
              <a:ext uri="{FF2B5EF4-FFF2-40B4-BE49-F238E27FC236}">
                <a16:creationId xmlns:a16="http://schemas.microsoft.com/office/drawing/2014/main" id="{477AE9FF-F9AE-8A4E-B0D3-DA470667AC9B}"/>
              </a:ext>
            </a:extLst>
          </p:cNvPr>
          <p:cNvSpPr txBox="1"/>
          <p:nvPr/>
        </p:nvSpPr>
        <p:spPr>
          <a:xfrm>
            <a:off x="13401290" y="16245209"/>
            <a:ext cx="7932411" cy="1815882"/>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Scrap grinders were left idling for significant periods of time, by automatically switching off grinders an annual saving of £14,534 could be achieved.</a:t>
            </a:r>
          </a:p>
        </p:txBody>
      </p:sp>
      <p:sp>
        <p:nvSpPr>
          <p:cNvPr id="23" name="TextBox 22">
            <a:extLst>
              <a:ext uri="{FF2B5EF4-FFF2-40B4-BE49-F238E27FC236}">
                <a16:creationId xmlns:a16="http://schemas.microsoft.com/office/drawing/2014/main" id="{AE903269-A699-9048-B4DA-2974FE375525}"/>
              </a:ext>
            </a:extLst>
          </p:cNvPr>
          <p:cNvSpPr txBox="1"/>
          <p:nvPr/>
        </p:nvSpPr>
        <p:spPr>
          <a:xfrm>
            <a:off x="13653942" y="23006143"/>
            <a:ext cx="7428363" cy="5386090"/>
          </a:xfrm>
          <a:prstGeom prst="rect">
            <a:avLst/>
          </a:prstGeom>
          <a:noFill/>
        </p:spPr>
        <p:txBody>
          <a:bodyPr wrap="square" rtlCol="0">
            <a:spAutoFit/>
          </a:bodyPr>
          <a:lstStyle/>
          <a:p>
            <a:r>
              <a:rPr lang="en-US" sz="3600" b="1" dirty="0">
                <a:solidFill>
                  <a:schemeClr val="accent6">
                    <a:lumMod val="50000"/>
                  </a:schemeClr>
                </a:solidFill>
                <a:latin typeface="Arial" panose="020B0604020202020204" pitchFamily="34" charset="0"/>
                <a:cs typeface="Arial" panose="020B0604020202020204" pitchFamily="34" charset="0"/>
              </a:rPr>
              <a:t>Conclusions</a:t>
            </a:r>
          </a:p>
          <a:p>
            <a:r>
              <a:rPr lang="en-GB" sz="2800" dirty="0">
                <a:latin typeface="Arial" panose="020B0604020202020204" pitchFamily="34" charset="0"/>
                <a:cs typeface="Arial" panose="020B0604020202020204" pitchFamily="34" charset="0"/>
              </a:rPr>
              <a:t>Industrial operations carefully measure their energy usage through analysis of energy invoices and through data logging systems such as through an interconnected PAC set-up. By analysing the energy usage of specific machines and systems, targeted plans to improve efficiency in specific areas can be produced. Management of energy usage and efficiency is often achieved through implementing an ISO50001 accredited energy management system. </a:t>
            </a:r>
            <a:endParaRPr lang="en-US" sz="2800" b="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21944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3471</TotalTime>
  <Words>771</Words>
  <Application>Microsoft Macintosh PowerPoint</Application>
  <PresentationFormat>Custom</PresentationFormat>
  <Paragraphs>136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ＭＳ Ｐゴシック</vt:lpstr>
      <vt:lpstr>Arial</vt:lpstr>
      <vt:lpstr>Calibri</vt:lpstr>
      <vt:lpstr>Calibri Light</vt:lpstr>
      <vt:lpstr>Georgia</vt:lpstr>
      <vt:lpstr>Times New Roman</vt:lpstr>
      <vt:lpstr>Office Theme</vt:lpstr>
      <vt:lpstr>How do Industrial Operations Measure &amp; Manage Their Efficiency &amp; Energy Consumption? Joseph Blackmore (1702858) Andrew Thorn  School of Engineering BEng (Hons) Energy &amp; Environmental Engineering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Joseph Blackmore (1702858)</cp:lastModifiedBy>
  <cp:revision>40</cp:revision>
  <dcterms:created xsi:type="dcterms:W3CDTF">2016-02-25T08:27:32Z</dcterms:created>
  <dcterms:modified xsi:type="dcterms:W3CDTF">2020-04-30T19:47:47Z</dcterms:modified>
</cp:coreProperties>
</file>