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embeddedFontLs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DM Sans" panose="020B0604020202020204" charset="0"/>
      <p:regular r:id="rId19"/>
      <p:bold r:id="rId20"/>
      <p:italic r:id="rId21"/>
      <p:boldItalic r:id="rId22"/>
    </p:embeddedFont>
    <p:embeddedFont>
      <p:font typeface="Merriweather" panose="00000500000000000000" pitchFamily="2" charset="-52"/>
      <p:regular r:id="rId23"/>
      <p:bold r:id="rId24"/>
      <p:italic r:id="rId25"/>
      <p:boldItalic r:id="rId26"/>
    </p:embeddedFont>
    <p:embeddedFont>
      <p:font typeface="Merriweather Black" panose="00000A00000000000000" pitchFamily="2" charset="-52"/>
      <p:bold r:id="rId27"/>
      <p:boldItalic r:id="rId28"/>
    </p:embeddedFont>
    <p:embeddedFont>
      <p:font typeface="Merriweather Light" panose="00000400000000000000" pitchFamily="2" charset="-52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E98120-EE47-4D9A-B7C8-D2A3135465B6}">
  <a:tblStyle styleId="{69E98120-EE47-4D9A-B7C8-D2A3135465B6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39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font" Target="fonts/font1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openxmlformats.org/officeDocument/2006/relationships/font" Target="fonts/font18.fntdata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font" Target="fonts/font14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font" Target="fonts/font1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font" Target="fonts/font13.fntdata"/><Relationship Id="rId30" Type="http://schemas.openxmlformats.org/officeDocument/2006/relationships/font" Target="fonts/font16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3" name="Google Shape;30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Google Shape;34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‹№›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1.png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1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4948237"/>
            <a:ext cx="10648950" cy="1138237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771525" y="771525"/>
            <a:ext cx="11181397" cy="5914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498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5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Strategic Analysis &amp; Action Plan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771525" y="1458217"/>
            <a:ext cx="11181397" cy="3619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250" b="0" i="0" u="none" strike="noStrike" cap="none">
                <a:solidFill>
                  <a:srgbClr val="2C2A29"/>
                </a:solidFill>
                <a:latin typeface="Merriweather Light"/>
                <a:ea typeface="Merriweather Light"/>
                <a:cs typeface="Merriweather Light"/>
                <a:sym typeface="Merriweather Light"/>
              </a:rPr>
              <a:t>The Future Viability of Basil's Bakery, Coventry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771525" y="5243512"/>
            <a:ext cx="2519362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MODULE NAME</a:t>
            </a:r>
            <a:endParaRPr/>
          </a:p>
        </p:txBody>
      </p:sp>
      <p:sp>
        <p:nvSpPr>
          <p:cNvPr id="89" name="Google Shape;89;p13"/>
          <p:cNvSpPr txBox="1"/>
          <p:nvPr/>
        </p:nvSpPr>
        <p:spPr>
          <a:xfrm>
            <a:off x="771525" y="5443537"/>
            <a:ext cx="2519362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Problem Solving and Decision making</a:t>
            </a:r>
            <a:endParaRPr/>
          </a:p>
        </p:txBody>
      </p:sp>
      <p:sp>
        <p:nvSpPr>
          <p:cNvPr id="90" name="Google Shape;90;p13"/>
          <p:cNvSpPr txBox="1"/>
          <p:nvPr/>
        </p:nvSpPr>
        <p:spPr>
          <a:xfrm>
            <a:off x="771525" y="5900737"/>
            <a:ext cx="2519362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Code: LCLM4004_LON</a:t>
            </a:r>
            <a:endParaRPr/>
          </a:p>
        </p:txBody>
      </p:sp>
      <p:sp>
        <p:nvSpPr>
          <p:cNvPr id="91" name="Google Shape;91;p13"/>
          <p:cNvSpPr txBox="1"/>
          <p:nvPr/>
        </p:nvSpPr>
        <p:spPr>
          <a:xfrm>
            <a:off x="3481387" y="5243512"/>
            <a:ext cx="2519362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STUDENT DETAILS</a:t>
            </a:r>
            <a:endParaRPr/>
          </a:p>
        </p:txBody>
      </p:sp>
      <p:sp>
        <p:nvSpPr>
          <p:cNvPr id="92" name="Google Shape;92;p13"/>
          <p:cNvSpPr txBox="1"/>
          <p:nvPr/>
        </p:nvSpPr>
        <p:spPr>
          <a:xfrm>
            <a:off x="3481387" y="5443537"/>
            <a:ext cx="2519362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Oleksii Lysenko</a:t>
            </a:r>
            <a:endParaRPr/>
          </a:p>
        </p:txBody>
      </p:sp>
      <p:sp>
        <p:nvSpPr>
          <p:cNvPr id="93" name="Google Shape;93;p13"/>
          <p:cNvSpPr txBox="1"/>
          <p:nvPr/>
        </p:nvSpPr>
        <p:spPr>
          <a:xfrm>
            <a:off x="3481387" y="5672137"/>
            <a:ext cx="2519362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ID: 2510137</a:t>
            </a:r>
            <a:endParaRPr/>
          </a:p>
        </p:txBody>
      </p:sp>
      <p:sp>
        <p:nvSpPr>
          <p:cNvPr id="94" name="Google Shape;94;p13"/>
          <p:cNvSpPr txBox="1"/>
          <p:nvPr/>
        </p:nvSpPr>
        <p:spPr>
          <a:xfrm>
            <a:off x="6191250" y="5243512"/>
            <a:ext cx="2519362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LECTURER</a:t>
            </a:r>
            <a:endParaRPr/>
          </a:p>
        </p:txBody>
      </p:sp>
      <p:sp>
        <p:nvSpPr>
          <p:cNvPr id="95" name="Google Shape;95;p13"/>
          <p:cNvSpPr txBox="1"/>
          <p:nvPr/>
        </p:nvSpPr>
        <p:spPr>
          <a:xfrm>
            <a:off x="6191250" y="5443537"/>
            <a:ext cx="2519362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Charles Obinwa</a:t>
            </a:r>
            <a:endParaRPr/>
          </a:p>
        </p:txBody>
      </p:sp>
      <p:sp>
        <p:nvSpPr>
          <p:cNvPr id="96" name="Google Shape;96;p13"/>
          <p:cNvSpPr txBox="1"/>
          <p:nvPr/>
        </p:nvSpPr>
        <p:spPr>
          <a:xfrm>
            <a:off x="6191250" y="5672137"/>
            <a:ext cx="2519362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University</a:t>
            </a:r>
            <a:endParaRPr/>
          </a:p>
        </p:txBody>
      </p:sp>
      <p:sp>
        <p:nvSpPr>
          <p:cNvPr id="97" name="Google Shape;97;p13"/>
          <p:cNvSpPr txBox="1"/>
          <p:nvPr/>
        </p:nvSpPr>
        <p:spPr>
          <a:xfrm>
            <a:off x="8901112" y="5243512"/>
            <a:ext cx="2519362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ASSESSMENT</a:t>
            </a:r>
            <a:endParaRPr/>
          </a:p>
        </p:txBody>
      </p:sp>
      <p:sp>
        <p:nvSpPr>
          <p:cNvPr id="98" name="Google Shape;98;p13"/>
          <p:cNvSpPr txBox="1"/>
          <p:nvPr/>
        </p:nvSpPr>
        <p:spPr>
          <a:xfrm>
            <a:off x="8901112" y="5443537"/>
            <a:ext cx="2519362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Assignment 1</a:t>
            </a:r>
            <a:endParaRPr/>
          </a:p>
        </p:txBody>
      </p:sp>
      <p:sp>
        <p:nvSpPr>
          <p:cNvPr id="99" name="Google Shape;99;p13"/>
          <p:cNvSpPr txBox="1"/>
          <p:nvPr/>
        </p:nvSpPr>
        <p:spPr>
          <a:xfrm>
            <a:off x="8901112" y="5672137"/>
            <a:ext cx="2519362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219325"/>
            <a:ext cx="4030860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2790825"/>
            <a:ext cx="4030860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71525" y="3362325"/>
            <a:ext cx="4030860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71525" y="3933825"/>
            <a:ext cx="4030860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71525" y="4505325"/>
            <a:ext cx="4030860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4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71525" y="5076825"/>
            <a:ext cx="4030860" cy="428625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4"/>
          <p:cNvSpPr txBox="1"/>
          <p:nvPr/>
        </p:nvSpPr>
        <p:spPr>
          <a:xfrm>
            <a:off x="5373885" y="3062287"/>
            <a:ext cx="6348918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Executive Agenda</a:t>
            </a:r>
            <a:endParaRPr/>
          </a:p>
        </p:txBody>
      </p:sp>
      <p:sp>
        <p:nvSpPr>
          <p:cNvPr id="112" name="Google Shape;112;p14"/>
          <p:cNvSpPr txBox="1"/>
          <p:nvPr/>
        </p:nvSpPr>
        <p:spPr>
          <a:xfrm>
            <a:off x="5373885" y="3500437"/>
            <a:ext cx="6046589" cy="485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This presentation looks at why Basil's Bakery is making less money. Sales have dropped by 25% compared to 2019.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5373885" y="4176712"/>
            <a:ext cx="6046589" cy="485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We use simple business tools (5W2H, PESTLE, and the Fishbone Diagram) to find the main problems and make a clear plan to help Basil succeed.</a:t>
            </a:r>
            <a:endParaRPr/>
          </a:p>
        </p:txBody>
      </p:sp>
      <p:pic>
        <p:nvPicPr>
          <p:cNvPr id="114" name="Google Shape;114;p14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000125" y="2357437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4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000125" y="2928937"/>
            <a:ext cx="17145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4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000125" y="3500437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14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000125" y="4071937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4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000125" y="4643437"/>
            <a:ext cx="152400" cy="15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4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1000125" y="5214937"/>
            <a:ext cx="171450" cy="152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4"/>
          <p:cNvSpPr txBox="1"/>
          <p:nvPr/>
        </p:nvSpPr>
        <p:spPr>
          <a:xfrm>
            <a:off x="771525" y="581025"/>
            <a:ext cx="1800225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Overview</a:t>
            </a:r>
            <a:endParaRPr/>
          </a:p>
        </p:txBody>
      </p:sp>
      <p:sp>
        <p:nvSpPr>
          <p:cNvPr id="121" name="Google Shape;121;p14"/>
          <p:cNvSpPr/>
          <p:nvPr/>
        </p:nvSpPr>
        <p:spPr>
          <a:xfrm>
            <a:off x="771525" y="1143000"/>
            <a:ext cx="171450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Google Shape;126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614612"/>
            <a:ext cx="3359199" cy="2495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6474" y="2614612"/>
            <a:ext cx="3359199" cy="2495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1424" y="2614612"/>
            <a:ext cx="3359199" cy="249555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5"/>
          <p:cNvSpPr txBox="1"/>
          <p:nvPr/>
        </p:nvSpPr>
        <p:spPr>
          <a:xfrm>
            <a:off x="1066800" y="3548062"/>
            <a:ext cx="2907082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PESTLE Model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1066800" y="3957637"/>
            <a:ext cx="2768649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A tool to look at outside factors we cannot control (like government rules, prices, or new technology) and see how they affect the bakery.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4711749" y="3548062"/>
            <a:ext cx="2907082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Ishikawa (Fishbone)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4711749" y="3957637"/>
            <a:ext cx="2768649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A tool to find the real reasons behind a problem by grouping them into simple categories like People, Methods, and Materials.</a:t>
            </a:r>
            <a:endParaRPr/>
          </a:p>
        </p:txBody>
      </p:sp>
      <p:sp>
        <p:nvSpPr>
          <p:cNvPr id="134" name="Google Shape;134;p15"/>
          <p:cNvSpPr txBox="1"/>
          <p:nvPr/>
        </p:nvSpPr>
        <p:spPr>
          <a:xfrm>
            <a:off x="8356699" y="3548062"/>
            <a:ext cx="2907082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5W2H Diagnostic</a:t>
            </a:r>
            <a:endParaRPr/>
          </a:p>
        </p:txBody>
      </p:sp>
      <p:sp>
        <p:nvSpPr>
          <p:cNvPr id="135" name="Google Shape;135;p15"/>
          <p:cNvSpPr txBox="1"/>
          <p:nvPr/>
        </p:nvSpPr>
        <p:spPr>
          <a:xfrm>
            <a:off x="8356699" y="3957637"/>
            <a:ext cx="2768649" cy="857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A simple list of questions (What, Who, Where, When, Why, How, How Much) to clearly define a business problem with facts.</a:t>
            </a:r>
            <a:endParaRPr/>
          </a:p>
        </p:txBody>
      </p:sp>
      <p:pic>
        <p:nvPicPr>
          <p:cNvPr id="136" name="Google Shape;136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66800" y="2957512"/>
            <a:ext cx="342900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711749" y="2957512"/>
            <a:ext cx="342900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356699" y="2957512"/>
            <a:ext cx="342900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139" name="Google Shape;139;p15"/>
          <p:cNvSpPr txBox="1"/>
          <p:nvPr/>
        </p:nvSpPr>
        <p:spPr>
          <a:xfrm>
            <a:off x="771525" y="581025"/>
            <a:ext cx="6190773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Introduction &amp; Core Frameworks</a:t>
            </a:r>
            <a:endParaRPr/>
          </a:p>
        </p:txBody>
      </p:sp>
      <p:sp>
        <p:nvSpPr>
          <p:cNvPr id="140" name="Google Shape;140;p15"/>
          <p:cNvSpPr/>
          <p:nvPr/>
        </p:nvSpPr>
        <p:spPr>
          <a:xfrm>
            <a:off x="771525" y="1143000"/>
            <a:ext cx="5895975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600200" y="2147887"/>
            <a:ext cx="3429000" cy="3429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6"/>
          <p:cNvSpPr txBox="1"/>
          <p:nvPr/>
        </p:nvSpPr>
        <p:spPr>
          <a:xfrm>
            <a:off x="6334125" y="2857500"/>
            <a:ext cx="5340667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Basil's Bakery, Coventry</a:t>
            </a:r>
            <a:endParaRPr/>
          </a:p>
        </p:txBody>
      </p:sp>
      <p:sp>
        <p:nvSpPr>
          <p:cNvPr id="148" name="Google Shape;148;p16"/>
          <p:cNvSpPr txBox="1"/>
          <p:nvPr/>
        </p:nvSpPr>
        <p:spPr>
          <a:xfrm>
            <a:off x="6334125" y="3267075"/>
            <a:ext cx="508635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Founded in 2015:</a:t>
            </a:r>
            <a:r>
              <a:rPr lang="en-US" sz="120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An independent shop located in a busy retail park in Coventry, UK.</a:t>
            </a:r>
            <a:endParaRPr/>
          </a:p>
        </p:txBody>
      </p:sp>
      <p:sp>
        <p:nvSpPr>
          <p:cNvPr id="149" name="Google Shape;149;p16"/>
          <p:cNvSpPr txBox="1"/>
          <p:nvPr/>
        </p:nvSpPr>
        <p:spPr>
          <a:xfrm>
            <a:off x="6334125" y="3838575"/>
            <a:ext cx="508635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What it Sells:</a:t>
            </a:r>
            <a:r>
              <a:rPr lang="en-US" sz="120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High-quality organic cakes, pastries, and fresh handmade bread.</a:t>
            </a:r>
            <a:endParaRPr/>
          </a:p>
        </p:txBody>
      </p:sp>
      <p:sp>
        <p:nvSpPr>
          <p:cNvPr id="150" name="Google Shape;150;p16"/>
          <p:cNvSpPr txBox="1"/>
          <p:nvPr/>
        </p:nvSpPr>
        <p:spPr>
          <a:xfrm>
            <a:off x="6334125" y="4410075"/>
            <a:ext cx="508635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Core Customers:</a:t>
            </a:r>
            <a:r>
              <a:rPr lang="en-US" sz="120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Popular with local shoppers, nearby retail employees, and office staff.</a:t>
            </a:r>
            <a:endParaRPr/>
          </a:p>
        </p:txBody>
      </p:sp>
      <p:pic>
        <p:nvPicPr>
          <p:cNvPr id="151" name="Google Shape;151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676400" y="2224087"/>
            <a:ext cx="3276600" cy="3276600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16"/>
          <p:cNvSpPr txBox="1"/>
          <p:nvPr/>
        </p:nvSpPr>
        <p:spPr>
          <a:xfrm>
            <a:off x="771525" y="581025"/>
            <a:ext cx="4150518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Company Background</a:t>
            </a:r>
            <a:endParaRPr/>
          </a:p>
        </p:txBody>
      </p:sp>
      <p:sp>
        <p:nvSpPr>
          <p:cNvPr id="153" name="Google Shape;153;p16"/>
          <p:cNvSpPr/>
          <p:nvPr/>
        </p:nvSpPr>
        <p:spPr>
          <a:xfrm>
            <a:off x="771525" y="1143000"/>
            <a:ext cx="3952875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" name="Google Shape;158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224087"/>
            <a:ext cx="10648950" cy="32766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60" name="Google Shape;160;p17"/>
          <p:cNvGraphicFramePr/>
          <p:nvPr/>
        </p:nvGraphicFramePr>
        <p:xfrm>
          <a:off x="781050" y="2233612"/>
          <a:ext cx="10629900" cy="3257550"/>
        </p:xfrm>
        <a:graphic>
          <a:graphicData uri="http://schemas.openxmlformats.org/drawingml/2006/table">
            <a:tbl>
              <a:tblPr firstRow="1" bandRow="1">
                <a:noFill/>
                <a:tableStyleId>{69E98120-EE47-4D9A-B7C8-D2A3135465B6}</a:tableStyleId>
              </a:tblPr>
              <a:tblGrid>
                <a:gridCol w="21258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51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52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Question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Problem Details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Main Business Insight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What?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(Problem)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Sales have dropped and there are fewer customers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The bakery is making 25% less money than in 2019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Who?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(People)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The owner Basil, lost office workers, and shop staff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Basil does all the work alone, creating a bottleneck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Where?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(Location)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A shopping retail park in Coventry, UK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Other shops are closing down, so fewer people visit the park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When?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(Timeline)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Consistently from 2023 to 2025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This is a long-term decline, not a temporary drop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Why?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(Reasons)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Working from home (WFH), high bills, and expensive stock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Changes in customer habits and high inflation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61" name="Google Shape;161;p17"/>
          <p:cNvSpPr/>
          <p:nvPr/>
        </p:nvSpPr>
        <p:spPr>
          <a:xfrm>
            <a:off x="781050" y="3181350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2" name="Google Shape;162;p17"/>
          <p:cNvSpPr/>
          <p:nvPr/>
        </p:nvSpPr>
        <p:spPr>
          <a:xfrm>
            <a:off x="2906910" y="3181350"/>
            <a:ext cx="425187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3" name="Google Shape;163;p17"/>
          <p:cNvSpPr/>
          <p:nvPr/>
        </p:nvSpPr>
        <p:spPr>
          <a:xfrm>
            <a:off x="7158781" y="3181350"/>
            <a:ext cx="4252168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17"/>
          <p:cNvSpPr/>
          <p:nvPr/>
        </p:nvSpPr>
        <p:spPr>
          <a:xfrm>
            <a:off x="781050" y="3657600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17"/>
          <p:cNvSpPr/>
          <p:nvPr/>
        </p:nvSpPr>
        <p:spPr>
          <a:xfrm>
            <a:off x="2906910" y="3657600"/>
            <a:ext cx="425187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7"/>
          <p:cNvSpPr/>
          <p:nvPr/>
        </p:nvSpPr>
        <p:spPr>
          <a:xfrm>
            <a:off x="7158781" y="3657600"/>
            <a:ext cx="4252168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7"/>
          <p:cNvSpPr/>
          <p:nvPr/>
        </p:nvSpPr>
        <p:spPr>
          <a:xfrm>
            <a:off x="781050" y="4333875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7"/>
          <p:cNvSpPr/>
          <p:nvPr/>
        </p:nvSpPr>
        <p:spPr>
          <a:xfrm>
            <a:off x="2906910" y="4333875"/>
            <a:ext cx="425187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7"/>
          <p:cNvSpPr/>
          <p:nvPr/>
        </p:nvSpPr>
        <p:spPr>
          <a:xfrm>
            <a:off x="7158781" y="4333875"/>
            <a:ext cx="4252168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7"/>
          <p:cNvSpPr/>
          <p:nvPr/>
        </p:nvSpPr>
        <p:spPr>
          <a:xfrm>
            <a:off x="781050" y="4810125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7"/>
          <p:cNvSpPr/>
          <p:nvPr/>
        </p:nvSpPr>
        <p:spPr>
          <a:xfrm>
            <a:off x="2906910" y="4810125"/>
            <a:ext cx="425187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17"/>
          <p:cNvSpPr/>
          <p:nvPr/>
        </p:nvSpPr>
        <p:spPr>
          <a:xfrm>
            <a:off x="7158781" y="4810125"/>
            <a:ext cx="4252168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17"/>
          <p:cNvSpPr txBox="1"/>
          <p:nvPr/>
        </p:nvSpPr>
        <p:spPr>
          <a:xfrm>
            <a:off x="771525" y="581025"/>
            <a:ext cx="6160770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Problem: Nature &amp; Scope (5W2H)</a:t>
            </a:r>
            <a:endParaRPr/>
          </a:p>
        </p:txBody>
      </p:sp>
      <p:sp>
        <p:nvSpPr>
          <p:cNvPr id="174" name="Google Shape;174;p17"/>
          <p:cNvSpPr/>
          <p:nvPr/>
        </p:nvSpPr>
        <p:spPr>
          <a:xfrm>
            <a:off x="771525" y="1143000"/>
            <a:ext cx="586740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" name="Google Shape;179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159793"/>
            <a:ext cx="3359199" cy="34051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6474" y="2159793"/>
            <a:ext cx="3359199" cy="340518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1424" y="2159793"/>
            <a:ext cx="3359199" cy="3405187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18"/>
          <p:cNvSpPr txBox="1"/>
          <p:nvPr/>
        </p:nvSpPr>
        <p:spPr>
          <a:xfrm>
            <a:off x="1066800" y="3121818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Government and Politics</a:t>
            </a:r>
            <a:endParaRPr/>
          </a:p>
        </p:txBody>
      </p:sp>
      <p:sp>
        <p:nvSpPr>
          <p:cNvPr id="184" name="Google Shape;184;p18"/>
          <p:cNvSpPr txBox="1"/>
          <p:nvPr/>
        </p:nvSpPr>
        <p:spPr>
          <a:xfrm>
            <a:off x="4711749" y="3121818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Economic Pressures</a:t>
            </a:r>
            <a:endParaRPr/>
          </a:p>
        </p:txBody>
      </p:sp>
      <p:sp>
        <p:nvSpPr>
          <p:cNvPr id="185" name="Google Shape;185;p18"/>
          <p:cNvSpPr txBox="1"/>
          <p:nvPr/>
        </p:nvSpPr>
        <p:spPr>
          <a:xfrm>
            <a:off x="8356699" y="3121818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Social Shifting</a:t>
            </a:r>
            <a:endParaRPr/>
          </a:p>
        </p:txBody>
      </p:sp>
      <p:pic>
        <p:nvPicPr>
          <p:cNvPr id="186" name="Google Shape;186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66800" y="2531268"/>
            <a:ext cx="342900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18"/>
          <p:cNvSpPr txBox="1"/>
          <p:nvPr/>
        </p:nvSpPr>
        <p:spPr>
          <a:xfrm>
            <a:off x="1066800" y="3474243"/>
            <a:ext cx="2768649" cy="971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Working from Home (WFH):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Government rules encouraged people to work from home, so they commute less.</a:t>
            </a:r>
            <a:endParaRPr/>
          </a:p>
        </p:txBody>
      </p:sp>
      <p:sp>
        <p:nvSpPr>
          <p:cNvPr id="188" name="Google Shape;188;p18"/>
          <p:cNvSpPr txBox="1"/>
          <p:nvPr/>
        </p:nvSpPr>
        <p:spPr>
          <a:xfrm>
            <a:off x="1066800" y="4541043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Business Taxes: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Changes in local tax discounts and government help for small shops.</a:t>
            </a:r>
            <a:endParaRPr/>
          </a:p>
        </p:txBody>
      </p:sp>
      <p:sp>
        <p:nvSpPr>
          <p:cNvPr id="189" name="Google Shape;189;p18"/>
          <p:cNvSpPr txBox="1"/>
          <p:nvPr/>
        </p:nvSpPr>
        <p:spPr>
          <a:xfrm>
            <a:off x="4711749" y="3474243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Higher Bills: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Utility bills, shop rent, and insurance are much more expensive now.</a:t>
            </a:r>
            <a:endParaRPr/>
          </a:p>
        </p:txBody>
      </p:sp>
      <p:sp>
        <p:nvSpPr>
          <p:cNvPr id="190" name="Google Shape;190;p18"/>
          <p:cNvSpPr txBox="1"/>
          <p:nvPr/>
        </p:nvSpPr>
        <p:spPr>
          <a:xfrm>
            <a:off x="4711749" y="4298156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Ingredient Prices: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Organic flour and sugar are expensive, and prices change quickly.</a:t>
            </a:r>
            <a:endParaRPr/>
          </a:p>
        </p:txBody>
      </p:sp>
      <p:pic>
        <p:nvPicPr>
          <p:cNvPr id="191" name="Google Shape;191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356699" y="2531268"/>
            <a:ext cx="428625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192" name="Google Shape;192;p18"/>
          <p:cNvSpPr txBox="1"/>
          <p:nvPr/>
        </p:nvSpPr>
        <p:spPr>
          <a:xfrm>
            <a:off x="8356699" y="3474243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New Daily Habits: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People work from home part of the week, so they do not buy lunch daily.</a:t>
            </a:r>
            <a:endParaRPr/>
          </a:p>
        </p:txBody>
      </p:sp>
      <p:sp>
        <p:nvSpPr>
          <p:cNvPr id="193" name="Google Shape;193;p18"/>
          <p:cNvSpPr txBox="1"/>
          <p:nvPr/>
        </p:nvSpPr>
        <p:spPr>
          <a:xfrm>
            <a:off x="8356699" y="4298156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Fewer Workers: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Local shops closed down, meaning fewer employees are nearby to buy lunch.</a:t>
            </a:r>
            <a:endParaRPr/>
          </a:p>
        </p:txBody>
      </p:sp>
      <p:sp>
        <p:nvSpPr>
          <p:cNvPr id="194" name="Google Shape;194;p18"/>
          <p:cNvSpPr txBox="1"/>
          <p:nvPr/>
        </p:nvSpPr>
        <p:spPr>
          <a:xfrm>
            <a:off x="771525" y="581025"/>
            <a:ext cx="4640580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PESTLE Analysis - Part 1</a:t>
            </a:r>
            <a:endParaRPr/>
          </a:p>
        </p:txBody>
      </p:sp>
      <p:sp>
        <p:nvSpPr>
          <p:cNvPr id="195" name="Google Shape;195;p18"/>
          <p:cNvSpPr/>
          <p:nvPr/>
        </p:nvSpPr>
        <p:spPr>
          <a:xfrm>
            <a:off x="771525" y="1143000"/>
            <a:ext cx="441960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281237"/>
            <a:ext cx="3359199" cy="3162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6474" y="2281237"/>
            <a:ext cx="3359199" cy="3162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1424" y="2281237"/>
            <a:ext cx="3359199" cy="3162300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19"/>
          <p:cNvSpPr txBox="1"/>
          <p:nvPr/>
        </p:nvSpPr>
        <p:spPr>
          <a:xfrm>
            <a:off x="1066800" y="3243262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Technology</a:t>
            </a:r>
            <a:endParaRPr/>
          </a:p>
        </p:txBody>
      </p:sp>
      <p:sp>
        <p:nvSpPr>
          <p:cNvPr id="205" name="Google Shape;205;p19"/>
          <p:cNvSpPr txBox="1"/>
          <p:nvPr/>
        </p:nvSpPr>
        <p:spPr>
          <a:xfrm>
            <a:off x="4711749" y="3243262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Legal Standards</a:t>
            </a:r>
            <a:endParaRPr/>
          </a:p>
        </p:txBody>
      </p:sp>
      <p:sp>
        <p:nvSpPr>
          <p:cNvPr id="206" name="Google Shape;206;p19"/>
          <p:cNvSpPr txBox="1"/>
          <p:nvPr/>
        </p:nvSpPr>
        <p:spPr>
          <a:xfrm>
            <a:off x="8356699" y="3243262"/>
            <a:ext cx="290708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Environmental</a:t>
            </a:r>
            <a:endParaRPr/>
          </a:p>
        </p:txBody>
      </p:sp>
      <p:pic>
        <p:nvPicPr>
          <p:cNvPr id="207" name="Google Shape;207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66800" y="2652712"/>
            <a:ext cx="342900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19"/>
          <p:cNvSpPr txBox="1"/>
          <p:nvPr/>
        </p:nvSpPr>
        <p:spPr>
          <a:xfrm>
            <a:off x="1066800" y="3595687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Delivery Apps: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Customers expect to order food online using apps like Deliveroo or UberEats.</a:t>
            </a:r>
            <a:endParaRPr/>
          </a:p>
        </p:txBody>
      </p:sp>
      <p:sp>
        <p:nvSpPr>
          <p:cNvPr id="209" name="Google Shape;209;p19"/>
          <p:cNvSpPr txBox="1"/>
          <p:nvPr/>
        </p:nvSpPr>
        <p:spPr>
          <a:xfrm>
            <a:off x="1066800" y="4419600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Online Pre-orders: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Customers want a quick way to order online and collect food without waiting.</a:t>
            </a:r>
            <a:endParaRPr/>
          </a:p>
        </p:txBody>
      </p:sp>
      <p:pic>
        <p:nvPicPr>
          <p:cNvPr id="210" name="Google Shape;210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711749" y="2652712"/>
            <a:ext cx="428625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19"/>
          <p:cNvSpPr txBox="1"/>
          <p:nvPr/>
        </p:nvSpPr>
        <p:spPr>
          <a:xfrm>
            <a:off x="4711749" y="3595687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Allergen Rules (Natasha's Law):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Strict laws require the bakery to write all ingredients on the labels.</a:t>
            </a:r>
            <a:endParaRPr/>
          </a:p>
        </p:txBody>
      </p:sp>
      <p:sp>
        <p:nvSpPr>
          <p:cNvPr id="212" name="Google Shape;212;p19"/>
          <p:cNvSpPr txBox="1"/>
          <p:nvPr/>
        </p:nvSpPr>
        <p:spPr>
          <a:xfrm>
            <a:off x="4711749" y="4419600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Minimum Wage Rise: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Higher wages mean it costs more to hire support staff.</a:t>
            </a:r>
            <a:endParaRPr/>
          </a:p>
        </p:txBody>
      </p:sp>
      <p:pic>
        <p:nvPicPr>
          <p:cNvPr id="213" name="Google Shape;213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356699" y="2652712"/>
            <a:ext cx="342900" cy="3429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9"/>
          <p:cNvSpPr txBox="1"/>
          <p:nvPr/>
        </p:nvSpPr>
        <p:spPr>
          <a:xfrm>
            <a:off x="8356699" y="3595687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Crop Failures: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Extreme weather ruins organic crops, making ingredients rare and expensive.</a:t>
            </a:r>
            <a:endParaRPr/>
          </a:p>
        </p:txBody>
      </p:sp>
      <p:sp>
        <p:nvSpPr>
          <p:cNvPr id="215" name="Google Shape;215;p19"/>
          <p:cNvSpPr txBox="1"/>
          <p:nvPr/>
        </p:nvSpPr>
        <p:spPr>
          <a:xfrm>
            <a:off x="8356699" y="4419600"/>
            <a:ext cx="2768649" cy="7286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Green Packaging:</a:t>
            </a: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More customers want biodegradable or paper packaging instead of plastic.</a:t>
            </a:r>
            <a:endParaRPr/>
          </a:p>
        </p:txBody>
      </p:sp>
      <p:sp>
        <p:nvSpPr>
          <p:cNvPr id="216" name="Google Shape;216;p19"/>
          <p:cNvSpPr txBox="1"/>
          <p:nvPr/>
        </p:nvSpPr>
        <p:spPr>
          <a:xfrm>
            <a:off x="771525" y="581025"/>
            <a:ext cx="4680585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PESTLE Analysis - Part 2</a:t>
            </a:r>
            <a:endParaRPr/>
          </a:p>
        </p:txBody>
      </p:sp>
      <p:sp>
        <p:nvSpPr>
          <p:cNvPr id="217" name="Google Shape;217;p19"/>
          <p:cNvSpPr/>
          <p:nvPr/>
        </p:nvSpPr>
        <p:spPr>
          <a:xfrm>
            <a:off x="771525" y="1143000"/>
            <a:ext cx="445770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Google Shape;222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1862137"/>
            <a:ext cx="10648950" cy="400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20200" y="3290887"/>
            <a:ext cx="1905000" cy="114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352550" y="2062162"/>
            <a:ext cx="2381250" cy="1203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019550" y="2062162"/>
            <a:ext cx="2381250" cy="1203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686550" y="2062162"/>
            <a:ext cx="2381250" cy="1203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924050" y="4458741"/>
            <a:ext cx="2381250" cy="1203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9" name="Google Shape;229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5353050" y="4458741"/>
            <a:ext cx="2381250" cy="1203870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0"/>
          <p:cNvSpPr/>
          <p:nvPr/>
        </p:nvSpPr>
        <p:spPr>
          <a:xfrm>
            <a:off x="781050" y="1871662"/>
            <a:ext cx="10629900" cy="3981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0"/>
          <p:cNvSpPr txBox="1"/>
          <p:nvPr/>
        </p:nvSpPr>
        <p:spPr>
          <a:xfrm>
            <a:off x="1476375" y="2185987"/>
            <a:ext cx="224028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1. PEOPLE</a:t>
            </a:r>
            <a:endParaRPr/>
          </a:p>
        </p:txBody>
      </p:sp>
      <p:sp>
        <p:nvSpPr>
          <p:cNvPr id="232" name="Google Shape;232;p20"/>
          <p:cNvSpPr/>
          <p:nvPr/>
        </p:nvSpPr>
        <p:spPr>
          <a:xfrm>
            <a:off x="1476375" y="2424112"/>
            <a:ext cx="2133600" cy="19050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20"/>
          <p:cNvSpPr txBox="1"/>
          <p:nvPr/>
        </p:nvSpPr>
        <p:spPr>
          <a:xfrm>
            <a:off x="4143375" y="2185987"/>
            <a:ext cx="224028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2. METHODS</a:t>
            </a:r>
            <a:endParaRPr/>
          </a:p>
        </p:txBody>
      </p:sp>
      <p:sp>
        <p:nvSpPr>
          <p:cNvPr id="234" name="Google Shape;234;p20"/>
          <p:cNvSpPr/>
          <p:nvPr/>
        </p:nvSpPr>
        <p:spPr>
          <a:xfrm>
            <a:off x="4143375" y="2424112"/>
            <a:ext cx="2133600" cy="19050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20"/>
          <p:cNvSpPr txBox="1"/>
          <p:nvPr/>
        </p:nvSpPr>
        <p:spPr>
          <a:xfrm>
            <a:off x="6810375" y="2185987"/>
            <a:ext cx="224028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3. TECHNOLOGY</a:t>
            </a:r>
            <a:endParaRPr/>
          </a:p>
        </p:txBody>
      </p:sp>
      <p:sp>
        <p:nvSpPr>
          <p:cNvPr id="236" name="Google Shape;236;p20"/>
          <p:cNvSpPr/>
          <p:nvPr/>
        </p:nvSpPr>
        <p:spPr>
          <a:xfrm>
            <a:off x="6810375" y="2424112"/>
            <a:ext cx="2133600" cy="19050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0"/>
          <p:cNvSpPr txBox="1"/>
          <p:nvPr/>
        </p:nvSpPr>
        <p:spPr>
          <a:xfrm>
            <a:off x="2047875" y="4582566"/>
            <a:ext cx="224028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4. MATERIALS</a:t>
            </a:r>
            <a:endParaRPr/>
          </a:p>
        </p:txBody>
      </p:sp>
      <p:sp>
        <p:nvSpPr>
          <p:cNvPr id="238" name="Google Shape;238;p20"/>
          <p:cNvSpPr/>
          <p:nvPr/>
        </p:nvSpPr>
        <p:spPr>
          <a:xfrm>
            <a:off x="2047875" y="4820691"/>
            <a:ext cx="2133600" cy="19050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20"/>
          <p:cNvSpPr txBox="1"/>
          <p:nvPr/>
        </p:nvSpPr>
        <p:spPr>
          <a:xfrm>
            <a:off x="5476875" y="4582566"/>
            <a:ext cx="224028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6F7E66"/>
                </a:solidFill>
                <a:latin typeface="Merriweather"/>
                <a:ea typeface="Merriweather"/>
                <a:cs typeface="Merriweather"/>
                <a:sym typeface="Merriweather"/>
              </a:rPr>
              <a:t>5. ENVIRONMENT</a:t>
            </a:r>
            <a:endParaRPr/>
          </a:p>
        </p:txBody>
      </p:sp>
      <p:sp>
        <p:nvSpPr>
          <p:cNvPr id="240" name="Google Shape;240;p20"/>
          <p:cNvSpPr/>
          <p:nvPr/>
        </p:nvSpPr>
        <p:spPr>
          <a:xfrm>
            <a:off x="5476875" y="4820691"/>
            <a:ext cx="2133600" cy="19050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20"/>
          <p:cNvSpPr txBox="1"/>
          <p:nvPr/>
        </p:nvSpPr>
        <p:spPr>
          <a:xfrm>
            <a:off x="1571625" y="251936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Basil is too busy baking products.</a:t>
            </a:r>
            <a:endParaRPr/>
          </a:p>
        </p:txBody>
      </p:sp>
      <p:sp>
        <p:nvSpPr>
          <p:cNvPr id="242" name="Google Shape;242;p20"/>
          <p:cNvSpPr txBox="1"/>
          <p:nvPr/>
        </p:nvSpPr>
        <p:spPr>
          <a:xfrm>
            <a:off x="1571625" y="2726977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Office workers stay at home (WFH).</a:t>
            </a:r>
            <a:endParaRPr/>
          </a:p>
        </p:txBody>
      </p:sp>
      <p:sp>
        <p:nvSpPr>
          <p:cNvPr id="243" name="Google Shape;243;p20"/>
          <p:cNvSpPr txBox="1"/>
          <p:nvPr/>
        </p:nvSpPr>
        <p:spPr>
          <a:xfrm>
            <a:off x="1571625" y="293459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Nearby shop workers lost jobs.</a:t>
            </a:r>
            <a:endParaRPr/>
          </a:p>
        </p:txBody>
      </p:sp>
      <p:sp>
        <p:nvSpPr>
          <p:cNvPr id="244" name="Google Shape;244;p20"/>
          <p:cNvSpPr txBox="1"/>
          <p:nvPr/>
        </p:nvSpPr>
        <p:spPr>
          <a:xfrm>
            <a:off x="4238625" y="251936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No delivery service.</a:t>
            </a:r>
            <a:endParaRPr/>
          </a:p>
        </p:txBody>
      </p:sp>
      <p:sp>
        <p:nvSpPr>
          <p:cNvPr id="245" name="Google Shape;245;p20"/>
          <p:cNvSpPr txBox="1"/>
          <p:nvPr/>
        </p:nvSpPr>
        <p:spPr>
          <a:xfrm>
            <a:off x="4238625" y="2726977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No easy online pre-ordering.</a:t>
            </a:r>
            <a:endParaRPr/>
          </a:p>
        </p:txBody>
      </p:sp>
      <p:sp>
        <p:nvSpPr>
          <p:cNvPr id="246" name="Google Shape;246;p20"/>
          <p:cNvSpPr txBox="1"/>
          <p:nvPr/>
        </p:nvSpPr>
        <p:spPr>
          <a:xfrm>
            <a:off x="4238625" y="293459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Slow checkouts at busy times.</a:t>
            </a:r>
            <a:endParaRPr/>
          </a:p>
        </p:txBody>
      </p:sp>
      <p:sp>
        <p:nvSpPr>
          <p:cNvPr id="247" name="Google Shape;247;p20"/>
          <p:cNvSpPr txBox="1"/>
          <p:nvPr/>
        </p:nvSpPr>
        <p:spPr>
          <a:xfrm>
            <a:off x="6905625" y="251936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No website or app to order.</a:t>
            </a:r>
            <a:endParaRPr/>
          </a:p>
        </p:txBody>
      </p:sp>
      <p:sp>
        <p:nvSpPr>
          <p:cNvPr id="248" name="Google Shape;248;p20"/>
          <p:cNvSpPr txBox="1"/>
          <p:nvPr/>
        </p:nvSpPr>
        <p:spPr>
          <a:xfrm>
            <a:off x="6905625" y="2726977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Missing phone calls during peaks.</a:t>
            </a:r>
            <a:endParaRPr/>
          </a:p>
        </p:txBody>
      </p:sp>
      <p:sp>
        <p:nvSpPr>
          <p:cNvPr id="249" name="Google Shape;249;p20"/>
          <p:cNvSpPr txBox="1"/>
          <p:nvPr/>
        </p:nvSpPr>
        <p:spPr>
          <a:xfrm>
            <a:off x="6905625" y="293459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Not connected to delivery apps.</a:t>
            </a:r>
            <a:endParaRPr/>
          </a:p>
        </p:txBody>
      </p:sp>
      <p:sp>
        <p:nvSpPr>
          <p:cNvPr id="250" name="Google Shape;250;p20"/>
          <p:cNvSpPr txBox="1"/>
          <p:nvPr/>
        </p:nvSpPr>
        <p:spPr>
          <a:xfrm>
            <a:off x="2143125" y="4915941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Organic ingredients cost too much.</a:t>
            </a:r>
            <a:endParaRPr/>
          </a:p>
        </p:txBody>
      </p:sp>
      <p:sp>
        <p:nvSpPr>
          <p:cNvPr id="251" name="Google Shape;251;p20"/>
          <p:cNvSpPr txBox="1"/>
          <p:nvPr/>
        </p:nvSpPr>
        <p:spPr>
          <a:xfrm>
            <a:off x="2143125" y="5123557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Prices change quickly.</a:t>
            </a:r>
            <a:endParaRPr/>
          </a:p>
        </p:txBody>
      </p:sp>
      <p:sp>
        <p:nvSpPr>
          <p:cNvPr id="252" name="Google Shape;252;p20"/>
          <p:cNvSpPr txBox="1"/>
          <p:nvPr/>
        </p:nvSpPr>
        <p:spPr>
          <a:xfrm>
            <a:off x="2143125" y="533117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Hard to plan a steady budget.</a:t>
            </a:r>
            <a:endParaRPr/>
          </a:p>
        </p:txBody>
      </p:sp>
      <p:sp>
        <p:nvSpPr>
          <p:cNvPr id="253" name="Google Shape;253;p20"/>
          <p:cNvSpPr txBox="1"/>
          <p:nvPr/>
        </p:nvSpPr>
        <p:spPr>
          <a:xfrm>
            <a:off x="5572125" y="4915941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Fewer shoppers in the retail park.</a:t>
            </a:r>
            <a:endParaRPr/>
          </a:p>
        </p:txBody>
      </p:sp>
      <p:sp>
        <p:nvSpPr>
          <p:cNvPr id="254" name="Google Shape;254;p20"/>
          <p:cNvSpPr txBox="1"/>
          <p:nvPr/>
        </p:nvSpPr>
        <p:spPr>
          <a:xfrm>
            <a:off x="5572125" y="5123557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Neighboring shops are closing down.</a:t>
            </a:r>
            <a:endParaRPr/>
          </a:p>
        </p:txBody>
      </p:sp>
      <p:sp>
        <p:nvSpPr>
          <p:cNvPr id="255" name="Google Shape;255;p20"/>
          <p:cNvSpPr txBox="1"/>
          <p:nvPr/>
        </p:nvSpPr>
        <p:spPr>
          <a:xfrm>
            <a:off x="5572125" y="5331172"/>
            <a:ext cx="203835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Huge energy and rent bills.</a:t>
            </a:r>
            <a:endParaRPr/>
          </a:p>
        </p:txBody>
      </p:sp>
      <p:sp>
        <p:nvSpPr>
          <p:cNvPr id="256" name="Google Shape;256;p20"/>
          <p:cNvSpPr txBox="1"/>
          <p:nvPr/>
        </p:nvSpPr>
        <p:spPr>
          <a:xfrm>
            <a:off x="1476375" y="251936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57" name="Google Shape;257;p20"/>
          <p:cNvSpPr txBox="1"/>
          <p:nvPr/>
        </p:nvSpPr>
        <p:spPr>
          <a:xfrm>
            <a:off x="1476375" y="2726977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58" name="Google Shape;258;p20"/>
          <p:cNvSpPr txBox="1"/>
          <p:nvPr/>
        </p:nvSpPr>
        <p:spPr>
          <a:xfrm>
            <a:off x="1476375" y="293459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59" name="Google Shape;259;p20"/>
          <p:cNvSpPr txBox="1"/>
          <p:nvPr/>
        </p:nvSpPr>
        <p:spPr>
          <a:xfrm>
            <a:off x="4143375" y="251936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0" name="Google Shape;260;p20"/>
          <p:cNvSpPr txBox="1"/>
          <p:nvPr/>
        </p:nvSpPr>
        <p:spPr>
          <a:xfrm>
            <a:off x="4143375" y="2726977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1" name="Google Shape;261;p20"/>
          <p:cNvSpPr txBox="1"/>
          <p:nvPr/>
        </p:nvSpPr>
        <p:spPr>
          <a:xfrm>
            <a:off x="4143375" y="293459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2" name="Google Shape;262;p20"/>
          <p:cNvSpPr txBox="1"/>
          <p:nvPr/>
        </p:nvSpPr>
        <p:spPr>
          <a:xfrm>
            <a:off x="6810375" y="251936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3" name="Google Shape;263;p20"/>
          <p:cNvSpPr txBox="1"/>
          <p:nvPr/>
        </p:nvSpPr>
        <p:spPr>
          <a:xfrm>
            <a:off x="6810375" y="2726977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4" name="Google Shape;264;p20"/>
          <p:cNvSpPr txBox="1"/>
          <p:nvPr/>
        </p:nvSpPr>
        <p:spPr>
          <a:xfrm>
            <a:off x="6810375" y="293459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5" name="Google Shape;265;p20"/>
          <p:cNvSpPr txBox="1"/>
          <p:nvPr/>
        </p:nvSpPr>
        <p:spPr>
          <a:xfrm>
            <a:off x="2047875" y="4915941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6" name="Google Shape;266;p20"/>
          <p:cNvSpPr txBox="1"/>
          <p:nvPr/>
        </p:nvSpPr>
        <p:spPr>
          <a:xfrm>
            <a:off x="2047875" y="5123557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7" name="Google Shape;267;p20"/>
          <p:cNvSpPr txBox="1"/>
          <p:nvPr/>
        </p:nvSpPr>
        <p:spPr>
          <a:xfrm>
            <a:off x="2047875" y="533117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8" name="Google Shape;268;p20"/>
          <p:cNvSpPr txBox="1"/>
          <p:nvPr/>
        </p:nvSpPr>
        <p:spPr>
          <a:xfrm>
            <a:off x="5476875" y="4915941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69" name="Google Shape;269;p20"/>
          <p:cNvSpPr txBox="1"/>
          <p:nvPr/>
        </p:nvSpPr>
        <p:spPr>
          <a:xfrm>
            <a:off x="5476875" y="5123557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70" name="Google Shape;270;p20"/>
          <p:cNvSpPr txBox="1"/>
          <p:nvPr/>
        </p:nvSpPr>
        <p:spPr>
          <a:xfrm>
            <a:off x="5476875" y="5331172"/>
            <a:ext cx="38100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C87A53"/>
                </a:solidFill>
                <a:latin typeface="DM Sans"/>
                <a:ea typeface="DM Sans"/>
                <a:cs typeface="DM Sans"/>
                <a:sym typeface="DM Sans"/>
              </a:rPr>
              <a:t>•</a:t>
            </a:r>
            <a:endParaRPr/>
          </a:p>
        </p:txBody>
      </p:sp>
      <p:sp>
        <p:nvSpPr>
          <p:cNvPr id="271" name="Google Shape;271;p20"/>
          <p:cNvSpPr txBox="1"/>
          <p:nvPr/>
        </p:nvSpPr>
        <p:spPr>
          <a:xfrm>
            <a:off x="771525" y="581025"/>
            <a:ext cx="5260657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Ishikawa Fishbone Diagram</a:t>
            </a:r>
            <a:endParaRPr/>
          </a:p>
        </p:txBody>
      </p:sp>
      <p:sp>
        <p:nvSpPr>
          <p:cNvPr id="272" name="Google Shape;272;p20"/>
          <p:cNvSpPr/>
          <p:nvPr/>
        </p:nvSpPr>
        <p:spPr>
          <a:xfrm>
            <a:off x="771525" y="1143000"/>
            <a:ext cx="501015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20"/>
          <p:cNvSpPr/>
          <p:nvPr/>
        </p:nvSpPr>
        <p:spPr>
          <a:xfrm>
            <a:off x="1257300" y="3843337"/>
            <a:ext cx="7772400" cy="38100"/>
          </a:xfrm>
          <a:prstGeom prst="rect">
            <a:avLst/>
          </a:prstGeom>
          <a:solidFill>
            <a:srgbClr val="2C2A2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Google Shape;278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9" name="Google Shape;279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052637"/>
            <a:ext cx="5086350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0" name="Google Shape;280;p21"/>
          <p:cNvSpPr txBox="1"/>
          <p:nvPr/>
        </p:nvSpPr>
        <p:spPr>
          <a:xfrm>
            <a:off x="1104900" y="2676525"/>
            <a:ext cx="4752975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Online Click &amp; Collect:</a:t>
            </a:r>
            <a:r>
              <a:rPr lang="en-US" sz="135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Set up a simple website for pre-orders. This helps customers order ahead and cuts waiting times.</a:t>
            </a:r>
            <a:endParaRPr/>
          </a:p>
        </p:txBody>
      </p:sp>
      <p:sp>
        <p:nvSpPr>
          <p:cNvPr id="281" name="Google Shape;281;p21"/>
          <p:cNvSpPr txBox="1"/>
          <p:nvPr/>
        </p:nvSpPr>
        <p:spPr>
          <a:xfrm>
            <a:off x="1104900" y="3638550"/>
            <a:ext cx="47529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B2B Lunch Delivery:</a:t>
            </a:r>
            <a:r>
              <a:rPr lang="en-US" sz="135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Deliver fresh pastries and lunch packages directly to nearby offices and industrial parks.</a:t>
            </a:r>
            <a:endParaRPr/>
          </a:p>
        </p:txBody>
      </p:sp>
      <p:sp>
        <p:nvSpPr>
          <p:cNvPr id="282" name="Google Shape;282;p21"/>
          <p:cNvSpPr txBox="1"/>
          <p:nvPr/>
        </p:nvSpPr>
        <p:spPr>
          <a:xfrm>
            <a:off x="1104900" y="4343400"/>
            <a:ext cx="47529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Smart Sourcing:</a:t>
            </a:r>
            <a:r>
              <a:rPr lang="en-US" sz="1350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 Keep organic sourdough as a main product, but offer standard-source options to keep prices low.</a:t>
            </a:r>
            <a:endParaRPr/>
          </a:p>
        </p:txBody>
      </p:sp>
      <p:pic>
        <p:nvPicPr>
          <p:cNvPr id="283" name="Google Shape;283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2062162"/>
            <a:ext cx="5067300" cy="3600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4" name="Google Shape;284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71525" y="2709862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71525" y="3671887"/>
            <a:ext cx="19050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286" name="Google Shape;286;p21"/>
          <p:cNvSpPr txBox="1"/>
          <p:nvPr/>
        </p:nvSpPr>
        <p:spPr>
          <a:xfrm>
            <a:off x="771525" y="581025"/>
            <a:ext cx="6950868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Strategic Action Plan for Turnaround</a:t>
            </a:r>
            <a:endParaRPr/>
          </a:p>
        </p:txBody>
      </p:sp>
      <p:sp>
        <p:nvSpPr>
          <p:cNvPr id="287" name="Google Shape;287;p21"/>
          <p:cNvSpPr/>
          <p:nvPr/>
        </p:nvSpPr>
        <p:spPr>
          <a:xfrm>
            <a:off x="771525" y="1143000"/>
            <a:ext cx="6619875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3E2644CF-4BDA-46F1-8B9B-517BAB21B64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3650" y="2062162"/>
            <a:ext cx="5086350" cy="36004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2" name="Google Shape;292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3" name="Google Shape;293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814637"/>
            <a:ext cx="2095500" cy="2095500"/>
          </a:xfrm>
          <a:prstGeom prst="rect">
            <a:avLst/>
          </a:prstGeom>
          <a:noFill/>
          <a:ln>
            <a:noFill/>
          </a:ln>
        </p:spPr>
      </p:pic>
      <p:sp>
        <p:nvSpPr>
          <p:cNvPr id="294" name="Google Shape;294;p22"/>
          <p:cNvSpPr txBox="1"/>
          <p:nvPr/>
        </p:nvSpPr>
        <p:spPr>
          <a:xfrm>
            <a:off x="1023937" y="3447668"/>
            <a:ext cx="1843088" cy="769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sz="3600" b="0" i="0" u="none" strike="noStrike" cap="none" dirty="0">
                <a:solidFill>
                  <a:srgbClr val="C87A53"/>
                </a:solidFill>
                <a:latin typeface="Merriweather Black"/>
                <a:ea typeface="Merriweather Black"/>
                <a:cs typeface="Merriweather Black"/>
                <a:sym typeface="Merriweather Black"/>
              </a:rPr>
              <a:t>-25%</a:t>
            </a:r>
            <a:endParaRPr lang="en-US" sz="3600" dirty="0"/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295" name="Google Shape;295;p22"/>
          <p:cNvSpPr txBox="1"/>
          <p:nvPr/>
        </p:nvSpPr>
        <p:spPr>
          <a:xfrm>
            <a:off x="1347787" y="4110037"/>
            <a:ext cx="942975" cy="161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 dirty="0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SALES DEFICIT</a:t>
            </a:r>
            <a:endParaRPr dirty="0"/>
          </a:p>
        </p:txBody>
      </p:sp>
      <p:sp>
        <p:nvSpPr>
          <p:cNvPr id="296" name="Google Shape;296;p22"/>
          <p:cNvSpPr txBox="1"/>
          <p:nvPr/>
        </p:nvSpPr>
        <p:spPr>
          <a:xfrm>
            <a:off x="3343275" y="3062287"/>
            <a:ext cx="848106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C87A53"/>
                </a:solidFill>
                <a:latin typeface="Merriweather"/>
                <a:ea typeface="Merriweather"/>
                <a:cs typeface="Merriweather"/>
                <a:sym typeface="Merriweather"/>
              </a:rPr>
              <a:t>The Path Forward</a:t>
            </a:r>
            <a:endParaRPr/>
          </a:p>
        </p:txBody>
      </p:sp>
      <p:sp>
        <p:nvSpPr>
          <p:cNvPr id="297" name="Google Shape;297;p22"/>
          <p:cNvSpPr txBox="1"/>
          <p:nvPr/>
        </p:nvSpPr>
        <p:spPr>
          <a:xfrm>
            <a:off x="3343275" y="3548062"/>
            <a:ext cx="8077200" cy="485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The world has changed. Retail parks have fewer shoppers, and office workers work from home. Basil cannot wait for things to go back to normal.</a:t>
            </a:r>
            <a:endParaRPr/>
          </a:p>
        </p:txBody>
      </p:sp>
      <p:sp>
        <p:nvSpPr>
          <p:cNvPr id="298" name="Google Shape;298;p22"/>
          <p:cNvSpPr txBox="1"/>
          <p:nvPr/>
        </p:nvSpPr>
        <p:spPr>
          <a:xfrm>
            <a:off x="3343275" y="4176712"/>
            <a:ext cx="8077200" cy="485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0" i="0" u="none" strike="noStrike" cap="none">
                <a:solidFill>
                  <a:srgbClr val="4A4644"/>
                </a:solidFill>
                <a:latin typeface="DM Sans"/>
                <a:ea typeface="DM Sans"/>
                <a:cs typeface="DM Sans"/>
                <a:sym typeface="DM Sans"/>
              </a:rPr>
              <a:t>By starting online pre-orders, delivering directly to offices, and managing ingredient costs, Basil can win back his customers and make his bakery profitable again.</a:t>
            </a:r>
            <a:endParaRPr/>
          </a:p>
        </p:txBody>
      </p:sp>
      <p:sp>
        <p:nvSpPr>
          <p:cNvPr id="299" name="Google Shape;299;p22"/>
          <p:cNvSpPr txBox="1"/>
          <p:nvPr/>
        </p:nvSpPr>
        <p:spPr>
          <a:xfrm>
            <a:off x="771525" y="581025"/>
            <a:ext cx="2100262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Conclusion</a:t>
            </a:r>
            <a:endParaRPr/>
          </a:p>
        </p:txBody>
      </p:sp>
      <p:sp>
        <p:nvSpPr>
          <p:cNvPr id="300" name="Google Shape;300;p22"/>
          <p:cNvSpPr/>
          <p:nvPr/>
        </p:nvSpPr>
        <p:spPr>
          <a:xfrm>
            <a:off x="771525" y="1143000"/>
            <a:ext cx="2000250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6" name="Google Shape;306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1924050"/>
            <a:ext cx="10648950" cy="387667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07" name="Google Shape;307;p23"/>
          <p:cNvGraphicFramePr/>
          <p:nvPr/>
        </p:nvGraphicFramePr>
        <p:xfrm>
          <a:off x="781050" y="1933575"/>
          <a:ext cx="10629900" cy="3857575"/>
        </p:xfrm>
        <a:graphic>
          <a:graphicData uri="http://schemas.openxmlformats.org/drawingml/2006/table">
            <a:tbl>
              <a:tblPr firstRow="1" bandRow="1">
                <a:noFill/>
                <a:tableStyleId>{69E98120-EE47-4D9A-B7C8-D2A3135465B6}</a:tableStyleId>
              </a:tblPr>
              <a:tblGrid>
                <a:gridCol w="2657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5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46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Author / Source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Year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FFFFFF"/>
                          </a:solidFill>
                          <a:latin typeface="Merriweather"/>
                          <a:ea typeface="Merriweather"/>
                          <a:cs typeface="Merriweather"/>
                          <a:sym typeface="Merriweather"/>
                        </a:rPr>
                        <a:t>Publication / Academic Paper Title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6F7E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Baines, T. et al.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2021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1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Sustaining Independent Food Retailers in Regional UK Ecosystems Post-COVID.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International Journal of Operations.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Johnson, G., &amp; Scholes, K.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2020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1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Exploring Corporate Strategy: Text and Cases.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12th Ed. Pearson Education (Macro-environmental Frameworks).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Ishikawa, K.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1990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1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Introduction to Quality Control.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3rd Ed. Tokyo: 3A Corporation (Root cause analysis).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Office for National Statistics (ONS)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2024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1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Hybrid Working and Commuting Trends in West Midlands and Coventry Retail Parks.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HMSO Census.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0EC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29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Porter, M. E.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2008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1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The Five Competitive Forces That Shape Strategy.</a:t>
                      </a:r>
                      <a:r>
                        <a:rPr lang="en-US" sz="1200" b="0" i="0" u="none" strike="noStrike" cap="none">
                          <a:solidFill>
                            <a:srgbClr val="2C2A29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Harvard Business Review, Vol. 86 (Strategic positioning).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08" name="Google Shape;308;p23"/>
          <p:cNvSpPr/>
          <p:nvPr/>
        </p:nvSpPr>
        <p:spPr>
          <a:xfrm>
            <a:off x="781050" y="3081337"/>
            <a:ext cx="2657475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23"/>
          <p:cNvSpPr/>
          <p:nvPr/>
        </p:nvSpPr>
        <p:spPr>
          <a:xfrm>
            <a:off x="3438525" y="3081337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23"/>
          <p:cNvSpPr/>
          <p:nvPr/>
        </p:nvSpPr>
        <p:spPr>
          <a:xfrm>
            <a:off x="5564385" y="3081337"/>
            <a:ext cx="5846564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23"/>
          <p:cNvSpPr/>
          <p:nvPr/>
        </p:nvSpPr>
        <p:spPr>
          <a:xfrm>
            <a:off x="781050" y="3757612"/>
            <a:ext cx="2657475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23"/>
          <p:cNvSpPr/>
          <p:nvPr/>
        </p:nvSpPr>
        <p:spPr>
          <a:xfrm>
            <a:off x="3438525" y="3757612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23"/>
          <p:cNvSpPr/>
          <p:nvPr/>
        </p:nvSpPr>
        <p:spPr>
          <a:xfrm>
            <a:off x="5564385" y="3757612"/>
            <a:ext cx="5846564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23"/>
          <p:cNvSpPr/>
          <p:nvPr/>
        </p:nvSpPr>
        <p:spPr>
          <a:xfrm>
            <a:off x="781050" y="4433887"/>
            <a:ext cx="2657475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23"/>
          <p:cNvSpPr/>
          <p:nvPr/>
        </p:nvSpPr>
        <p:spPr>
          <a:xfrm>
            <a:off x="3438525" y="4433887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23"/>
          <p:cNvSpPr/>
          <p:nvPr/>
        </p:nvSpPr>
        <p:spPr>
          <a:xfrm>
            <a:off x="5564385" y="4433887"/>
            <a:ext cx="5846564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23"/>
          <p:cNvSpPr/>
          <p:nvPr/>
        </p:nvSpPr>
        <p:spPr>
          <a:xfrm>
            <a:off x="781050" y="5110162"/>
            <a:ext cx="2657475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23"/>
          <p:cNvSpPr/>
          <p:nvPr/>
        </p:nvSpPr>
        <p:spPr>
          <a:xfrm>
            <a:off x="3438525" y="5110162"/>
            <a:ext cx="212586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23"/>
          <p:cNvSpPr/>
          <p:nvPr/>
        </p:nvSpPr>
        <p:spPr>
          <a:xfrm>
            <a:off x="5564385" y="5110162"/>
            <a:ext cx="5846564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23"/>
          <p:cNvSpPr txBox="1"/>
          <p:nvPr/>
        </p:nvSpPr>
        <p:spPr>
          <a:xfrm>
            <a:off x="771525" y="581025"/>
            <a:ext cx="2070258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</a:t>
            </a:r>
            <a:endParaRPr/>
          </a:p>
        </p:txBody>
      </p:sp>
      <p:sp>
        <p:nvSpPr>
          <p:cNvPr id="321" name="Google Shape;321;p23"/>
          <p:cNvSpPr/>
          <p:nvPr/>
        </p:nvSpPr>
        <p:spPr>
          <a:xfrm>
            <a:off x="771525" y="1143000"/>
            <a:ext cx="1971675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4" name="Google Shape;344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5" name="Google Shape;345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3238500"/>
            <a:ext cx="857250" cy="47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" name="Google Shape;346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4095750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47" name="Google Shape;347;p25"/>
          <p:cNvSpPr/>
          <p:nvPr/>
        </p:nvSpPr>
        <p:spPr>
          <a:xfrm>
            <a:off x="771525" y="3009900"/>
            <a:ext cx="10648950" cy="942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8" name="Google Shape;348;p25"/>
          <p:cNvSpPr/>
          <p:nvPr/>
        </p:nvSpPr>
        <p:spPr>
          <a:xfrm>
            <a:off x="771525" y="3943350"/>
            <a:ext cx="1064895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9" name="Google Shape;349;p25"/>
          <p:cNvSpPr/>
          <p:nvPr/>
        </p:nvSpPr>
        <p:spPr>
          <a:xfrm>
            <a:off x="771525" y="3943350"/>
            <a:ext cx="10648950" cy="9525"/>
          </a:xfrm>
          <a:prstGeom prst="rect">
            <a:avLst/>
          </a:prstGeom>
          <a:solidFill>
            <a:srgbClr val="DED9D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50" name="Google Shape;350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81050" y="3248025"/>
            <a:ext cx="838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25"/>
          <p:cNvSpPr txBox="1"/>
          <p:nvPr/>
        </p:nvSpPr>
        <p:spPr>
          <a:xfrm>
            <a:off x="1866900" y="3152775"/>
            <a:ext cx="9553575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https://ml2uhhubbute.i.optimole.com/cb:e2L2.103c/w:577/h:1000/q:mauto/f:best/https://izziobakery.com/wp-content/uploads/2025/10/prod-organic-rustic-italian-boule.webp</a:t>
            </a:r>
            <a:endParaRPr dirty="0"/>
          </a:p>
        </p:txBody>
      </p:sp>
      <p:sp>
        <p:nvSpPr>
          <p:cNvPr id="352" name="Google Shape;352;p25"/>
          <p:cNvSpPr txBox="1"/>
          <p:nvPr/>
        </p:nvSpPr>
        <p:spPr>
          <a:xfrm>
            <a:off x="1866900" y="3571875"/>
            <a:ext cx="95535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Source: </a:t>
            </a:r>
            <a:r>
              <a:rPr lang="en-US" sz="1200" b="1" i="0" u="none" strike="noStrike" cap="none">
                <a:solidFill>
                  <a:srgbClr val="4F46E5"/>
                </a:solidFill>
                <a:latin typeface="DM Sans"/>
                <a:ea typeface="DM Sans"/>
                <a:cs typeface="DM Sans"/>
                <a:sym typeface="DM Sans"/>
              </a:rPr>
              <a:t>izziobakery.com</a:t>
            </a:r>
            <a:endParaRPr/>
          </a:p>
        </p:txBody>
      </p:sp>
      <p:pic>
        <p:nvPicPr>
          <p:cNvPr id="353" name="Google Shape;353;p2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81050" y="4105275"/>
            <a:ext cx="838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354" name="Google Shape;354;p25"/>
          <p:cNvSpPr txBox="1"/>
          <p:nvPr/>
        </p:nvSpPr>
        <p:spPr>
          <a:xfrm>
            <a:off x="1866900" y="4102893"/>
            <a:ext cx="9553575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6F7E66"/>
                </a:solidFill>
                <a:latin typeface="DM Sans"/>
                <a:ea typeface="DM Sans"/>
                <a:cs typeface="DM Sans"/>
                <a:sym typeface="DM Sans"/>
              </a:rPr>
              <a:t>https://images.stockcake.com/public/e/d/1/ed1d361f-2299-4a54-a658-eee99eabbc05_large/cozy-bakery-interior-stockcake.jpg</a:t>
            </a:r>
            <a:endParaRPr dirty="0"/>
          </a:p>
        </p:txBody>
      </p:sp>
      <p:sp>
        <p:nvSpPr>
          <p:cNvPr id="355" name="Google Shape;355;p25"/>
          <p:cNvSpPr txBox="1"/>
          <p:nvPr/>
        </p:nvSpPr>
        <p:spPr>
          <a:xfrm>
            <a:off x="1866900" y="4336256"/>
            <a:ext cx="955357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C2A29"/>
                </a:solidFill>
                <a:latin typeface="DM Sans"/>
                <a:ea typeface="DM Sans"/>
                <a:cs typeface="DM Sans"/>
                <a:sym typeface="DM Sans"/>
              </a:rPr>
              <a:t>Source: </a:t>
            </a:r>
            <a:r>
              <a:rPr lang="en-US" sz="1200" b="1" i="0" u="none" strike="noStrike" cap="none">
                <a:solidFill>
                  <a:srgbClr val="4F46E5"/>
                </a:solidFill>
                <a:latin typeface="DM Sans"/>
                <a:ea typeface="DM Sans"/>
                <a:cs typeface="DM Sans"/>
                <a:sym typeface="DM Sans"/>
              </a:rPr>
              <a:t>stockcake.com</a:t>
            </a:r>
            <a:endParaRPr/>
          </a:p>
        </p:txBody>
      </p:sp>
      <p:sp>
        <p:nvSpPr>
          <p:cNvPr id="356" name="Google Shape;356;p25"/>
          <p:cNvSpPr txBox="1"/>
          <p:nvPr/>
        </p:nvSpPr>
        <p:spPr>
          <a:xfrm>
            <a:off x="771525" y="581025"/>
            <a:ext cx="2750343" cy="466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2C2A29"/>
                </a:solidFill>
                <a:latin typeface="Merriweather"/>
                <a:ea typeface="Merriweather"/>
                <a:cs typeface="Merriweather"/>
                <a:sym typeface="Merriweather"/>
              </a:rPr>
              <a:t>Image Sources</a:t>
            </a:r>
            <a:endParaRPr/>
          </a:p>
        </p:txBody>
      </p:sp>
      <p:sp>
        <p:nvSpPr>
          <p:cNvPr id="357" name="Google Shape;357;p25"/>
          <p:cNvSpPr/>
          <p:nvPr/>
        </p:nvSpPr>
        <p:spPr>
          <a:xfrm>
            <a:off x="771525" y="1143000"/>
            <a:ext cx="2619375" cy="19050"/>
          </a:xfrm>
          <a:prstGeom prst="rect">
            <a:avLst/>
          </a:prstGeom>
          <a:solidFill>
            <a:srgbClr val="C87A5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1068</Words>
  <Application>Microsoft Office PowerPoint</Application>
  <PresentationFormat>Широкий екран</PresentationFormat>
  <Paragraphs>139</Paragraphs>
  <Slides>12</Slides>
  <Notes>12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12</vt:i4>
      </vt:variant>
    </vt:vector>
  </HeadingPairs>
  <TitlesOfParts>
    <vt:vector size="19" baseType="lpstr">
      <vt:lpstr>Arial</vt:lpstr>
      <vt:lpstr>DM Sans</vt:lpstr>
      <vt:lpstr>Calibri</vt:lpstr>
      <vt:lpstr>Merriweather Light</vt:lpstr>
      <vt:lpstr>Merriweather</vt:lpstr>
      <vt:lpstr>Merriweather Black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Презентація PowerPoint</dc:title>
  <cp:lastModifiedBy>Oleksii Lysenko (2510137)</cp:lastModifiedBy>
  <cp:revision>2</cp:revision>
  <dcterms:modified xsi:type="dcterms:W3CDTF">2026-07-13T16:40:17Z</dcterms:modified>
</cp:coreProperties>
</file>