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1"/>
  </p:handoutMasterIdLst>
  <p:sldIdLst>
    <p:sldId id="256" r:id="rId5"/>
    <p:sldId id="258" r:id="rId6"/>
    <p:sldId id="261" r:id="rId7"/>
    <p:sldId id="266" r:id="rId8"/>
    <p:sldId id="302" r:id="rId9"/>
    <p:sldId id="303" r:id="rId10"/>
    <p:sldId id="304" r:id="rId11"/>
    <p:sldId id="299" r:id="rId12"/>
    <p:sldId id="311" r:id="rId13"/>
    <p:sldId id="305" r:id="rId14"/>
    <p:sldId id="300" r:id="rId15"/>
    <p:sldId id="306" r:id="rId16"/>
    <p:sldId id="308" r:id="rId17"/>
    <p:sldId id="310" r:id="rId18"/>
    <p:sldId id="312" r:id="rId19"/>
    <p:sldId id="319" r:id="rId20"/>
    <p:sldId id="313" r:id="rId21"/>
    <p:sldId id="314" r:id="rId22"/>
    <p:sldId id="315" r:id="rId23"/>
    <p:sldId id="316" r:id="rId24"/>
    <p:sldId id="317" r:id="rId25"/>
    <p:sldId id="318" r:id="rId26"/>
    <p:sldId id="322" r:id="rId27"/>
    <p:sldId id="320" r:id="rId28"/>
    <p:sldId id="323" r:id="rId29"/>
    <p:sldId id="324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133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ategicmanagementinsight.com/swot-analyses/mcdonalds-swotanalysis.html" TargetMode="Externa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themarketingagenda.com/2014/09/20/unilever-bcg-matrix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2 Session 2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002060"/>
                </a:solidFill>
              </a:rPr>
              <a:t>Marketing Analysis</a:t>
            </a:r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Understand the importance of marketing analysis;</a:t>
            </a:r>
          </a:p>
          <a:p>
            <a:r>
              <a:rPr lang="en-GB" dirty="0"/>
              <a:t>Understand how to implement a complete analysis of the company’s situation;</a:t>
            </a:r>
          </a:p>
          <a:p>
            <a:r>
              <a:rPr lang="en-GB" dirty="0"/>
              <a:t>Understand SWOT analysis ;</a:t>
            </a:r>
          </a:p>
          <a:p>
            <a:r>
              <a:rPr lang="en-GB" dirty="0"/>
              <a:t>Identify various marketing analysis (audit) models companies use in analysing its markets.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Marketing analysis enables a company to manage its marketing function, through: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 a holistic analysis of the company’s situation,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this is usually done through SWOT analysis and/or BCG.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600" dirty="0"/>
              <a:t>SWOT analysis helps in the evaluation of the company’s overall:</a:t>
            </a:r>
          </a:p>
          <a:p>
            <a:pPr marL="0" indent="0" algn="just">
              <a:buNone/>
            </a:pPr>
            <a:r>
              <a:rPr lang="en-GB" sz="3600" dirty="0"/>
              <a:t>Strengths (S), </a:t>
            </a:r>
          </a:p>
          <a:p>
            <a:pPr marL="0" indent="0" algn="just">
              <a:buNone/>
            </a:pPr>
            <a:r>
              <a:rPr lang="en-GB" sz="3600" dirty="0"/>
              <a:t>Weaknesses (W), </a:t>
            </a:r>
          </a:p>
          <a:p>
            <a:pPr marL="0" indent="0" algn="just">
              <a:buNone/>
            </a:pPr>
            <a:r>
              <a:rPr lang="en-GB" sz="3600" dirty="0"/>
              <a:t>Opportunities (O), and,</a:t>
            </a:r>
          </a:p>
          <a:p>
            <a:pPr marL="0" indent="0" algn="just">
              <a:buNone/>
            </a:pPr>
            <a:r>
              <a:rPr lang="en-GB" sz="3600" dirty="0"/>
              <a:t>Threats (T). </a:t>
            </a:r>
          </a:p>
        </p:txBody>
      </p:sp>
    </p:spTree>
    <p:extLst>
      <p:ext uri="{BB962C8B-B14F-4D97-AF65-F5344CB8AC3E}">
        <p14:creationId xmlns:p14="http://schemas.microsoft.com/office/powerpoint/2010/main" val="3501758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9248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r>
              <a:rPr lang="en-GB" sz="3600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6B04FB7-AB9D-4CDD-B168-5C0B70377F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109374"/>
              </p:ext>
            </p:extLst>
          </p:nvPr>
        </p:nvGraphicFramePr>
        <p:xfrm>
          <a:off x="457200" y="1417638"/>
          <a:ext cx="8229600" cy="39555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6713">
                  <a:extLst>
                    <a:ext uri="{9D8B030D-6E8A-4147-A177-3AD203B41FA5}">
                      <a16:colId xmlns:a16="http://schemas.microsoft.com/office/drawing/2014/main" val="2587498938"/>
                    </a:ext>
                  </a:extLst>
                </a:gridCol>
                <a:gridCol w="3832887">
                  <a:extLst>
                    <a:ext uri="{9D8B030D-6E8A-4147-A177-3AD203B41FA5}">
                      <a16:colId xmlns:a16="http://schemas.microsoft.com/office/drawing/2014/main" val="3712607228"/>
                    </a:ext>
                  </a:extLst>
                </a:gridCol>
              </a:tblGrid>
              <a:tr h="210388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Strengths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Internal capabilities;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Resources (humans, finance, networks &amp; goodwill);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Positive situational factors that could help company achieve its set objectives.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Weaknesses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Internal limitations;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Negative situational factors could impede or interfere with company’s performance.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460919"/>
                  </a:ext>
                </a:extLst>
              </a:tr>
              <a:tr h="1851698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Opportunities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Favourable factors or trends in the 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external environment that the company may exploit for its advantage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Threats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could include:</a:t>
                      </a: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Unfavourable external factors or trends that may present challenges to performance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69891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9935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4" y="66895"/>
            <a:ext cx="8229600" cy="819378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McDonald’s 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9248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endParaRPr lang="en-GB" sz="3600" dirty="0"/>
          </a:p>
          <a:p>
            <a:pPr marL="0" indent="0" algn="just">
              <a:buNone/>
            </a:pPr>
            <a:r>
              <a:rPr lang="en-GB" sz="360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DFC646-DFEF-4274-BDA1-36DFBD5E2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886273"/>
            <a:ext cx="7920880" cy="46309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4D3319F-65F4-4358-96B2-8B7F992FF51E}"/>
              </a:ext>
            </a:extLst>
          </p:cNvPr>
          <p:cNvSpPr/>
          <p:nvPr/>
        </p:nvSpPr>
        <p:spPr>
          <a:xfrm>
            <a:off x="241176" y="2967335"/>
            <a:ext cx="7715200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200" b="1" dirty="0">
                <a:hlinkClick r:id="rId3"/>
              </a:rPr>
              <a:t>http://www.strategicmanagementinsight.com/swot-analyses/mcdonalds-swotanalysis.html</a:t>
            </a:r>
            <a:endParaRPr lang="en-GB" sz="1200" b="1" dirty="0"/>
          </a:p>
          <a:p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902569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McDonald’s 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b="1" dirty="0"/>
              <a:t>Class Activity:</a:t>
            </a:r>
          </a:p>
          <a:p>
            <a:pPr marL="0" indent="0" algn="just">
              <a:buNone/>
            </a:pPr>
            <a:r>
              <a:rPr lang="en-GB" sz="2800" dirty="0"/>
              <a:t>Revisit McDonald’s SWOT analysis. </a:t>
            </a:r>
          </a:p>
          <a:p>
            <a:pPr marL="0" indent="0" algn="just">
              <a:buNone/>
            </a:pPr>
            <a:r>
              <a:rPr lang="en-GB" sz="2800" dirty="0"/>
              <a:t>What is the company SWOT in 2020?</a:t>
            </a:r>
          </a:p>
          <a:p>
            <a:pPr marL="0" indent="0" algn="just">
              <a:buNone/>
            </a:pPr>
            <a:r>
              <a:rPr lang="en-GB" sz="2800" dirty="0"/>
              <a:t>Have they turned opportunities to strength?</a:t>
            </a:r>
          </a:p>
          <a:p>
            <a:pPr marL="0" indent="0" algn="just">
              <a:buNone/>
            </a:pPr>
            <a:r>
              <a:rPr lang="en-GB" sz="2800" dirty="0"/>
              <a:t>Have they overcome any threat? How?</a:t>
            </a:r>
          </a:p>
        </p:txBody>
      </p:sp>
    </p:spTree>
    <p:extLst>
      <p:ext uri="{BB962C8B-B14F-4D97-AF65-F5344CB8AC3E}">
        <p14:creationId xmlns:p14="http://schemas.microsoft.com/office/powerpoint/2010/main" val="2066030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 (Audit)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2800" dirty="0"/>
              <a:t>Marketing analysis aims to analyse company’s strengths and weaknesses as well as current and possible marketing actions to determine which opportunities it can best pursue.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The main goal of marketing analysis is to match the company’s strengths to attractive opportunities in the environment.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While simultaneously eliminating the weaknesses and minimising the threats</a:t>
            </a:r>
            <a:r>
              <a:rPr lang="en-GB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09685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D678DF-9F43-4CDE-A693-121ABA52EF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9832" y="1215731"/>
            <a:ext cx="2448272" cy="19427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129EE8-1A5B-4102-96B2-3EAC40EA00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197" y="2492896"/>
            <a:ext cx="2681667" cy="22308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D86569-645E-485F-8AEA-0D9F1CD724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469" y="3699490"/>
            <a:ext cx="2249619" cy="20484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450E39-E8C5-4D4A-B27C-64DF347F70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104" y="2651692"/>
            <a:ext cx="2448272" cy="1942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018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Marketing planning entails choosing marketing strategies that will help company achieve its overall objectives. 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sz="3000" dirty="0"/>
              <a:t>However, company needs to answer some fundamental questions?</a:t>
            </a:r>
          </a:p>
          <a:p>
            <a:pPr marL="0" indent="0">
              <a:buNone/>
            </a:pPr>
            <a:r>
              <a:rPr lang="en-GB" dirty="0"/>
              <a:t>   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922247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sz="4500" b="1" dirty="0"/>
              <a:t>Fundamental questions company must ask:</a:t>
            </a:r>
          </a:p>
          <a:p>
            <a:pPr marL="0" indent="0" algn="just">
              <a:buNone/>
            </a:pPr>
            <a:endParaRPr lang="en-GB" sz="3000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What is the basic </a:t>
            </a:r>
            <a:r>
              <a:rPr lang="en-GB" b="1" i="1" dirty="0">
                <a:solidFill>
                  <a:srgbClr val="C00000"/>
                </a:solidFill>
              </a:rPr>
              <a:t>purpose</a:t>
            </a:r>
            <a:r>
              <a:rPr lang="en-GB" i="1" dirty="0"/>
              <a:t> </a:t>
            </a:r>
            <a:r>
              <a:rPr lang="en-GB" dirty="0"/>
              <a:t>of the company? </a:t>
            </a:r>
            <a:endParaRPr lang="en-GB" b="1" dirty="0">
              <a:solidFill>
                <a:srgbClr val="7030A0"/>
              </a:solidFill>
            </a:endParaRPr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What are the </a:t>
            </a:r>
            <a:r>
              <a:rPr lang="en-GB" b="1" i="1" dirty="0">
                <a:solidFill>
                  <a:srgbClr val="C00000"/>
                </a:solidFill>
              </a:rPr>
              <a:t>environmental opportunities and threats</a:t>
            </a:r>
            <a:r>
              <a:rPr lang="en-GB" dirty="0"/>
              <a:t>? </a:t>
            </a:r>
            <a:endParaRPr lang="en-GB" b="1" dirty="0">
              <a:solidFill>
                <a:srgbClr val="7030A0"/>
              </a:solidFill>
            </a:endParaRPr>
          </a:p>
          <a:p>
            <a:pPr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How does </a:t>
            </a:r>
            <a:r>
              <a:rPr lang="en-GB" b="1" i="1" dirty="0">
                <a:solidFill>
                  <a:srgbClr val="C00000"/>
                </a:solidFill>
              </a:rPr>
              <a:t>culture</a:t>
            </a:r>
            <a:r>
              <a:rPr lang="en-GB" dirty="0"/>
              <a:t>  and </a:t>
            </a:r>
            <a:r>
              <a:rPr lang="en-GB" b="1" i="1" dirty="0">
                <a:solidFill>
                  <a:srgbClr val="C00000"/>
                </a:solidFill>
              </a:rPr>
              <a:t>stakeholder influence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/>
              <a:t>shape strategy?</a:t>
            </a:r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What are the company’s </a:t>
            </a:r>
            <a:r>
              <a:rPr lang="en-GB" b="1" i="1" dirty="0">
                <a:solidFill>
                  <a:srgbClr val="C00000"/>
                </a:solidFill>
              </a:rPr>
              <a:t>strengths and weaknesses</a:t>
            </a:r>
            <a:r>
              <a:rPr lang="en-GB" i="1" dirty="0"/>
              <a:t>? </a:t>
            </a: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endParaRPr lang="en-GB" dirty="0"/>
          </a:p>
          <a:p>
            <a:pPr marL="257175" indent="-257175">
              <a:lnSpc>
                <a:spcPct val="90000"/>
              </a:lnSpc>
              <a:tabLst>
                <a:tab pos="63104" algn="l"/>
              </a:tabLst>
            </a:pPr>
            <a:r>
              <a:rPr lang="en-GB" dirty="0"/>
              <a:t>Re-visit organisational purpose.</a:t>
            </a:r>
          </a:p>
          <a:p>
            <a:pPr marL="0" indent="0">
              <a:buNone/>
            </a:pPr>
            <a:r>
              <a:rPr lang="en-GB" dirty="0"/>
              <a:t>   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171415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A marketing objective refers to the quantification of what a company sells (its products) and to what markets.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The strategy that follows, must support the marketing objective – how you are going to do it (the marketing mix).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The marketing objectives must support the corporate strategic plan (this determines profit levels, which products / markets, operations, personnel, finance, social responsibility etc) 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6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SMART Marketing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What are SMART Marketing objectives? </a:t>
            </a:r>
          </a:p>
          <a:p>
            <a:r>
              <a:rPr lang="en-US" altLang="en-US" sz="2400" dirty="0"/>
              <a:t>Specific – which market / product</a:t>
            </a:r>
          </a:p>
          <a:p>
            <a:r>
              <a:rPr lang="en-US" altLang="en-US" sz="2400" dirty="0"/>
              <a:t>Measurable – sales (value / volume), market share, profit</a:t>
            </a:r>
          </a:p>
          <a:p>
            <a:r>
              <a:rPr lang="en-US" altLang="en-US" sz="2400" dirty="0"/>
              <a:t>Achievable – in relation to resources / time/ budget / competition</a:t>
            </a:r>
          </a:p>
          <a:p>
            <a:r>
              <a:rPr lang="en-US" altLang="en-US" sz="2400" dirty="0"/>
              <a:t>Realistic – in relation to resources / time / budget / competition </a:t>
            </a:r>
          </a:p>
          <a:p>
            <a:r>
              <a:rPr lang="en-US" altLang="en-US" sz="2400" dirty="0"/>
              <a:t>Time bound – over what period? 1 year? 3 years?</a:t>
            </a: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2635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Marketing Analysis : BCG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1" dirty="0"/>
              <a:t>The BCG refers to the Boston Consulting Group approach.</a:t>
            </a:r>
          </a:p>
          <a:p>
            <a:r>
              <a:rPr lang="en-US" altLang="en-US" sz="2400" dirty="0"/>
              <a:t>Often represented by the vertical &amp; horizontal axes;</a:t>
            </a:r>
          </a:p>
          <a:p>
            <a:r>
              <a:rPr lang="en-US" altLang="en-US" sz="2400" dirty="0"/>
              <a:t>The vertical axis, refers to the market growth rate, it provides a measure of market attractiveness</a:t>
            </a:r>
          </a:p>
          <a:p>
            <a:r>
              <a:rPr lang="en-US" altLang="en-US" sz="2400" dirty="0"/>
              <a:t>The horizontal axis shows the relative market share, this serves as a measure of company strength in the market</a:t>
            </a:r>
          </a:p>
          <a:p>
            <a:r>
              <a:rPr lang="en-US" altLang="en-US" sz="2400" dirty="0"/>
              <a:t>The BCG matrix or, growth-share matrix defines four types of strategic business units (SBUs).</a:t>
            </a:r>
          </a:p>
          <a:p>
            <a:endParaRPr lang="en-US" altLang="en-US" sz="2400" dirty="0"/>
          </a:p>
          <a:p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9509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Boston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2400" b="1" dirty="0"/>
              <a:t>With BCG, company</a:t>
            </a:r>
          </a:p>
          <a:p>
            <a:pPr marL="0" indent="0">
              <a:buNone/>
            </a:pPr>
            <a:r>
              <a:rPr lang="en-US" altLang="en-US" sz="2400" b="1" dirty="0"/>
              <a:t>     analyses</a:t>
            </a:r>
          </a:p>
          <a:p>
            <a:pPr marL="0" indent="0">
              <a:buNone/>
            </a:pPr>
            <a:r>
              <a:rPr lang="en-US" altLang="en-US" sz="2400" b="1" dirty="0"/>
              <a:t> ‘where are we now?’</a:t>
            </a:r>
          </a:p>
          <a:p>
            <a:endParaRPr lang="en-US" altLang="en-US" sz="2400" dirty="0"/>
          </a:p>
          <a:p>
            <a:endParaRPr lang="en-US" b="1" dirty="0"/>
          </a:p>
          <a:p>
            <a:pPr marL="0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3E48A6-700A-4430-B962-81B7FE8E0C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2788" y="1340766"/>
            <a:ext cx="4739652" cy="403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2668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Cash Cows:</a:t>
            </a:r>
          </a:p>
          <a:p>
            <a:pPr lvl="1"/>
            <a:r>
              <a:rPr lang="en-GB" dirty="0"/>
              <a:t>Cheap to promote</a:t>
            </a:r>
          </a:p>
          <a:p>
            <a:pPr lvl="1"/>
            <a:r>
              <a:rPr lang="en-GB" dirty="0"/>
              <a:t>Generate large amounts of cash – </a:t>
            </a:r>
            <a:br>
              <a:rPr lang="en-GB" dirty="0"/>
            </a:br>
            <a:r>
              <a:rPr lang="en-GB" dirty="0"/>
              <a:t>use for further R&amp;D?</a:t>
            </a:r>
          </a:p>
          <a:p>
            <a:pPr lvl="1"/>
            <a:r>
              <a:rPr lang="en-GB" dirty="0"/>
              <a:t>Costs of developing and promoting </a:t>
            </a:r>
            <a:br>
              <a:rPr lang="en-GB" dirty="0"/>
            </a:br>
            <a:r>
              <a:rPr lang="en-GB" dirty="0"/>
              <a:t>have largely gone</a:t>
            </a:r>
          </a:p>
          <a:p>
            <a:pPr lvl="1"/>
            <a:r>
              <a:rPr lang="en-GB" dirty="0"/>
              <a:t>Need to monitor their performance – </a:t>
            </a:r>
            <a:br>
              <a:rPr lang="en-GB" dirty="0"/>
            </a:br>
            <a:r>
              <a:rPr lang="en-GB" dirty="0"/>
              <a:t>the long term?</a:t>
            </a:r>
          </a:p>
          <a:p>
            <a:pPr lvl="1"/>
            <a:r>
              <a:rPr lang="en-GB" dirty="0"/>
              <a:t>At the maturity stage of the PLC?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653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Dogs:</a:t>
            </a:r>
          </a:p>
          <a:p>
            <a:pPr lvl="1"/>
            <a:r>
              <a:rPr lang="en-GB" dirty="0"/>
              <a:t>Are they worth persevering with?</a:t>
            </a:r>
          </a:p>
          <a:p>
            <a:pPr lvl="1"/>
            <a:r>
              <a:rPr lang="en-GB" dirty="0"/>
              <a:t>How much are they costing?</a:t>
            </a:r>
          </a:p>
          <a:p>
            <a:pPr lvl="1"/>
            <a:r>
              <a:rPr lang="en-GB" dirty="0"/>
              <a:t>Could they be revived in some way?</a:t>
            </a:r>
          </a:p>
          <a:p>
            <a:pPr lvl="1"/>
            <a:r>
              <a:rPr lang="en-GB" dirty="0"/>
              <a:t>How much would it cost to continue </a:t>
            </a:r>
            <a:br>
              <a:rPr lang="en-GB" dirty="0"/>
            </a:br>
            <a:r>
              <a:rPr lang="en-GB" dirty="0"/>
              <a:t>to support such products?</a:t>
            </a:r>
          </a:p>
          <a:p>
            <a:pPr lvl="1"/>
            <a:r>
              <a:rPr lang="en-GB" dirty="0"/>
              <a:t>How much would it cost to remove </a:t>
            </a:r>
            <a:br>
              <a:rPr lang="en-GB" dirty="0"/>
            </a:br>
            <a:r>
              <a:rPr lang="en-GB" dirty="0"/>
              <a:t>from the market?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1292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Stars:</a:t>
            </a:r>
          </a:p>
          <a:p>
            <a:pPr lvl="1"/>
            <a:r>
              <a:rPr lang="en-GB" dirty="0"/>
              <a:t>Huge potential</a:t>
            </a:r>
          </a:p>
          <a:p>
            <a:pPr lvl="1"/>
            <a:r>
              <a:rPr lang="en-GB" dirty="0"/>
              <a:t>May have been expensive to develop</a:t>
            </a:r>
          </a:p>
          <a:p>
            <a:pPr lvl="1"/>
            <a:r>
              <a:rPr lang="en-GB" dirty="0"/>
              <a:t>Worth spending money to promote</a:t>
            </a:r>
          </a:p>
          <a:p>
            <a:pPr lvl="1"/>
            <a:r>
              <a:rPr lang="en-GB" dirty="0"/>
              <a:t>Consider the extent of their product life cycle</a:t>
            </a:r>
          </a:p>
          <a:p>
            <a:pPr lvl="1"/>
            <a:r>
              <a:rPr lang="en-GB" dirty="0"/>
              <a:t> in decision making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602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Question Marks (Problem Child):</a:t>
            </a:r>
          </a:p>
          <a:p>
            <a:pPr lvl="1"/>
            <a:r>
              <a:rPr lang="en-GB" dirty="0"/>
              <a:t>The company must decide how much to</a:t>
            </a:r>
          </a:p>
          <a:p>
            <a:pPr marL="457200" lvl="1" indent="0">
              <a:buNone/>
            </a:pPr>
            <a:r>
              <a:rPr lang="en-GB" dirty="0"/>
              <a:t>    invest in each product or business(SBU)</a:t>
            </a:r>
          </a:p>
          <a:p>
            <a:pPr lvl="1"/>
            <a:r>
              <a:rPr lang="en-GB" dirty="0"/>
              <a:t>For each SBU, company must decide whether to build, hold, harvest or divest.</a:t>
            </a:r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57945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Marketing Analysis:</a:t>
            </a:r>
            <a:r>
              <a:rPr lang="en-GB" sz="4000" dirty="0"/>
              <a:t> </a:t>
            </a:r>
            <a:r>
              <a:rPr lang="en-US" sz="4000" b="1" dirty="0"/>
              <a:t>Boston Matrix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76464"/>
          </a:xfrm>
        </p:spPr>
        <p:txBody>
          <a:bodyPr>
            <a:normAutofit fontScale="62500" lnSpcReduction="20000"/>
          </a:bodyPr>
          <a:lstStyle/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lvl="1"/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457200" lvl="1" indent="0">
              <a:buNone/>
            </a:pPr>
            <a:r>
              <a:rPr 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Read the Unilever case:</a:t>
            </a:r>
          </a:p>
          <a:p>
            <a:pPr marL="457200" lvl="1" indent="0">
              <a:buNone/>
            </a:pPr>
            <a:r>
              <a:rPr lang="en-US" sz="2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https://themarketingagenda.com/2014/09/20/unilever-bcg-matrix/</a:t>
            </a:r>
            <a:endParaRPr lang="en-US" sz="2200" b="1" dirty="0"/>
          </a:p>
          <a:p>
            <a:pPr marL="457200" lvl="1" indent="0">
              <a:buNone/>
            </a:pPr>
            <a:endParaRPr lang="en-US" sz="2200" b="1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C6FC22-881E-49DF-87DB-4FBC519645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9" y="1052737"/>
            <a:ext cx="4752527" cy="309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16DBC6-DC19-42CD-A683-1C8B3ED8A9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1874385"/>
            <a:ext cx="3240359" cy="3109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307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Class Activity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4536504"/>
          </a:xfrm>
        </p:spPr>
        <p:txBody>
          <a:bodyPr>
            <a:normAutofit/>
          </a:bodyPr>
          <a:lstStyle/>
          <a:p>
            <a:pPr marL="457200" lvl="1" indent="0" algn="ctr">
              <a:buNone/>
            </a:pPr>
            <a:endParaRPr lang="en-GB" sz="5400" dirty="0"/>
          </a:p>
          <a:p>
            <a:pPr marL="457200" lvl="1" indent="0" algn="ctr">
              <a:buNone/>
            </a:pPr>
            <a:r>
              <a:rPr lang="en-GB" sz="5400" b="1" dirty="0"/>
              <a:t>Consider the Unilever business portfolio and discuss it in class.</a:t>
            </a:r>
          </a:p>
          <a:p>
            <a:pPr lvl="1" algn="just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9613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Limitations of BCG Approach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4536504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r>
              <a:rPr lang="en-GB" sz="2600" dirty="0"/>
              <a:t>The BCG and other former methods revolutionised strategic planning.</a:t>
            </a:r>
          </a:p>
          <a:p>
            <a:pPr marL="457200" lvl="1" indent="0" algn="just">
              <a:buNone/>
            </a:pPr>
            <a:r>
              <a:rPr lang="en-GB" sz="2600" dirty="0"/>
              <a:t>However, these approaches have drawbacks: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600" dirty="0"/>
              <a:t>They can be difficult, time-consuming and costly to implement.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600" dirty="0"/>
              <a:t>Companies may find it challenging to define SBUs and measure market share and growth.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2600" dirty="0"/>
              <a:t>These approaches focus on classifying current markets but provide little advice for future planning. </a:t>
            </a:r>
          </a:p>
          <a:p>
            <a:pPr lvl="1" algn="just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4716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br>
              <a:rPr lang="en-GB" sz="4900" b="1" dirty="0"/>
            </a:br>
            <a:r>
              <a:rPr lang="en-GB" sz="4900" b="1" dirty="0"/>
              <a:t>Marketing Analysis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r>
              <a:rPr lang="en-GB" dirty="0"/>
              <a:t>In summary, marketing analysis (audit) includes the customer and market audit as well as the product audit which help the company know where they are.</a:t>
            </a:r>
          </a:p>
          <a:p>
            <a:pPr marL="457200" lvl="1" indent="0" algn="just">
              <a:buNone/>
            </a:pPr>
            <a:r>
              <a:rPr lang="en-GB" dirty="0"/>
              <a:t>It is a major stage in the Strategic Marketing Planning process. </a:t>
            </a:r>
          </a:p>
          <a:p>
            <a:pPr lvl="1" algn="just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452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References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4392488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sz="2600" dirty="0"/>
              <a:t>Armstrong, G. Kotler, P. and </a:t>
            </a:r>
            <a:r>
              <a:rPr lang="en-GB" sz="2600" dirty="0" err="1"/>
              <a:t>Opresnik</a:t>
            </a:r>
            <a:r>
              <a:rPr lang="en-GB" sz="2600" dirty="0"/>
              <a:t> M. O. (2017). Marketing: An Introduction, 13th Edition,  Pearson</a:t>
            </a:r>
          </a:p>
          <a:p>
            <a:pPr marL="0" indent="0" algn="just">
              <a:buNone/>
            </a:pPr>
            <a:r>
              <a:rPr lang="en-GB" sz="2600" dirty="0"/>
              <a:t>Kotler, P. Armstrong, G. Harris, L. C. and Piercy, N. (2017). Principles of Marketing, 7</a:t>
            </a:r>
            <a:r>
              <a:rPr lang="en-GB" sz="2600" baseline="30000" dirty="0"/>
              <a:t>th</a:t>
            </a:r>
            <a:r>
              <a:rPr lang="en-GB" sz="2600" dirty="0"/>
              <a:t> European Edition, Pearson.</a:t>
            </a:r>
          </a:p>
          <a:p>
            <a:pPr marL="0" indent="0" algn="just">
              <a:buNone/>
            </a:pPr>
            <a:r>
              <a:rPr lang="en-GB" sz="2600" dirty="0"/>
              <a:t>West, D. Ford, J. and Ibrahim, E. (2015). Strategic Marketing: Creating Competitive Advantage, 3</a:t>
            </a:r>
            <a:r>
              <a:rPr lang="en-GB" sz="2600" baseline="30000" dirty="0"/>
              <a:t>rd</a:t>
            </a:r>
            <a:r>
              <a:rPr lang="en-GB" sz="2600" dirty="0"/>
              <a:t> Edition, Oxford</a:t>
            </a:r>
            <a:r>
              <a:rPr lang="en-GB" sz="4000" b="1" dirty="0">
                <a:solidFill>
                  <a:schemeClr val="tx2"/>
                </a:solidFill>
              </a:rPr>
              <a:t>.</a:t>
            </a:r>
          </a:p>
          <a:p>
            <a:pPr marL="457200" lvl="1" indent="0" algn="just">
              <a:buNone/>
            </a:pPr>
            <a:endParaRPr lang="en-GB" sz="4000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9715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936104"/>
          </a:xfrm>
        </p:spPr>
        <p:txBody>
          <a:bodyPr>
            <a:normAutofit fontScale="90000"/>
          </a:bodyPr>
          <a:lstStyle/>
          <a:p>
            <a:br>
              <a:rPr lang="en-GB" sz="4900" b="1" dirty="0"/>
            </a:br>
            <a:r>
              <a:rPr lang="en-GB" sz="4900" b="1" dirty="0"/>
              <a:t>Questions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4392488"/>
          </a:xfrm>
        </p:spPr>
        <p:txBody>
          <a:bodyPr>
            <a:normAutofit/>
          </a:bodyPr>
          <a:lstStyle/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endParaRPr lang="en-GB" sz="4000" b="1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AA17F68C-4276-4048-9CBD-AA95507271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576" y="1052736"/>
            <a:ext cx="6912768" cy="4451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5388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7534e9c7-d8a7-4ffa-a350-0e66096719e3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1081</TotalTime>
  <Words>950</Words>
  <Application>Microsoft Office PowerPoint</Application>
  <PresentationFormat>On-screen Show (4:3)</PresentationFormat>
  <Paragraphs>232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BA International Hotel Management   Marketing Essentials Week 2 Session 2 M4X01916     </vt:lpstr>
      <vt:lpstr>Session 2</vt:lpstr>
      <vt:lpstr>Learning Outcomes</vt:lpstr>
      <vt:lpstr>Marketing Analysis</vt:lpstr>
      <vt:lpstr>SWOT Analysis</vt:lpstr>
      <vt:lpstr>SWOT Analysis</vt:lpstr>
      <vt:lpstr>McDonald’s SWOT Analysis</vt:lpstr>
      <vt:lpstr>McDonald’s SWOT Analysis</vt:lpstr>
      <vt:lpstr>Marketing Analysis (Audit)</vt:lpstr>
      <vt:lpstr>Marketing Analysis</vt:lpstr>
      <vt:lpstr>Marketing Analysis</vt:lpstr>
      <vt:lpstr>Marketing Analysis</vt:lpstr>
      <vt:lpstr>Marketing Objectives</vt:lpstr>
      <vt:lpstr>SMART Marketing Objectives</vt:lpstr>
      <vt:lpstr>Marketing Analysis : BCG Approach</vt:lpstr>
      <vt:lpstr>Boston Matrix</vt:lpstr>
      <vt:lpstr> Marketing Analysis: Boston Matrix </vt:lpstr>
      <vt:lpstr> Marketing Analysis: Boston Matrix </vt:lpstr>
      <vt:lpstr> Marketing Analysis: Boston Matrix </vt:lpstr>
      <vt:lpstr> Marketing Analysis: Boston Matrix </vt:lpstr>
      <vt:lpstr> Marketing Analysis: Boston Matrix </vt:lpstr>
      <vt:lpstr> Class Activity </vt:lpstr>
      <vt:lpstr> Limitations of BCG Approach </vt:lpstr>
      <vt:lpstr>  Marketing Analysis </vt:lpstr>
      <vt:lpstr> References </vt:lpstr>
      <vt:lpstr> Questions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148</cp:revision>
  <cp:lastPrinted>2019-01-22T12:09:20Z</cp:lastPrinted>
  <dcterms:created xsi:type="dcterms:W3CDTF">2018-04-28T09:52:16Z</dcterms:created>
  <dcterms:modified xsi:type="dcterms:W3CDTF">2020-05-16T23:36:27Z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