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4"/>
  </p:notesMasterIdLst>
  <p:sldIdLst>
    <p:sldId id="257" r:id="rId5"/>
    <p:sldId id="261" r:id="rId6"/>
    <p:sldId id="268" r:id="rId7"/>
    <p:sldId id="269" r:id="rId8"/>
    <p:sldId id="262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4" autoAdjust="0"/>
    <p:restoredTop sz="87356" autoAdjust="0"/>
  </p:normalViewPr>
  <p:slideViewPr>
    <p:cSldViewPr snapToGrid="0">
      <p:cViewPr varScale="1">
        <p:scale>
          <a:sx n="61" d="100"/>
          <a:sy n="61" d="100"/>
        </p:scale>
        <p:origin x="10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Results</a:t>
            </a:r>
            <a:r>
              <a:rPr lang="en-GB" baseline="0" dirty="0"/>
              <a:t> from Questionnaire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Respondant1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8C8-4D5E-9156-DA6C07DD904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Respondant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5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8C8-4D5E-9156-DA6C07DD904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Respondent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8C8-4D5E-9156-DA6C07DD9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83535599"/>
        <c:axId val="1183544335"/>
      </c:barChart>
      <c:catAx>
        <c:axId val="118353559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3544335"/>
        <c:crosses val="autoZero"/>
        <c:auto val="1"/>
        <c:lblAlgn val="ctr"/>
        <c:lblOffset val="100"/>
        <c:noMultiLvlLbl val="0"/>
      </c:catAx>
      <c:valAx>
        <c:axId val="118354433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353559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3AC2C-C3F5-473F-B4B8-CBF97D396955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E22D7-0F5B-42D9-AF91-6EBDB952D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270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These are the six sections that must be included. In addition, they must include a title slide with all student names and numbers displayed,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E22D7-0F5B-42D9-AF91-6EBDB952DE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27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clear to the group the need to work as a group on all aspects of the proposal as they will be writing up the report individually and independently and will therefore need to understand all aspects of the project. </a:t>
            </a:r>
          </a:p>
          <a:p>
            <a:endParaRPr lang="en-GB" dirty="0"/>
          </a:p>
          <a:p>
            <a:r>
              <a:rPr lang="en-GB" dirty="0"/>
              <a:t>Emphasis the importance of the week 4 discussion of ethics, as they need ethical approval from you in order to collect any data. (lecturers can give verbal approval in the assessment). </a:t>
            </a:r>
          </a:p>
          <a:p>
            <a:r>
              <a:rPr lang="en-GB" dirty="0"/>
              <a:t>By working as a group in week 7 the students will maximise the potential for gaining participants. (they need to aim for N=5 in order to get results they can analyse).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E22D7-0F5B-42D9-AF91-6EBDB952DE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104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Research Skill – Research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3 </a:t>
            </a:r>
            <a:r>
              <a:rPr lang="en-US">
                <a:solidFill>
                  <a:schemeClr val="tx1"/>
                </a:solidFill>
              </a:rPr>
              <a:t>– LCHS4002 </a:t>
            </a:r>
            <a:r>
              <a:rPr lang="en-US" dirty="0">
                <a:solidFill>
                  <a:schemeClr val="tx1"/>
                </a:solidFill>
              </a:rPr>
              <a:t>Digital Skills and Research Methods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this session 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D64C351-4753-47EB-A92D-1DF644D37162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E56B5048-D60B-4F50-B6E3-79B4DB08D99E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Questions">
              <a:extLst>
                <a:ext uri="{FF2B5EF4-FFF2-40B4-BE49-F238E27FC236}">
                  <a16:creationId xmlns:a16="http://schemas.microsoft.com/office/drawing/2014/main" id="{98BA6974-9FF8-4CDD-9030-287BB242B831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A08326B-8AEF-4B2A-8B06-2E52D58BDAE8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700" kern="1200" dirty="0"/>
                <a:t>Understanding purpose of a research proposal 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0B0B75B-5237-4516-BD5F-4F507A514A1E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0F5A7C4-0465-46B5-B8C3-F5C81026EEDE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Bar chart">
              <a:extLst>
                <a:ext uri="{FF2B5EF4-FFF2-40B4-BE49-F238E27FC236}">
                  <a16:creationId xmlns:a16="http://schemas.microsoft.com/office/drawing/2014/main" id="{63D4888D-4C8C-4C49-961A-FA144F302971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5D70BFF-38AA-4D8E-BF56-AB004CFC788C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700" kern="1200" dirty="0"/>
                <a:t>Using a quantitative method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21D390-55B7-4CBE-877C-56D641C5CF3C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858AAC1-703E-48FC-9A7F-79FA21CF5F0B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Meeting">
              <a:extLst>
                <a:ext uri="{FF2B5EF4-FFF2-40B4-BE49-F238E27FC236}">
                  <a16:creationId xmlns:a16="http://schemas.microsoft.com/office/drawing/2014/main" id="{3E20475E-D435-4F88-AEA7-714913DE203E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DAD0D3-2119-47E5-82EE-FF505916BC0F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700" kern="1200" dirty="0"/>
                <a:t>Creating a proposal as a group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6D63D-AF54-4199-B5B2-1C5AE2920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do we use research proposals?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B291F-1AAB-4246-A89B-3BCA09F2DA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5215" y="3168869"/>
            <a:ext cx="6479626" cy="314154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research proposals allows your supervisor or tutor to ensure that you understand: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- what will be researched. </a:t>
            </a:r>
          </a:p>
          <a:p>
            <a:pPr marL="0" indent="0">
              <a:buNone/>
            </a:pP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- why it is relevant to do this research.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- how you will carry out the research. </a:t>
            </a:r>
          </a:p>
          <a:p>
            <a:pPr marL="0" indent="0">
              <a:buNone/>
            </a:pP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- when you will carry out the research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- who you will involve in your sample.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proposal also needs to show you are ethical in your data collection. 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113AEF0-A1F9-47E7-B4B3-395B0165C3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4883" y="2103120"/>
            <a:ext cx="3758436" cy="374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7432F7-EED7-4224-B8E0-3BD6B76E9A66}"/>
              </a:ext>
            </a:extLst>
          </p:cNvPr>
          <p:cNvSpPr txBox="1"/>
          <p:nvPr/>
        </p:nvSpPr>
        <p:spPr>
          <a:xfrm>
            <a:off x="8075886" y="5941086"/>
            <a:ext cx="37584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</a:rPr>
              <a:t>(</a:t>
            </a:r>
            <a:r>
              <a:rPr lang="en-GB" altLang="en-US" dirty="0"/>
              <a:t>Schneider and Fuller, 2018, p6)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00E573-88FE-4A51-A56D-A7231CB0E830}"/>
              </a:ext>
            </a:extLst>
          </p:cNvPr>
          <p:cNvSpPr txBox="1"/>
          <p:nvPr/>
        </p:nvSpPr>
        <p:spPr>
          <a:xfrm>
            <a:off x="725215" y="2014194"/>
            <a:ext cx="6479626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Writing a proposal is a problem-solving activity (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Schneider and Fuller, 2018)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which involves working out the What? Why? How? When?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Who? Of your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75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9EC38-23F1-4FC6-8DB2-BCCCA8BC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848" y="457454"/>
            <a:ext cx="10058400" cy="894842"/>
          </a:xfrm>
        </p:spPr>
        <p:txBody>
          <a:bodyPr/>
          <a:lstStyle/>
          <a:p>
            <a:r>
              <a:rPr lang="en-GB" dirty="0"/>
              <a:t>Research Proposal – what to include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F5E5380-A444-4315-A7B8-8E02BBECBA1D}"/>
              </a:ext>
            </a:extLst>
          </p:cNvPr>
          <p:cNvGrpSpPr/>
          <p:nvPr/>
        </p:nvGrpSpPr>
        <p:grpSpPr>
          <a:xfrm>
            <a:off x="1175466" y="1352295"/>
            <a:ext cx="7061071" cy="652765"/>
            <a:chOff x="1175466" y="1352295"/>
            <a:chExt cx="7061071" cy="652765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690886A-D7CE-432A-959B-B5C0E3EC5280}"/>
                </a:ext>
              </a:extLst>
            </p:cNvPr>
            <p:cNvSpPr/>
            <p:nvPr/>
          </p:nvSpPr>
          <p:spPr>
            <a:xfrm>
              <a:off x="1547701" y="1352295"/>
              <a:ext cx="6688836" cy="649893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1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Introduction</a:t>
              </a:r>
              <a:r>
                <a:rPr lang="en-GB" sz="1800" kern="1200" dirty="0">
                  <a:solidFill>
                    <a:schemeClr val="tx1"/>
                  </a:solidFill>
                </a:rPr>
                <a:t> and your chosen research question</a:t>
              </a:r>
            </a:p>
          </p:txBody>
        </p:sp>
        <p:sp>
          <p:nvSpPr>
            <p:cNvPr id="6" name="Oval 5" descr="Badge 1 with solid fill">
              <a:extLst>
                <a:ext uri="{FF2B5EF4-FFF2-40B4-BE49-F238E27FC236}">
                  <a16:creationId xmlns:a16="http://schemas.microsoft.com/office/drawing/2014/main" id="{80393BA0-32CF-42BD-A2FE-582FDCE90095}"/>
                </a:ext>
              </a:extLst>
            </p:cNvPr>
            <p:cNvSpPr/>
            <p:nvPr/>
          </p:nvSpPr>
          <p:spPr>
            <a:xfrm>
              <a:off x="1175466" y="1355169"/>
              <a:ext cx="649891" cy="649891"/>
            </a:xfrm>
            <a:prstGeom prst="ellipse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8384432-82F5-438E-8B2B-E9BB05EB481C}"/>
              </a:ext>
            </a:extLst>
          </p:cNvPr>
          <p:cNvGrpSpPr/>
          <p:nvPr/>
        </p:nvGrpSpPr>
        <p:grpSpPr>
          <a:xfrm>
            <a:off x="1175466" y="2199058"/>
            <a:ext cx="7013781" cy="649892"/>
            <a:chOff x="1175466" y="2199058"/>
            <a:chExt cx="7013781" cy="649892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42E17C5-1666-4752-8F40-010A2A64E233}"/>
                </a:ext>
              </a:extLst>
            </p:cNvPr>
            <p:cNvSpPr/>
            <p:nvPr/>
          </p:nvSpPr>
          <p:spPr>
            <a:xfrm>
              <a:off x="1500411" y="2199058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1736123"/>
                <a:satOff val="8509"/>
                <a:lumOff val="3255"/>
                <a:alphaOff val="0"/>
              </a:schemeClr>
            </a:fillRef>
            <a:effectRef idx="0">
              <a:schemeClr val="accent3">
                <a:hueOff val="-1736123"/>
                <a:satOff val="8509"/>
                <a:lumOff val="325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0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Rationale</a:t>
              </a:r>
              <a:r>
                <a:rPr lang="en-GB" sz="1800" kern="1200" dirty="0">
                  <a:solidFill>
                    <a:schemeClr val="tx1"/>
                  </a:solidFill>
                </a:rPr>
                <a:t> - Any relevant existing research </a:t>
              </a:r>
            </a:p>
          </p:txBody>
        </p:sp>
        <p:sp>
          <p:nvSpPr>
            <p:cNvPr id="8" name="Oval 7" descr="Badge with solid fill">
              <a:extLst>
                <a:ext uri="{FF2B5EF4-FFF2-40B4-BE49-F238E27FC236}">
                  <a16:creationId xmlns:a16="http://schemas.microsoft.com/office/drawing/2014/main" id="{1DD397BB-580E-434E-A3DA-6DEAACC88007}"/>
                </a:ext>
              </a:extLst>
            </p:cNvPr>
            <p:cNvSpPr/>
            <p:nvPr/>
          </p:nvSpPr>
          <p:spPr>
            <a:xfrm>
              <a:off x="1175466" y="2199058"/>
              <a:ext cx="649891" cy="649891"/>
            </a:xfrm>
            <a:prstGeom prst="ellipse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1872495"/>
                <a:satOff val="13395"/>
                <a:lumOff val="1434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F9F1618-D733-4640-8CC5-C2B55072DB6D}"/>
              </a:ext>
            </a:extLst>
          </p:cNvPr>
          <p:cNvGrpSpPr/>
          <p:nvPr/>
        </p:nvGrpSpPr>
        <p:grpSpPr>
          <a:xfrm>
            <a:off x="1175466" y="2995456"/>
            <a:ext cx="7077994" cy="697382"/>
            <a:chOff x="1175466" y="2995456"/>
            <a:chExt cx="7077994" cy="697382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DA4E77A-F885-4064-9F68-3A69C82AC19B}"/>
                </a:ext>
              </a:extLst>
            </p:cNvPr>
            <p:cNvSpPr/>
            <p:nvPr/>
          </p:nvSpPr>
          <p:spPr>
            <a:xfrm>
              <a:off x="1564624" y="2995456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6944491"/>
                <a:satOff val="34037"/>
                <a:lumOff val="13020"/>
                <a:alphaOff val="0"/>
              </a:schemeClr>
            </a:fillRef>
            <a:effectRef idx="0">
              <a:schemeClr val="accent3">
                <a:hueOff val="-6944491"/>
                <a:satOff val="34037"/>
                <a:lumOff val="1302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0" rIns="128016" bIns="68581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kern="1200" dirty="0">
                  <a:solidFill>
                    <a:schemeClr val="tx1"/>
                  </a:solidFill>
                </a:rPr>
                <a:t>Your proposed </a:t>
              </a:r>
              <a:r>
                <a:rPr lang="en-GB" sz="1800" b="1" kern="1200" dirty="0">
                  <a:solidFill>
                    <a:schemeClr val="tx1"/>
                  </a:solidFill>
                </a:rPr>
                <a:t>method</a:t>
              </a:r>
              <a:r>
                <a:rPr lang="en-GB" sz="1800" kern="1200" dirty="0">
                  <a:solidFill>
                    <a:schemeClr val="tx1"/>
                  </a:solidFill>
                </a:rPr>
                <a:t> (</a:t>
              </a:r>
              <a:r>
                <a:rPr lang="en-GB" sz="18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What? Who? How?) </a:t>
              </a:r>
            </a:p>
          </p:txBody>
        </p:sp>
        <p:sp>
          <p:nvSpPr>
            <p:cNvPr id="10" name="Oval 9" descr="Badge 3 with solid fill">
              <a:extLst>
                <a:ext uri="{FF2B5EF4-FFF2-40B4-BE49-F238E27FC236}">
                  <a16:creationId xmlns:a16="http://schemas.microsoft.com/office/drawing/2014/main" id="{BD045F05-32B5-468C-ADD6-2F6F1A820C90}"/>
                </a:ext>
              </a:extLst>
            </p:cNvPr>
            <p:cNvSpPr/>
            <p:nvPr/>
          </p:nvSpPr>
          <p:spPr>
            <a:xfrm>
              <a:off x="1175466" y="3042947"/>
              <a:ext cx="649891" cy="649891"/>
            </a:xfrm>
            <a:prstGeom prst="ellipse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3744990"/>
                <a:satOff val="26789"/>
                <a:lumOff val="2869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76102DB-9CBC-4E94-A40C-640237851E3D}"/>
              </a:ext>
            </a:extLst>
          </p:cNvPr>
          <p:cNvGrpSpPr/>
          <p:nvPr/>
        </p:nvGrpSpPr>
        <p:grpSpPr>
          <a:xfrm>
            <a:off x="1175466" y="3842217"/>
            <a:ext cx="7060938" cy="694510"/>
            <a:chOff x="1175466" y="3842217"/>
            <a:chExt cx="7060938" cy="694510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16FECF7-3D56-4CEB-A8E7-7A7D2F2FDA24}"/>
                </a:ext>
              </a:extLst>
            </p:cNvPr>
            <p:cNvSpPr/>
            <p:nvPr/>
          </p:nvSpPr>
          <p:spPr>
            <a:xfrm>
              <a:off x="1547568" y="3842217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3472245"/>
                <a:satOff val="17018"/>
                <a:lumOff val="6510"/>
                <a:alphaOff val="0"/>
              </a:schemeClr>
            </a:fillRef>
            <a:effectRef idx="0">
              <a:schemeClr val="accent3">
                <a:hueOff val="-3472245"/>
                <a:satOff val="17018"/>
                <a:lumOff val="651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Ethical considerations. </a:t>
              </a:r>
            </a:p>
          </p:txBody>
        </p:sp>
        <p:sp>
          <p:nvSpPr>
            <p:cNvPr id="12" name="Oval 11" descr="Badge 4 with solid fill">
              <a:extLst>
                <a:ext uri="{FF2B5EF4-FFF2-40B4-BE49-F238E27FC236}">
                  <a16:creationId xmlns:a16="http://schemas.microsoft.com/office/drawing/2014/main" id="{5BA03E62-4F65-4930-8775-7FDBD5F70E5F}"/>
                </a:ext>
              </a:extLst>
            </p:cNvPr>
            <p:cNvSpPr/>
            <p:nvPr/>
          </p:nvSpPr>
          <p:spPr>
            <a:xfrm>
              <a:off x="1175466" y="3886836"/>
              <a:ext cx="649891" cy="649891"/>
            </a:xfrm>
            <a:prstGeom prst="ellipse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5617484"/>
                <a:satOff val="40184"/>
                <a:lumOff val="4303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1792911-CD5B-40FC-84C4-9A2E8598658F}"/>
              </a:ext>
            </a:extLst>
          </p:cNvPr>
          <p:cNvGrpSpPr/>
          <p:nvPr/>
        </p:nvGrpSpPr>
        <p:grpSpPr>
          <a:xfrm>
            <a:off x="1175466" y="4674367"/>
            <a:ext cx="7060938" cy="706249"/>
            <a:chOff x="1175466" y="4674367"/>
            <a:chExt cx="7060938" cy="706249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E73E45A-D2C4-460C-A26E-324532AC6B19}"/>
                </a:ext>
              </a:extLst>
            </p:cNvPr>
            <p:cNvSpPr/>
            <p:nvPr/>
          </p:nvSpPr>
          <p:spPr>
            <a:xfrm>
              <a:off x="1547568" y="4674367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5208368"/>
                <a:satOff val="25528"/>
                <a:lumOff val="9765"/>
                <a:alphaOff val="0"/>
              </a:schemeClr>
            </a:fillRef>
            <a:effectRef idx="0">
              <a:schemeClr val="accent3">
                <a:hueOff val="-5208368"/>
                <a:satOff val="25528"/>
                <a:lumOff val="976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 descr="Badge 5 with solid fill">
              <a:extLst>
                <a:ext uri="{FF2B5EF4-FFF2-40B4-BE49-F238E27FC236}">
                  <a16:creationId xmlns:a16="http://schemas.microsoft.com/office/drawing/2014/main" id="{4BEF558D-946F-4A4A-AA6B-EBA0EC9D8EE0}"/>
                </a:ext>
              </a:extLst>
            </p:cNvPr>
            <p:cNvSpPr/>
            <p:nvPr/>
          </p:nvSpPr>
          <p:spPr>
            <a:xfrm>
              <a:off x="1175466" y="4730725"/>
              <a:ext cx="649891" cy="649891"/>
            </a:xfrm>
            <a:prstGeom prst="ellipse">
              <a:avLst/>
            </a:prstGeom>
            <a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7489979"/>
                <a:satOff val="53578"/>
                <a:lumOff val="5738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46A9956-868E-425D-866E-038659FE8F7A}"/>
              </a:ext>
            </a:extLst>
          </p:cNvPr>
          <p:cNvGrpSpPr/>
          <p:nvPr/>
        </p:nvGrpSpPr>
        <p:grpSpPr>
          <a:xfrm>
            <a:off x="1175466" y="5574614"/>
            <a:ext cx="7077994" cy="649892"/>
            <a:chOff x="1175466" y="5574614"/>
            <a:chExt cx="7077994" cy="649892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28033CC-FDB0-4373-8296-3D7CB37B04F4}"/>
                </a:ext>
              </a:extLst>
            </p:cNvPr>
            <p:cNvSpPr/>
            <p:nvPr/>
          </p:nvSpPr>
          <p:spPr>
            <a:xfrm>
              <a:off x="1564624" y="5574614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8680613"/>
                <a:satOff val="42546"/>
                <a:lumOff val="16275"/>
                <a:alphaOff val="0"/>
              </a:schemeClr>
            </a:fillRef>
            <a:effectRef idx="0">
              <a:schemeClr val="accent3">
                <a:hueOff val="-8680613"/>
                <a:satOff val="42546"/>
                <a:lumOff val="1627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endParaRPr lang="en-GB" sz="1800" b="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Oval 15" descr="Badge 6 with solid fill">
              <a:extLst>
                <a:ext uri="{FF2B5EF4-FFF2-40B4-BE49-F238E27FC236}">
                  <a16:creationId xmlns:a16="http://schemas.microsoft.com/office/drawing/2014/main" id="{889A3B7C-C3ED-4F65-9C1C-0B83011B21A3}"/>
                </a:ext>
              </a:extLst>
            </p:cNvPr>
            <p:cNvSpPr/>
            <p:nvPr/>
          </p:nvSpPr>
          <p:spPr>
            <a:xfrm>
              <a:off x="1175466" y="5574614"/>
              <a:ext cx="649891" cy="649891"/>
            </a:xfrm>
            <a:prstGeom prst="ellipse">
              <a:avLst/>
            </a:prstGeom>
            <a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9362474"/>
                <a:satOff val="66973"/>
                <a:lumOff val="7172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BB825348-67A4-41C4-9CB9-B891AA2430C6}"/>
              </a:ext>
            </a:extLst>
          </p:cNvPr>
          <p:cNvSpPr txBox="1"/>
          <p:nvPr/>
        </p:nvSpPr>
        <p:spPr>
          <a:xfrm>
            <a:off x="8481848" y="1352295"/>
            <a:ext cx="312425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Your group presentation will need to include six key elements.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6F8747-5DC5-4B49-9FF3-8BA71A66FF1B}"/>
              </a:ext>
            </a:extLst>
          </p:cNvPr>
          <p:cNvSpPr txBox="1"/>
          <p:nvPr/>
        </p:nvSpPr>
        <p:spPr>
          <a:xfrm>
            <a:off x="8514192" y="2533791"/>
            <a:ext cx="3124253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As a group, you can decide how many slides you would like in each section. Ensure that each section has at least one slide.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A1BDE25-779F-41D0-94FB-7F326AD76766}"/>
              </a:ext>
            </a:extLst>
          </p:cNvPr>
          <p:cNvSpPr txBox="1"/>
          <p:nvPr/>
        </p:nvSpPr>
        <p:spPr>
          <a:xfrm>
            <a:off x="8514191" y="4447096"/>
            <a:ext cx="3124253" cy="14773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Your group presentation will also need to have a title slide (with your names and student numbers) and a reference slide.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134D51A-71B3-4F34-A154-DAB734DD5BFE}"/>
              </a:ext>
            </a:extLst>
          </p:cNvPr>
          <p:cNvSpPr txBox="1"/>
          <p:nvPr/>
        </p:nvSpPr>
        <p:spPr>
          <a:xfrm>
            <a:off x="1984537" y="4846571"/>
            <a:ext cx="620471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GB" sz="1800" b="0" kern="1200" dirty="0">
                <a:solidFill>
                  <a:schemeClr val="tx1"/>
                </a:solidFill>
              </a:rPr>
              <a:t>Your </a:t>
            </a:r>
            <a:r>
              <a:rPr lang="en-GB" sz="1800" b="1" kern="1200" dirty="0">
                <a:solidFill>
                  <a:schemeClr val="tx1"/>
                </a:solidFill>
              </a:rPr>
              <a:t>hypothesis</a:t>
            </a:r>
            <a:r>
              <a:rPr lang="en-GB" sz="1800" b="0" kern="1200" dirty="0">
                <a:solidFill>
                  <a:schemeClr val="tx1"/>
                </a:solidFill>
              </a:rPr>
              <a:t>, (</a:t>
            </a:r>
            <a:r>
              <a:rPr lang="en-GB" sz="1800" b="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think that you will find out?)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002CF3D-F39C-4638-A55C-9B8FA5B1950C}"/>
              </a:ext>
            </a:extLst>
          </p:cNvPr>
          <p:cNvSpPr txBox="1"/>
          <p:nvPr/>
        </p:nvSpPr>
        <p:spPr>
          <a:xfrm>
            <a:off x="1939160" y="5679718"/>
            <a:ext cx="609268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GB" sz="1800" b="0" kern="1200" dirty="0">
                <a:solidFill>
                  <a:schemeClr val="tx1"/>
                </a:solidFill>
              </a:rPr>
              <a:t>Reference List</a:t>
            </a:r>
            <a:endParaRPr lang="en-GB" sz="18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53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8BB6F-DBC7-4725-8C96-139512D1B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510" y="204987"/>
            <a:ext cx="5702490" cy="1109320"/>
          </a:xfrm>
        </p:spPr>
        <p:txBody>
          <a:bodyPr/>
          <a:lstStyle/>
          <a:p>
            <a:r>
              <a:rPr lang="en-GB" dirty="0"/>
              <a:t>Research process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5C75AFB-3639-4EA3-AD2C-6DAC6BD3C1DB}"/>
              </a:ext>
            </a:extLst>
          </p:cNvPr>
          <p:cNvSpPr/>
          <p:nvPr/>
        </p:nvSpPr>
        <p:spPr>
          <a:xfrm>
            <a:off x="395783" y="1150970"/>
            <a:ext cx="6960360" cy="537800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925656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kern="1200" dirty="0">
                <a:solidFill>
                  <a:sysClr val="windowText" lastClr="000000"/>
                </a:solidFill>
              </a:rPr>
              <a:t>Identify a research question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181B48F-9341-4800-8C9D-1D8164C29C81}"/>
              </a:ext>
            </a:extLst>
          </p:cNvPr>
          <p:cNvSpPr/>
          <p:nvPr/>
        </p:nvSpPr>
        <p:spPr>
          <a:xfrm>
            <a:off x="886147" y="1904377"/>
            <a:ext cx="7411692" cy="537560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2808628"/>
              <a:satOff val="-8960"/>
              <a:lumOff val="-3480"/>
              <a:alphaOff val="0"/>
            </a:schemeClr>
          </a:fillRef>
          <a:effectRef idx="0">
            <a:schemeClr val="accent2">
              <a:hueOff val="2808628"/>
              <a:satOff val="-8960"/>
              <a:lumOff val="-348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kern="1200" dirty="0">
                <a:solidFill>
                  <a:sysClr val="windowText" lastClr="000000"/>
                </a:solidFill>
              </a:rPr>
              <a:t>Conduct a review of existing literature.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A347652-8C56-4B90-A6A7-93201FA954A0}"/>
              </a:ext>
            </a:extLst>
          </p:cNvPr>
          <p:cNvSpPr/>
          <p:nvPr/>
        </p:nvSpPr>
        <p:spPr>
          <a:xfrm>
            <a:off x="1444758" y="2671050"/>
            <a:ext cx="7865638" cy="53575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5617257"/>
              <a:satOff val="-17921"/>
              <a:lumOff val="-6961"/>
              <a:alphaOff val="0"/>
            </a:schemeClr>
          </a:fillRef>
          <a:effectRef idx="0">
            <a:schemeClr val="accent2">
              <a:hueOff val="5617257"/>
              <a:satOff val="-17921"/>
              <a:lumOff val="-696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dirty="0">
                <a:solidFill>
                  <a:sysClr val="windowText" lastClr="000000"/>
                </a:solidFill>
              </a:rPr>
              <a:t>Plan</a:t>
            </a:r>
            <a:r>
              <a:rPr lang="en-GB" sz="2200" b="1" kern="1200" dirty="0">
                <a:solidFill>
                  <a:sysClr val="windowText" lastClr="000000"/>
                </a:solidFill>
              </a:rPr>
              <a:t> research method and consider ethics. 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9A8C800-8218-4142-AD3A-7255279F7890}"/>
              </a:ext>
            </a:extLst>
          </p:cNvPr>
          <p:cNvSpPr/>
          <p:nvPr/>
        </p:nvSpPr>
        <p:spPr>
          <a:xfrm>
            <a:off x="2023474" y="3439119"/>
            <a:ext cx="7585555" cy="53575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8425886"/>
              <a:satOff val="-26881"/>
              <a:lumOff val="-10441"/>
              <a:alphaOff val="0"/>
            </a:schemeClr>
          </a:fillRef>
          <a:effectRef idx="0">
            <a:schemeClr val="accent2">
              <a:hueOff val="8425886"/>
              <a:satOff val="-26881"/>
              <a:lumOff val="-1044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kern="1200" dirty="0">
                <a:solidFill>
                  <a:sysClr val="windowText" lastClr="000000"/>
                </a:solidFill>
              </a:rPr>
              <a:t>Present a proposal for approval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7A58D79-93BA-4443-8519-4ED81DA2AEE0}"/>
              </a:ext>
            </a:extLst>
          </p:cNvPr>
          <p:cNvSpPr/>
          <p:nvPr/>
        </p:nvSpPr>
        <p:spPr>
          <a:xfrm>
            <a:off x="2370486" y="4204400"/>
            <a:ext cx="7585555" cy="53369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dirty="0">
                <a:solidFill>
                  <a:sysClr val="windowText" lastClr="000000"/>
                </a:solidFill>
              </a:rPr>
              <a:t>Create</a:t>
            </a:r>
            <a:r>
              <a:rPr lang="en-GB" sz="2200" b="1" kern="1200" dirty="0">
                <a:solidFill>
                  <a:sysClr val="windowText" lastClr="000000"/>
                </a:solidFill>
              </a:rPr>
              <a:t> questionnaire and collect data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AF266BC-108D-4B84-988C-51D76CC7B535}"/>
              </a:ext>
            </a:extLst>
          </p:cNvPr>
          <p:cNvSpPr/>
          <p:nvPr/>
        </p:nvSpPr>
        <p:spPr>
          <a:xfrm>
            <a:off x="7072901" y="1594050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E02E83C-1198-47B5-BFFF-1C52124914E1}"/>
              </a:ext>
            </a:extLst>
          </p:cNvPr>
          <p:cNvSpPr/>
          <p:nvPr/>
        </p:nvSpPr>
        <p:spPr>
          <a:xfrm>
            <a:off x="7758152" y="2267260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3942911"/>
              <a:satOff val="-19017"/>
              <a:lumOff val="-1645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3942911"/>
              <a:satOff val="-19017"/>
              <a:lumOff val="-1645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CD7002D-EEAD-4560-8A00-799D4054F544}"/>
              </a:ext>
            </a:extLst>
          </p:cNvPr>
          <p:cNvSpPr/>
          <p:nvPr/>
        </p:nvSpPr>
        <p:spPr>
          <a:xfrm>
            <a:off x="8404904" y="2989184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7885822"/>
              <a:satOff val="-38033"/>
              <a:lumOff val="-3291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7885822"/>
              <a:satOff val="-38033"/>
              <a:lumOff val="-3291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FF5D6CA-AAEC-4933-B680-A24C9D53540E}"/>
              </a:ext>
            </a:extLst>
          </p:cNvPr>
          <p:cNvSpPr/>
          <p:nvPr/>
        </p:nvSpPr>
        <p:spPr>
          <a:xfrm>
            <a:off x="8963914" y="3826987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8260DA-AD55-473E-B6A1-E67AD2B537DB}"/>
              </a:ext>
            </a:extLst>
          </p:cNvPr>
          <p:cNvGrpSpPr/>
          <p:nvPr/>
        </p:nvGrpSpPr>
        <p:grpSpPr>
          <a:xfrm>
            <a:off x="3364536" y="5716899"/>
            <a:ext cx="7930990" cy="533691"/>
            <a:chOff x="2125229" y="3256114"/>
            <a:chExt cx="8028706" cy="721497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E8A853BB-FAA7-4B9D-AC61-8DB899614F9B}"/>
                </a:ext>
              </a:extLst>
            </p:cNvPr>
            <p:cNvSpPr/>
            <p:nvPr/>
          </p:nvSpPr>
          <p:spPr>
            <a:xfrm>
              <a:off x="2125229" y="3256114"/>
              <a:ext cx="8028706" cy="721497"/>
            </a:xfrm>
            <a:prstGeom prst="roundRect">
              <a:avLst>
                <a:gd name="adj" fmla="val 10000"/>
              </a:avLst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11234514"/>
                <a:satOff val="-35841"/>
                <a:lumOff val="-13922"/>
                <a:alphaOff val="0"/>
              </a:schemeClr>
            </a:fillRef>
            <a:effectRef idx="0">
              <a:schemeClr val="accent2">
                <a:hueOff val="11234514"/>
                <a:satOff val="-35841"/>
                <a:lumOff val="-1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ED3C61A8-86DF-4056-9579-1F87269F8831}"/>
                </a:ext>
              </a:extLst>
            </p:cNvPr>
            <p:cNvSpPr txBox="1"/>
            <p:nvPr/>
          </p:nvSpPr>
          <p:spPr>
            <a:xfrm>
              <a:off x="2419315" y="3298378"/>
              <a:ext cx="7259586" cy="679233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b="1" dirty="0">
                  <a:solidFill>
                    <a:sysClr val="windowText" lastClr="000000"/>
                  </a:solidFill>
                </a:rPr>
                <a:t>Write up full report with discussions and conclusion. </a:t>
              </a:r>
              <a:r>
                <a:rPr lang="en-GB" sz="2200" b="1" kern="1200" dirty="0">
                  <a:solidFill>
                    <a:sysClr val="windowText" lastClr="000000"/>
                  </a:solidFill>
                </a:rPr>
                <a:t> 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CC7057A2-149C-482B-8769-37740C76D208}"/>
              </a:ext>
            </a:extLst>
          </p:cNvPr>
          <p:cNvGrpSpPr/>
          <p:nvPr/>
        </p:nvGrpSpPr>
        <p:grpSpPr>
          <a:xfrm>
            <a:off x="8517612" y="1314307"/>
            <a:ext cx="2648541" cy="749073"/>
            <a:chOff x="9040766" y="1414514"/>
            <a:chExt cx="2648541" cy="882283"/>
          </a:xfrm>
        </p:grpSpPr>
        <p:sp>
          <p:nvSpPr>
            <p:cNvPr id="22" name="Right Brace 21">
              <a:extLst>
                <a:ext uri="{FF2B5EF4-FFF2-40B4-BE49-F238E27FC236}">
                  <a16:creationId xmlns:a16="http://schemas.microsoft.com/office/drawing/2014/main" id="{2B9CD6BC-5ED0-4A73-9255-800CA6D92B75}"/>
                </a:ext>
              </a:extLst>
            </p:cNvPr>
            <p:cNvSpPr/>
            <p:nvPr/>
          </p:nvSpPr>
          <p:spPr>
            <a:xfrm>
              <a:off x="9040766" y="1414514"/>
              <a:ext cx="841558" cy="882283"/>
            </a:xfrm>
            <a:prstGeom prst="rightBrac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83ABC23-9D2E-49AA-B39A-292B5BC9B735}"/>
                </a:ext>
              </a:extLst>
            </p:cNvPr>
            <p:cNvSpPr txBox="1"/>
            <p:nvPr/>
          </p:nvSpPr>
          <p:spPr>
            <a:xfrm>
              <a:off x="9956041" y="1514226"/>
              <a:ext cx="1733266" cy="7612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Group work in </a:t>
              </a:r>
              <a:r>
                <a:rPr lang="en-GB" b="1" dirty="0"/>
                <a:t>week 3 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413874C-06E1-47C4-902A-DB583B613D19}"/>
              </a:ext>
            </a:extLst>
          </p:cNvPr>
          <p:cNvGrpSpPr/>
          <p:nvPr/>
        </p:nvGrpSpPr>
        <p:grpSpPr>
          <a:xfrm>
            <a:off x="9432887" y="2605823"/>
            <a:ext cx="1969341" cy="646331"/>
            <a:chOff x="9654626" y="2726427"/>
            <a:chExt cx="1969341" cy="646331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95F2058-F30A-4429-979E-16475785A124}"/>
                </a:ext>
              </a:extLst>
            </p:cNvPr>
            <p:cNvSpPr txBox="1"/>
            <p:nvPr/>
          </p:nvSpPr>
          <p:spPr>
            <a:xfrm>
              <a:off x="9890701" y="2726427"/>
              <a:ext cx="17332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Group work in </a:t>
              </a:r>
              <a:r>
                <a:rPr lang="en-GB" b="1" dirty="0"/>
                <a:t>week 4</a:t>
              </a: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F07AA29-1FC3-4A25-AED4-88834E5E421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54626" y="3032007"/>
              <a:ext cx="2344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2D8DA60-DEDE-4AE8-8AF4-1B1BFF29780D}"/>
              </a:ext>
            </a:extLst>
          </p:cNvPr>
          <p:cNvGrpSpPr/>
          <p:nvPr/>
        </p:nvGrpSpPr>
        <p:grpSpPr>
          <a:xfrm>
            <a:off x="9853716" y="3353836"/>
            <a:ext cx="2048077" cy="646331"/>
            <a:chOff x="9853716" y="3353836"/>
            <a:chExt cx="2048077" cy="64633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114AC98-C2FF-44A4-8662-5763FB5FBDEF}"/>
                </a:ext>
              </a:extLst>
            </p:cNvPr>
            <p:cNvSpPr txBox="1"/>
            <p:nvPr/>
          </p:nvSpPr>
          <p:spPr>
            <a:xfrm>
              <a:off x="10168527" y="3353836"/>
              <a:ext cx="17332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As a group in </a:t>
              </a:r>
              <a:r>
                <a:rPr lang="en-GB" b="1" dirty="0"/>
                <a:t>week 6</a:t>
              </a: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1424E1F-B87E-4AA0-9DB1-D84DC91E915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853716" y="3694269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FA4B7BD5-1F11-4112-BB34-D356A9C6B17E}"/>
              </a:ext>
            </a:extLst>
          </p:cNvPr>
          <p:cNvSpPr/>
          <p:nvPr/>
        </p:nvSpPr>
        <p:spPr>
          <a:xfrm>
            <a:off x="3078441" y="4967556"/>
            <a:ext cx="7394827" cy="53369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dirty="0">
                <a:solidFill>
                  <a:sysClr val="windowText" lastClr="000000"/>
                </a:solidFill>
              </a:rPr>
              <a:t>A</a:t>
            </a:r>
            <a:r>
              <a:rPr lang="en-GB" sz="2200" b="1" kern="1200" dirty="0">
                <a:solidFill>
                  <a:sysClr val="windowText" lastClr="000000"/>
                </a:solidFill>
              </a:rPr>
              <a:t>nalyse results. 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146D18A-CC01-4214-B776-1C83D4592C6E}"/>
              </a:ext>
            </a:extLst>
          </p:cNvPr>
          <p:cNvSpPr/>
          <p:nvPr/>
        </p:nvSpPr>
        <p:spPr>
          <a:xfrm>
            <a:off x="9619229" y="4646516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66CE4C83-FB1E-4393-A0D4-99B8BB013D61}"/>
              </a:ext>
            </a:extLst>
          </p:cNvPr>
          <p:cNvSpPr/>
          <p:nvPr/>
        </p:nvSpPr>
        <p:spPr>
          <a:xfrm>
            <a:off x="10197738" y="5325499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177B8F9D-B42E-4FDE-A3D2-B8E7828F4BEC}"/>
              </a:ext>
            </a:extLst>
          </p:cNvPr>
          <p:cNvGrpSpPr/>
          <p:nvPr/>
        </p:nvGrpSpPr>
        <p:grpSpPr>
          <a:xfrm>
            <a:off x="578125" y="4175319"/>
            <a:ext cx="1733266" cy="646331"/>
            <a:chOff x="578125" y="4175319"/>
            <a:chExt cx="1733266" cy="646331"/>
          </a:xfrm>
        </p:grpSpPr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71EF5359-24B2-49DE-A638-E8EF564FE55C}"/>
                </a:ext>
              </a:extLst>
            </p:cNvPr>
            <p:cNvSpPr txBox="1"/>
            <p:nvPr/>
          </p:nvSpPr>
          <p:spPr>
            <a:xfrm>
              <a:off x="578125" y="4175319"/>
              <a:ext cx="17332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As a group in </a:t>
              </a:r>
              <a:r>
                <a:rPr lang="en-GB" b="1" dirty="0"/>
                <a:t>week 7</a:t>
              </a:r>
            </a:p>
          </p:txBody>
        </p: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D01AEC-EC7E-4DAC-AD77-ECE4583B46D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830030" y="4498484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73B52303-5432-48B9-95A5-AB0B1937EC35}"/>
              </a:ext>
            </a:extLst>
          </p:cNvPr>
          <p:cNvGrpSpPr/>
          <p:nvPr/>
        </p:nvGrpSpPr>
        <p:grpSpPr>
          <a:xfrm>
            <a:off x="1202617" y="5002334"/>
            <a:ext cx="2028598" cy="646331"/>
            <a:chOff x="1202617" y="5002334"/>
            <a:chExt cx="2028598" cy="646331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D832C284-9C42-4348-BF6A-10C430DAE502}"/>
                </a:ext>
              </a:extLst>
            </p:cNvPr>
            <p:cNvSpPr txBox="1"/>
            <p:nvPr/>
          </p:nvSpPr>
          <p:spPr>
            <a:xfrm>
              <a:off x="1202617" y="5002334"/>
              <a:ext cx="20285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Individually in </a:t>
              </a:r>
              <a:r>
                <a:rPr lang="en-GB" b="1" dirty="0"/>
                <a:t>week 8</a:t>
              </a:r>
            </a:p>
          </p:txBody>
        </p: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6E351FF-23FE-49E2-8AF8-1445147B623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734628" y="5406454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9B723BB-773A-469F-B2CD-40ACAD895992}"/>
              </a:ext>
            </a:extLst>
          </p:cNvPr>
          <p:cNvGrpSpPr/>
          <p:nvPr/>
        </p:nvGrpSpPr>
        <p:grpSpPr>
          <a:xfrm>
            <a:off x="1378111" y="5751679"/>
            <a:ext cx="2179868" cy="646331"/>
            <a:chOff x="1378111" y="5751679"/>
            <a:chExt cx="2179868" cy="64633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19CDBBB2-E2F4-4C9C-9AAD-B403E28283E3}"/>
                </a:ext>
              </a:extLst>
            </p:cNvPr>
            <p:cNvSpPr txBox="1"/>
            <p:nvPr/>
          </p:nvSpPr>
          <p:spPr>
            <a:xfrm>
              <a:off x="1378111" y="5751679"/>
              <a:ext cx="20285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Individually in </a:t>
              </a:r>
              <a:r>
                <a:rPr lang="en-GB" b="1" dirty="0"/>
                <a:t>week 9 and 10</a:t>
              </a:r>
            </a:p>
          </p:txBody>
        </p: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E118EE98-163B-4995-8C23-59AA903DECD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71093" y="6074844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234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36" grpId="0" animBg="1"/>
      <p:bldP spid="37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87DC3-F3CE-49EF-90A4-E320E84BD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Methods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596F49-A65C-495D-A84E-7B753A7A76CF}"/>
              </a:ext>
            </a:extLst>
          </p:cNvPr>
          <p:cNvSpPr txBox="1"/>
          <p:nvPr/>
        </p:nvSpPr>
        <p:spPr>
          <a:xfrm>
            <a:off x="747330" y="1709677"/>
            <a:ext cx="596877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week 1 we discussed the differences between quantitative and qualitative methods. 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quantitative method </a:t>
            </a:r>
            <a:r>
              <a:rPr lang="en-GB" dirty="0"/>
              <a:t>will be recommended, so that you can analyse your results using MS Excel in week 8.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week 4, we will demonstrate how to use </a:t>
            </a:r>
            <a:r>
              <a:rPr lang="en-GB" b="1" dirty="0"/>
              <a:t>MS Forms</a:t>
            </a:r>
            <a:r>
              <a:rPr lang="en-GB" dirty="0"/>
              <a:t> to create a questionnaire or survey.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will recommend that you aim to use </a:t>
            </a:r>
            <a:r>
              <a:rPr lang="en-GB" b="1" dirty="0"/>
              <a:t>five questions.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your sample participants you should aim to ask </a:t>
            </a:r>
            <a:r>
              <a:rPr lang="en-GB" b="1" dirty="0"/>
              <a:t>five different UWTSD students</a:t>
            </a:r>
            <a:r>
              <a:rPr lang="en-GB" dirty="0"/>
              <a:t>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D93ED93-48F0-4A94-905D-86B84625A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3657" y="966112"/>
            <a:ext cx="3854790" cy="3115328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AD4355D-E623-492D-B8F5-971AAB8514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6804494"/>
              </p:ext>
            </p:extLst>
          </p:nvPr>
        </p:nvGraphicFramePr>
        <p:xfrm>
          <a:off x="7635843" y="3831021"/>
          <a:ext cx="4330419" cy="26683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2" name="Picture 11" descr="Icon&#10;&#10;Description automatically generated with medium confidence">
            <a:extLst>
              <a:ext uri="{FF2B5EF4-FFF2-40B4-BE49-F238E27FC236}">
                <a16:creationId xmlns:a16="http://schemas.microsoft.com/office/drawing/2014/main" id="{F327F091-0418-4A15-8670-6A50A0380A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4335" y="586980"/>
            <a:ext cx="2144113" cy="128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51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4329E-93FC-4ECA-A5AC-D268250FF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Template for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0F128-91EB-426B-938E-2BFBA3000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Week 3 Moodle folder you will find a pdf with a basic template that you may want to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use as a guide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However, we want to see your creativity and skill in creating your group presentation.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Some golden rules to remember: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slide background should not compete with the content (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Duarte, 2008, p118)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 a consistent background colour/design throughout. 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 a consistent font style throughout. 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not use your slides as a script, limit text to key points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as a team. </a:t>
            </a:r>
          </a:p>
          <a:p>
            <a:pPr lvl="2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551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003DF-8691-4CFF-847F-695D176E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F0C-A2BD-4798-A0D8-96CA1E592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the remainder of the session, you will work in your groups to set up your template and begin developing your: </a:t>
            </a:r>
          </a:p>
          <a:p>
            <a:pPr lvl="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Title Slide</a:t>
            </a:r>
          </a:p>
          <a:p>
            <a:pPr lvl="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lvl="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Rationale – review of existing literature </a:t>
            </a:r>
          </a:p>
        </p:txBody>
      </p:sp>
    </p:spTree>
    <p:extLst>
      <p:ext uri="{BB962C8B-B14F-4D97-AF65-F5344CB8AC3E}">
        <p14:creationId xmlns:p14="http://schemas.microsoft.com/office/powerpoint/2010/main" val="2432265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181D4-5AEB-48FF-919A-7D52880DF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1A3A21E-58D6-461D-8282-0D53DFD3F1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6800" y="1883174"/>
            <a:ext cx="9511862" cy="214540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Duarte, N. (2008) 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Slide:ology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 : the art and science of creating great presentations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First edition. Sebastopol, California: O’Reilly Media.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Schneider, Z.M. and Fuller, J. (2018) Writing research proposals in the health sciences : a step-by-step guide. London: SAGE Publications Ltd.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A9503A9-1BB9-4B32-98E5-7C388CAC7B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Schneider, Z.M. and Fuller, J. (2018)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Writing research proposals in the health sciences : a step-by-step guide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London: SAGE Publications Ltd.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3939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1458</TotalTime>
  <Words>797</Words>
  <Application>Microsoft Office PowerPoint</Application>
  <PresentationFormat>Widescreen</PresentationFormat>
  <Paragraphs>80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Garamond</vt:lpstr>
      <vt:lpstr>Source Sans Pro</vt:lpstr>
      <vt:lpstr>SavonVTI</vt:lpstr>
      <vt:lpstr>Research Skill – Research design</vt:lpstr>
      <vt:lpstr>During this session  </vt:lpstr>
      <vt:lpstr>Why do we use research proposals? </vt:lpstr>
      <vt:lpstr>Research Proposal – what to include</vt:lpstr>
      <vt:lpstr>Research process</vt:lpstr>
      <vt:lpstr>Quantitative Methods </vt:lpstr>
      <vt:lpstr>Template for Proposal</vt:lpstr>
      <vt:lpstr>Group Work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Skill – Research design</dc:title>
  <dc:creator>Rebecca Kavanagh</dc:creator>
  <cp:lastModifiedBy>Rebecca Kavanagh</cp:lastModifiedBy>
  <cp:revision>12</cp:revision>
  <dcterms:created xsi:type="dcterms:W3CDTF">2022-02-02T10:19:37Z</dcterms:created>
  <dcterms:modified xsi:type="dcterms:W3CDTF">2022-05-27T20:57:31Z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