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622" r:id="rId2"/>
    <p:sldId id="623" r:id="rId3"/>
    <p:sldId id="630" r:id="rId4"/>
    <p:sldId id="624" r:id="rId5"/>
    <p:sldId id="631" r:id="rId6"/>
    <p:sldId id="625" r:id="rId7"/>
    <p:sldId id="632" r:id="rId8"/>
    <p:sldId id="627" r:id="rId9"/>
    <p:sldId id="633" r:id="rId10"/>
    <p:sldId id="628" r:id="rId11"/>
    <p:sldId id="634" r:id="rId12"/>
    <p:sldId id="626" r:id="rId13"/>
    <p:sldId id="635" r:id="rId14"/>
    <p:sldId id="62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F28CD7-C1A4-8241-BAA0-4AAA51014F59}" v="11" dt="2026-03-27T13:48:40.632"/>
  </p1510:revLst>
</p1510:revInfo>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61"/>
    <p:restoredTop sz="73611"/>
  </p:normalViewPr>
  <p:slideViewPr>
    <p:cSldViewPr snapToGrid="0">
      <p:cViewPr varScale="1">
        <p:scale>
          <a:sx n="76" d="100"/>
          <a:sy n="76" d="100"/>
        </p:scale>
        <p:origin x="7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45227E-0F54-CA43-BD68-DDED135FD98E}" type="datetimeFigureOut">
              <a:rPr lang="en-US" smtClean="0"/>
              <a:t>4/21/2026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C3EA69-DDCF-924A-9543-670E6AE8ABAC}" type="slidenum">
              <a:rPr lang="en-US" smtClean="0"/>
              <a:t>‹#›</a:t>
            </a:fld>
            <a:endParaRPr lang="en-US"/>
          </a:p>
        </p:txBody>
      </p:sp>
    </p:spTree>
    <p:extLst>
      <p:ext uri="{BB962C8B-B14F-4D97-AF65-F5344CB8AC3E}">
        <p14:creationId xmlns:p14="http://schemas.microsoft.com/office/powerpoint/2010/main" val="3855660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This is a recap of offences under section 1, 2, 3 4, 4A and 5 of the public order act.</a:t>
            </a:r>
          </a:p>
          <a:p>
            <a:endParaRPr lang="en-GB" dirty="0"/>
          </a:p>
          <a:p>
            <a:r>
              <a:rPr lang="en-GB" dirty="0"/>
              <a:t>Format will consist of refreshing knowledge and understanding of the definition. Of each offence before looking at a scenario on each and discussing if the offence has been committed and why </a:t>
            </a:r>
          </a:p>
        </p:txBody>
      </p:sp>
      <p:sp>
        <p:nvSpPr>
          <p:cNvPr id="4" name="Slide Number Placeholder 3"/>
          <p:cNvSpPr>
            <a:spLocks noGrp="1"/>
          </p:cNvSpPr>
          <p:nvPr>
            <p:ph type="sldNum" sz="quarter" idx="5"/>
          </p:nvPr>
        </p:nvSpPr>
        <p:spPr/>
        <p:txBody>
          <a:bodyPr/>
          <a:lstStyle/>
          <a:p>
            <a:fld id="{817063F2-DCF3-4A63-AEC4-745506F95EE1}" type="slidenum">
              <a:rPr lang="en-GB" smtClean="0"/>
              <a:t>1</a:t>
            </a:fld>
            <a:endParaRPr lang="en-GB"/>
          </a:p>
        </p:txBody>
      </p:sp>
    </p:spTree>
    <p:extLst>
      <p:ext uri="{BB962C8B-B14F-4D97-AF65-F5344CB8AC3E}">
        <p14:creationId xmlns:p14="http://schemas.microsoft.com/office/powerpoint/2010/main" val="1449609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sz="1200" b="1" dirty="0"/>
          </a:p>
          <a:p>
            <a:r>
              <a:rPr lang="en-GB" sz="1200" dirty="0"/>
              <a:t>12 or more persons must act for a “common purpose” not separately acting independently  </a:t>
            </a:r>
          </a:p>
          <a:p>
            <a:endParaRPr lang="en-GB" sz="1200" dirty="0"/>
          </a:p>
          <a:p>
            <a:r>
              <a:rPr lang="en-GB" sz="1200" dirty="0"/>
              <a:t>Riot requires that the defendant uses actual violence either themselves or through aiding and abetting others in the group of twelve or more to use violence. </a:t>
            </a:r>
          </a:p>
          <a:p>
            <a:pPr marL="0" indent="0">
              <a:buNone/>
            </a:pPr>
            <a:endParaRPr lang="en-GB" sz="1200" dirty="0"/>
          </a:p>
          <a:p>
            <a:r>
              <a:rPr lang="en-GB" sz="1200" dirty="0"/>
              <a:t>May be committed in a public or private place</a:t>
            </a:r>
          </a:p>
          <a:p>
            <a:endParaRPr lang="en-US" sz="1200" dirty="0"/>
          </a:p>
          <a:p>
            <a:r>
              <a:rPr lang="en-GB" sz="1200" b="0" i="0" kern="1200" dirty="0">
                <a:solidFill>
                  <a:schemeClr val="tx1"/>
                </a:solidFill>
                <a:effectLst/>
                <a:latin typeface="+mn-lt"/>
                <a:ea typeface="+mn-ea"/>
                <a:cs typeface="+mn-cs"/>
              </a:rPr>
              <a:t>Providing the above conditions are met each of the persons using (not just threatening) unlawful violence for a common purpose is guilty of riot. </a:t>
            </a:r>
          </a:p>
          <a:p>
            <a:r>
              <a:rPr lang="en-GB" sz="1200" b="0" i="0" kern="1200" dirty="0">
                <a:solidFill>
                  <a:schemeClr val="tx1"/>
                </a:solidFill>
                <a:effectLst/>
                <a:latin typeface="+mn-lt"/>
                <a:ea typeface="+mn-ea"/>
                <a:cs typeface="+mn-cs"/>
              </a:rPr>
              <a:t>Threatening violence alone cannot amount to an offence under this section. </a:t>
            </a:r>
          </a:p>
          <a:p>
            <a:r>
              <a:rPr lang="en-GB" sz="1200" b="0" i="0" kern="1200" dirty="0">
                <a:solidFill>
                  <a:schemeClr val="tx1"/>
                </a:solidFill>
                <a:effectLst/>
                <a:latin typeface="+mn-lt"/>
                <a:ea typeface="+mn-ea"/>
                <a:cs typeface="+mn-cs"/>
              </a:rPr>
              <a:t>To be guilty of the offence the defendant must be with others who are using or threatening violence and the defendant must have either:</a:t>
            </a:r>
          </a:p>
          <a:p>
            <a:r>
              <a:rPr lang="en-GB" sz="1200" b="0" i="0" kern="1200" dirty="0">
                <a:solidFill>
                  <a:schemeClr val="tx1"/>
                </a:solidFill>
                <a:effectLst/>
                <a:latin typeface="+mn-lt"/>
                <a:ea typeface="+mn-ea"/>
                <a:cs typeface="+mn-cs"/>
              </a:rPr>
              <a:t>personally used violence; or</a:t>
            </a:r>
          </a:p>
          <a:p>
            <a:r>
              <a:rPr lang="en-GB" sz="1200" b="0" i="0" kern="1200" dirty="0">
                <a:solidFill>
                  <a:schemeClr val="tx1"/>
                </a:solidFill>
                <a:effectLst/>
                <a:latin typeface="+mn-lt"/>
                <a:ea typeface="+mn-ea"/>
                <a:cs typeface="+mn-cs"/>
              </a:rPr>
              <a:t>aided, abetted, counselled or procured the use of violence so as to be jointly liable, e.g. encouraging, planning, directing or coordinating the activities of those involved in violent action.</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2</a:t>
            </a:fld>
            <a:endParaRPr lang="en-US"/>
          </a:p>
        </p:txBody>
      </p:sp>
    </p:spTree>
    <p:extLst>
      <p:ext uri="{BB962C8B-B14F-4D97-AF65-F5344CB8AC3E}">
        <p14:creationId xmlns:p14="http://schemas.microsoft.com/office/powerpoint/2010/main" val="4082345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Either whole group discussion or split into smaller groups and discuss - 5 Mins Max</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Answer Yes </a:t>
            </a:r>
            <a:r>
              <a:rPr lang="en-GB" sz="1200" b="0" i="0" u="none" strike="noStrike" kern="1200" dirty="0">
                <a:solidFill>
                  <a:schemeClr val="tx1"/>
                </a:solidFill>
                <a:effectLst/>
                <a:latin typeface="+mn-lt"/>
                <a:ea typeface="+mn-ea"/>
                <a:cs typeface="+mn-cs"/>
              </a:rPr>
              <a:t>because:</a:t>
            </a:r>
          </a:p>
          <a:p>
            <a:r>
              <a:rPr lang="en-GB" sz="1200" b="1" i="0" u="none" strike="noStrike" kern="1200" dirty="0">
                <a:solidFill>
                  <a:schemeClr val="tx1"/>
                </a:solidFill>
                <a:effectLst/>
                <a:latin typeface="+mn-lt"/>
                <a:ea typeface="+mn-ea"/>
                <a:cs typeface="+mn-cs"/>
              </a:rPr>
              <a:t>12 or more people are together</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They are </a:t>
            </a:r>
            <a:r>
              <a:rPr lang="en-GB" sz="1200" b="1" i="0" u="none" strike="noStrike" kern="1200" dirty="0">
                <a:solidFill>
                  <a:schemeClr val="tx1"/>
                </a:solidFill>
                <a:effectLst/>
                <a:latin typeface="+mn-lt"/>
                <a:ea typeface="+mn-ea"/>
                <a:cs typeface="+mn-cs"/>
              </a:rPr>
              <a:t>using or threatening violence</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They are acting for a </a:t>
            </a:r>
            <a:r>
              <a:rPr lang="en-GB" sz="1200" b="1" i="0" u="none" strike="noStrike" kern="1200" dirty="0">
                <a:solidFill>
                  <a:schemeClr val="tx1"/>
                </a:solidFill>
                <a:effectLst/>
                <a:latin typeface="+mn-lt"/>
                <a:ea typeface="+mn-ea"/>
                <a:cs typeface="+mn-cs"/>
              </a:rPr>
              <a:t>common purpose</a:t>
            </a:r>
            <a:r>
              <a:rPr lang="en-GB" sz="1200" b="0" i="0" u="none" strike="noStrike" kern="1200" dirty="0">
                <a:solidFill>
                  <a:schemeClr val="tx1"/>
                </a:solidFill>
                <a:effectLst/>
                <a:latin typeface="+mn-lt"/>
                <a:ea typeface="+mn-ea"/>
                <a:cs typeface="+mn-cs"/>
              </a:rPr>
              <a:t>, and</a:t>
            </a:r>
          </a:p>
          <a:p>
            <a:r>
              <a:rPr lang="en-GB" sz="1200" b="0" i="0" u="none" strike="noStrike" kern="1200" dirty="0">
                <a:solidFill>
                  <a:schemeClr val="tx1"/>
                </a:solidFill>
                <a:effectLst/>
                <a:latin typeface="+mn-lt"/>
                <a:ea typeface="+mn-ea"/>
                <a:cs typeface="+mn-cs"/>
              </a:rPr>
              <a:t>Each person is </a:t>
            </a:r>
            <a:r>
              <a:rPr lang="en-GB" sz="1200" b="1" i="0" u="none" strike="noStrike" kern="1200" dirty="0">
                <a:solidFill>
                  <a:schemeClr val="tx1"/>
                </a:solidFill>
                <a:effectLst/>
                <a:latin typeface="+mn-lt"/>
                <a:ea typeface="+mn-ea"/>
                <a:cs typeface="+mn-cs"/>
              </a:rPr>
              <a:t>either using violence or encouraging it</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everyone involved in the group may be guilty of </a:t>
            </a:r>
            <a:r>
              <a:rPr lang="en-GB" sz="1200" b="1" i="0" u="none" strike="noStrike" kern="1200" dirty="0">
                <a:solidFill>
                  <a:schemeClr val="tx1"/>
                </a:solidFill>
                <a:effectLst/>
                <a:latin typeface="+mn-lt"/>
                <a:ea typeface="+mn-ea"/>
                <a:cs typeface="+mn-cs"/>
              </a:rPr>
              <a:t>riot</a:t>
            </a:r>
            <a:r>
              <a:rPr lang="en-GB" sz="1200" b="0" i="0" u="none" strike="noStrike" kern="1200" dirty="0">
                <a:solidFill>
                  <a:schemeClr val="tx1"/>
                </a:solidFill>
                <a:effectLst/>
                <a:latin typeface="+mn-lt"/>
                <a:ea typeface="+mn-ea"/>
                <a:cs typeface="+mn-cs"/>
              </a:rPr>
              <a:t>, even if they did not personally throw an object.</a:t>
            </a:r>
          </a:p>
          <a:p>
            <a:r>
              <a:rPr lang="en-GB" sz="1200" b="0" i="0" u="none" strike="noStrike" kern="1200" dirty="0">
                <a:solidFill>
                  <a:schemeClr val="tx1"/>
                </a:solidFill>
                <a:effectLst/>
                <a:latin typeface="+mn-lt"/>
                <a:ea typeface="+mn-ea"/>
                <a:cs typeface="+mn-cs"/>
              </a:rPr>
              <a:t>This meets the legal definition of riot under </a:t>
            </a:r>
            <a:r>
              <a:rPr lang="en-GB" sz="1200" b="1" i="0" u="none" strike="noStrike" kern="1200" dirty="0">
                <a:solidFill>
                  <a:schemeClr val="tx1"/>
                </a:solidFill>
                <a:effectLst/>
                <a:latin typeface="+mn-lt"/>
                <a:ea typeface="+mn-ea"/>
                <a:cs typeface="+mn-cs"/>
              </a:rPr>
              <a:t>Section 1</a:t>
            </a:r>
            <a:r>
              <a:rPr lang="en-GB" sz="1200" b="0" i="0" u="none" strike="noStrike" kern="1200" dirty="0">
                <a:solidFill>
                  <a:schemeClr val="tx1"/>
                </a:solidFill>
                <a:effectLst/>
                <a:latin typeface="+mn-lt"/>
                <a:ea typeface="+mn-ea"/>
                <a:cs typeface="+mn-cs"/>
              </a:rPr>
              <a:t> of the </a:t>
            </a:r>
            <a:r>
              <a:rPr lang="en-GB" sz="1200" b="1" i="0" u="none" strike="noStrike" kern="1200" dirty="0">
                <a:solidFill>
                  <a:schemeClr val="tx1"/>
                </a:solidFill>
                <a:effectLst/>
                <a:latin typeface="+mn-lt"/>
                <a:ea typeface="+mn-ea"/>
                <a:cs typeface="+mn-cs"/>
              </a:rPr>
              <a:t>Public Order</a:t>
            </a: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3</a:t>
            </a:fld>
            <a:endParaRPr lang="en-US"/>
          </a:p>
        </p:txBody>
      </p:sp>
    </p:spTree>
    <p:extLst>
      <p:ext uri="{BB962C8B-B14F-4D97-AF65-F5344CB8AC3E}">
        <p14:creationId xmlns:p14="http://schemas.microsoft.com/office/powerpoint/2010/main" val="2053182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dirty="0">
                <a:solidFill>
                  <a:srgbClr val="FFFFFF"/>
                </a:solidFill>
              </a:rPr>
              <a:t>May be committed in a </a:t>
            </a:r>
            <a:r>
              <a:rPr lang="en-GB" sz="1200" b="1" dirty="0">
                <a:solidFill>
                  <a:srgbClr val="FFFFFF"/>
                </a:solidFill>
              </a:rPr>
              <a:t>public or private</a:t>
            </a:r>
            <a:r>
              <a:rPr lang="en-GB" sz="1200" dirty="0">
                <a:solidFill>
                  <a:srgbClr val="FFFFFF"/>
                </a:solidFill>
              </a:rPr>
              <a:t> place.</a:t>
            </a:r>
          </a:p>
          <a:p>
            <a:endParaRPr lang="en-GB" sz="1200" dirty="0">
              <a:solidFill>
                <a:srgbClr val="FFFFFF"/>
              </a:solidFill>
            </a:endParaRPr>
          </a:p>
          <a:p>
            <a:r>
              <a:rPr lang="en-GB" sz="1200" b="1" dirty="0">
                <a:solidFill>
                  <a:srgbClr val="FFFFFF"/>
                </a:solidFill>
              </a:rPr>
              <a:t>Violence </a:t>
            </a:r>
            <a:r>
              <a:rPr lang="en-GB" sz="1200" dirty="0">
                <a:solidFill>
                  <a:srgbClr val="FFFFFF"/>
                </a:solidFill>
              </a:rPr>
              <a:t>may be directed against persons or property.</a:t>
            </a:r>
            <a:r>
              <a:rPr lang="en-GB" sz="1200" b="0" i="0" u="none" strike="noStrike" kern="1200" dirty="0">
                <a:solidFill>
                  <a:schemeClr val="tx1"/>
                </a:solidFill>
                <a:effectLst/>
                <a:latin typeface="+mn-lt"/>
                <a:ea typeface="+mn-ea"/>
                <a:cs typeface="+mn-cs"/>
              </a:rPr>
              <a:t> Must be violence or a threat of violence; disorder alone is not enough.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Objective test</a:t>
            </a:r>
            <a:r>
              <a:rPr lang="en-GB" sz="1200" b="0" i="0" u="none" strike="noStrike" kern="1200" dirty="0">
                <a:solidFill>
                  <a:schemeClr val="tx1"/>
                </a:solidFill>
                <a:effectLst/>
                <a:latin typeface="+mn-lt"/>
                <a:ea typeface="+mn-ea"/>
                <a:cs typeface="+mn-cs"/>
              </a:rPr>
              <a:t>: It is judged by whether a </a:t>
            </a:r>
            <a:r>
              <a:rPr lang="en-GB" sz="1200" b="1" i="0" u="none" strike="noStrike" kern="1200" dirty="0">
                <a:solidFill>
                  <a:schemeClr val="tx1"/>
                </a:solidFill>
                <a:effectLst/>
                <a:latin typeface="+mn-lt"/>
                <a:ea typeface="+mn-ea"/>
                <a:cs typeface="+mn-cs"/>
              </a:rPr>
              <a:t>hypothetical person of reasonable firmness</a:t>
            </a:r>
            <a:r>
              <a:rPr lang="en-GB" sz="1200" b="0" i="0" u="none" strike="noStrike" kern="1200" dirty="0">
                <a:solidFill>
                  <a:schemeClr val="tx1"/>
                </a:solidFill>
                <a:effectLst/>
                <a:latin typeface="+mn-lt"/>
                <a:ea typeface="+mn-ea"/>
                <a:cs typeface="+mn-cs"/>
              </a:rPr>
              <a:t> would fear for their safety — an actual victim does </a:t>
            </a:r>
            <a:r>
              <a:rPr lang="en-GB" sz="1200" b="1" i="0" u="none" strike="noStrike" kern="1200" dirty="0">
                <a:solidFill>
                  <a:schemeClr val="tx1"/>
                </a:solidFill>
                <a:effectLst/>
                <a:latin typeface="+mn-lt"/>
                <a:ea typeface="+mn-ea"/>
                <a:cs typeface="+mn-cs"/>
              </a:rPr>
              <a:t>not</a:t>
            </a:r>
            <a:r>
              <a:rPr lang="en-GB" sz="1200" b="0" i="0" u="none" strike="noStrike" kern="1200" dirty="0">
                <a:solidFill>
                  <a:schemeClr val="tx1"/>
                </a:solidFill>
                <a:effectLst/>
                <a:latin typeface="+mn-lt"/>
                <a:ea typeface="+mn-ea"/>
                <a:cs typeface="+mn-cs"/>
              </a:rPr>
              <a:t> need to be present</a:t>
            </a:r>
          </a:p>
          <a:p>
            <a:endParaRPr lang="en-GB" sz="1200" b="0" i="0" u="none" strike="noStrike" kern="1200" dirty="0">
              <a:solidFill>
                <a:schemeClr val="tx1"/>
              </a:solidFill>
              <a:effectLst/>
              <a:latin typeface="+mn-lt"/>
              <a:ea typeface="+mn-ea"/>
              <a:cs typeface="+mn-cs"/>
            </a:endParaRPr>
          </a:p>
          <a:p>
            <a:r>
              <a:rPr lang="en-GB" sz="1200" dirty="0">
                <a:solidFill>
                  <a:srgbClr val="FFFFFF"/>
                </a:solidFill>
              </a:rPr>
              <a:t>Immaterial whether or not the three or more defendants use or threaten unlawful violence simultaneously</a:t>
            </a:r>
            <a:r>
              <a:rPr lang="en-GB" sz="1200" b="0" i="0" kern="1200" dirty="0">
                <a:solidFill>
                  <a:schemeClr val="tx1"/>
                </a:solidFill>
                <a:effectLst/>
                <a:latin typeface="+mn-lt"/>
                <a:ea typeface="+mn-ea"/>
                <a:cs typeface="+mn-cs"/>
              </a:rPr>
              <a:t> of the type of conduct which may be appropriate for a section 2 offence include (but are not limited to):</a:t>
            </a:r>
          </a:p>
          <a:p>
            <a:r>
              <a:rPr lang="en-GB" sz="1200" b="0" i="0" kern="1200" dirty="0">
                <a:solidFill>
                  <a:schemeClr val="tx1"/>
                </a:solidFill>
                <a:effectLst/>
                <a:latin typeface="+mn-lt"/>
                <a:ea typeface="+mn-ea"/>
                <a:cs typeface="+mn-cs"/>
              </a:rPr>
              <a:t>Fighting involving the use of weapons, between rival groups in a place to which members of the public have access (for example a town centre or a crowded bar) causing severe disruption and/or fear to members of the public;</a:t>
            </a:r>
          </a:p>
          <a:p>
            <a:r>
              <a:rPr lang="en-GB" sz="1200" b="0" i="0" kern="1200" dirty="0">
                <a:solidFill>
                  <a:schemeClr val="tx1"/>
                </a:solidFill>
                <a:effectLst/>
                <a:latin typeface="+mn-lt"/>
                <a:ea typeface="+mn-ea"/>
                <a:cs typeface="+mn-cs"/>
              </a:rPr>
              <a:t>An outbreak of violence which carries with it the potential for significant impact on a moderate scale on non-participants;</a:t>
            </a:r>
          </a:p>
          <a:p>
            <a:r>
              <a:rPr lang="en-GB" sz="1200" b="0" i="0" kern="1200" dirty="0">
                <a:solidFill>
                  <a:schemeClr val="tx1"/>
                </a:solidFill>
                <a:effectLst/>
                <a:latin typeface="+mn-lt"/>
                <a:ea typeface="+mn-ea"/>
                <a:cs typeface="+mn-cs"/>
              </a:rPr>
              <a:t>Serious disorder at a public event where missiles are thrown and other violence is used against and directed towards the police and other civil authorities.</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4</a:t>
            </a:fld>
            <a:endParaRPr lang="en-US"/>
          </a:p>
        </p:txBody>
      </p:sp>
    </p:spTree>
    <p:extLst>
      <p:ext uri="{BB962C8B-B14F-4D97-AF65-F5344CB8AC3E}">
        <p14:creationId xmlns:p14="http://schemas.microsoft.com/office/powerpoint/2010/main" val="8075858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3ADF0-742D-F031-8CDF-D8EA021593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347369-E9F5-408F-0FC0-E93923DF6EC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A60FB00-19C5-FE7C-7D2A-37F3A0042D60}"/>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Either whole group discussion or split into smaller groups and discuss - 5 Mins Max</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Answer Yes </a:t>
            </a:r>
            <a:r>
              <a:rPr lang="en-GB" sz="1200" b="0" i="0" u="none" strike="noStrike" kern="1200" dirty="0">
                <a:solidFill>
                  <a:schemeClr val="tx1"/>
                </a:solidFill>
                <a:effectLst/>
                <a:latin typeface="+mn-lt"/>
                <a:ea typeface="+mn-ea"/>
                <a:cs typeface="+mn-cs"/>
              </a:rPr>
              <a:t>because: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Three or more persons are present together</a:t>
            </a:r>
            <a:r>
              <a:rPr lang="en-GB" sz="1200" b="0" i="0" u="none" strike="noStrike" kern="1200" dirty="0">
                <a:solidFill>
                  <a:schemeClr val="tx1"/>
                </a:solidFill>
                <a:effectLst/>
                <a:latin typeface="+mn-lt"/>
                <a:ea typeface="+mn-ea"/>
                <a:cs typeface="+mn-cs"/>
              </a:rPr>
              <a:t> (five people acting as a group)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They </a:t>
            </a:r>
            <a:r>
              <a:rPr lang="en-GB" sz="1200" b="1" i="0" u="none" strike="noStrike" kern="1200" dirty="0">
                <a:solidFill>
                  <a:schemeClr val="tx1"/>
                </a:solidFill>
                <a:effectLst/>
                <a:latin typeface="+mn-lt"/>
                <a:ea typeface="+mn-ea"/>
                <a:cs typeface="+mn-cs"/>
              </a:rPr>
              <a:t>use and threaten unlawful violence</a:t>
            </a:r>
            <a:r>
              <a:rPr lang="en-GB" sz="1200" b="0" i="0" u="none" strike="noStrike" kern="1200" dirty="0">
                <a:solidFill>
                  <a:schemeClr val="tx1"/>
                </a:solidFill>
                <a:effectLst/>
                <a:latin typeface="+mn-lt"/>
                <a:ea typeface="+mn-ea"/>
                <a:cs typeface="+mn-cs"/>
              </a:rPr>
              <a:t>, including threats, throwing objects, and damaging property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Their </a:t>
            </a:r>
            <a:r>
              <a:rPr lang="en-GB" sz="1200" b="1" i="0" u="none" strike="noStrike" kern="1200" dirty="0">
                <a:solidFill>
                  <a:schemeClr val="tx1"/>
                </a:solidFill>
                <a:effectLst/>
                <a:latin typeface="+mn-lt"/>
                <a:ea typeface="+mn-ea"/>
                <a:cs typeface="+mn-cs"/>
              </a:rPr>
              <a:t>conduct, taken together</a:t>
            </a:r>
            <a:r>
              <a:rPr lang="en-GB" sz="1200" b="0" i="0" u="none" strike="noStrike" kern="1200" dirty="0">
                <a:solidFill>
                  <a:schemeClr val="tx1"/>
                </a:solidFill>
                <a:effectLst/>
                <a:latin typeface="+mn-lt"/>
                <a:ea typeface="+mn-ea"/>
                <a:cs typeface="+mn-cs"/>
              </a:rPr>
              <a:t>, would cause a </a:t>
            </a:r>
            <a:r>
              <a:rPr lang="en-GB" sz="1200" b="1" i="0" u="none" strike="noStrike" kern="1200" dirty="0">
                <a:solidFill>
                  <a:schemeClr val="tx1"/>
                </a:solidFill>
                <a:effectLst/>
                <a:latin typeface="+mn-lt"/>
                <a:ea typeface="+mn-ea"/>
                <a:cs typeface="+mn-cs"/>
              </a:rPr>
              <a:t>person of reasonable firmness</a:t>
            </a:r>
            <a:r>
              <a:rPr lang="en-GB" sz="1200" b="0" i="0" u="none" strike="noStrike" kern="1200" dirty="0">
                <a:solidFill>
                  <a:schemeClr val="tx1"/>
                </a:solidFill>
                <a:effectLst/>
                <a:latin typeface="+mn-lt"/>
                <a:ea typeface="+mn-ea"/>
                <a:cs typeface="+mn-cs"/>
              </a:rPr>
              <a:t> to fear for their </a:t>
            </a:r>
            <a:r>
              <a:rPr lang="en-GB" sz="1200" b="1" i="0" u="none" strike="noStrike" kern="1200" dirty="0">
                <a:solidFill>
                  <a:schemeClr val="tx1"/>
                </a:solidFill>
                <a:effectLst/>
                <a:latin typeface="+mn-lt"/>
                <a:ea typeface="+mn-ea"/>
                <a:cs typeface="+mn-cs"/>
              </a:rPr>
              <a:t>personal safety</a:t>
            </a:r>
            <a:r>
              <a:rPr lang="en-GB" sz="1200" b="0" i="0" u="none" strike="noStrike" kern="1200" dirty="0">
                <a:solidFill>
                  <a:schemeClr val="tx1"/>
                </a:solidFill>
                <a:effectLst/>
                <a:latin typeface="+mn-lt"/>
                <a:ea typeface="+mn-ea"/>
                <a:cs typeface="+mn-cs"/>
              </a:rPr>
              <a:t>, as shown by members of the public backing away in fear </a:t>
            </a:r>
          </a:p>
          <a:p>
            <a:endParaRPr lang="en-US" dirty="0"/>
          </a:p>
        </p:txBody>
      </p:sp>
      <p:sp>
        <p:nvSpPr>
          <p:cNvPr id="4" name="Slide Number Placeholder 3">
            <a:extLst>
              <a:ext uri="{FF2B5EF4-FFF2-40B4-BE49-F238E27FC236}">
                <a16:creationId xmlns:a16="http://schemas.microsoft.com/office/drawing/2014/main" id="{FAC6CCA2-1739-CFBF-5219-125CABB80781}"/>
              </a:ext>
            </a:extLst>
          </p:cNvPr>
          <p:cNvSpPr>
            <a:spLocks noGrp="1"/>
          </p:cNvSpPr>
          <p:nvPr>
            <p:ph type="sldNum" sz="quarter" idx="5"/>
          </p:nvPr>
        </p:nvSpPr>
        <p:spPr/>
        <p:txBody>
          <a:bodyPr/>
          <a:lstStyle/>
          <a:p>
            <a:fld id="{D3C3EA69-DDCF-924A-9543-670E6AE8ABAC}" type="slidenum">
              <a:rPr lang="en-US" smtClean="0"/>
              <a:t>5</a:t>
            </a:fld>
            <a:endParaRPr lang="en-US"/>
          </a:p>
        </p:txBody>
      </p:sp>
    </p:spTree>
    <p:extLst>
      <p:ext uri="{BB962C8B-B14F-4D97-AF65-F5344CB8AC3E}">
        <p14:creationId xmlns:p14="http://schemas.microsoft.com/office/powerpoint/2010/main" val="5041750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Number of people</a:t>
            </a:r>
            <a:r>
              <a:rPr lang="en-GB" sz="1200" b="0" i="0" u="none" strike="noStrike" kern="1200" dirty="0">
                <a:solidFill>
                  <a:schemeClr val="tx1"/>
                </a:solidFill>
                <a:effectLst/>
                <a:latin typeface="+mn-lt"/>
                <a:ea typeface="+mn-ea"/>
                <a:cs typeface="+mn-cs"/>
              </a:rPr>
              <a:t>: Affray can be committed by </a:t>
            </a:r>
            <a:r>
              <a:rPr lang="en-GB" sz="1200" b="1" i="0" u="none" strike="noStrike" kern="1200" dirty="0">
                <a:solidFill>
                  <a:schemeClr val="tx1"/>
                </a:solidFill>
                <a:effectLst/>
                <a:latin typeface="+mn-lt"/>
                <a:ea typeface="+mn-ea"/>
                <a:cs typeface="+mn-cs"/>
              </a:rPr>
              <a:t>one person alone</a:t>
            </a:r>
            <a:r>
              <a:rPr lang="en-GB" sz="1200" b="0" i="0" u="none" strike="noStrike" kern="1200" dirty="0">
                <a:solidFill>
                  <a:schemeClr val="tx1"/>
                </a:solidFill>
                <a:effectLst/>
                <a:latin typeface="+mn-lt"/>
                <a:ea typeface="+mn-ea"/>
                <a:cs typeface="+mn-cs"/>
              </a:rPr>
              <a:t> — it does </a:t>
            </a:r>
            <a:r>
              <a:rPr lang="en-GB" sz="1200" b="0" i="1" u="none" strike="noStrike" kern="1200" dirty="0">
                <a:solidFill>
                  <a:schemeClr val="tx1"/>
                </a:solidFill>
                <a:effectLst/>
                <a:latin typeface="+mn-lt"/>
                <a:ea typeface="+mn-ea"/>
                <a:cs typeface="+mn-cs"/>
              </a:rPr>
              <a:t>not</a:t>
            </a:r>
            <a:r>
              <a:rPr lang="en-GB" sz="1200" b="0" i="0" u="none" strike="noStrike" kern="1200" dirty="0">
                <a:solidFill>
                  <a:schemeClr val="tx1"/>
                </a:solidFill>
                <a:effectLst/>
                <a:latin typeface="+mn-lt"/>
                <a:ea typeface="+mn-ea"/>
                <a:cs typeface="+mn-cs"/>
              </a:rPr>
              <a:t> require a group.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Violence or threat</a:t>
            </a:r>
            <a:r>
              <a:rPr lang="en-GB" sz="1200" b="0" i="0" u="none" strike="noStrike" kern="1200" dirty="0">
                <a:solidFill>
                  <a:schemeClr val="tx1"/>
                </a:solidFill>
                <a:effectLst/>
                <a:latin typeface="+mn-lt"/>
                <a:ea typeface="+mn-ea"/>
                <a:cs typeface="+mn-cs"/>
              </a:rPr>
              <a:t>: There must be </a:t>
            </a:r>
            <a:r>
              <a:rPr lang="en-GB" sz="1200" b="1" i="0" u="none" strike="noStrike" kern="1200" dirty="0">
                <a:solidFill>
                  <a:schemeClr val="tx1"/>
                </a:solidFill>
                <a:effectLst/>
                <a:latin typeface="+mn-lt"/>
                <a:ea typeface="+mn-ea"/>
                <a:cs typeface="+mn-cs"/>
              </a:rPr>
              <a:t>actual violence or a threat of violence</a:t>
            </a:r>
            <a:r>
              <a:rPr lang="en-GB" sz="1200" b="0" i="0" u="none" strike="noStrike"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Objective test</a:t>
            </a:r>
            <a:r>
              <a:rPr lang="en-GB" sz="1200" b="0" i="0" u="none" strike="noStrike" kern="1200" dirty="0">
                <a:solidFill>
                  <a:schemeClr val="tx1"/>
                </a:solidFill>
                <a:effectLst/>
                <a:latin typeface="+mn-lt"/>
                <a:ea typeface="+mn-ea"/>
                <a:cs typeface="+mn-cs"/>
              </a:rPr>
              <a:t>: The test is whether a </a:t>
            </a:r>
            <a:r>
              <a:rPr lang="en-GB" sz="1200" b="1" i="0" u="none" strike="noStrike" kern="1200" dirty="0">
                <a:solidFill>
                  <a:schemeClr val="tx1"/>
                </a:solidFill>
                <a:effectLst/>
                <a:latin typeface="+mn-lt"/>
                <a:ea typeface="+mn-ea"/>
                <a:cs typeface="+mn-cs"/>
              </a:rPr>
              <a:t>hypothetical person of reasonable firmness</a:t>
            </a:r>
            <a:r>
              <a:rPr lang="en-GB" sz="1200" b="0" i="0" u="none" strike="noStrike" kern="1200" dirty="0">
                <a:solidFill>
                  <a:schemeClr val="tx1"/>
                </a:solidFill>
                <a:effectLst/>
                <a:latin typeface="+mn-lt"/>
                <a:ea typeface="+mn-ea"/>
                <a:cs typeface="+mn-cs"/>
              </a:rPr>
              <a:t> would fear for their safety — no actual victim needs to be present.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Direction of violence</a:t>
            </a:r>
            <a:r>
              <a:rPr lang="en-GB" sz="1200" b="0" i="0" u="none" strike="noStrike" kern="1200" dirty="0">
                <a:solidFill>
                  <a:schemeClr val="tx1"/>
                </a:solidFill>
                <a:effectLst/>
                <a:latin typeface="+mn-lt"/>
                <a:ea typeface="+mn-ea"/>
                <a:cs typeface="+mn-cs"/>
              </a:rPr>
              <a:t>: The violence must be </a:t>
            </a:r>
            <a:r>
              <a:rPr lang="en-GB" sz="1200" b="1" i="0" u="none" strike="noStrike" kern="1200" dirty="0">
                <a:solidFill>
                  <a:schemeClr val="tx1"/>
                </a:solidFill>
                <a:effectLst/>
                <a:latin typeface="+mn-lt"/>
                <a:ea typeface="+mn-ea"/>
                <a:cs typeface="+mn-cs"/>
              </a:rPr>
              <a:t>towards a person</a:t>
            </a:r>
            <a:r>
              <a:rPr lang="en-GB" sz="1200" b="0" i="0" u="none" strike="noStrike" kern="1200" dirty="0">
                <a:solidFill>
                  <a:schemeClr val="tx1"/>
                </a:solidFill>
                <a:effectLst/>
                <a:latin typeface="+mn-lt"/>
                <a:ea typeface="+mn-ea"/>
                <a:cs typeface="+mn-cs"/>
              </a:rPr>
              <a:t>, not just property.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Location</a:t>
            </a:r>
            <a:r>
              <a:rPr lang="en-GB" sz="1200" b="0" i="0" u="none" strike="noStrike" kern="1200" dirty="0">
                <a:solidFill>
                  <a:schemeClr val="tx1"/>
                </a:solidFill>
                <a:effectLst/>
                <a:latin typeface="+mn-lt"/>
                <a:ea typeface="+mn-ea"/>
                <a:cs typeface="+mn-cs"/>
              </a:rPr>
              <a:t>: Affray can be committed in a </a:t>
            </a:r>
            <a:r>
              <a:rPr lang="en-GB" sz="1200" b="1" i="0" u="none" strike="noStrike" kern="1200" dirty="0">
                <a:solidFill>
                  <a:schemeClr val="tx1"/>
                </a:solidFill>
                <a:effectLst/>
                <a:latin typeface="+mn-lt"/>
                <a:ea typeface="+mn-ea"/>
                <a:cs typeface="+mn-cs"/>
              </a:rPr>
              <a:t>public or private place</a:t>
            </a:r>
            <a:r>
              <a:rPr lang="en-GB" sz="1200" b="0" i="0" u="none" strike="noStrike" kern="1200" dirty="0">
                <a:solidFill>
                  <a:schemeClr val="tx1"/>
                </a:solidFill>
                <a:effectLst/>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Words alone</a:t>
            </a:r>
            <a:r>
              <a:rPr lang="en-GB" sz="1200" b="0" i="0" u="none" strike="noStrike" kern="1200" dirty="0">
                <a:solidFill>
                  <a:schemeClr val="tx1"/>
                </a:solidFill>
                <a:effectLst/>
                <a:latin typeface="+mn-lt"/>
                <a:ea typeface="+mn-ea"/>
                <a:cs typeface="+mn-cs"/>
              </a:rPr>
              <a:t>: The use of words by themselves is </a:t>
            </a:r>
            <a:r>
              <a:rPr lang="en-GB" sz="1200" b="1" i="0" u="none" strike="noStrike" kern="1200" dirty="0">
                <a:solidFill>
                  <a:schemeClr val="tx1"/>
                </a:solidFill>
                <a:effectLst/>
                <a:latin typeface="+mn-lt"/>
                <a:ea typeface="+mn-ea"/>
                <a:cs typeface="+mn-cs"/>
              </a:rPr>
              <a:t>not enough</a:t>
            </a:r>
            <a:r>
              <a:rPr lang="en-GB" sz="1200" b="0" i="0" u="none" strike="noStrike" kern="1200" dirty="0">
                <a:solidFill>
                  <a:schemeClr val="tx1"/>
                </a:solidFill>
                <a:effectLst/>
                <a:latin typeface="+mn-lt"/>
                <a:ea typeface="+mn-ea"/>
                <a:cs typeface="+mn-cs"/>
              </a:rPr>
              <a:t> unless accompanied by threatening conduct.</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6</a:t>
            </a:fld>
            <a:endParaRPr lang="en-US"/>
          </a:p>
        </p:txBody>
      </p:sp>
    </p:spTree>
    <p:extLst>
      <p:ext uri="{BB962C8B-B14F-4D97-AF65-F5344CB8AC3E}">
        <p14:creationId xmlns:p14="http://schemas.microsoft.com/office/powerpoint/2010/main" val="3742187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Either whole group discussion or split into smaller groups and discuss - 5 Mins Max</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Answer Yes </a:t>
            </a:r>
            <a:r>
              <a:rPr lang="en-GB" sz="1200" b="0" i="0" u="none" strike="noStrike" kern="1200" dirty="0">
                <a:solidFill>
                  <a:schemeClr val="tx1"/>
                </a:solidFill>
                <a:effectLst/>
                <a:latin typeface="+mn-lt"/>
                <a:ea typeface="+mn-ea"/>
                <a:cs typeface="+mn-cs"/>
              </a:rPr>
              <a:t>because:</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Unlawful violence is used or threatened</a:t>
            </a:r>
            <a:r>
              <a:rPr lang="en-GB" sz="1200" b="0" i="0" u="none" strike="noStrike" kern="1200" dirty="0">
                <a:solidFill>
                  <a:schemeClr val="tx1"/>
                </a:solidFill>
                <a:effectLst/>
                <a:latin typeface="+mn-lt"/>
                <a:ea typeface="+mn-ea"/>
                <a:cs typeface="+mn-cs"/>
              </a:rPr>
              <a:t> by the individuals involved (verbal threats, aggressive posturing, raised fists)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threats are </a:t>
            </a:r>
            <a:r>
              <a:rPr lang="en-GB" sz="1200" b="1" i="0" u="none" strike="noStrike" kern="1200" dirty="0">
                <a:solidFill>
                  <a:schemeClr val="tx1"/>
                </a:solidFill>
                <a:effectLst/>
                <a:latin typeface="+mn-lt"/>
                <a:ea typeface="+mn-ea"/>
                <a:cs typeface="+mn-cs"/>
              </a:rPr>
              <a:t>directed towards another person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conduct is such that it would cause a </a:t>
            </a:r>
            <a:r>
              <a:rPr lang="en-GB" sz="1200" b="1" i="0" u="none" strike="noStrike" kern="1200" dirty="0">
                <a:solidFill>
                  <a:schemeClr val="tx1"/>
                </a:solidFill>
                <a:effectLst/>
                <a:latin typeface="+mn-lt"/>
                <a:ea typeface="+mn-ea"/>
                <a:cs typeface="+mn-cs"/>
              </a:rPr>
              <a:t>person of reasonable firmness</a:t>
            </a:r>
            <a:r>
              <a:rPr lang="en-GB" sz="1200" b="0" i="0" u="none" strike="noStrike" kern="1200" dirty="0">
                <a:solidFill>
                  <a:schemeClr val="tx1"/>
                </a:solidFill>
                <a:effectLst/>
                <a:latin typeface="+mn-lt"/>
                <a:ea typeface="+mn-ea"/>
                <a:cs typeface="+mn-cs"/>
              </a:rPr>
              <a:t>, if present at the scene, to </a:t>
            </a:r>
            <a:r>
              <a:rPr lang="en-GB" sz="1200" b="1" i="0" u="none" strike="noStrike" kern="1200" dirty="0">
                <a:solidFill>
                  <a:schemeClr val="tx1"/>
                </a:solidFill>
                <a:effectLst/>
                <a:latin typeface="+mn-lt"/>
                <a:ea typeface="+mn-ea"/>
                <a:cs typeface="+mn-cs"/>
              </a:rPr>
              <a:t>fear for their personal safety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Only one person is required</a:t>
            </a:r>
            <a:r>
              <a:rPr lang="en-GB" sz="1200" b="0" i="0" u="none" strike="noStrike" kern="1200" dirty="0">
                <a:solidFill>
                  <a:schemeClr val="tx1"/>
                </a:solidFill>
                <a:effectLst/>
                <a:latin typeface="+mn-lt"/>
                <a:ea typeface="+mn-ea"/>
                <a:cs typeface="+mn-cs"/>
              </a:rPr>
              <a:t> to commit affray – group involvement is not necessary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r>
              <a:rPr lang="en-US" dirty="0"/>
              <a: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Affray focuses on the impact of threatening or violent behaviour on others nearby</a:t>
            </a:r>
            <a:r>
              <a:rPr lang="en-GB" sz="1200" b="0" i="0" u="none" strike="noStrike" kern="1200" dirty="0">
                <a:solidFill>
                  <a:schemeClr val="tx1"/>
                </a:solidFill>
                <a:effectLst/>
                <a:latin typeface="+mn-lt"/>
                <a:ea typeface="+mn-ea"/>
                <a:cs typeface="+mn-cs"/>
              </a:rPr>
              <a:t>, not on whether a fight actually takes place.</a:t>
            </a:r>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No physical contact is required</a:t>
            </a:r>
            <a:r>
              <a:rPr lang="en-GB" sz="1200" b="0" i="0" u="none" strike="noStrike" kern="1200" dirty="0">
                <a:solidFill>
                  <a:schemeClr val="tx1"/>
                </a:solidFill>
                <a:effectLst/>
                <a:latin typeface="+mn-lt"/>
                <a:ea typeface="+mn-ea"/>
                <a:cs typeface="+mn-cs"/>
              </a:rPr>
              <a:t> — threats and aggressive conduct alone can be enough.</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7</a:t>
            </a:fld>
            <a:endParaRPr lang="en-US"/>
          </a:p>
        </p:txBody>
      </p:sp>
    </p:spTree>
    <p:extLst>
      <p:ext uri="{BB962C8B-B14F-4D97-AF65-F5344CB8AC3E}">
        <p14:creationId xmlns:p14="http://schemas.microsoft.com/office/powerpoint/2010/main" val="310730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Type of conduct</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offence covers </a:t>
            </a:r>
            <a:r>
              <a:rPr lang="en-GB" sz="1200" b="1" i="0" u="none" strike="noStrike" kern="1200" dirty="0">
                <a:solidFill>
                  <a:schemeClr val="tx1"/>
                </a:solidFill>
                <a:effectLst/>
                <a:latin typeface="+mn-lt"/>
                <a:ea typeface="+mn-ea"/>
                <a:cs typeface="+mn-cs"/>
              </a:rPr>
              <a:t>threatening, abusive or insulting</a:t>
            </a:r>
            <a:r>
              <a:rPr lang="en-GB" sz="1200" b="0" i="0" u="none" strike="noStrike" kern="1200" dirty="0">
                <a:solidFill>
                  <a:schemeClr val="tx1"/>
                </a:solidFill>
                <a:effectLst/>
                <a:latin typeface="+mn-lt"/>
                <a:ea typeface="+mn-ea"/>
                <a:cs typeface="+mn-cs"/>
              </a:rPr>
              <a:t> words, behaviour, or visible representations.</a:t>
            </a:r>
          </a:p>
          <a:p>
            <a:r>
              <a:rPr lang="en-GB" sz="1200" b="1" i="0" u="none" strike="noStrike" kern="1200" dirty="0">
                <a:solidFill>
                  <a:schemeClr val="tx1"/>
                </a:solidFill>
                <a:effectLst/>
                <a:latin typeface="+mn-lt"/>
                <a:ea typeface="+mn-ea"/>
                <a:cs typeface="+mn-cs"/>
              </a:rPr>
              <a:t>Intent is required</a:t>
            </a:r>
          </a:p>
          <a:p>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Unlike Section 5, </a:t>
            </a:r>
            <a:r>
              <a:rPr lang="en-GB" sz="1200" b="1" i="0" u="none" strike="noStrike" kern="1200" dirty="0">
                <a:solidFill>
                  <a:schemeClr val="tx1"/>
                </a:solidFill>
                <a:effectLst/>
                <a:latin typeface="+mn-lt"/>
                <a:ea typeface="+mn-ea"/>
                <a:cs typeface="+mn-cs"/>
              </a:rPr>
              <a:t>Section 4 requires proof of intent</a:t>
            </a:r>
            <a:r>
              <a:rPr lang="en-GB" sz="1200" b="0" i="0" u="none" strike="noStrike" kern="1200" dirty="0">
                <a:solidFill>
                  <a:schemeClr val="tx1"/>
                </a:solidFill>
                <a:effectLst/>
                <a:latin typeface="+mn-lt"/>
                <a:ea typeface="+mn-ea"/>
                <a:cs typeface="+mn-cs"/>
              </a:rPr>
              <a:t>. The suspect must intend:</a:t>
            </a:r>
          </a:p>
          <a:p>
            <a:r>
              <a:rPr lang="en-GB" sz="1200" b="0" i="0" u="none" strike="noStrike" kern="1200" dirty="0">
                <a:solidFill>
                  <a:schemeClr val="tx1"/>
                </a:solidFill>
                <a:effectLst/>
                <a:latin typeface="+mn-lt"/>
                <a:ea typeface="+mn-ea"/>
                <a:cs typeface="+mn-cs"/>
              </a:rPr>
              <a:t>to cause someone to believe that </a:t>
            </a:r>
            <a:r>
              <a:rPr lang="en-GB" sz="1200" b="1" i="0" u="none" strike="noStrike" kern="1200" dirty="0">
                <a:solidFill>
                  <a:schemeClr val="tx1"/>
                </a:solidFill>
                <a:effectLst/>
                <a:latin typeface="+mn-lt"/>
                <a:ea typeface="+mn-ea"/>
                <a:cs typeface="+mn-cs"/>
              </a:rPr>
              <a:t>immediate unlawful violence</a:t>
            </a:r>
            <a:r>
              <a:rPr lang="en-GB" sz="1200" b="0" i="0" u="none" strike="noStrike" kern="1200" dirty="0">
                <a:solidFill>
                  <a:schemeClr val="tx1"/>
                </a:solidFill>
                <a:effectLst/>
                <a:latin typeface="+mn-lt"/>
                <a:ea typeface="+mn-ea"/>
                <a:cs typeface="+mn-cs"/>
              </a:rPr>
              <a:t> will be used against them or another, </a:t>
            </a:r>
            <a:r>
              <a:rPr lang="en-GB" sz="1200" b="1" i="0" u="none" strike="noStrike" kern="1200" dirty="0">
                <a:solidFill>
                  <a:schemeClr val="tx1"/>
                </a:solidFill>
                <a:effectLst/>
                <a:latin typeface="+mn-lt"/>
                <a:ea typeface="+mn-ea"/>
                <a:cs typeface="+mn-cs"/>
              </a:rPr>
              <a:t>or</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to </a:t>
            </a:r>
            <a:r>
              <a:rPr lang="en-GB" sz="1200" b="1" i="0" u="none" strike="noStrike" kern="1200" dirty="0">
                <a:solidFill>
                  <a:schemeClr val="tx1"/>
                </a:solidFill>
                <a:effectLst/>
                <a:latin typeface="+mn-lt"/>
                <a:ea typeface="+mn-ea"/>
                <a:cs typeface="+mn-cs"/>
              </a:rPr>
              <a:t>provoke immediate unlawful violence</a:t>
            </a:r>
            <a:r>
              <a:rPr lang="en-GB" sz="1200" b="0" i="0" u="none" strike="noStrike" kern="1200" dirty="0">
                <a:solidFill>
                  <a:schemeClr val="tx1"/>
                </a:solidFill>
                <a:effectLst/>
                <a:latin typeface="+mn-lt"/>
                <a:ea typeface="+mn-ea"/>
                <a:cs typeface="+mn-cs"/>
              </a:rPr>
              <a:t>.</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Immediacy</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violence feared or provoked must be </a:t>
            </a:r>
            <a:r>
              <a:rPr lang="en-GB" sz="1200" b="1" i="0" u="none" strike="noStrike" kern="1200" dirty="0">
                <a:solidFill>
                  <a:schemeClr val="tx1"/>
                </a:solidFill>
                <a:effectLst/>
                <a:latin typeface="+mn-lt"/>
                <a:ea typeface="+mn-ea"/>
                <a:cs typeface="+mn-cs"/>
              </a:rPr>
              <a:t>immediate</a:t>
            </a:r>
            <a:r>
              <a:rPr lang="en-GB" sz="1200" b="0" i="0" u="none" strike="noStrike" kern="1200" dirty="0">
                <a:solidFill>
                  <a:schemeClr val="tx1"/>
                </a:solidFill>
                <a:effectLst/>
                <a:latin typeface="+mn-lt"/>
                <a:ea typeface="+mn-ea"/>
                <a:cs typeface="+mn-cs"/>
              </a:rPr>
              <a:t>, not something that might happen later.</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Effect on the victim</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victim must actually be put in </a:t>
            </a:r>
            <a:r>
              <a:rPr lang="en-GB" sz="1200" b="1" i="0" u="none" strike="noStrike" kern="1200" dirty="0">
                <a:solidFill>
                  <a:schemeClr val="tx1"/>
                </a:solidFill>
                <a:effectLst/>
                <a:latin typeface="+mn-lt"/>
                <a:ea typeface="+mn-ea"/>
                <a:cs typeface="+mn-cs"/>
              </a:rPr>
              <a:t>fear of immediate violence or</a:t>
            </a:r>
            <a:r>
              <a:rPr lang="en-GB" sz="1200" b="0" i="0" u="none" strike="noStrike" kern="1200" dirty="0">
                <a:solidFill>
                  <a:schemeClr val="tx1"/>
                </a:solidFill>
                <a:effectLst/>
                <a:latin typeface="+mn-lt"/>
                <a:ea typeface="+mn-ea"/>
                <a:cs typeface="+mn-cs"/>
              </a:rPr>
              <a:t> be provoked into the use of violence.</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Location</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offence can be committed in a </a:t>
            </a:r>
            <a:r>
              <a:rPr lang="en-GB" sz="1200" b="1" i="0" u="none" strike="noStrike" kern="1200" dirty="0">
                <a:solidFill>
                  <a:schemeClr val="tx1"/>
                </a:solidFill>
                <a:effectLst/>
                <a:latin typeface="+mn-lt"/>
                <a:ea typeface="+mn-ea"/>
                <a:cs typeface="+mn-cs"/>
              </a:rPr>
              <a:t>public place or a private place</a:t>
            </a:r>
            <a:r>
              <a:rPr lang="en-GB" sz="1200" b="0" i="0" u="none" strike="noStrike" kern="1200" dirty="0">
                <a:solidFill>
                  <a:schemeClr val="tx1"/>
                </a:solidFill>
                <a:effectLst/>
                <a:latin typeface="+mn-lt"/>
                <a:ea typeface="+mn-ea"/>
                <a:cs typeface="+mn-cs"/>
              </a:rPr>
              <a:t>, subject to the dwelling restrictions set out elsewhere in the Act.</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8</a:t>
            </a:fld>
            <a:endParaRPr lang="en-US"/>
          </a:p>
        </p:txBody>
      </p:sp>
    </p:spTree>
    <p:extLst>
      <p:ext uri="{BB962C8B-B14F-4D97-AF65-F5344CB8AC3E}">
        <p14:creationId xmlns:p14="http://schemas.microsoft.com/office/powerpoint/2010/main" val="3546461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Either whole group discussion or split into smaller groups and discuss - 5 Mins Max</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Answer Yes </a:t>
            </a:r>
            <a:r>
              <a:rPr lang="en-GB" sz="1200" b="0" i="0" u="none" strike="noStrike" kern="1200" dirty="0">
                <a:solidFill>
                  <a:schemeClr val="tx1"/>
                </a:solidFill>
                <a:effectLst/>
                <a:latin typeface="+mn-lt"/>
                <a:ea typeface="+mn-ea"/>
                <a:cs typeface="+mn-cs"/>
              </a:rPr>
              <a:t>because:</a:t>
            </a:r>
          </a:p>
          <a:p>
            <a:r>
              <a:rPr lang="en-GB" sz="1200" b="1" i="0" u="none" strike="noStrike" kern="1200" dirty="0">
                <a:solidFill>
                  <a:schemeClr val="tx1"/>
                </a:solidFill>
                <a:effectLst/>
                <a:latin typeface="+mn-lt"/>
                <a:ea typeface="+mn-ea"/>
                <a:cs typeface="+mn-cs"/>
              </a:rPr>
              <a:t>Section 4 – Fear or Provocation of Violence</a:t>
            </a:r>
            <a:r>
              <a:rPr lang="en-GB" sz="1200" b="0" i="0" u="none" strike="noStrike" kern="1200" dirty="0">
                <a:solidFill>
                  <a:schemeClr val="tx1"/>
                </a:solidFill>
                <a:effectLst/>
                <a:latin typeface="+mn-lt"/>
                <a:ea typeface="+mn-ea"/>
                <a:cs typeface="+mn-cs"/>
              </a:rPr>
              <a:t> because:</a:t>
            </a:r>
          </a:p>
          <a:p>
            <a:r>
              <a:rPr lang="en-GB" sz="1200" b="0" i="0" u="none" strike="noStrike" kern="1200" dirty="0">
                <a:solidFill>
                  <a:schemeClr val="tx1"/>
                </a:solidFill>
                <a:effectLst/>
                <a:latin typeface="+mn-lt"/>
                <a:ea typeface="+mn-ea"/>
                <a:cs typeface="+mn-cs"/>
              </a:rPr>
              <a:t>Justin uses </a:t>
            </a:r>
            <a:r>
              <a:rPr lang="en-GB" sz="1200" b="1" i="0" u="none" strike="noStrike" kern="1200" dirty="0">
                <a:solidFill>
                  <a:schemeClr val="tx1"/>
                </a:solidFill>
                <a:effectLst/>
                <a:latin typeface="+mn-lt"/>
                <a:ea typeface="+mn-ea"/>
                <a:cs typeface="+mn-cs"/>
              </a:rPr>
              <a:t>threatening and abusive words and behaviour</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The behaviour is </a:t>
            </a:r>
            <a:r>
              <a:rPr lang="en-GB" sz="1200" b="1" i="0" u="none" strike="noStrike" kern="1200" dirty="0">
                <a:solidFill>
                  <a:schemeClr val="tx1"/>
                </a:solidFill>
                <a:effectLst/>
                <a:latin typeface="+mn-lt"/>
                <a:ea typeface="+mn-ea"/>
                <a:cs typeface="+mn-cs"/>
              </a:rPr>
              <a:t>directed at a specific person (Dafydd) </a:t>
            </a:r>
            <a:r>
              <a:rPr lang="en-GB" sz="1200" b="0" i="0" u="none" strike="noStrike" kern="1200" dirty="0">
                <a:solidFill>
                  <a:schemeClr val="tx1"/>
                </a:solidFill>
                <a:effectLst/>
                <a:latin typeface="+mn-lt"/>
                <a:ea typeface="+mn-ea"/>
                <a:cs typeface="+mn-cs"/>
              </a:rPr>
              <a:t>, not the public in general </a:t>
            </a:r>
          </a:p>
          <a:p>
            <a:r>
              <a:rPr lang="en-GB" sz="1200" b="0" i="0" u="none" strike="noStrike" kern="1200" dirty="0">
                <a:solidFill>
                  <a:schemeClr val="tx1"/>
                </a:solidFill>
                <a:effectLst/>
                <a:latin typeface="+mn-lt"/>
                <a:ea typeface="+mn-ea"/>
                <a:cs typeface="+mn-cs"/>
              </a:rPr>
              <a:t>There is </a:t>
            </a:r>
            <a:r>
              <a:rPr lang="en-GB" sz="1200" b="1" i="0" u="none" strike="noStrike" kern="1200" dirty="0">
                <a:solidFill>
                  <a:schemeClr val="tx1"/>
                </a:solidFill>
                <a:effectLst/>
                <a:latin typeface="+mn-lt"/>
                <a:ea typeface="+mn-ea"/>
                <a:cs typeface="+mn-cs"/>
              </a:rPr>
              <a:t>intent</a:t>
            </a:r>
            <a:r>
              <a:rPr lang="en-GB" sz="1200" b="0" i="0" u="none" strike="noStrike" kern="1200" dirty="0">
                <a:solidFill>
                  <a:schemeClr val="tx1"/>
                </a:solidFill>
                <a:effectLst/>
                <a:latin typeface="+mn-lt"/>
                <a:ea typeface="+mn-ea"/>
                <a:cs typeface="+mn-cs"/>
              </a:rPr>
              <a:t> to make Dafydd believe that </a:t>
            </a:r>
            <a:r>
              <a:rPr lang="en-GB" sz="1200" b="1" i="0" u="none" strike="noStrike" kern="1200" dirty="0">
                <a:solidFill>
                  <a:schemeClr val="tx1"/>
                </a:solidFill>
                <a:effectLst/>
                <a:latin typeface="+mn-lt"/>
                <a:ea typeface="+mn-ea"/>
                <a:cs typeface="+mn-cs"/>
              </a:rPr>
              <a:t>immediate unlawful violence</a:t>
            </a:r>
            <a:r>
              <a:rPr lang="en-GB" sz="1200" b="0" i="0" u="none" strike="noStrike" kern="1200" dirty="0">
                <a:solidFill>
                  <a:schemeClr val="tx1"/>
                </a:solidFill>
                <a:effectLst/>
                <a:latin typeface="+mn-lt"/>
                <a:ea typeface="+mn-ea"/>
                <a:cs typeface="+mn-cs"/>
              </a:rPr>
              <a:t> will be used </a:t>
            </a:r>
          </a:p>
          <a:p>
            <a:r>
              <a:rPr lang="en-GB" sz="1200" b="0" i="0" u="none" strike="noStrike" kern="1200" dirty="0">
                <a:solidFill>
                  <a:schemeClr val="tx1"/>
                </a:solidFill>
                <a:effectLst/>
                <a:latin typeface="+mn-lt"/>
                <a:ea typeface="+mn-ea"/>
                <a:cs typeface="+mn-cs"/>
              </a:rPr>
              <a:t>The victim </a:t>
            </a:r>
            <a:r>
              <a:rPr lang="en-GB" sz="1200" b="1" i="0" u="none" strike="noStrike" kern="1200" dirty="0">
                <a:solidFill>
                  <a:schemeClr val="tx1"/>
                </a:solidFill>
                <a:effectLst/>
                <a:latin typeface="+mn-lt"/>
                <a:ea typeface="+mn-ea"/>
                <a:cs typeface="+mn-cs"/>
              </a:rPr>
              <a:t>actually believes</a:t>
            </a:r>
            <a:r>
              <a:rPr lang="en-GB" sz="1200" b="0" i="0" u="none" strike="noStrike" kern="1200" dirty="0">
                <a:solidFill>
                  <a:schemeClr val="tx1"/>
                </a:solidFill>
                <a:effectLst/>
                <a:latin typeface="+mn-lt"/>
                <a:ea typeface="+mn-ea"/>
                <a:cs typeface="+mn-cs"/>
              </a:rPr>
              <a:t> that immediate violence is about to occur, satisfying the required effect </a:t>
            </a:r>
          </a:p>
          <a:p>
            <a:endParaRPr lang="en-US" dirty="0"/>
          </a:p>
          <a:p>
            <a:endParaRPr lang="en-US" dirty="0"/>
          </a:p>
          <a:p>
            <a:r>
              <a:rPr lang="en-US" dirty="0"/>
              <a:t>*******************************************************************************************************************</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Section 4 is about intent and immediate violence.</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offence is complete when threatening or abusive behaviour is used </a:t>
            </a:r>
            <a:r>
              <a:rPr lang="en-GB" sz="1200" b="1" i="0" u="none" strike="noStrike" kern="1200" dirty="0">
                <a:solidFill>
                  <a:schemeClr val="tx1"/>
                </a:solidFill>
                <a:effectLst/>
                <a:latin typeface="+mn-lt"/>
                <a:ea typeface="+mn-ea"/>
                <a:cs typeface="+mn-cs"/>
              </a:rPr>
              <a:t>with intent</a:t>
            </a:r>
            <a:r>
              <a:rPr lang="en-GB" sz="1200" b="0" i="0" u="none" strike="noStrike" kern="1200" dirty="0">
                <a:solidFill>
                  <a:schemeClr val="tx1"/>
                </a:solidFill>
                <a:effectLst/>
                <a:latin typeface="+mn-lt"/>
                <a:ea typeface="+mn-ea"/>
                <a:cs typeface="+mn-cs"/>
              </a:rPr>
              <a:t> to cause someone to fear </a:t>
            </a:r>
            <a:r>
              <a:rPr lang="en-GB" sz="1200" b="1" i="0" u="none" strike="noStrike" kern="1200" dirty="0">
                <a:solidFill>
                  <a:schemeClr val="tx1"/>
                </a:solidFill>
                <a:effectLst/>
                <a:latin typeface="+mn-lt"/>
                <a:ea typeface="+mn-ea"/>
                <a:cs typeface="+mn-cs"/>
              </a:rPr>
              <a:t>immediate unlawful violence</a:t>
            </a:r>
            <a:r>
              <a:rPr lang="en-GB" sz="1200" b="0" i="0" u="none" strike="noStrike" kern="1200" dirty="0">
                <a:solidFill>
                  <a:schemeClr val="tx1"/>
                </a:solidFill>
                <a:effectLst/>
                <a:latin typeface="+mn-lt"/>
                <a:ea typeface="+mn-ea"/>
                <a:cs typeface="+mn-cs"/>
              </a:rPr>
              <a:t>, even if no physical assault takes place.</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9</a:t>
            </a:fld>
            <a:endParaRPr lang="en-US"/>
          </a:p>
        </p:txBody>
      </p:sp>
    </p:spTree>
    <p:extLst>
      <p:ext uri="{BB962C8B-B14F-4D97-AF65-F5344CB8AC3E}">
        <p14:creationId xmlns:p14="http://schemas.microsoft.com/office/powerpoint/2010/main" val="2375078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Type of behaviour</a:t>
            </a:r>
          </a:p>
          <a:p>
            <a:r>
              <a:rPr lang="en-GB" sz="1200" b="0" i="0" u="none" strike="noStrike" kern="1200" dirty="0">
                <a:solidFill>
                  <a:schemeClr val="tx1"/>
                </a:solidFill>
                <a:effectLst/>
                <a:latin typeface="+mn-lt"/>
                <a:ea typeface="+mn-ea"/>
                <a:cs typeface="+mn-cs"/>
              </a:rPr>
              <a:t>The conduct must be </a:t>
            </a:r>
            <a:r>
              <a:rPr lang="en-GB" sz="1200" b="1" i="0" u="none" strike="noStrike" kern="1200" dirty="0">
                <a:solidFill>
                  <a:schemeClr val="tx1"/>
                </a:solidFill>
                <a:effectLst/>
                <a:latin typeface="+mn-lt"/>
                <a:ea typeface="+mn-ea"/>
                <a:cs typeface="+mn-cs"/>
              </a:rPr>
              <a:t>threatening, abusive or insulting</a:t>
            </a:r>
            <a:r>
              <a:rPr lang="en-GB" sz="1200" b="0" i="0" u="none" strike="noStrike" kern="1200" dirty="0">
                <a:solidFill>
                  <a:schemeClr val="tx1"/>
                </a:solidFill>
                <a:effectLst/>
                <a:latin typeface="+mn-lt"/>
                <a:ea typeface="+mn-ea"/>
                <a:cs typeface="+mn-cs"/>
              </a:rPr>
              <a:t>. </a:t>
            </a:r>
          </a:p>
          <a:p>
            <a:r>
              <a:rPr lang="en-GB" sz="1200" b="0" i="0" u="none" strike="noStrike" kern="1200" dirty="0">
                <a:solidFill>
                  <a:schemeClr val="tx1"/>
                </a:solidFill>
                <a:effectLst/>
                <a:latin typeface="+mn-lt"/>
                <a:ea typeface="+mn-ea"/>
                <a:cs typeface="+mn-cs"/>
              </a:rPr>
              <a:t>This can include: spoken words, physical behaviour, signs, writing, or images.</a:t>
            </a:r>
            <a:br>
              <a:rPr lang="en-GB" sz="1200" b="0" i="0" u="none" strike="noStrike" kern="1200" dirty="0">
                <a:solidFill>
                  <a:schemeClr val="tx1"/>
                </a:solidFill>
                <a:effectLst/>
                <a:latin typeface="+mn-lt"/>
                <a:ea typeface="+mn-ea"/>
                <a:cs typeface="+mn-cs"/>
              </a:rPr>
            </a:b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2. Intent is required</a:t>
            </a:r>
          </a:p>
          <a:p>
            <a:r>
              <a:rPr lang="en-GB" sz="1200" b="0" i="0" u="none" strike="noStrike" kern="1200" dirty="0">
                <a:solidFill>
                  <a:schemeClr val="tx1"/>
                </a:solidFill>
                <a:effectLst/>
                <a:latin typeface="+mn-lt"/>
                <a:ea typeface="+mn-ea"/>
                <a:cs typeface="+mn-cs"/>
              </a:rPr>
              <a:t>Section 4A is an </a:t>
            </a:r>
            <a:r>
              <a:rPr lang="en-GB" sz="1200" b="1" i="0" u="none" strike="noStrike" kern="1200" dirty="0">
                <a:solidFill>
                  <a:schemeClr val="tx1"/>
                </a:solidFill>
                <a:effectLst/>
                <a:latin typeface="+mn-lt"/>
                <a:ea typeface="+mn-ea"/>
                <a:cs typeface="+mn-cs"/>
              </a:rPr>
              <a:t>intent‑based offence</a:t>
            </a:r>
            <a:r>
              <a:rPr lang="en-GB" sz="1200" b="0" i="0" u="none" strike="noStrike" kern="1200" dirty="0">
                <a:solidFill>
                  <a:schemeClr val="tx1"/>
                </a:solidFill>
                <a:effectLst/>
                <a:latin typeface="+mn-lt"/>
                <a:ea typeface="+mn-ea"/>
                <a:cs typeface="+mn-cs"/>
              </a:rPr>
              <a:t>. The prosecution must prove the suspect </a:t>
            </a:r>
            <a:r>
              <a:rPr lang="en-GB" sz="1200" b="1" i="0" u="none" strike="noStrike" kern="1200" dirty="0">
                <a:solidFill>
                  <a:schemeClr val="tx1"/>
                </a:solidFill>
                <a:effectLst/>
                <a:latin typeface="+mn-lt"/>
                <a:ea typeface="+mn-ea"/>
                <a:cs typeface="+mn-cs"/>
              </a:rPr>
              <a:t>intended</a:t>
            </a:r>
            <a:r>
              <a:rPr lang="en-GB" sz="1200" b="0" i="0" u="none" strike="noStrike" kern="1200" dirty="0">
                <a:solidFill>
                  <a:schemeClr val="tx1"/>
                </a:solidFill>
                <a:effectLst/>
                <a:latin typeface="+mn-lt"/>
                <a:ea typeface="+mn-ea"/>
                <a:cs typeface="+mn-cs"/>
              </a:rPr>
              <a:t> to cause harassment, alarm or distress.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This is a crucial difference from Section 5.</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3. Actual effect is required</a:t>
            </a:r>
          </a:p>
          <a:p>
            <a:r>
              <a:rPr lang="en-GB" sz="1200" b="0" i="0" u="none" strike="noStrike" kern="1200" dirty="0">
                <a:solidFill>
                  <a:schemeClr val="tx1"/>
                </a:solidFill>
                <a:effectLst/>
                <a:latin typeface="+mn-lt"/>
                <a:ea typeface="+mn-ea"/>
                <a:cs typeface="+mn-cs"/>
              </a:rPr>
              <a:t>Unlike Section 5, Section 4A </a:t>
            </a:r>
            <a:r>
              <a:rPr lang="en-GB" sz="1200" b="1" i="0" u="none" strike="noStrike" kern="1200" dirty="0">
                <a:solidFill>
                  <a:schemeClr val="tx1"/>
                </a:solidFill>
                <a:effectLst/>
                <a:latin typeface="+mn-lt"/>
                <a:ea typeface="+mn-ea"/>
                <a:cs typeface="+mn-cs"/>
              </a:rPr>
              <a:t>requires a complainant</a:t>
            </a:r>
            <a:r>
              <a:rPr lang="en-GB" sz="1200" b="0" i="0" u="none" strike="noStrike" kern="1200" dirty="0">
                <a:solidFill>
                  <a:schemeClr val="tx1"/>
                </a:solidFill>
                <a:effectLst/>
                <a:latin typeface="+mn-lt"/>
                <a:ea typeface="+mn-ea"/>
                <a:cs typeface="+mn-cs"/>
              </a:rPr>
              <a:t>. The victim </a:t>
            </a:r>
            <a:r>
              <a:rPr lang="en-GB" sz="1200" b="1" i="0" u="none" strike="noStrike" kern="1200" dirty="0">
                <a:solidFill>
                  <a:schemeClr val="tx1"/>
                </a:solidFill>
                <a:effectLst/>
                <a:latin typeface="+mn-lt"/>
                <a:ea typeface="+mn-ea"/>
                <a:cs typeface="+mn-cs"/>
              </a:rPr>
              <a:t>must actually suffer</a:t>
            </a:r>
            <a:r>
              <a:rPr lang="en-GB" sz="1200" b="0" i="0" u="none" strike="noStrike" kern="1200" dirty="0">
                <a:solidFill>
                  <a:schemeClr val="tx1"/>
                </a:solidFill>
                <a:effectLst/>
                <a:latin typeface="+mn-lt"/>
                <a:ea typeface="+mn-ea"/>
                <a:cs typeface="+mn-cs"/>
              </a:rPr>
              <a:t> harassment, alarm or distress as a result of the behaviour.</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4. Location and dwelling restriction</a:t>
            </a:r>
          </a:p>
          <a:p>
            <a:r>
              <a:rPr lang="en-GB" sz="1200" b="0" i="0" u="none" strike="noStrike" kern="1200" dirty="0">
                <a:solidFill>
                  <a:schemeClr val="tx1"/>
                </a:solidFill>
                <a:effectLst/>
                <a:latin typeface="+mn-lt"/>
                <a:ea typeface="+mn-ea"/>
                <a:cs typeface="+mn-cs"/>
              </a:rPr>
              <a:t>The offence can be committed in </a:t>
            </a:r>
            <a:r>
              <a:rPr lang="en-GB" sz="1200" b="1" i="0" u="none" strike="noStrike" kern="1200" dirty="0">
                <a:solidFill>
                  <a:schemeClr val="tx1"/>
                </a:solidFill>
                <a:effectLst/>
                <a:latin typeface="+mn-lt"/>
                <a:ea typeface="+mn-ea"/>
                <a:cs typeface="+mn-cs"/>
              </a:rPr>
              <a:t>public or private places</a:t>
            </a:r>
            <a:r>
              <a:rPr lang="en-GB" sz="1200" b="0" i="0" u="none" strike="noStrike"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rPr>
              <a:t>except</a:t>
            </a:r>
            <a:r>
              <a:rPr lang="en-GB" sz="1200" b="0" i="0" u="none" strike="noStrike" kern="1200" dirty="0">
                <a:solidFill>
                  <a:schemeClr val="tx1"/>
                </a:solidFill>
                <a:effectLst/>
                <a:latin typeface="+mn-lt"/>
                <a:ea typeface="+mn-ea"/>
                <a:cs typeface="+mn-cs"/>
              </a:rPr>
              <a:t> where:</a:t>
            </a:r>
          </a:p>
          <a:p>
            <a:r>
              <a:rPr lang="en-GB" sz="1200" b="0" i="0" u="none" strike="noStrike" kern="1200" dirty="0">
                <a:solidFill>
                  <a:schemeClr val="tx1"/>
                </a:solidFill>
                <a:effectLst/>
                <a:latin typeface="+mn-lt"/>
                <a:ea typeface="+mn-ea"/>
                <a:cs typeface="+mn-cs"/>
              </a:rPr>
              <a:t>the words or behaviour are used </a:t>
            </a:r>
            <a:r>
              <a:rPr lang="en-GB" sz="1200" b="1" i="0" u="none" strike="noStrike" kern="1200" dirty="0">
                <a:solidFill>
                  <a:schemeClr val="tx1"/>
                </a:solidFill>
                <a:effectLst/>
                <a:latin typeface="+mn-lt"/>
                <a:ea typeface="+mn-ea"/>
                <a:cs typeface="+mn-cs"/>
              </a:rPr>
              <a:t>inside a dwelling</a:t>
            </a:r>
            <a:r>
              <a:rPr lang="en-GB" sz="1200" b="0" i="0" u="none" strike="noStrike" kern="1200" dirty="0">
                <a:solidFill>
                  <a:schemeClr val="tx1"/>
                </a:solidFill>
                <a:effectLst/>
                <a:latin typeface="+mn-lt"/>
                <a:ea typeface="+mn-ea"/>
                <a:cs typeface="+mn-cs"/>
              </a:rPr>
              <a:t>, </a:t>
            </a:r>
            <a:r>
              <a:rPr lang="en-GB" sz="1200" b="1" i="0" u="none" strike="noStrike" kern="1200" dirty="0">
                <a:solidFill>
                  <a:schemeClr val="tx1"/>
                </a:solidFill>
                <a:effectLst/>
                <a:latin typeface="+mn-lt"/>
                <a:ea typeface="+mn-ea"/>
                <a:cs typeface="+mn-cs"/>
              </a:rPr>
              <a:t>and</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other person is also </a:t>
            </a:r>
            <a:r>
              <a:rPr lang="en-GB" sz="1200" b="1" i="0" u="none" strike="noStrike" kern="1200" dirty="0">
                <a:solidFill>
                  <a:schemeClr val="tx1"/>
                </a:solidFill>
                <a:effectLst/>
                <a:latin typeface="+mn-lt"/>
                <a:ea typeface="+mn-ea"/>
                <a:cs typeface="+mn-cs"/>
              </a:rPr>
              <a:t>inside the same or another dwelling</a:t>
            </a:r>
            <a:r>
              <a:rPr lang="en-GB" sz="1200" b="0" i="0" u="none" strike="noStrike" kern="1200" dirty="0">
                <a:solidFill>
                  <a:schemeClr val="tx1"/>
                </a:solidFill>
                <a:effectLst/>
                <a:latin typeface="+mn-lt"/>
                <a:ea typeface="+mn-ea"/>
                <a:cs typeface="+mn-cs"/>
              </a:rPr>
              <a:t>.</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This dwelling exemption is specific to Section 4A.</a:t>
            </a:r>
          </a:p>
          <a:p>
            <a:endParaRPr lang="en-GB" sz="1200" b="0" i="0" u="none" strike="noStrike" kern="1200" dirty="0">
              <a:solidFill>
                <a:schemeClr val="tx1"/>
              </a:solidFill>
              <a:effectLst/>
              <a:latin typeface="+mn-lt"/>
              <a:ea typeface="+mn-ea"/>
              <a:cs typeface="+mn-cs"/>
            </a:endParaRPr>
          </a:p>
          <a:p>
            <a:pPr rtl="0" fontAlgn="base">
              <a:spcBef>
                <a:spcPts val="1200"/>
              </a:spcBef>
              <a:spcAft>
                <a:spcPts val="1200"/>
              </a:spcAft>
              <a:buNone/>
            </a:pPr>
            <a:r>
              <a:rPr lang="en-GB" sz="1200" b="1" i="0" dirty="0">
                <a:solidFill>
                  <a:schemeClr val="bg1"/>
                </a:solidFill>
                <a:effectLst/>
                <a:latin typeface="Arial" panose="020B0604020202020204" pitchFamily="34" charset="0"/>
                <a:cs typeface="Arial" panose="020B0604020202020204" pitchFamily="34" charset="0"/>
              </a:rPr>
              <a:t>Dwelling </a:t>
            </a:r>
            <a:r>
              <a:rPr lang="en-GB" sz="1200" b="0" i="0" dirty="0">
                <a:solidFill>
                  <a:schemeClr val="bg1"/>
                </a:solidFill>
                <a:effectLst/>
                <a:latin typeface="Arial" panose="020B0604020202020204" pitchFamily="34" charset="0"/>
                <a:cs typeface="Arial" panose="020B0604020202020204" pitchFamily="34" charset="0"/>
              </a:rPr>
              <a:t>= any structure or part of a structure occupied as a person's home </a:t>
            </a:r>
          </a:p>
          <a:p>
            <a:pPr rtl="0" fontAlgn="base">
              <a:spcBef>
                <a:spcPts val="1200"/>
              </a:spcBef>
              <a:spcAft>
                <a:spcPts val="1200"/>
              </a:spcAft>
              <a:buNone/>
            </a:pPr>
            <a:r>
              <a:rPr lang="en-GB" sz="1200" b="0" i="0" dirty="0">
                <a:solidFill>
                  <a:schemeClr val="bg1"/>
                </a:solidFill>
                <a:effectLst/>
                <a:latin typeface="Arial" panose="020B0604020202020204" pitchFamily="34" charset="0"/>
                <a:cs typeface="Arial" panose="020B0604020202020204" pitchFamily="34" charset="0"/>
              </a:rPr>
              <a:t>· or as other living accommodation (whether the occupation is separate or shared with others) </a:t>
            </a:r>
          </a:p>
          <a:p>
            <a:pPr rtl="0" fontAlgn="base">
              <a:spcBef>
                <a:spcPts val="1200"/>
              </a:spcBef>
              <a:spcAft>
                <a:spcPts val="1200"/>
              </a:spcAft>
              <a:buNone/>
            </a:pPr>
            <a:r>
              <a:rPr lang="en-GB" sz="1200" b="0" i="0" dirty="0">
                <a:solidFill>
                  <a:schemeClr val="bg1"/>
                </a:solidFill>
                <a:effectLst/>
                <a:latin typeface="Arial" panose="020B0604020202020204" pitchFamily="34" charset="0"/>
                <a:cs typeface="Arial" panose="020B0604020202020204" pitchFamily="34" charset="0"/>
              </a:rPr>
              <a:t>· but does not include any part not so occupied, and for his purpose 'structure' includes a </a:t>
            </a:r>
          </a:p>
          <a:p>
            <a:pPr rtl="0" fontAlgn="base">
              <a:spcBef>
                <a:spcPts val="1200"/>
              </a:spcBef>
              <a:spcAft>
                <a:spcPts val="1200"/>
              </a:spcAft>
              <a:buNone/>
            </a:pPr>
            <a:r>
              <a:rPr lang="en-GB" sz="1200" b="0" i="0" dirty="0">
                <a:solidFill>
                  <a:schemeClr val="bg1"/>
                </a:solidFill>
                <a:effectLst/>
                <a:latin typeface="Arial" panose="020B0604020202020204" pitchFamily="34" charset="0"/>
                <a:cs typeface="Arial" panose="020B0604020202020204" pitchFamily="34" charset="0"/>
              </a:rPr>
              <a:t>· tent, caravan, vehicle, vessel or other temporary or movable structure; </a:t>
            </a:r>
          </a:p>
          <a:p>
            <a:pPr rtl="0" fontAlgn="base">
              <a:spcBef>
                <a:spcPts val="1200"/>
              </a:spcBef>
              <a:spcAft>
                <a:spcPts val="1200"/>
              </a:spcAft>
              <a:buNone/>
            </a:pPr>
            <a:endParaRPr lang="en-GB" sz="1200" dirty="0">
              <a:solidFill>
                <a:schemeClr val="bg1"/>
              </a:solidFill>
              <a:latin typeface="Arial" panose="020B0604020202020204" pitchFamily="34" charset="0"/>
              <a:cs typeface="Arial" panose="020B0604020202020204" pitchFamily="34" charset="0"/>
            </a:endParaRPr>
          </a:p>
          <a:p>
            <a:pPr rtl="0" fontAlgn="base">
              <a:spcBef>
                <a:spcPts val="1200"/>
              </a:spcBef>
              <a:spcAft>
                <a:spcPts val="1200"/>
              </a:spcAft>
              <a:buNone/>
            </a:pPr>
            <a:r>
              <a:rPr lang="en-GB" sz="1200" b="0" i="0" dirty="0">
                <a:solidFill>
                  <a:schemeClr val="bg1"/>
                </a:solidFill>
                <a:effectLst/>
                <a:latin typeface="Arial" panose="020B0604020202020204" pitchFamily="34" charset="0"/>
                <a:cs typeface="Arial" panose="020B0604020202020204" pitchFamily="34" charset="0"/>
              </a:rPr>
              <a:t>· It has been held that communal stairways and passageways do not form a part of a</a:t>
            </a:r>
          </a:p>
          <a:p>
            <a:pPr rtl="0" fontAlgn="base">
              <a:spcBef>
                <a:spcPts val="1200"/>
              </a:spcBef>
              <a:spcAft>
                <a:spcPts val="1200"/>
              </a:spcAft>
              <a:buNone/>
            </a:pPr>
            <a:r>
              <a:rPr lang="en-GB" sz="1200" dirty="0">
                <a:solidFill>
                  <a:schemeClr val="bg1"/>
                </a:solidFill>
                <a:latin typeface="Arial" panose="020B0604020202020204" pitchFamily="34" charset="0"/>
                <a:cs typeface="Arial" panose="020B0604020202020204" pitchFamily="34" charset="0"/>
              </a:rPr>
              <a:t>  </a:t>
            </a:r>
            <a:r>
              <a:rPr lang="en-GB" sz="1200" b="0" i="0" dirty="0">
                <a:solidFill>
                  <a:schemeClr val="bg1"/>
                </a:solidFill>
                <a:effectLst/>
                <a:latin typeface="Arial" panose="020B0604020202020204" pitchFamily="34" charset="0"/>
                <a:cs typeface="Arial" panose="020B0604020202020204" pitchFamily="34" charset="0"/>
              </a:rPr>
              <a:t>dwelling, even though access to such areas might be restricted by a keypad or entry</a:t>
            </a:r>
          </a:p>
          <a:p>
            <a:pPr rtl="0" fontAlgn="base">
              <a:spcBef>
                <a:spcPts val="1200"/>
              </a:spcBef>
              <a:spcAft>
                <a:spcPts val="1200"/>
              </a:spcAft>
              <a:buNone/>
            </a:pPr>
            <a:r>
              <a:rPr lang="en-GB" sz="1200" b="0" i="0" dirty="0">
                <a:solidFill>
                  <a:schemeClr val="bg1"/>
                </a:solidFill>
                <a:effectLst/>
                <a:latin typeface="Arial" panose="020B0604020202020204" pitchFamily="34" charset="0"/>
                <a:cs typeface="Arial" panose="020B0604020202020204" pitchFamily="34" charset="0"/>
              </a:rPr>
              <a:t> phone, and therefore public order offences may be committed in such areas. </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10</a:t>
            </a:fld>
            <a:endParaRPr lang="en-US"/>
          </a:p>
        </p:txBody>
      </p:sp>
    </p:spTree>
    <p:extLst>
      <p:ext uri="{BB962C8B-B14F-4D97-AF65-F5344CB8AC3E}">
        <p14:creationId xmlns:p14="http://schemas.microsoft.com/office/powerpoint/2010/main" val="31031562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Either whole group discussion or split into smaller groups and discuss - 5 Mins Max</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incident amounts to </a:t>
            </a:r>
            <a:r>
              <a:rPr lang="en-GB" sz="1200" b="1" i="0" u="none" strike="noStrike" kern="1200" dirty="0">
                <a:solidFill>
                  <a:schemeClr val="tx1"/>
                </a:solidFill>
                <a:effectLst/>
                <a:latin typeface="+mn-lt"/>
                <a:ea typeface="+mn-ea"/>
                <a:cs typeface="+mn-cs"/>
              </a:rPr>
              <a:t>Section 4A – Intentional Harassment, Alarm or Distress</a:t>
            </a:r>
            <a:r>
              <a:rPr lang="en-GB" sz="1200" b="0" i="0" u="none" strike="noStrike" kern="1200" dirty="0">
                <a:solidFill>
                  <a:schemeClr val="tx1"/>
                </a:solidFill>
                <a:effectLst/>
                <a:latin typeface="+mn-lt"/>
                <a:ea typeface="+mn-ea"/>
                <a:cs typeface="+mn-cs"/>
              </a:rPr>
              <a:t> because:</a:t>
            </a:r>
          </a:p>
          <a:p>
            <a:r>
              <a:rPr lang="en-GB" sz="1200" b="0" i="0" u="none" strike="noStrike" kern="1200" dirty="0">
                <a:solidFill>
                  <a:schemeClr val="tx1"/>
                </a:solidFill>
                <a:effectLst/>
                <a:latin typeface="+mn-lt"/>
                <a:ea typeface="+mn-ea"/>
                <a:cs typeface="+mn-cs"/>
              </a:rPr>
              <a:t>Davina uses </a:t>
            </a:r>
            <a:r>
              <a:rPr lang="en-GB" sz="1200" b="1" i="0" u="none" strike="noStrike" kern="1200" dirty="0">
                <a:solidFill>
                  <a:schemeClr val="tx1"/>
                </a:solidFill>
                <a:effectLst/>
                <a:latin typeface="+mn-lt"/>
                <a:ea typeface="+mn-ea"/>
                <a:cs typeface="+mn-cs"/>
              </a:rPr>
              <a:t>abusive and insulting words and behaviour</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Her actions are </a:t>
            </a:r>
            <a:r>
              <a:rPr lang="en-GB" sz="1200" b="1" i="0" u="none" strike="noStrike" kern="1200" dirty="0">
                <a:solidFill>
                  <a:schemeClr val="tx1"/>
                </a:solidFill>
                <a:effectLst/>
                <a:latin typeface="+mn-lt"/>
                <a:ea typeface="+mn-ea"/>
                <a:cs typeface="+mn-cs"/>
              </a:rPr>
              <a:t>intentional</a:t>
            </a:r>
            <a:r>
              <a:rPr lang="en-GB" sz="1200" b="0" i="0" u="none" strike="noStrike" kern="1200" dirty="0">
                <a:solidFill>
                  <a:schemeClr val="tx1"/>
                </a:solidFill>
                <a:effectLst/>
                <a:latin typeface="+mn-lt"/>
                <a:ea typeface="+mn-ea"/>
                <a:cs typeface="+mn-cs"/>
              </a:rPr>
              <a:t>, aimed at causing upset rather than immediate violence</a:t>
            </a:r>
          </a:p>
          <a:p>
            <a:r>
              <a:rPr lang="en-GB" sz="1200" b="0" i="0" u="none" strike="noStrike" kern="1200" dirty="0">
                <a:solidFill>
                  <a:schemeClr val="tx1"/>
                </a:solidFill>
                <a:effectLst/>
                <a:latin typeface="+mn-lt"/>
                <a:ea typeface="+mn-ea"/>
                <a:cs typeface="+mn-cs"/>
              </a:rPr>
              <a:t>The behaviour </a:t>
            </a:r>
            <a:r>
              <a:rPr lang="en-GB" sz="1200" b="1" i="0" u="none" strike="noStrike" kern="1200" dirty="0">
                <a:solidFill>
                  <a:schemeClr val="tx1"/>
                </a:solidFill>
                <a:effectLst/>
                <a:latin typeface="+mn-lt"/>
                <a:ea typeface="+mn-ea"/>
                <a:cs typeface="+mn-cs"/>
              </a:rPr>
              <a:t>does in fact cause harassment, alarm or distress</a:t>
            </a:r>
            <a:r>
              <a:rPr lang="en-GB" sz="1200" b="0" i="0" u="none" strike="noStrike" kern="1200" dirty="0">
                <a:solidFill>
                  <a:schemeClr val="tx1"/>
                </a:solidFill>
                <a:effectLst/>
                <a:latin typeface="+mn-lt"/>
                <a:ea typeface="+mn-ea"/>
                <a:cs typeface="+mn-cs"/>
              </a:rPr>
              <a:t>, as shown by Justines reaction</a:t>
            </a:r>
          </a:p>
          <a:p>
            <a:r>
              <a:rPr lang="en-GB" sz="1200" b="1" i="0" u="none" strike="noStrike" kern="1200" dirty="0">
                <a:solidFill>
                  <a:schemeClr val="tx1"/>
                </a:solidFill>
                <a:effectLst/>
                <a:latin typeface="+mn-lt"/>
                <a:ea typeface="+mn-ea"/>
                <a:cs typeface="+mn-cs"/>
              </a:rPr>
              <a:t>No threat of immediate violence is required</a:t>
            </a:r>
            <a:r>
              <a:rPr lang="en-GB" sz="1200" b="0" i="0" u="none" strike="noStrike" kern="1200" dirty="0">
                <a:solidFill>
                  <a:schemeClr val="tx1"/>
                </a:solidFill>
                <a:effectLst/>
                <a:latin typeface="+mn-lt"/>
                <a:ea typeface="+mn-ea"/>
                <a:cs typeface="+mn-cs"/>
              </a:rPr>
              <a:t>, which distinguishes Section 4A from Section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Section 4A focuses on intent and actual impact.</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offence is complete when threatening, abusive or insulting behaviour is used </a:t>
            </a:r>
            <a:r>
              <a:rPr lang="en-GB" sz="1200" b="1" i="0" u="none" strike="noStrike" kern="1200" dirty="0">
                <a:solidFill>
                  <a:schemeClr val="tx1"/>
                </a:solidFill>
                <a:effectLst/>
                <a:latin typeface="+mn-lt"/>
                <a:ea typeface="+mn-ea"/>
                <a:cs typeface="+mn-cs"/>
              </a:rPr>
              <a:t>intentionally</a:t>
            </a:r>
            <a:r>
              <a:rPr lang="en-GB" sz="1200" b="0" i="0" u="none" strike="noStrike" kern="1200" dirty="0">
                <a:solidFill>
                  <a:schemeClr val="tx1"/>
                </a:solidFill>
                <a:effectLst/>
                <a:latin typeface="+mn-lt"/>
                <a:ea typeface="+mn-ea"/>
                <a:cs typeface="+mn-cs"/>
              </a:rPr>
              <a:t> and </a:t>
            </a:r>
            <a:r>
              <a:rPr lang="en-GB" sz="1200" b="1" i="0" u="none" strike="noStrike" kern="1200" dirty="0">
                <a:solidFill>
                  <a:schemeClr val="tx1"/>
                </a:solidFill>
                <a:effectLst/>
                <a:latin typeface="+mn-lt"/>
                <a:ea typeface="+mn-ea"/>
                <a:cs typeface="+mn-cs"/>
              </a:rPr>
              <a:t>does cause harassment, alarm or distress</a:t>
            </a:r>
            <a:r>
              <a:rPr lang="en-GB" sz="1200" b="0" i="0" u="none" strike="noStrike" kern="1200" dirty="0">
                <a:solidFill>
                  <a:schemeClr val="tx1"/>
                </a:solidFill>
                <a:effectLst/>
                <a:latin typeface="+mn-lt"/>
                <a:ea typeface="+mn-ea"/>
                <a:cs typeface="+mn-cs"/>
              </a:rPr>
              <a:t> to the victim.</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11</a:t>
            </a:fld>
            <a:endParaRPr lang="en-US"/>
          </a:p>
        </p:txBody>
      </p:sp>
    </p:spTree>
    <p:extLst>
      <p:ext uri="{BB962C8B-B14F-4D97-AF65-F5344CB8AC3E}">
        <p14:creationId xmlns:p14="http://schemas.microsoft.com/office/powerpoint/2010/main" val="20719361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Words or behaviour</a:t>
            </a:r>
            <a:r>
              <a:rPr lang="en-GB" sz="1200" b="0" i="0" u="none" strike="noStrike" kern="1200" dirty="0">
                <a:solidFill>
                  <a:schemeClr val="tx1"/>
                </a:solidFill>
                <a:effectLst/>
                <a:latin typeface="+mn-lt"/>
                <a:ea typeface="+mn-ea"/>
                <a:cs typeface="+mn-cs"/>
              </a:rPr>
              <a:t>: The offence covers </a:t>
            </a:r>
            <a:r>
              <a:rPr lang="en-GB" sz="1200" b="1" i="0" u="none" strike="noStrike" kern="1200" dirty="0">
                <a:solidFill>
                  <a:schemeClr val="tx1"/>
                </a:solidFill>
                <a:effectLst/>
                <a:latin typeface="+mn-lt"/>
                <a:ea typeface="+mn-ea"/>
                <a:cs typeface="+mn-cs"/>
              </a:rPr>
              <a:t>threatening or abusive</a:t>
            </a:r>
            <a:r>
              <a:rPr lang="en-GB" sz="1200" b="0" i="0" u="none" strike="noStrike" kern="1200" dirty="0">
                <a:solidFill>
                  <a:schemeClr val="tx1"/>
                </a:solidFill>
                <a:effectLst/>
                <a:latin typeface="+mn-lt"/>
                <a:ea typeface="+mn-ea"/>
                <a:cs typeface="+mn-cs"/>
              </a:rPr>
              <a:t> words, behaviour, or visible representations.</a:t>
            </a:r>
          </a:p>
          <a:p>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Disorderly behaviour</a:t>
            </a:r>
            <a:r>
              <a:rPr lang="en-GB" sz="1200" b="0" i="0" u="none" strike="noStrike" kern="1200" dirty="0">
                <a:solidFill>
                  <a:schemeClr val="tx1"/>
                </a:solidFill>
                <a:effectLst/>
                <a:latin typeface="+mn-lt"/>
                <a:ea typeface="+mn-ea"/>
                <a:cs typeface="+mn-cs"/>
              </a:rPr>
              <a:t>: The conduct must amount to </a:t>
            </a:r>
            <a:r>
              <a:rPr lang="en-GB" sz="1200" b="1" i="0" u="none" strike="noStrike" kern="1200" dirty="0">
                <a:solidFill>
                  <a:schemeClr val="tx1"/>
                </a:solidFill>
                <a:effectLst/>
                <a:latin typeface="+mn-lt"/>
                <a:ea typeface="+mn-ea"/>
                <a:cs typeface="+mn-cs"/>
              </a:rPr>
              <a:t>disorderly behaviour</a:t>
            </a:r>
            <a:r>
              <a:rPr lang="en-GB" sz="1200" b="0" i="0" u="none" strike="noStrike" kern="1200" dirty="0">
                <a:solidFill>
                  <a:schemeClr val="tx1"/>
                </a:solidFill>
                <a:effectLst/>
                <a:latin typeface="+mn-lt"/>
                <a:ea typeface="+mn-ea"/>
                <a:cs typeface="+mn-cs"/>
              </a:rPr>
              <a:t>.</a:t>
            </a:r>
          </a:p>
          <a:p>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Location</a:t>
            </a:r>
            <a:r>
              <a:rPr lang="en-GB" sz="1200" b="0" i="0" u="none" strike="noStrike" kern="1200" dirty="0">
                <a:solidFill>
                  <a:schemeClr val="tx1"/>
                </a:solidFill>
                <a:effectLst/>
                <a:latin typeface="+mn-lt"/>
                <a:ea typeface="+mn-ea"/>
                <a:cs typeface="+mn-cs"/>
              </a:rPr>
              <a:t>: It applies in a </a:t>
            </a:r>
            <a:r>
              <a:rPr lang="en-GB" sz="1200" b="1" i="0" u="none" strike="noStrike" kern="1200" dirty="0">
                <a:solidFill>
                  <a:schemeClr val="tx1"/>
                </a:solidFill>
                <a:effectLst/>
                <a:latin typeface="+mn-lt"/>
                <a:ea typeface="+mn-ea"/>
                <a:cs typeface="+mn-cs"/>
              </a:rPr>
              <a:t>public place</a:t>
            </a:r>
            <a:r>
              <a:rPr lang="en-GB" sz="1200" b="0" i="0" u="none" strike="noStrike" kern="1200" dirty="0">
                <a:solidFill>
                  <a:schemeClr val="tx1"/>
                </a:solidFill>
                <a:effectLst/>
                <a:latin typeface="+mn-lt"/>
                <a:ea typeface="+mn-ea"/>
                <a:cs typeface="+mn-cs"/>
              </a:rPr>
              <a:t>, or a </a:t>
            </a:r>
            <a:r>
              <a:rPr lang="en-GB" sz="1200" b="1" i="0" u="none" strike="noStrike" kern="1200" dirty="0">
                <a:solidFill>
                  <a:schemeClr val="tx1"/>
                </a:solidFill>
                <a:effectLst/>
                <a:latin typeface="+mn-lt"/>
                <a:ea typeface="+mn-ea"/>
                <a:cs typeface="+mn-cs"/>
              </a:rPr>
              <a:t>private place</a:t>
            </a:r>
            <a:r>
              <a:rPr lang="en-GB" sz="1200" b="0" i="0" u="none" strike="noStrike" kern="1200" dirty="0">
                <a:solidFill>
                  <a:schemeClr val="tx1"/>
                </a:solidFill>
                <a:effectLst/>
                <a:latin typeface="+mn-lt"/>
                <a:ea typeface="+mn-ea"/>
                <a:cs typeface="+mn-cs"/>
              </a:rPr>
              <a:t> provided it is </a:t>
            </a:r>
            <a:r>
              <a:rPr lang="en-GB" sz="1200" b="1" i="0" u="none" strike="noStrike" kern="1200" dirty="0">
                <a:solidFill>
                  <a:schemeClr val="tx1"/>
                </a:solidFill>
                <a:effectLst/>
                <a:latin typeface="+mn-lt"/>
                <a:ea typeface="+mn-ea"/>
                <a:cs typeface="+mn-cs"/>
              </a:rPr>
              <a:t>not a situation between two dwellings</a:t>
            </a:r>
            <a:r>
              <a:rPr lang="en-GB" sz="1200" b="0" i="0" u="none" strike="noStrike" kern="1200" dirty="0">
                <a:solidFill>
                  <a:schemeClr val="tx1"/>
                </a:solidFill>
                <a:effectLst/>
                <a:latin typeface="+mn-lt"/>
                <a:ea typeface="+mn-ea"/>
                <a:cs typeface="+mn-cs"/>
              </a:rPr>
              <a:t>.</a:t>
            </a:r>
          </a:p>
          <a:p>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Effect on others</a:t>
            </a:r>
            <a:r>
              <a:rPr lang="en-GB" sz="1200" b="0" i="0" u="none" strike="noStrike" kern="1200" dirty="0">
                <a:solidFill>
                  <a:schemeClr val="tx1"/>
                </a:solidFill>
                <a:effectLst/>
                <a:latin typeface="+mn-lt"/>
                <a:ea typeface="+mn-ea"/>
                <a:cs typeface="+mn-cs"/>
              </a:rPr>
              <a:t>: There must be a person </a:t>
            </a:r>
            <a:r>
              <a:rPr lang="en-GB" sz="1200" b="1" i="0" u="none" strike="noStrike" kern="1200" dirty="0">
                <a:solidFill>
                  <a:schemeClr val="tx1"/>
                </a:solidFill>
                <a:effectLst/>
                <a:latin typeface="+mn-lt"/>
                <a:ea typeface="+mn-ea"/>
                <a:cs typeface="+mn-cs"/>
              </a:rPr>
              <a:t>within sight or hearing</a:t>
            </a:r>
            <a:r>
              <a:rPr lang="en-GB" sz="1200" b="0" i="0" u="none" strike="noStrike" kern="1200" dirty="0">
                <a:solidFill>
                  <a:schemeClr val="tx1"/>
                </a:solidFill>
                <a:effectLst/>
                <a:latin typeface="+mn-lt"/>
                <a:ea typeface="+mn-ea"/>
                <a:cs typeface="+mn-cs"/>
              </a:rPr>
              <a:t> who is </a:t>
            </a:r>
            <a:r>
              <a:rPr lang="en-GB" sz="1200" b="1" i="0" u="none" strike="noStrike" kern="1200" dirty="0">
                <a:solidFill>
                  <a:schemeClr val="tx1"/>
                </a:solidFill>
                <a:effectLst/>
                <a:latin typeface="+mn-lt"/>
                <a:ea typeface="+mn-ea"/>
                <a:cs typeface="+mn-cs"/>
              </a:rPr>
              <a:t>likely</a:t>
            </a:r>
            <a:r>
              <a:rPr lang="en-GB" sz="1200" b="0" i="0" u="none" strike="noStrike" kern="1200" dirty="0">
                <a:solidFill>
                  <a:schemeClr val="tx1"/>
                </a:solidFill>
                <a:effectLst/>
                <a:latin typeface="+mn-lt"/>
                <a:ea typeface="+mn-ea"/>
                <a:cs typeface="+mn-cs"/>
              </a:rPr>
              <a:t> to be caused harassment, alarm or distress — an actual complainant is </a:t>
            </a:r>
            <a:r>
              <a:rPr lang="en-GB" sz="1200" b="1" i="0" u="none" strike="noStrike" kern="1200" dirty="0">
                <a:solidFill>
                  <a:schemeClr val="tx1"/>
                </a:solidFill>
                <a:effectLst/>
                <a:latin typeface="+mn-lt"/>
                <a:ea typeface="+mn-ea"/>
                <a:cs typeface="+mn-cs"/>
              </a:rPr>
              <a:t>not required</a:t>
            </a:r>
            <a:r>
              <a:rPr lang="en-GB" sz="1200" b="0" i="0" u="none" strike="noStrike" kern="1200" dirty="0">
                <a:solidFill>
                  <a:schemeClr val="tx1"/>
                </a:solidFill>
                <a:effectLst/>
                <a:latin typeface="+mn-lt"/>
                <a:ea typeface="+mn-ea"/>
                <a:cs typeface="+mn-cs"/>
              </a:rPr>
              <a:t>.</a:t>
            </a:r>
          </a:p>
          <a:p>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Intent</a:t>
            </a:r>
            <a:r>
              <a:rPr lang="en-GB" sz="1200" b="0" i="0" u="none" strike="noStrike" kern="1200" dirty="0">
                <a:solidFill>
                  <a:schemeClr val="tx1"/>
                </a:solidFill>
                <a:effectLst/>
                <a:latin typeface="+mn-lt"/>
                <a:ea typeface="+mn-ea"/>
                <a:cs typeface="+mn-cs"/>
              </a:rPr>
              <a:t>: There is </a:t>
            </a:r>
            <a:r>
              <a:rPr lang="en-GB" sz="1200" b="1" i="0" u="none" strike="noStrike" kern="1200" dirty="0">
                <a:solidFill>
                  <a:schemeClr val="tx1"/>
                </a:solidFill>
                <a:effectLst/>
                <a:latin typeface="+mn-lt"/>
                <a:ea typeface="+mn-ea"/>
                <a:cs typeface="+mn-cs"/>
              </a:rPr>
              <a:t>no requirement to prove intent</a:t>
            </a:r>
            <a:r>
              <a:rPr lang="en-GB" sz="1200" b="0" i="0" u="none" strike="noStrike" kern="1200" dirty="0">
                <a:solidFill>
                  <a:schemeClr val="tx1"/>
                </a:solidFill>
                <a:effectLst/>
                <a:latin typeface="+mn-lt"/>
                <a:ea typeface="+mn-ea"/>
                <a:cs typeface="+mn-cs"/>
              </a:rPr>
              <a:t> to cause harassment, alarm or distress.</a:t>
            </a:r>
            <a:br>
              <a:rPr lang="en-GB" sz="1200" b="0" i="0" u="none" strike="noStrike" kern="1200" dirty="0">
                <a:solidFill>
                  <a:schemeClr val="tx1"/>
                </a:solidFill>
                <a:effectLst/>
                <a:latin typeface="+mn-lt"/>
                <a:ea typeface="+mn-ea"/>
                <a:cs typeface="+mn-cs"/>
              </a:rPr>
            </a:br>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Section 4</a:t>
            </a:r>
            <a:r>
              <a:rPr lang="en-GB" sz="1200" b="0" i="0" u="none" strike="noStrike" kern="1200" dirty="0">
                <a:solidFill>
                  <a:schemeClr val="tx1"/>
                </a:solidFill>
                <a:effectLst/>
                <a:latin typeface="+mn-lt"/>
                <a:ea typeface="+mn-ea"/>
                <a:cs typeface="+mn-cs"/>
              </a:rPr>
              <a:t> → </a:t>
            </a:r>
            <a:r>
              <a:rPr lang="en-GB" sz="1200" b="0" i="1" u="none" strike="noStrike" kern="1200" dirty="0">
                <a:solidFill>
                  <a:schemeClr val="tx1"/>
                </a:solidFill>
                <a:effectLst/>
                <a:latin typeface="+mn-lt"/>
                <a:ea typeface="+mn-ea"/>
                <a:cs typeface="+mn-cs"/>
              </a:rPr>
              <a:t>“I’m about to hurt you”</a:t>
            </a:r>
            <a:r>
              <a:rPr lang="en-GB" sz="1200" b="0" i="0" u="none" strike="noStrike" kern="1200" dirty="0">
                <a:solidFill>
                  <a:schemeClr val="tx1"/>
                </a:solidFill>
                <a:effectLst/>
                <a:latin typeface="+mn-lt"/>
                <a:ea typeface="+mn-ea"/>
                <a:cs typeface="+mn-cs"/>
              </a:rPr>
              <a:t> (immediate violence, intent required)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Section 4A</a:t>
            </a:r>
            <a:r>
              <a:rPr lang="en-GB" sz="1200" b="0" i="0" u="none" strike="noStrike" kern="1200" dirty="0">
                <a:solidFill>
                  <a:schemeClr val="tx1"/>
                </a:solidFill>
                <a:effectLst/>
                <a:latin typeface="+mn-lt"/>
                <a:ea typeface="+mn-ea"/>
                <a:cs typeface="+mn-cs"/>
              </a:rPr>
              <a:t> → </a:t>
            </a:r>
            <a:r>
              <a:rPr lang="en-GB" sz="1200" b="0" i="1" u="none" strike="noStrike" kern="1200" dirty="0">
                <a:solidFill>
                  <a:schemeClr val="tx1"/>
                </a:solidFill>
                <a:effectLst/>
                <a:latin typeface="+mn-lt"/>
                <a:ea typeface="+mn-ea"/>
                <a:cs typeface="+mn-cs"/>
              </a:rPr>
              <a:t>“I want to upset you and I succeed”</a:t>
            </a:r>
            <a:r>
              <a:rPr lang="en-GB" sz="1200" b="0" i="0" u="none" strike="noStrike" kern="1200" dirty="0">
                <a:solidFill>
                  <a:schemeClr val="tx1"/>
                </a:solidFill>
                <a:effectLst/>
                <a:latin typeface="+mn-lt"/>
                <a:ea typeface="+mn-ea"/>
                <a:cs typeface="+mn-cs"/>
              </a:rPr>
              <a:t> (intent + actual HAD)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Section 5</a:t>
            </a:r>
            <a:r>
              <a:rPr lang="en-GB" sz="1200" b="0" i="0" u="none" strike="noStrike" kern="1200" dirty="0">
                <a:solidFill>
                  <a:schemeClr val="tx1"/>
                </a:solidFill>
                <a:effectLst/>
                <a:latin typeface="+mn-lt"/>
                <a:ea typeface="+mn-ea"/>
                <a:cs typeface="+mn-cs"/>
              </a:rPr>
              <a:t> → </a:t>
            </a:r>
            <a:r>
              <a:rPr lang="en-GB" sz="1200" b="0" i="1" u="none" strike="noStrike" kern="1200" dirty="0">
                <a:solidFill>
                  <a:schemeClr val="tx1"/>
                </a:solidFill>
                <a:effectLst/>
                <a:latin typeface="+mn-lt"/>
                <a:ea typeface="+mn-ea"/>
                <a:cs typeface="+mn-cs"/>
              </a:rPr>
              <a:t>“This behaviour is likely to upset others”</a:t>
            </a:r>
            <a:r>
              <a:rPr lang="en-GB" sz="1200" b="0" i="0" u="none" strike="noStrike" kern="1200" dirty="0">
                <a:solidFill>
                  <a:schemeClr val="tx1"/>
                </a:solidFill>
                <a:effectLst/>
                <a:latin typeface="+mn-lt"/>
                <a:ea typeface="+mn-ea"/>
                <a:cs typeface="+mn-cs"/>
              </a:rPr>
              <a:t> (no intent needed)</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12</a:t>
            </a:fld>
            <a:endParaRPr lang="en-US"/>
          </a:p>
        </p:txBody>
      </p:sp>
    </p:spTree>
    <p:extLst>
      <p:ext uri="{BB962C8B-B14F-4D97-AF65-F5344CB8AC3E}">
        <p14:creationId xmlns:p14="http://schemas.microsoft.com/office/powerpoint/2010/main" val="10942812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Either whole group discussion or split into smaller groups and discuss - 5 Mins Max</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This incident amounts to </a:t>
            </a:r>
            <a:r>
              <a:rPr lang="en-GB" sz="1200" b="1" i="0" u="none" strike="noStrike" kern="1200" dirty="0">
                <a:solidFill>
                  <a:schemeClr val="tx1"/>
                </a:solidFill>
                <a:effectLst/>
                <a:latin typeface="+mn-lt"/>
                <a:ea typeface="+mn-ea"/>
                <a:cs typeface="+mn-cs"/>
              </a:rPr>
              <a:t>Section 5 – Harassment, Alarm or Distress</a:t>
            </a:r>
            <a:r>
              <a:rPr lang="en-GB" sz="1200" b="0" i="0" u="none" strike="noStrike" kern="1200" dirty="0">
                <a:solidFill>
                  <a:schemeClr val="tx1"/>
                </a:solidFill>
                <a:effectLst/>
                <a:latin typeface="+mn-lt"/>
                <a:ea typeface="+mn-ea"/>
                <a:cs typeface="+mn-cs"/>
              </a:rPr>
              <a:t> because:</a:t>
            </a:r>
          </a:p>
          <a:p>
            <a:r>
              <a:rPr lang="en-GB" sz="1200" b="0" i="0" u="none" strike="noStrike" kern="1200" dirty="0">
                <a:solidFill>
                  <a:schemeClr val="tx1"/>
                </a:solidFill>
                <a:effectLst/>
                <a:latin typeface="+mn-lt"/>
                <a:ea typeface="+mn-ea"/>
                <a:cs typeface="+mn-cs"/>
              </a:rPr>
              <a:t>Dafydd uses </a:t>
            </a:r>
            <a:r>
              <a:rPr lang="en-GB" sz="1200" b="1" i="0" u="none" strike="noStrike" kern="1200" dirty="0">
                <a:solidFill>
                  <a:schemeClr val="tx1"/>
                </a:solidFill>
                <a:effectLst/>
                <a:latin typeface="+mn-lt"/>
                <a:ea typeface="+mn-ea"/>
                <a:cs typeface="+mn-cs"/>
              </a:rPr>
              <a:t>abusive words and behaviour</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behaviour occurs </a:t>
            </a:r>
            <a:r>
              <a:rPr lang="en-GB" sz="1200" b="1" i="0" u="none" strike="noStrike" kern="1200" dirty="0">
                <a:solidFill>
                  <a:schemeClr val="tx1"/>
                </a:solidFill>
                <a:effectLst/>
                <a:latin typeface="+mn-lt"/>
                <a:ea typeface="+mn-ea"/>
                <a:cs typeface="+mn-cs"/>
              </a:rPr>
              <a:t>within the sight or hearing of other people</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conduct is </a:t>
            </a:r>
            <a:r>
              <a:rPr lang="en-GB" sz="1200" b="1" i="0" u="none" strike="noStrike" kern="1200" dirty="0">
                <a:solidFill>
                  <a:schemeClr val="tx1"/>
                </a:solidFill>
                <a:effectLst/>
                <a:latin typeface="+mn-lt"/>
                <a:ea typeface="+mn-ea"/>
                <a:cs typeface="+mn-cs"/>
              </a:rPr>
              <a:t>likely to cause harassment, alarm or distress</a:t>
            </a:r>
            <a:r>
              <a:rPr lang="en-GB" sz="1200" b="0" i="0" u="none" strike="noStrike" kern="1200" dirty="0">
                <a:solidFill>
                  <a:schemeClr val="tx1"/>
                </a:solidFill>
                <a:effectLst/>
                <a:latin typeface="+mn-lt"/>
                <a:ea typeface="+mn-ea"/>
                <a:cs typeface="+mn-cs"/>
              </a:rPr>
              <a:t> to a person, even if no one is directly targeted</a:t>
            </a:r>
          </a:p>
          <a:p>
            <a:r>
              <a:rPr lang="en-GB" sz="1200" b="1" i="0" u="none" strike="noStrike" kern="1200" dirty="0">
                <a:solidFill>
                  <a:schemeClr val="tx1"/>
                </a:solidFill>
                <a:effectLst/>
                <a:latin typeface="+mn-lt"/>
                <a:ea typeface="+mn-ea"/>
                <a:cs typeface="+mn-cs"/>
              </a:rPr>
              <a:t>No intent is required</a:t>
            </a:r>
            <a:r>
              <a:rPr lang="en-GB" sz="1200" b="0" i="0" u="none" strike="noStrike" kern="1200" dirty="0">
                <a:solidFill>
                  <a:schemeClr val="tx1"/>
                </a:solidFill>
                <a:effectLst/>
                <a:latin typeface="+mn-lt"/>
                <a:ea typeface="+mn-ea"/>
                <a:cs typeface="+mn-cs"/>
              </a:rPr>
              <a:t>, and there does not need to be a specific victim</a:t>
            </a:r>
          </a:p>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13</a:t>
            </a:fld>
            <a:endParaRPr lang="en-US"/>
          </a:p>
        </p:txBody>
      </p:sp>
    </p:spTree>
    <p:extLst>
      <p:ext uri="{BB962C8B-B14F-4D97-AF65-F5344CB8AC3E}">
        <p14:creationId xmlns:p14="http://schemas.microsoft.com/office/powerpoint/2010/main" val="3081260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3C3EA69-DDCF-924A-9543-670E6AE8ABAC}" type="slidenum">
              <a:rPr lang="en-US" smtClean="0"/>
              <a:t>14</a:t>
            </a:fld>
            <a:endParaRPr lang="en-US"/>
          </a:p>
        </p:txBody>
      </p:sp>
    </p:spTree>
    <p:extLst>
      <p:ext uri="{BB962C8B-B14F-4D97-AF65-F5344CB8AC3E}">
        <p14:creationId xmlns:p14="http://schemas.microsoft.com/office/powerpoint/2010/main" val="19735167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23974-4D36-8CEB-A924-0AA0FE5C0F5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7A0451F-070F-557C-4D8B-826FA27F3B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4185086-17A7-A7F8-A1F1-E882426E0D98}"/>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5" name="Footer Placeholder 4">
            <a:extLst>
              <a:ext uri="{FF2B5EF4-FFF2-40B4-BE49-F238E27FC236}">
                <a16:creationId xmlns:a16="http://schemas.microsoft.com/office/drawing/2014/main" id="{1BB4354D-A51E-3331-9740-7DC1C5B272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A4DD5E-B939-F8E9-A9C6-C3EEEC34B70D}"/>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1142883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A85CC-AD75-71D5-A5F7-12D6E10B53F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28F599E-FFCA-FF94-12BB-C7A86B51C94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55F61F-23E1-2170-B1EB-D113094262CD}"/>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5" name="Footer Placeholder 4">
            <a:extLst>
              <a:ext uri="{FF2B5EF4-FFF2-40B4-BE49-F238E27FC236}">
                <a16:creationId xmlns:a16="http://schemas.microsoft.com/office/drawing/2014/main" id="{C48556B5-6A1B-6FDC-F162-59034ABDA7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053555-CDA3-7094-C2B3-2C794E2B483D}"/>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1562271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DE410-518A-C876-20F1-656FD2B6EDE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7F3BFDD-DAD7-7E87-DAEF-5E7CDAF5269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749E1D7-EB3C-2191-CA14-8CF4FADCDC5F}"/>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5" name="Footer Placeholder 4">
            <a:extLst>
              <a:ext uri="{FF2B5EF4-FFF2-40B4-BE49-F238E27FC236}">
                <a16:creationId xmlns:a16="http://schemas.microsoft.com/office/drawing/2014/main" id="{0ECA8C30-4831-574A-C663-F2228BAC01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EA902-365A-F3E7-D318-3072CD7FA0E6}"/>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3255549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7DBCF-BA33-D542-53BB-92C52FF3B5B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BA77145-D9D1-D29D-04D2-1596DD3738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8B93182-C098-9019-147E-5205F91009E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DE3A0A5-1A0C-B85E-A90A-ADD9C66C0B7A}"/>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6" name="Footer Placeholder 5">
            <a:extLst>
              <a:ext uri="{FF2B5EF4-FFF2-40B4-BE49-F238E27FC236}">
                <a16:creationId xmlns:a16="http://schemas.microsoft.com/office/drawing/2014/main" id="{EA2107A3-8421-C732-A81D-0E29E067BB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E81AEB-E061-6DEF-866B-839EED19D4AC}"/>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963125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C4349-2B84-D1FB-C862-C4BBD9B6883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F5C734-B869-DD9C-D93F-52E27F37BC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C976F3F-88ED-2216-EE4A-BE74B35CBC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86A8C72-0AE3-C8F5-7631-9E548F2080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0D2B74E-453B-C823-F669-74557339D6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80CC63A-5227-344C-8B17-1D98255B429B}"/>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8" name="Footer Placeholder 7">
            <a:extLst>
              <a:ext uri="{FF2B5EF4-FFF2-40B4-BE49-F238E27FC236}">
                <a16:creationId xmlns:a16="http://schemas.microsoft.com/office/drawing/2014/main" id="{80C047C4-AF31-B105-048B-636C701170C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ECCE05E-D4A8-029B-47C1-3124B63552EB}"/>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1361580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A2D28-9B6C-0B65-5DE3-2631A61982E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815857B-DB0E-CD34-AF1B-00C75180EE9D}"/>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4" name="Footer Placeholder 3">
            <a:extLst>
              <a:ext uri="{FF2B5EF4-FFF2-40B4-BE49-F238E27FC236}">
                <a16:creationId xmlns:a16="http://schemas.microsoft.com/office/drawing/2014/main" id="{5A9D32BF-7AEE-87CB-EF15-E47821B002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EDAC2D0-2307-2B68-DF6E-BAC7B88CD0A3}"/>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3382039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31D2BB-44E5-A68C-53C5-7B33CF9CDD90}"/>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3" name="Footer Placeholder 2">
            <a:extLst>
              <a:ext uri="{FF2B5EF4-FFF2-40B4-BE49-F238E27FC236}">
                <a16:creationId xmlns:a16="http://schemas.microsoft.com/office/drawing/2014/main" id="{33F10B0A-B08D-8B3A-12A6-A9762D72F86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18332E7-F399-F97C-BCA7-140AB8E29BED}"/>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1812544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126EE-D4FD-5CA7-4B2E-B7AE4C45C7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4D783A5-FF69-63D4-2972-63112C7F8D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83BE10E-CDAD-22A0-0CAD-7FE5C8F467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C742345-5DF9-D492-A336-B14850E1E4EC}"/>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6" name="Footer Placeholder 5">
            <a:extLst>
              <a:ext uri="{FF2B5EF4-FFF2-40B4-BE49-F238E27FC236}">
                <a16:creationId xmlns:a16="http://schemas.microsoft.com/office/drawing/2014/main" id="{950336C0-CBB3-D585-DC8A-F98B91CF2E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E71A647-9C89-A6FC-964E-7FBC4CCD93C0}"/>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3466474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11D6C-40AC-2209-6439-1645914B24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09B988C-9D64-DB9D-FF0E-FC08DDE714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D0212F5-5FA9-3077-1386-6EC0F940D4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BC65C3-D013-7B09-9E27-BC61F022A330}"/>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6" name="Footer Placeholder 5">
            <a:extLst>
              <a:ext uri="{FF2B5EF4-FFF2-40B4-BE49-F238E27FC236}">
                <a16:creationId xmlns:a16="http://schemas.microsoft.com/office/drawing/2014/main" id="{3374E549-296E-982E-4509-70AB1A393B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1EB01F-3281-F0EF-4915-D36A5B5D20A9}"/>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4016547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D9A72-78DD-51E8-FDA4-8171079E12F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80CE91A-DD2D-89EA-8EA4-BE3294A244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8CCB4F-2451-5B6A-921B-9665B2665A2B}"/>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5" name="Footer Placeholder 4">
            <a:extLst>
              <a:ext uri="{FF2B5EF4-FFF2-40B4-BE49-F238E27FC236}">
                <a16:creationId xmlns:a16="http://schemas.microsoft.com/office/drawing/2014/main" id="{27080631-DF5B-499D-4F8D-B95453C739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C024B6-D799-0A0A-365A-8C73242EBBBF}"/>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1528796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ECFC7A-E243-82B3-47E7-1475D9DA22D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B55FFD5-3F92-A852-A9C0-CDF5BB2869D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29D5DB-935D-291C-A4E7-4C6FC66337AC}"/>
              </a:ext>
            </a:extLst>
          </p:cNvPr>
          <p:cNvSpPr>
            <a:spLocks noGrp="1"/>
          </p:cNvSpPr>
          <p:nvPr>
            <p:ph type="dt" sz="half" idx="10"/>
          </p:nvPr>
        </p:nvSpPr>
        <p:spPr/>
        <p:txBody>
          <a:bodyPr/>
          <a:lstStyle/>
          <a:p>
            <a:fld id="{B3129E8C-77F7-2D4F-87CD-D3218871F121}" type="datetimeFigureOut">
              <a:rPr lang="en-US" smtClean="0"/>
              <a:t>4/21/2026</a:t>
            </a:fld>
            <a:endParaRPr lang="en-US"/>
          </a:p>
        </p:txBody>
      </p:sp>
      <p:sp>
        <p:nvSpPr>
          <p:cNvPr id="5" name="Footer Placeholder 4">
            <a:extLst>
              <a:ext uri="{FF2B5EF4-FFF2-40B4-BE49-F238E27FC236}">
                <a16:creationId xmlns:a16="http://schemas.microsoft.com/office/drawing/2014/main" id="{FFDAB703-A2AF-2BE1-02A1-A16294356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6C0CEC-6660-2C7F-69A9-B106A0124164}"/>
              </a:ext>
            </a:extLst>
          </p:cNvPr>
          <p:cNvSpPr>
            <a:spLocks noGrp="1"/>
          </p:cNvSpPr>
          <p:nvPr>
            <p:ph type="sldNum" sz="quarter" idx="12"/>
          </p:nvPr>
        </p:nvSpPr>
        <p:spPr/>
        <p:txBody>
          <a:bodyPr/>
          <a:lstStyle/>
          <a:p>
            <a:fld id="{0BEA7A8C-ECA6-7247-9418-D606185176B7}" type="slidenum">
              <a:rPr lang="en-US" smtClean="0"/>
              <a:t>‹#›</a:t>
            </a:fld>
            <a:endParaRPr lang="en-US"/>
          </a:p>
        </p:txBody>
      </p:sp>
    </p:spTree>
    <p:extLst>
      <p:ext uri="{BB962C8B-B14F-4D97-AF65-F5344CB8AC3E}">
        <p14:creationId xmlns:p14="http://schemas.microsoft.com/office/powerpoint/2010/main" val="1578360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9AC6E2-1DAC-C5BD-16AA-E63EF4DEFB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CDBA30-5703-A2FC-EECA-8333230A06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763620-0C78-29C9-434B-E35E385D6D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3129E8C-77F7-2D4F-87CD-D3218871F121}" type="datetimeFigureOut">
              <a:rPr lang="en-US" smtClean="0"/>
              <a:t>4/21/2026</a:t>
            </a:fld>
            <a:endParaRPr lang="en-US"/>
          </a:p>
        </p:txBody>
      </p:sp>
      <p:sp>
        <p:nvSpPr>
          <p:cNvPr id="5" name="Footer Placeholder 4">
            <a:extLst>
              <a:ext uri="{FF2B5EF4-FFF2-40B4-BE49-F238E27FC236}">
                <a16:creationId xmlns:a16="http://schemas.microsoft.com/office/drawing/2014/main" id="{DE6C297B-A347-031E-F08B-6B67700652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2A6171F-8AF6-337A-C945-0386FB9D838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EA7A8C-ECA6-7247-9418-D606185176B7}" type="slidenum">
              <a:rPr lang="en-US" smtClean="0"/>
              <a:t>‹#›</a:t>
            </a:fld>
            <a:endParaRPr lang="en-US"/>
          </a:p>
        </p:txBody>
      </p:sp>
    </p:spTree>
    <p:extLst>
      <p:ext uri="{BB962C8B-B14F-4D97-AF65-F5344CB8AC3E}">
        <p14:creationId xmlns:p14="http://schemas.microsoft.com/office/powerpoint/2010/main" val="1235424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Oval 1032">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04" y="558153"/>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Oval 1034">
            <a:extLst>
              <a:ext uri="{FF2B5EF4-FFF2-40B4-BE49-F238E27FC236}">
                <a16:creationId xmlns:a16="http://schemas.microsoft.com/office/drawing/2014/main" id="{28169967-F1A4-4EE8-A07F-DD064C05A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514" y="564503"/>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Oval 1036">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4890" y="456156"/>
            <a:ext cx="5290997" cy="529099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20751-E6E5-FF7C-D64A-E948E8CAF138}"/>
              </a:ext>
            </a:extLst>
          </p:cNvPr>
          <p:cNvSpPr>
            <a:spLocks noGrp="1"/>
          </p:cNvSpPr>
          <p:nvPr>
            <p:ph type="ctrTitle"/>
          </p:nvPr>
        </p:nvSpPr>
        <p:spPr>
          <a:xfrm>
            <a:off x="1078361" y="1213164"/>
            <a:ext cx="4387927" cy="2854339"/>
          </a:xfrm>
        </p:spPr>
        <p:txBody>
          <a:bodyPr>
            <a:normAutofit/>
          </a:bodyPr>
          <a:lstStyle/>
          <a:p>
            <a:br>
              <a:rPr lang="en-US" sz="5000">
                <a:solidFill>
                  <a:schemeClr val="bg1"/>
                </a:solidFill>
              </a:rPr>
            </a:br>
            <a:r>
              <a:rPr lang="en-US" sz="5000">
                <a:solidFill>
                  <a:schemeClr val="bg1"/>
                </a:solidFill>
              </a:rPr>
              <a:t> </a:t>
            </a:r>
            <a:br>
              <a:rPr lang="en-US" sz="5000">
                <a:solidFill>
                  <a:schemeClr val="bg1"/>
                </a:solidFill>
              </a:rPr>
            </a:br>
            <a:r>
              <a:rPr lang="en-US" sz="5000">
                <a:solidFill>
                  <a:schemeClr val="bg1"/>
                </a:solidFill>
              </a:rPr>
              <a:t>Public Order Act 1986</a:t>
            </a:r>
          </a:p>
        </p:txBody>
      </p:sp>
      <p:pic>
        <p:nvPicPr>
          <p:cNvPr id="5" name="Picture 2" descr="Public Order Digest out now | UK Police News - Police Oracle">
            <a:extLst>
              <a:ext uri="{FF2B5EF4-FFF2-40B4-BE49-F238E27FC236}">
                <a16:creationId xmlns:a16="http://schemas.microsoft.com/office/drawing/2014/main" id="{1BE1EC62-2941-FC62-B96F-4F2DBE5419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754" r="8412" b="-2"/>
          <a:stretch>
            <a:fillRect/>
          </a:stretch>
        </p:blipFill>
        <p:spPr bwMode="auto">
          <a:xfrm>
            <a:off x="6503750" y="10"/>
            <a:ext cx="3897767" cy="3131363"/>
          </a:xfrm>
          <a:custGeom>
            <a:avLst/>
            <a:gdLst/>
            <a:ahLst/>
            <a:cxnLst/>
            <a:rect l="l" t="t" r="r" b="b"/>
            <a:pathLst>
              <a:path w="3897767" h="3131373">
                <a:moveTo>
                  <a:pt x="402271" y="0"/>
                </a:moveTo>
                <a:lnTo>
                  <a:pt x="3495496" y="0"/>
                </a:lnTo>
                <a:lnTo>
                  <a:pt x="3564928" y="92850"/>
                </a:lnTo>
                <a:cubicBezTo>
                  <a:pt x="3775065" y="403894"/>
                  <a:pt x="3897767" y="778863"/>
                  <a:pt x="3897767" y="1182490"/>
                </a:cubicBezTo>
                <a:cubicBezTo>
                  <a:pt x="3897767" y="2258828"/>
                  <a:pt x="3025222" y="3131373"/>
                  <a:pt x="1948884" y="3131373"/>
                </a:cubicBezTo>
                <a:cubicBezTo>
                  <a:pt x="872545" y="3131373"/>
                  <a:pt x="0" y="2258828"/>
                  <a:pt x="0" y="1182490"/>
                </a:cubicBezTo>
                <a:cubicBezTo>
                  <a:pt x="0" y="778863"/>
                  <a:pt x="122702" y="403894"/>
                  <a:pt x="332839" y="92850"/>
                </a:cubicBezTo>
                <a:close/>
              </a:path>
            </a:pathLst>
          </a:custGeom>
          <a:extLst>
            <a:ext uri="{909E8E84-426E-40DD-AFC4-6F175D3DCCD1}">
              <a14:hiddenFill xmlns:a14="http://schemas.microsoft.com/office/drawing/2010/main">
                <a:solidFill>
                  <a:srgbClr val="FFFFFF"/>
                </a:solidFill>
              </a14:hiddenFill>
            </a:ext>
          </a:extLst>
        </p:spPr>
      </p:pic>
      <p:sp>
        <p:nvSpPr>
          <p:cNvPr id="1039"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30288" y="827820"/>
            <a:ext cx="875345" cy="8753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041" name="Graphic 212">
            <a:extLst>
              <a:ext uri="{FF2B5EF4-FFF2-40B4-BE49-F238E27FC236}">
                <a16:creationId xmlns:a16="http://schemas.microsoft.com/office/drawing/2014/main" id="{CD08DEF0-DEFD-4BD6-BCF3-12E1C32E7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30288" y="827820"/>
            <a:ext cx="875345" cy="8753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4" name="Picture 6" descr="Section 14: what public order act means for Extinction Rebellion after  London protest was banned by police">
            <a:extLst>
              <a:ext uri="{FF2B5EF4-FFF2-40B4-BE49-F238E27FC236}">
                <a16:creationId xmlns:a16="http://schemas.microsoft.com/office/drawing/2014/main" id="{AF033173-97D3-E93E-5D41-8686AF6A1C4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394" r="15062" b="2"/>
          <a:stretch>
            <a:fillRect/>
          </a:stretch>
        </p:blipFill>
        <p:spPr bwMode="auto">
          <a:xfrm>
            <a:off x="6410728" y="3897767"/>
            <a:ext cx="2624707" cy="2624707"/>
          </a:xfrm>
          <a:custGeom>
            <a:avLst/>
            <a:gdLst/>
            <a:ahLst/>
            <a:cxnLst/>
            <a:rect l="l" t="t" r="r" b="b"/>
            <a:pathLst>
              <a:path w="1796104" h="1796104">
                <a:moveTo>
                  <a:pt x="898052" y="0"/>
                </a:moveTo>
                <a:cubicBezTo>
                  <a:pt x="1394032" y="0"/>
                  <a:pt x="1796104" y="402072"/>
                  <a:pt x="1796104" y="898052"/>
                </a:cubicBezTo>
                <a:cubicBezTo>
                  <a:pt x="1796104" y="1394032"/>
                  <a:pt x="1394032" y="1796104"/>
                  <a:pt x="898052" y="1796104"/>
                </a:cubicBezTo>
                <a:cubicBezTo>
                  <a:pt x="402072" y="1796104"/>
                  <a:pt x="0" y="1394032"/>
                  <a:pt x="0" y="898052"/>
                </a:cubicBezTo>
                <a:cubicBezTo>
                  <a:pt x="0" y="402072"/>
                  <a:pt x="402072" y="0"/>
                  <a:pt x="898052" y="0"/>
                </a:cubicBezTo>
                <a:close/>
              </a:path>
            </a:pathLst>
          </a:custGeom>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48EFB684-443B-98A6-F333-BC12D774E8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2050" r="11818" b="-4"/>
          <a:stretch>
            <a:fillRect/>
          </a:stretch>
        </p:blipFill>
        <p:spPr bwMode="auto">
          <a:xfrm>
            <a:off x="9341624" y="2718757"/>
            <a:ext cx="2850376" cy="3070200"/>
          </a:xfrm>
          <a:custGeom>
            <a:avLst/>
            <a:gdLst/>
            <a:ahLst/>
            <a:cxnLst/>
            <a:rect l="l" t="t" r="r" b="b"/>
            <a:pathLst>
              <a:path w="2850376" h="3070200">
                <a:moveTo>
                  <a:pt x="1535100" y="0"/>
                </a:moveTo>
                <a:cubicBezTo>
                  <a:pt x="2064983" y="0"/>
                  <a:pt x="2532161" y="268472"/>
                  <a:pt x="2808029" y="676811"/>
                </a:cubicBezTo>
                <a:lnTo>
                  <a:pt x="2850376" y="746516"/>
                </a:lnTo>
                <a:lnTo>
                  <a:pt x="2850376" y="2323685"/>
                </a:lnTo>
                <a:lnTo>
                  <a:pt x="2808029" y="2393390"/>
                </a:lnTo>
                <a:cubicBezTo>
                  <a:pt x="2532161" y="2801729"/>
                  <a:pt x="2064983" y="3070200"/>
                  <a:pt x="1535100" y="3070200"/>
                </a:cubicBezTo>
                <a:cubicBezTo>
                  <a:pt x="687287" y="3070200"/>
                  <a:pt x="0" y="2382913"/>
                  <a:pt x="0" y="1535100"/>
                </a:cubicBezTo>
                <a:cubicBezTo>
                  <a:pt x="0" y="687287"/>
                  <a:pt x="687287" y="0"/>
                  <a:pt x="1535100" y="0"/>
                </a:cubicBezTo>
                <a:close/>
              </a:path>
            </a:pathLst>
          </a:custGeom>
          <a:noFill/>
          <a:extLst>
            <a:ext uri="{909E8E84-426E-40DD-AFC4-6F175D3DCCD1}">
              <a14:hiddenFill xmlns:a14="http://schemas.microsoft.com/office/drawing/2010/main">
                <a:solidFill>
                  <a:srgbClr val="FFFFFF"/>
                </a:solidFill>
              </a14:hiddenFill>
            </a:ext>
          </a:extLst>
        </p:spPr>
      </p:pic>
      <p:grpSp>
        <p:nvGrpSpPr>
          <p:cNvPr id="104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6774" y="2347387"/>
            <a:ext cx="1054466" cy="469689"/>
            <a:chOff x="9841624" y="4115729"/>
            <a:chExt cx="602169" cy="268223"/>
          </a:xfrm>
          <a:solidFill>
            <a:schemeClr val="bg1"/>
          </a:solidFill>
        </p:grpSpPr>
        <p:sp>
          <p:nvSpPr>
            <p:cNvPr id="1044" name="Freeform: Shape 104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5" name="Freeform: Shape 104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6" name="Freeform: Shape 104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7" name="Freeform: Shape 104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8" name="Freeform: Shape 104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050" name="Oval 104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9893" y="3354599"/>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52" name="Oval 1051">
            <a:extLst>
              <a:ext uri="{FF2B5EF4-FFF2-40B4-BE49-F238E27FC236}">
                <a16:creationId xmlns:a16="http://schemas.microsoft.com/office/drawing/2014/main" id="{AFD0A328-1739-4303-94E8-A87D5F4D0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9893" y="3354599"/>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1948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405D0-4F60-B8CD-BA52-4AD3A695A6CC}"/>
              </a:ext>
            </a:extLst>
          </p:cNvPr>
          <p:cNvSpPr>
            <a:spLocks noGrp="1"/>
          </p:cNvSpPr>
          <p:nvPr>
            <p:ph type="title"/>
          </p:nvPr>
        </p:nvSpPr>
        <p:spPr>
          <a:xfrm>
            <a:off x="1137033" y="670559"/>
            <a:ext cx="4683321" cy="2148841"/>
          </a:xfrm>
        </p:spPr>
        <p:txBody>
          <a:bodyPr anchor="t">
            <a:normAutofit/>
          </a:bodyPr>
          <a:lstStyle/>
          <a:p>
            <a:r>
              <a:rPr lang="en-GB"/>
              <a:t>Riot (Section 1)</a:t>
            </a:r>
            <a:endParaRPr lang="en-US"/>
          </a:p>
        </p:txBody>
      </p:sp>
      <p:pic>
        <p:nvPicPr>
          <p:cNvPr id="1026" name="Picture 2" descr="Video: Protests fueled by far right across UK in wake of stabbing ...">
            <a:extLst>
              <a:ext uri="{FF2B5EF4-FFF2-40B4-BE49-F238E27FC236}">
                <a16:creationId xmlns:a16="http://schemas.microsoft.com/office/drawing/2014/main" id="{2988BB3A-AA5C-3B2E-C15F-B913B4A0E2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345" b="-2"/>
          <a:stretch>
            <a:fillRect/>
          </a:stretch>
        </p:blipFill>
        <p:spPr bwMode="auto">
          <a:xfrm>
            <a:off x="0" y="1667435"/>
            <a:ext cx="6797004" cy="5190565"/>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DB324B15-8BE9-C2F9-5682-36D8BD77643A}"/>
              </a:ext>
            </a:extLst>
          </p:cNvPr>
          <p:cNvSpPr>
            <a:spLocks noGrp="1" noChangeArrowheads="1"/>
          </p:cNvSpPr>
          <p:nvPr>
            <p:ph idx="1"/>
          </p:nvPr>
        </p:nvSpPr>
        <p:spPr bwMode="auto">
          <a:xfrm>
            <a:off x="6797003" y="666249"/>
            <a:ext cx="4879227" cy="47397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Segoe UI" panose="020B0502040204020203" pitchFamily="34" charset="0"/>
              </a:rPr>
              <a:t>A </a:t>
            </a:r>
            <a:r>
              <a:rPr kumimoji="0" lang="en-US" altLang="en-US" b="1" i="0" u="none" strike="noStrike" cap="none" normalizeH="0" baseline="0" dirty="0">
                <a:ln>
                  <a:noFill/>
                </a:ln>
                <a:solidFill>
                  <a:srgbClr val="000000"/>
                </a:solidFill>
                <a:effectLst/>
                <a:latin typeface="Segoe UI" panose="020B0502040204020203" pitchFamily="34" charset="0"/>
              </a:rPr>
              <a:t>riot</a:t>
            </a:r>
            <a:r>
              <a:rPr kumimoji="0" lang="en-US" altLang="en-US" b="0" i="0" u="none" strike="noStrike" cap="none" normalizeH="0" baseline="0" dirty="0">
                <a:ln>
                  <a:noFill/>
                </a:ln>
                <a:solidFill>
                  <a:srgbClr val="000000"/>
                </a:solidFill>
                <a:effectLst/>
                <a:latin typeface="Segoe UI" panose="020B0502040204020203" pitchFamily="34" charset="0"/>
              </a:rPr>
              <a:t> occurs when </a:t>
            </a:r>
            <a:r>
              <a:rPr kumimoji="0" lang="en-US" altLang="en-US" b="1" i="0" u="none" strike="noStrike" cap="none" normalizeH="0" baseline="0" dirty="0">
                <a:ln>
                  <a:noFill/>
                </a:ln>
                <a:solidFill>
                  <a:srgbClr val="000000"/>
                </a:solidFill>
                <a:effectLst/>
                <a:latin typeface="Segoe UI" panose="020B0502040204020203" pitchFamily="34" charset="0"/>
              </a:rPr>
              <a:t>12 or more people</a:t>
            </a:r>
            <a:r>
              <a:rPr kumimoji="0" lang="en-US" altLang="en-US" b="0" i="0" u="none" strike="noStrike" cap="none" normalizeH="0" baseline="0" dirty="0">
                <a:ln>
                  <a:noFill/>
                </a:ln>
                <a:solidFill>
                  <a:srgbClr val="000000"/>
                </a:solidFill>
                <a:effectLst/>
                <a:latin typeface="Segoe UI" panose="020B0502040204020203" pitchFamily="34" charset="0"/>
              </a:rPr>
              <a:t> are </a:t>
            </a:r>
            <a:r>
              <a:rPr kumimoji="0" lang="en-US" altLang="en-US" b="1" i="0" u="none" strike="noStrike" cap="none" normalizeH="0" baseline="0" dirty="0">
                <a:ln>
                  <a:noFill/>
                </a:ln>
                <a:solidFill>
                  <a:srgbClr val="000000"/>
                </a:solidFill>
                <a:effectLst/>
                <a:latin typeface="Segoe UI" panose="020B0502040204020203" pitchFamily="34" charset="0"/>
              </a:rPr>
              <a:t>together</a:t>
            </a:r>
            <a:r>
              <a:rPr kumimoji="0" lang="en-US" altLang="en-US" b="0" i="0" u="none" strike="noStrike" cap="none" normalizeH="0" baseline="0" dirty="0">
                <a:ln>
                  <a:noFill/>
                </a:ln>
                <a:solidFill>
                  <a:srgbClr val="000000"/>
                </a:solidFill>
                <a:effectLst/>
                <a:latin typeface="Segoe UI" panose="020B0502040204020203"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Segoe UI" panose="020B0502040204020203" pitchFamily="34" charset="0"/>
              </a:rPr>
              <a:t>and </a:t>
            </a:r>
            <a:r>
              <a:rPr kumimoji="0" lang="en-US" altLang="en-US" b="1" i="0" u="none" strike="noStrike" cap="none" normalizeH="0" baseline="0" dirty="0">
                <a:ln>
                  <a:noFill/>
                </a:ln>
                <a:solidFill>
                  <a:srgbClr val="000000"/>
                </a:solidFill>
                <a:effectLst/>
                <a:latin typeface="Segoe UI" panose="020B0502040204020203" pitchFamily="34" charset="0"/>
              </a:rPr>
              <a:t>use or threaten violence</a:t>
            </a:r>
            <a:r>
              <a:rPr kumimoji="0" lang="en-US" altLang="en-US" b="0" i="0" u="none" strike="noStrike" cap="none" normalizeH="0" baseline="0" dirty="0">
                <a:ln>
                  <a:noFill/>
                </a:ln>
                <a:solidFill>
                  <a:srgbClr val="000000"/>
                </a:solidFill>
                <a:effectLst/>
                <a:latin typeface="Segoe UI" panose="020B0502040204020203" pitchFamily="34" charset="0"/>
              </a:rPr>
              <a:t> for a </a:t>
            </a:r>
            <a:r>
              <a:rPr kumimoji="0" lang="en-US" altLang="en-US" b="1" i="0" u="none" strike="noStrike" cap="none" normalizeH="0" baseline="0" dirty="0">
                <a:ln>
                  <a:noFill/>
                </a:ln>
                <a:solidFill>
                  <a:srgbClr val="000000"/>
                </a:solidFill>
                <a:effectLst/>
                <a:latin typeface="Segoe UI" panose="020B0502040204020203" pitchFamily="34" charset="0"/>
              </a:rPr>
              <a:t>common purpose</a:t>
            </a:r>
            <a:r>
              <a:rPr kumimoji="0" lang="en-US" altLang="en-US" b="0" i="0" u="none" strike="noStrike" cap="none" normalizeH="0" baseline="0" dirty="0">
                <a:ln>
                  <a:noFill/>
                </a:ln>
                <a:solidFill>
                  <a:srgbClr val="000000"/>
                </a:solidFill>
                <a:effectLst/>
                <a:latin typeface="Segoe UI" panose="020B0502040204020203"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000000"/>
                </a:solidFill>
                <a:effectLst/>
                <a:latin typeface="Segoe UI" panose="020B0502040204020203" pitchFamily="34" charset="0"/>
              </a:rPr>
              <a:t>and </a:t>
            </a:r>
            <a:r>
              <a:rPr kumimoji="0" lang="en-US" altLang="en-US" b="1" i="0" u="none" strike="noStrike" cap="none" normalizeH="0" baseline="0" dirty="0">
                <a:ln>
                  <a:noFill/>
                </a:ln>
                <a:solidFill>
                  <a:srgbClr val="000000"/>
                </a:solidFill>
                <a:effectLst/>
                <a:latin typeface="Segoe UI" panose="020B0502040204020203" pitchFamily="34" charset="0"/>
              </a:rPr>
              <a:t>each person involved </a:t>
            </a:r>
            <a:r>
              <a:rPr kumimoji="0" lang="en-US" altLang="en-US" b="0" i="0" u="none" strike="noStrike" cap="none" normalizeH="0" baseline="0" dirty="0">
                <a:ln>
                  <a:noFill/>
                </a:ln>
                <a:solidFill>
                  <a:srgbClr val="000000"/>
                </a:solidFill>
                <a:effectLst/>
                <a:latin typeface="Segoe UI" panose="020B0502040204020203" pitchFamily="34" charset="0"/>
              </a:rPr>
              <a:t>either: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00000"/>
                </a:solidFill>
                <a:effectLst/>
                <a:latin typeface="Segoe UI" panose="020B0502040204020203" pitchFamily="34" charset="0"/>
              </a:rPr>
              <a:t>personally, uses violence, </a:t>
            </a:r>
            <a:r>
              <a:rPr kumimoji="0" lang="en-US" altLang="en-US" b="1" i="0" u="none" strike="noStrike" cap="none" normalizeH="0" baseline="0" dirty="0">
                <a:ln>
                  <a:noFill/>
                </a:ln>
                <a:solidFill>
                  <a:srgbClr val="000000"/>
                </a:solidFill>
                <a:effectLst/>
                <a:latin typeface="Segoe UI" panose="020B0502040204020203" pitchFamily="34" charset="0"/>
              </a:rPr>
              <a:t>or</a:t>
            </a:r>
            <a:endParaRPr kumimoji="0" lang="en-US" altLang="en-US" b="0" i="0" u="none" strike="noStrike" cap="none" normalizeH="0" baseline="0" dirty="0">
              <a:ln>
                <a:noFill/>
              </a:ln>
              <a:solidFill>
                <a:srgbClr val="000000"/>
              </a:solidFill>
              <a:effectLst/>
              <a:latin typeface="Segoe UI" panose="020B0502040204020203"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rgbClr val="000000"/>
                </a:solidFill>
                <a:effectLst/>
                <a:latin typeface="Segoe UI" panose="020B0502040204020203" pitchFamily="34" charset="0"/>
              </a:rPr>
              <a:t>helps or encourages others in the group to use violence</a:t>
            </a:r>
            <a:r>
              <a:rPr kumimoji="0" lang="en-US" altLang="en-US" sz="3200" b="0" i="0" u="none" strike="noStrike" cap="none" normalizeH="0" baseline="0" dirty="0">
                <a:ln>
                  <a:noFill/>
                </a:ln>
                <a:solidFill>
                  <a:srgbClr val="000000"/>
                </a:solidFill>
                <a:effectLst/>
                <a:latin typeface="Segoe UI" panose="020B0502040204020203"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33586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0AC94-3D1E-1585-062E-3DB0E6DFE7B8}"/>
              </a:ext>
            </a:extLst>
          </p:cNvPr>
          <p:cNvSpPr>
            <a:spLocks noGrp="1"/>
          </p:cNvSpPr>
          <p:nvPr>
            <p:ph type="title"/>
          </p:nvPr>
        </p:nvSpPr>
        <p:spPr>
          <a:xfrm>
            <a:off x="841248" y="548640"/>
            <a:ext cx="3600860" cy="5431536"/>
          </a:xfrm>
        </p:spPr>
        <p:txBody>
          <a:bodyPr>
            <a:normAutofit/>
          </a:bodyPr>
          <a:lstStyle/>
          <a:p>
            <a:r>
              <a:rPr lang="en-US" altLang="en-US" sz="5400" b="1">
                <a:latin typeface="Segoe UI" panose="020B0502040204020203" pitchFamily="34" charset="0"/>
              </a:rPr>
              <a:t>Scenario: Riot ?</a:t>
            </a:r>
            <a:br>
              <a:rPr lang="en-US" altLang="en-US" sz="5400" b="1">
                <a:latin typeface="Segoe UI" panose="020B0502040204020203" pitchFamily="34" charset="0"/>
              </a:rPr>
            </a:br>
            <a:endParaRPr lang="en-US" sz="5400"/>
          </a:p>
        </p:txBody>
      </p:sp>
      <p:sp>
        <p:nvSpPr>
          <p:cNvPr id="2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FB015557-39A4-DB0F-2153-730E34F1F2E8}"/>
              </a:ext>
            </a:extLst>
          </p:cNvPr>
          <p:cNvSpPr>
            <a:spLocks noGrp="1" noChangeArrowheads="1"/>
          </p:cNvSpPr>
          <p:nvPr>
            <p:ph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200" i="0" u="none" strike="noStrike" cap="none" normalizeH="0" baseline="0">
                <a:ln>
                  <a:noFill/>
                </a:ln>
                <a:effectLst/>
                <a:latin typeface="Segoe UI" panose="020B0502040204020203" pitchFamily="34" charset="0"/>
              </a:rPr>
              <a:t>After a large football match, a crowd gathers outside the stadium.</a:t>
            </a:r>
            <a:br>
              <a:rPr kumimoji="0" lang="en-US" altLang="en-US" sz="2200" i="0" u="none" strike="noStrike" cap="none" normalizeH="0" baseline="0">
                <a:ln>
                  <a:noFill/>
                </a:ln>
                <a:effectLst/>
                <a:latin typeface="Segoe UI" panose="020B0502040204020203" pitchFamily="34" charset="0"/>
              </a:rPr>
            </a:br>
            <a:r>
              <a:rPr kumimoji="0" lang="en-US" altLang="en-US" sz="2200" i="0" u="none" strike="noStrike" cap="none" normalizeH="0" baseline="0">
                <a:ln>
                  <a:noFill/>
                </a:ln>
                <a:effectLst/>
                <a:latin typeface="Segoe UI" panose="020B0502040204020203" pitchFamily="34" charset="0"/>
              </a:rPr>
              <a:t>A group of around 15 people stay together and begin shouting angrily about the result.</a:t>
            </a:r>
          </a:p>
          <a:p>
            <a:pPr marL="0" marR="0" lvl="0" indent="0" defTabSz="914400" rtl="0" eaLnBrk="0" fontAlgn="base" latinLnBrk="0" hangingPunct="0">
              <a:spcBef>
                <a:spcPct val="0"/>
              </a:spcBef>
              <a:spcAft>
                <a:spcPts val="600"/>
              </a:spcAft>
              <a:buClrTx/>
              <a:buSzTx/>
              <a:buFontTx/>
              <a:buNone/>
              <a:tabLst/>
            </a:pPr>
            <a:r>
              <a:rPr kumimoji="0" lang="en-US" altLang="en-US" sz="2200" i="0" u="none" strike="noStrike" cap="none" normalizeH="0" baseline="0">
                <a:ln>
                  <a:noFill/>
                </a:ln>
                <a:effectLst/>
                <a:latin typeface="Segoe UI" panose="020B0502040204020203" pitchFamily="34" charset="0"/>
              </a:rPr>
              <a:t>One person throws a bottle at a shop window, smashing it. </a:t>
            </a:r>
          </a:p>
          <a:p>
            <a:pPr marL="0" marR="0" lvl="0" indent="0" defTabSz="914400" rtl="0" eaLnBrk="0" fontAlgn="base" latinLnBrk="0" hangingPunct="0">
              <a:spcBef>
                <a:spcPct val="0"/>
              </a:spcBef>
              <a:spcAft>
                <a:spcPts val="600"/>
              </a:spcAft>
              <a:buClrTx/>
              <a:buSzTx/>
              <a:buFontTx/>
              <a:buNone/>
              <a:tabLst/>
            </a:pPr>
            <a:r>
              <a:rPr kumimoji="0" lang="en-US" altLang="en-US" sz="2200" i="0" u="none" strike="noStrike" cap="none" normalizeH="0" baseline="0">
                <a:ln>
                  <a:noFill/>
                </a:ln>
                <a:effectLst/>
                <a:latin typeface="Segoe UI" panose="020B0502040204020203" pitchFamily="34" charset="0"/>
              </a:rPr>
              <a:t>Others in the group join in, kicking doors, throwing objects, and shouting threats at passers‑by and police officers.</a:t>
            </a:r>
          </a:p>
          <a:p>
            <a:pPr marL="0" marR="0" lvl="0" indent="0" defTabSz="914400" rtl="0" eaLnBrk="0" fontAlgn="base" latinLnBrk="0" hangingPunct="0">
              <a:spcBef>
                <a:spcPct val="0"/>
              </a:spcBef>
              <a:spcAft>
                <a:spcPts val="600"/>
              </a:spcAft>
              <a:buClrTx/>
              <a:buSzTx/>
              <a:buFontTx/>
              <a:buNone/>
              <a:tabLst/>
            </a:pPr>
            <a:r>
              <a:rPr kumimoji="0" lang="en-US" altLang="en-US" sz="2200" i="0" u="none" strike="noStrike" cap="none" normalizeH="0" baseline="0">
                <a:ln>
                  <a:noFill/>
                </a:ln>
                <a:effectLst/>
                <a:latin typeface="Segoe UI" panose="020B0502040204020203" pitchFamily="34" charset="0"/>
              </a:rPr>
              <a:t>Some members of the group are not throwing anything themselves, but they shout encouragement, chant together, and block police from reaching those causing damage. The group is acting as one, with a shared aim to cause disorder and damage.</a:t>
            </a:r>
            <a:endParaRPr kumimoji="0" lang="en-US" altLang="en-US" sz="220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82891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2" name="Rectangle 2071">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layful comic fight">
            <a:extLst>
              <a:ext uri="{FF2B5EF4-FFF2-40B4-BE49-F238E27FC236}">
                <a16:creationId xmlns:a16="http://schemas.microsoft.com/office/drawing/2014/main" id="{E1F9AF56-81AC-2B1F-A79D-67979F03362A}"/>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t="7560" b="8170"/>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595C70F-C091-9D42-A433-E2AB4D6ABB77}"/>
              </a:ext>
            </a:extLst>
          </p:cNvPr>
          <p:cNvSpPr>
            <a:spLocks noGrp="1"/>
          </p:cNvSpPr>
          <p:nvPr>
            <p:ph type="title"/>
          </p:nvPr>
        </p:nvSpPr>
        <p:spPr>
          <a:xfrm>
            <a:off x="838199" y="1065862"/>
            <a:ext cx="6052955" cy="4726276"/>
          </a:xfrm>
        </p:spPr>
        <p:txBody>
          <a:bodyPr>
            <a:normAutofit/>
          </a:bodyPr>
          <a:lstStyle/>
          <a:p>
            <a:pPr algn="r"/>
            <a:br>
              <a:rPr lang="en-GB" sz="6200" b="1">
                <a:ln w="22225">
                  <a:solidFill>
                    <a:srgbClr val="FFFFFF"/>
                  </a:solidFill>
                </a:ln>
                <a:noFill/>
              </a:rPr>
            </a:br>
            <a:r>
              <a:rPr lang="en-GB" sz="6200" b="1">
                <a:ln w="22225">
                  <a:solidFill>
                    <a:srgbClr val="FFFFFF"/>
                  </a:solidFill>
                </a:ln>
                <a:noFill/>
              </a:rPr>
              <a:t>Violent Disorder (Section 2)</a:t>
            </a:r>
            <a:br>
              <a:rPr lang="en-GB" sz="6200" b="1">
                <a:ln w="22225">
                  <a:solidFill>
                    <a:srgbClr val="FFFFFF"/>
                  </a:solidFill>
                </a:ln>
                <a:noFill/>
              </a:rPr>
            </a:br>
            <a:endParaRPr lang="en-US" sz="6200">
              <a:ln w="22225">
                <a:solidFill>
                  <a:srgbClr val="FFFFFF"/>
                </a:solidFill>
              </a:ln>
              <a:noFill/>
            </a:endParaRPr>
          </a:p>
        </p:txBody>
      </p:sp>
      <p:cxnSp>
        <p:nvCxnSpPr>
          <p:cNvPr id="2074" name="Straight Connector 2073">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094770-CE95-7516-13F9-52E9322E640F}"/>
              </a:ext>
            </a:extLst>
          </p:cNvPr>
          <p:cNvSpPr>
            <a:spLocks noGrp="1"/>
          </p:cNvSpPr>
          <p:nvPr>
            <p:ph idx="1"/>
          </p:nvPr>
        </p:nvSpPr>
        <p:spPr>
          <a:xfrm>
            <a:off x="7534641" y="1065862"/>
            <a:ext cx="3860002" cy="4726276"/>
          </a:xfrm>
        </p:spPr>
        <p:txBody>
          <a:bodyPr anchor="ctr">
            <a:normAutofit lnSpcReduction="10000"/>
          </a:bodyPr>
          <a:lstStyle/>
          <a:p>
            <a:r>
              <a:rPr lang="en-GB" dirty="0">
                <a:solidFill>
                  <a:srgbClr val="FFFFFF"/>
                </a:solidFill>
              </a:rPr>
              <a:t>3 or more persons present together</a:t>
            </a:r>
          </a:p>
          <a:p>
            <a:r>
              <a:rPr lang="en-GB" dirty="0">
                <a:solidFill>
                  <a:srgbClr val="FFFFFF"/>
                </a:solidFill>
              </a:rPr>
              <a:t>Used or threatened unlawful violence</a:t>
            </a:r>
          </a:p>
          <a:p>
            <a:r>
              <a:rPr lang="en-GB" dirty="0">
                <a:solidFill>
                  <a:srgbClr val="FFFFFF"/>
                </a:solidFill>
              </a:rPr>
              <a:t>Conduct of them (taken together) would cause a person of reasonable firmness (had such a person been present at the scene) to fear for their own personal safety.</a:t>
            </a:r>
          </a:p>
          <a:p>
            <a:endParaRPr lang="en-US" sz="1700" dirty="0">
              <a:solidFill>
                <a:srgbClr val="FFFFFF"/>
              </a:solidFill>
            </a:endParaRPr>
          </a:p>
        </p:txBody>
      </p:sp>
    </p:spTree>
    <p:extLst>
      <p:ext uri="{BB962C8B-B14F-4D97-AF65-F5344CB8AC3E}">
        <p14:creationId xmlns:p14="http://schemas.microsoft.com/office/powerpoint/2010/main" val="99935837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0AFC05-133F-6DFF-D43D-8F648DF2AA74}"/>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D60B9-9451-4DC9-9C11-11798C0440C2}"/>
              </a:ext>
            </a:extLst>
          </p:cNvPr>
          <p:cNvSpPr>
            <a:spLocks noGrp="1"/>
          </p:cNvSpPr>
          <p:nvPr>
            <p:ph type="title"/>
          </p:nvPr>
        </p:nvSpPr>
        <p:spPr>
          <a:xfrm>
            <a:off x="841248" y="548640"/>
            <a:ext cx="3600860" cy="5431536"/>
          </a:xfrm>
        </p:spPr>
        <p:txBody>
          <a:bodyPr>
            <a:normAutofit/>
          </a:bodyPr>
          <a:lstStyle/>
          <a:p>
            <a:r>
              <a:rPr lang="en-US" altLang="en-US" sz="5400" b="1">
                <a:latin typeface="Segoe UI" panose="020B0502040204020203" pitchFamily="34" charset="0"/>
              </a:rPr>
              <a:t>Scenario: Violent Disorder ?</a:t>
            </a:r>
            <a:br>
              <a:rPr lang="en-US" altLang="en-US" sz="5400" b="1">
                <a:latin typeface="Segoe UI" panose="020B0502040204020203" pitchFamily="34" charset="0"/>
              </a:rPr>
            </a:br>
            <a:endParaRPr lang="en-US" sz="5400"/>
          </a:p>
        </p:txBody>
      </p:sp>
      <p:sp>
        <p:nvSpPr>
          <p:cNvPr id="3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6DB51DEB-FE52-CC28-6D90-B3EB8892F9A0}"/>
              </a:ext>
            </a:extLst>
          </p:cNvPr>
          <p:cNvSpPr>
            <a:spLocks noGrp="1" noChangeArrowheads="1"/>
          </p:cNvSpPr>
          <p:nvPr>
            <p:ph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Late on a Saturday evening, a group of </a:t>
            </a:r>
            <a:r>
              <a:rPr kumimoji="0" lang="en-US" altLang="en-US" sz="2000" b="1" i="0" u="none" strike="noStrike" cap="none" normalizeH="0" baseline="0">
                <a:ln>
                  <a:noFill/>
                </a:ln>
                <a:effectLst/>
                <a:latin typeface="Segoe UI" panose="020B0502040204020203" pitchFamily="34" charset="0"/>
              </a:rPr>
              <a:t>five people</a:t>
            </a:r>
            <a:r>
              <a:rPr kumimoji="0" lang="en-US" altLang="en-US" sz="2000" b="0" i="0" u="none" strike="noStrike" cap="none" normalizeH="0" baseline="0">
                <a:ln>
                  <a:noFill/>
                </a:ln>
                <a:effectLst/>
                <a:latin typeface="Segoe UI" panose="020B0502040204020203" pitchFamily="34" charset="0"/>
              </a:rPr>
              <a:t> gather outside a busy takeaway in a town centre. An argument breaks out between the group and another customer over service delays.</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The group begin </a:t>
            </a:r>
            <a:r>
              <a:rPr kumimoji="0" lang="en-US" altLang="en-US" sz="2000" b="1" i="0" u="none" strike="noStrike" cap="none" normalizeH="0" baseline="0">
                <a:ln>
                  <a:noFill/>
                </a:ln>
                <a:effectLst/>
                <a:latin typeface="Segoe UI" panose="020B0502040204020203" pitchFamily="34" charset="0"/>
              </a:rPr>
              <a:t>shouting aggressively</a:t>
            </a:r>
            <a:r>
              <a:rPr kumimoji="0" lang="en-US" altLang="en-US" sz="2000" b="0" i="0" u="none" strike="noStrike" cap="none" normalizeH="0" baseline="0">
                <a:ln>
                  <a:noFill/>
                </a:ln>
                <a:effectLst/>
                <a:latin typeface="Segoe UI" panose="020B0502040204020203" pitchFamily="34" charset="0"/>
              </a:rPr>
              <a:t>, surrounding the customer. Two of them </a:t>
            </a:r>
            <a:r>
              <a:rPr kumimoji="0" lang="en-US" altLang="en-US" sz="2000" b="1" i="0" u="none" strike="noStrike" cap="none" normalizeH="0" baseline="0">
                <a:ln>
                  <a:noFill/>
                </a:ln>
                <a:effectLst/>
                <a:latin typeface="Segoe UI" panose="020B0502040204020203" pitchFamily="34" charset="0"/>
              </a:rPr>
              <a:t>threaten violence</a:t>
            </a:r>
            <a:r>
              <a:rPr kumimoji="0" lang="en-US" altLang="en-US" sz="2000" b="0" i="0" u="none" strike="noStrike" cap="none" normalizeH="0" baseline="0">
                <a:ln>
                  <a:noFill/>
                </a:ln>
                <a:effectLst/>
                <a:latin typeface="Segoe UI" panose="020B0502040204020203" pitchFamily="34" charset="0"/>
              </a:rPr>
              <a:t>, raising their fists and moving towards the person. Another member of the group </a:t>
            </a:r>
            <a:r>
              <a:rPr kumimoji="0" lang="en-US" altLang="en-US" sz="2000" b="1" i="0" u="none" strike="noStrike" cap="none" normalizeH="0" baseline="0">
                <a:ln>
                  <a:noFill/>
                </a:ln>
                <a:effectLst/>
                <a:latin typeface="Segoe UI" panose="020B0502040204020203" pitchFamily="34" charset="0"/>
              </a:rPr>
              <a:t>kicks over street furniture</a:t>
            </a:r>
            <a:r>
              <a:rPr kumimoji="0" lang="en-US" altLang="en-US" sz="2000" b="0" i="0" u="none" strike="noStrike" cap="none" normalizeH="0" baseline="0">
                <a:ln>
                  <a:noFill/>
                </a:ln>
                <a:effectLst/>
                <a:latin typeface="Segoe UI" panose="020B0502040204020203" pitchFamily="34" charset="0"/>
              </a:rPr>
              <a:t>, while another </a:t>
            </a:r>
            <a:r>
              <a:rPr kumimoji="0" lang="en-US" altLang="en-US" sz="2000" b="1" i="0" u="none" strike="noStrike" cap="none" normalizeH="0" baseline="0">
                <a:ln>
                  <a:noFill/>
                </a:ln>
                <a:effectLst/>
                <a:latin typeface="Segoe UI" panose="020B0502040204020203" pitchFamily="34" charset="0"/>
              </a:rPr>
              <a:t>throws a glass bottle</a:t>
            </a:r>
            <a:r>
              <a:rPr kumimoji="0" lang="en-US" altLang="en-US" sz="2000" b="0" i="0" u="none" strike="noStrike" cap="none" normalizeH="0" baseline="0">
                <a:ln>
                  <a:noFill/>
                </a:ln>
                <a:effectLst/>
                <a:latin typeface="Segoe UI" panose="020B0502040204020203" pitchFamily="34" charset="0"/>
              </a:rPr>
              <a:t> which smashes near the entrance of the takeaway.</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Although </a:t>
            </a:r>
            <a:r>
              <a:rPr kumimoji="0" lang="en-US" altLang="en-US" sz="2000" b="1" i="0" u="none" strike="noStrike" cap="none" normalizeH="0" baseline="0">
                <a:ln>
                  <a:noFill/>
                </a:ln>
                <a:effectLst/>
                <a:latin typeface="Segoe UI" panose="020B0502040204020203" pitchFamily="34" charset="0"/>
              </a:rPr>
              <a:t>not everyone strikes a blow</a:t>
            </a:r>
            <a:r>
              <a:rPr kumimoji="0" lang="en-US" altLang="en-US" sz="2000" b="0" i="0" u="none" strike="noStrike" cap="none" normalizeH="0" baseline="0">
                <a:ln>
                  <a:noFill/>
                </a:ln>
                <a:effectLst/>
                <a:latin typeface="Segoe UI" panose="020B0502040204020203" pitchFamily="34" charset="0"/>
              </a:rPr>
              <a:t>, the group are acting together, shouting threats and behaving aggressively. Members of the public nearby step away in fear, and a bystander later states they were </a:t>
            </a:r>
            <a:r>
              <a:rPr kumimoji="0" lang="en-US" altLang="en-US" sz="2000" b="1" i="0" u="none" strike="noStrike" cap="none" normalizeH="0" baseline="0">
                <a:ln>
                  <a:noFill/>
                </a:ln>
                <a:effectLst/>
                <a:latin typeface="Segoe UI" panose="020B0502040204020203" pitchFamily="34" charset="0"/>
              </a:rPr>
              <a:t>genuinely afraid they would be attacked</a:t>
            </a:r>
            <a:r>
              <a:rPr kumimoji="0" lang="en-US" altLang="en-US" sz="2000" b="0" i="0" u="none" strike="noStrike" cap="none" normalizeH="0" baseline="0">
                <a:ln>
                  <a:noFill/>
                </a:ln>
                <a:effectLst/>
                <a:latin typeface="Segoe UI" panose="020B0502040204020203" pitchFamily="34" charset="0"/>
              </a:rPr>
              <a:t> if they passed through the area. Police arrive to find the group still acting aggressively and refusing to disperse.</a:t>
            </a:r>
            <a:endParaRPr kumimoji="0" lang="en-US" altLang="en-US" sz="20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26865504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8253A5A0-0388-F9FE-6C0A-F3B50C70ABC8}"/>
              </a:ext>
            </a:extLst>
          </p:cNvPr>
          <p:cNvSpPr>
            <a:spLocks noGrp="1"/>
          </p:cNvSpPr>
          <p:nvPr>
            <p:ph type="title"/>
          </p:nvPr>
        </p:nvSpPr>
        <p:spPr>
          <a:xfrm>
            <a:off x="838200" y="448721"/>
            <a:ext cx="4707671" cy="1225650"/>
          </a:xfrm>
        </p:spPr>
        <p:txBody>
          <a:bodyPr anchor="b">
            <a:normAutofit/>
          </a:bodyPr>
          <a:lstStyle/>
          <a:p>
            <a:r>
              <a:rPr lang="en-US" sz="3800">
                <a:solidFill>
                  <a:schemeClr val="bg1"/>
                </a:solidFill>
              </a:rPr>
              <a:t>Affray (Section 3)</a:t>
            </a:r>
          </a:p>
        </p:txBody>
      </p:sp>
      <p:cxnSp>
        <p:nvCxnSpPr>
          <p:cNvPr id="19" name="Straight Connector 18">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3EAE2A18-598E-F9FC-BCC9-377479F2C8C4}"/>
              </a:ext>
            </a:extLst>
          </p:cNvPr>
          <p:cNvSpPr>
            <a:spLocks noGrp="1" noChangeArrowheads="1"/>
          </p:cNvSpPr>
          <p:nvPr>
            <p:ph idx="1"/>
          </p:nvPr>
        </p:nvSpPr>
        <p:spPr bwMode="auto">
          <a:xfrm>
            <a:off x="897769" y="1909192"/>
            <a:ext cx="4586513" cy="364771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a:ln>
                  <a:noFill/>
                </a:ln>
                <a:solidFill>
                  <a:schemeClr val="bg1"/>
                </a:solidFill>
                <a:effectLst/>
                <a:latin typeface="Segoe UI" panose="020B0502040204020203" pitchFamily="34" charset="0"/>
              </a:rPr>
              <a:t>Affray</a:t>
            </a:r>
            <a:r>
              <a:rPr kumimoji="0" lang="en-US" altLang="en-US" sz="2000" b="0" i="0" u="none" strike="noStrike" cap="none" normalizeH="0" baseline="0">
                <a:ln>
                  <a:noFill/>
                </a:ln>
                <a:solidFill>
                  <a:schemeClr val="bg1"/>
                </a:solidFill>
                <a:effectLst/>
                <a:latin typeface="Segoe UI" panose="020B0502040204020203" pitchFamily="34" charset="0"/>
              </a:rPr>
              <a:t> occurs when a person </a:t>
            </a:r>
            <a:r>
              <a:rPr kumimoji="0" lang="en-US" altLang="en-US" sz="2000" b="1" i="0" u="none" strike="noStrike" cap="none" normalizeH="0" baseline="0">
                <a:ln>
                  <a:noFill/>
                </a:ln>
                <a:solidFill>
                  <a:schemeClr val="bg1"/>
                </a:solidFill>
                <a:effectLst/>
                <a:latin typeface="Segoe UI" panose="020B0502040204020203" pitchFamily="34" charset="0"/>
              </a:rPr>
              <a:t>uses or threatens unlawful violence</a:t>
            </a:r>
            <a:r>
              <a:rPr kumimoji="0" lang="en-US" altLang="en-US" sz="2000" b="0" i="0" u="none" strike="noStrike" cap="none" normalizeH="0" baseline="0">
                <a:ln>
                  <a:noFill/>
                </a:ln>
                <a:solidFill>
                  <a:schemeClr val="bg1"/>
                </a:solidFill>
                <a:effectLst/>
                <a:latin typeface="Segoe UI" panose="020B0502040204020203" pitchFamily="34" charset="0"/>
              </a:rPr>
              <a:t> towards </a:t>
            </a:r>
            <a:r>
              <a:rPr kumimoji="0" lang="en-US" altLang="en-US" sz="2000" b="1" i="0" u="none" strike="noStrike" cap="none" normalizeH="0" baseline="0">
                <a:ln>
                  <a:noFill/>
                </a:ln>
                <a:solidFill>
                  <a:schemeClr val="bg1"/>
                </a:solidFill>
                <a:effectLst/>
                <a:latin typeface="Segoe UI" panose="020B0502040204020203" pitchFamily="34" charset="0"/>
              </a:rPr>
              <a:t>another person</a:t>
            </a:r>
            <a:r>
              <a:rPr kumimoji="0" lang="en-US" altLang="en-US" sz="2000" b="0" i="0" u="none" strike="noStrike" cap="none" normalizeH="0" baseline="0">
                <a:ln>
                  <a:noFill/>
                </a:ln>
                <a:solidFill>
                  <a:schemeClr val="bg1"/>
                </a:solidFill>
                <a:effectLst/>
                <a:latin typeface="Segoe UI" panose="020B0502040204020203" pitchFamily="34" charset="0"/>
              </a:rPr>
              <a:t>,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solidFill>
                  <a:schemeClr val="bg1"/>
                </a:solidFill>
                <a:effectLst/>
                <a:latin typeface="Segoe UI" panose="020B0502040204020203" pitchFamily="34" charset="0"/>
              </a:rPr>
              <a:t>and their conduct is such that it would cause a </a:t>
            </a:r>
            <a:r>
              <a:rPr kumimoji="0" lang="en-US" altLang="en-US" sz="2000" b="1" i="0" u="none" strike="noStrike" cap="none" normalizeH="0" baseline="0">
                <a:ln>
                  <a:noFill/>
                </a:ln>
                <a:solidFill>
                  <a:schemeClr val="bg1"/>
                </a:solidFill>
                <a:effectLst/>
                <a:latin typeface="Segoe UI" panose="020B0502040204020203" pitchFamily="34" charset="0"/>
              </a:rPr>
              <a:t>person of reasonable firmness</a:t>
            </a:r>
            <a:r>
              <a:rPr kumimoji="0" lang="en-US" altLang="en-US" sz="2000" b="0" i="0" u="none" strike="noStrike" cap="none" normalizeH="0" baseline="0">
                <a:ln>
                  <a:noFill/>
                </a:ln>
                <a:solidFill>
                  <a:schemeClr val="bg1"/>
                </a:solidFill>
                <a:effectLst/>
                <a:latin typeface="Segoe UI" panose="020B0502040204020203" pitchFamily="34" charset="0"/>
              </a:rPr>
              <a:t>, if present at the scene, to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a:ln>
                  <a:noFill/>
                </a:ln>
                <a:solidFill>
                  <a:schemeClr val="bg1"/>
                </a:solidFill>
                <a:effectLst/>
                <a:latin typeface="Segoe UI" panose="020B0502040204020203" pitchFamily="34" charset="0"/>
              </a:rPr>
              <a:t>fear for their personal safety</a:t>
            </a:r>
            <a:endParaRPr kumimoji="0" lang="en-US" altLang="en-US" sz="2000" b="0" i="0" u="none" strike="noStrike" cap="none" normalizeH="0" baseline="0">
              <a:ln>
                <a:noFill/>
              </a:ln>
              <a:solidFill>
                <a:schemeClr val="bg1"/>
              </a:solidFill>
              <a:effectLst/>
              <a:latin typeface="Arial" panose="020B0604020202020204" pitchFamily="34" charset="0"/>
            </a:endParaRPr>
          </a:p>
        </p:txBody>
      </p:sp>
      <p:cxnSp>
        <p:nvCxnSpPr>
          <p:cNvPr id="21" name="Straight Connector 20">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F62637D-1589-7114-D0FB-63ED2A2F773F}"/>
              </a:ext>
            </a:extLst>
          </p:cNvPr>
          <p:cNvPicPr>
            <a:picLocks noChangeAspect="1"/>
          </p:cNvPicPr>
          <p:nvPr/>
        </p:nvPicPr>
        <p:blipFill>
          <a:blip r:embed="rId3"/>
          <a:srcRect l="18799" r="26047" b="-1"/>
          <a:stretch>
            <a:fillRect/>
          </a:stretch>
        </p:blipFill>
        <p:spPr>
          <a:xfrm>
            <a:off x="6525453" y="10"/>
            <a:ext cx="5666547" cy="6857990"/>
          </a:xfrm>
          <a:prstGeom prst="rect">
            <a:avLst/>
          </a:prstGeom>
        </p:spPr>
      </p:pic>
    </p:spTree>
    <p:extLst>
      <p:ext uri="{BB962C8B-B14F-4D97-AF65-F5344CB8AC3E}">
        <p14:creationId xmlns:p14="http://schemas.microsoft.com/office/powerpoint/2010/main" val="2012117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82E18-D0BB-F506-0418-10BB3E7DFA8D}"/>
              </a:ext>
            </a:extLst>
          </p:cNvPr>
          <p:cNvSpPr>
            <a:spLocks noGrp="1"/>
          </p:cNvSpPr>
          <p:nvPr>
            <p:ph type="title"/>
          </p:nvPr>
        </p:nvSpPr>
        <p:spPr>
          <a:xfrm>
            <a:off x="841248" y="548640"/>
            <a:ext cx="3600860" cy="5431536"/>
          </a:xfrm>
        </p:spPr>
        <p:txBody>
          <a:bodyPr>
            <a:normAutofit/>
          </a:bodyPr>
          <a:lstStyle/>
          <a:p>
            <a:r>
              <a:rPr lang="en-US" sz="5400">
                <a:ln w="22225">
                  <a:solidFill>
                    <a:srgbClr val="FFFFFF"/>
                  </a:solidFill>
                </a:ln>
              </a:rPr>
              <a:t>Scenario – Affray ?</a:t>
            </a:r>
          </a:p>
        </p:txBody>
      </p:sp>
      <p:sp>
        <p:nvSpPr>
          <p:cNvPr id="4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7739258F-1BA7-294E-DEA3-18BE5FF625DE}"/>
              </a:ext>
            </a:extLst>
          </p:cNvPr>
          <p:cNvSpPr>
            <a:spLocks noGrp="1" noChangeArrowheads="1"/>
          </p:cNvSpPr>
          <p:nvPr>
            <p:ph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Early on a Friday evening, Justin and Dafydd become involved in a heated argument outside a pub on a busy high street. The argument quickly escalates. Justin </a:t>
            </a:r>
            <a:r>
              <a:rPr kumimoji="0" lang="en-US" altLang="en-US" sz="2000" b="1" i="0" u="none" strike="noStrike" cap="none" normalizeH="0" baseline="0">
                <a:ln>
                  <a:noFill/>
                </a:ln>
                <a:effectLst/>
                <a:latin typeface="Segoe UI" panose="020B0502040204020203" pitchFamily="34" charset="0"/>
              </a:rPr>
              <a:t>steps towards the other, shouting threats</a:t>
            </a:r>
            <a:r>
              <a:rPr kumimoji="0" lang="en-US" altLang="en-US" sz="2000" b="0" i="0" u="none" strike="noStrike" cap="none" normalizeH="0" baseline="0">
                <a:ln>
                  <a:noFill/>
                </a:ln>
                <a:effectLst/>
                <a:latin typeface="Segoe UI" panose="020B0502040204020203" pitchFamily="34" charset="0"/>
              </a:rPr>
              <a:t>, while </a:t>
            </a:r>
            <a:r>
              <a:rPr kumimoji="0" lang="en-US" altLang="en-US" sz="2000" b="1" i="0" u="none" strike="noStrike" cap="none" normalizeH="0" baseline="0">
                <a:ln>
                  <a:noFill/>
                </a:ln>
                <a:effectLst/>
                <a:latin typeface="Segoe UI" panose="020B0502040204020203" pitchFamily="34" charset="0"/>
              </a:rPr>
              <a:t>clenching his fists and raising his arms aggressively</a:t>
            </a:r>
            <a:r>
              <a:rPr kumimoji="0" lang="en-US" altLang="en-US" sz="2000" b="0" i="0" u="none" strike="noStrike" cap="none" normalizeH="0" baseline="0">
                <a:ln>
                  <a:noFill/>
                </a:ln>
                <a:effectLst/>
                <a:latin typeface="Segoe UI" panose="020B0502040204020203" pitchFamily="34" charset="0"/>
              </a:rPr>
              <a:t>.</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Dafydd responds by </a:t>
            </a:r>
            <a:r>
              <a:rPr kumimoji="0" lang="en-US" altLang="en-US" sz="2000" b="1" i="0" u="none" strike="noStrike" cap="none" normalizeH="0" baseline="0">
                <a:ln>
                  <a:noFill/>
                </a:ln>
                <a:effectLst/>
                <a:latin typeface="Segoe UI" panose="020B0502040204020203" pitchFamily="34" charset="0"/>
              </a:rPr>
              <a:t>threatening to punch him</a:t>
            </a:r>
            <a:r>
              <a:rPr kumimoji="0" lang="en-US" altLang="en-US" sz="2000" b="0" i="0" u="none" strike="noStrike" cap="none" normalizeH="0" baseline="0">
                <a:ln>
                  <a:noFill/>
                </a:ln>
                <a:effectLst/>
                <a:latin typeface="Segoe UI" panose="020B0502040204020203" pitchFamily="34" charset="0"/>
              </a:rPr>
              <a:t>, moving closer and squaring up. Both are shouting abuse and making </a:t>
            </a:r>
            <a:r>
              <a:rPr kumimoji="0" lang="en-US" altLang="en-US" sz="2000" b="1" i="0" u="none" strike="noStrike" cap="none" normalizeH="0" baseline="0">
                <a:ln>
                  <a:noFill/>
                </a:ln>
                <a:effectLst/>
                <a:latin typeface="Segoe UI" panose="020B0502040204020203" pitchFamily="34" charset="0"/>
              </a:rPr>
              <a:t>clear threats of violence</a:t>
            </a:r>
            <a:r>
              <a:rPr kumimoji="0" lang="en-US" altLang="en-US" sz="2000" b="0" i="0" u="none" strike="noStrike" cap="none" normalizeH="0" baseline="0">
                <a:ln>
                  <a:noFill/>
                </a:ln>
                <a:effectLst/>
                <a:latin typeface="Segoe UI" panose="020B0502040204020203" pitchFamily="34" charset="0"/>
              </a:rPr>
              <a:t>, although neither has struck the other yet.</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Members of the public nearby stop and move away from the area. A passer‑by later states that, had they remained close by, they would have been </a:t>
            </a:r>
            <a:r>
              <a:rPr kumimoji="0" lang="en-US" altLang="en-US" sz="2000" b="1" i="0" u="none" strike="noStrike" cap="none" normalizeH="0" baseline="0">
                <a:ln>
                  <a:noFill/>
                </a:ln>
                <a:effectLst/>
                <a:latin typeface="Segoe UI" panose="020B0502040204020203" pitchFamily="34" charset="0"/>
              </a:rPr>
              <a:t>afraid of being caught up in the violence</a:t>
            </a:r>
            <a:r>
              <a:rPr kumimoji="0" lang="en-US" altLang="en-US" sz="2000" b="0" i="0" u="none" strike="noStrike" cap="none" normalizeH="0" baseline="0">
                <a:ln>
                  <a:noFill/>
                </a:ln>
                <a:effectLst/>
                <a:latin typeface="Segoe UI" panose="020B0502040204020203" pitchFamily="34" charset="0"/>
              </a:rPr>
              <a:t>.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Police arrive to find both men still shouting threats and posturing aggressively towards each other.</a:t>
            </a:r>
            <a:endParaRPr kumimoji="0" lang="en-US" altLang="en-US" sz="20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2593962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975393A3-DC6D-35CF-8008-80AF5896E1EA}"/>
              </a:ext>
            </a:extLst>
          </p:cNvPr>
          <p:cNvPicPr>
            <a:picLocks noChangeAspect="1"/>
          </p:cNvPicPr>
          <p:nvPr/>
        </p:nvPicPr>
        <p:blipFill>
          <a:blip r:embed="rId3">
            <a:alphaModFix amt="60000"/>
          </a:blip>
          <a:srcRect b="15730"/>
          <a:stretch>
            <a:fillRect/>
          </a:stretch>
        </p:blipFill>
        <p:spPr>
          <a:xfrm>
            <a:off x="-1" y="10"/>
            <a:ext cx="12192001" cy="6857990"/>
          </a:xfrm>
          <a:prstGeom prst="rect">
            <a:avLst/>
          </a:prstGeom>
        </p:spPr>
      </p:pic>
      <p:sp>
        <p:nvSpPr>
          <p:cNvPr id="4" name="Rectangle 1">
            <a:extLst>
              <a:ext uri="{FF2B5EF4-FFF2-40B4-BE49-F238E27FC236}">
                <a16:creationId xmlns:a16="http://schemas.microsoft.com/office/drawing/2014/main" id="{89CC17D9-A4E7-352E-B55E-D94FAAED0AF1}"/>
              </a:ext>
            </a:extLst>
          </p:cNvPr>
          <p:cNvSpPr>
            <a:spLocks noGrp="1" noChangeArrowheads="1"/>
          </p:cNvSpPr>
          <p:nvPr>
            <p:ph type="title"/>
          </p:nvPr>
        </p:nvSpPr>
        <p:spPr bwMode="auto">
          <a:xfrm>
            <a:off x="838199" y="557189"/>
            <a:ext cx="5155263" cy="55718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Aft>
                <a:spcPct val="0"/>
              </a:spcAft>
            </a:pPr>
            <a:r>
              <a:rPr kumimoji="0" lang="en-US" altLang="en-US" b="1" i="0" u="none" strike="noStrike" cap="none" normalizeH="0" baseline="0" dirty="0">
                <a:ln>
                  <a:noFill/>
                </a:ln>
                <a:solidFill>
                  <a:srgbClr val="FFFFFF"/>
                </a:solidFill>
                <a:effectLst/>
                <a:latin typeface="Segoe UI" panose="020B0502040204020203" pitchFamily="34" charset="0"/>
              </a:rPr>
              <a:t>Section 4 – Public Order Act 1986</a:t>
            </a:r>
            <a:br>
              <a:rPr kumimoji="0" lang="en-US" altLang="en-US" b="1" i="0" u="none" strike="noStrike" cap="none" normalizeH="0" baseline="0" dirty="0">
                <a:ln>
                  <a:noFill/>
                </a:ln>
                <a:solidFill>
                  <a:srgbClr val="FFFFFF"/>
                </a:solidFill>
                <a:effectLst/>
                <a:latin typeface="Segoe UI" panose="020B0502040204020203" pitchFamily="34" charset="0"/>
              </a:rPr>
            </a:br>
            <a:r>
              <a:rPr lang="en-GB" dirty="0">
                <a:solidFill>
                  <a:srgbClr val="FFFFFF"/>
                </a:solidFill>
              </a:rPr>
              <a:t>Fear or Provocation of Violence</a:t>
            </a:r>
            <a:br>
              <a:rPr lang="en-GB" dirty="0">
                <a:solidFill>
                  <a:srgbClr val="FFFFFF"/>
                </a:solidFill>
              </a:rPr>
            </a:br>
            <a:endParaRPr kumimoji="0" lang="en-US" altLang="en-US" b="0" i="0" u="none" strike="noStrike" cap="none" normalizeH="0" baseline="0" dirty="0">
              <a:ln>
                <a:noFill/>
              </a:ln>
              <a:solidFill>
                <a:srgbClr val="FFFFFF"/>
              </a:solidFill>
              <a:effectLst/>
              <a:latin typeface="Arial" panose="020B0604020202020204" pitchFamily="34" charset="0"/>
            </a:endParaRPr>
          </a:p>
        </p:txBody>
      </p:sp>
      <p:sp>
        <p:nvSpPr>
          <p:cNvPr id="5" name="Rectangle 2">
            <a:extLst>
              <a:ext uri="{FF2B5EF4-FFF2-40B4-BE49-F238E27FC236}">
                <a16:creationId xmlns:a16="http://schemas.microsoft.com/office/drawing/2014/main" id="{69C0CD7B-C840-7DC5-15C3-89F05E3D36E2}"/>
              </a:ext>
            </a:extLst>
          </p:cNvPr>
          <p:cNvSpPr>
            <a:spLocks noGrp="1" noChangeArrowheads="1"/>
          </p:cNvSpPr>
          <p:nvPr>
            <p:ph idx="1"/>
          </p:nvPr>
        </p:nvSpPr>
        <p:spPr bwMode="auto">
          <a:xfrm>
            <a:off x="6195375" y="557189"/>
            <a:ext cx="5158424" cy="55718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solidFill>
                  <a:srgbClr val="FFFFFF"/>
                </a:solidFill>
                <a:effectLst/>
                <a:latin typeface="Segoe UI" panose="020B0502040204020203" pitchFamily="34" charset="0"/>
              </a:rPr>
              <a:t>A person commits an offence under </a:t>
            </a:r>
            <a:r>
              <a:rPr kumimoji="0" lang="en-US" altLang="en-US" sz="2000" b="1" i="0" u="none" strike="noStrike" cap="none" normalizeH="0" baseline="0">
                <a:ln>
                  <a:noFill/>
                </a:ln>
                <a:solidFill>
                  <a:srgbClr val="FFFFFF"/>
                </a:solidFill>
                <a:effectLst/>
                <a:latin typeface="Segoe UI" panose="020B0502040204020203" pitchFamily="34" charset="0"/>
              </a:rPr>
              <a:t>Section 4</a:t>
            </a:r>
            <a:r>
              <a:rPr kumimoji="0" lang="en-US" altLang="en-US" sz="2000" b="0" i="0" u="none" strike="noStrike" cap="none" normalizeH="0" baseline="0">
                <a:ln>
                  <a:noFill/>
                </a:ln>
                <a:solidFill>
                  <a:srgbClr val="FFFFFF"/>
                </a:solidFill>
                <a:effectLst/>
                <a:latin typeface="Segoe UI" panose="020B0502040204020203" pitchFamily="34" charset="0"/>
              </a:rPr>
              <a:t> if they </a:t>
            </a:r>
            <a:r>
              <a:rPr kumimoji="0" lang="en-US" altLang="en-US" sz="2000" b="1" i="0" u="none" strike="noStrike" cap="none" normalizeH="0" baseline="0">
                <a:ln>
                  <a:noFill/>
                </a:ln>
                <a:solidFill>
                  <a:srgbClr val="FFFFFF"/>
                </a:solidFill>
                <a:effectLst/>
                <a:latin typeface="Segoe UI" panose="020B0502040204020203" pitchFamily="34" charset="0"/>
              </a:rPr>
              <a:t>use threatening, abusive or insulting words or behaviour</a:t>
            </a:r>
            <a:r>
              <a:rPr kumimoji="0" lang="en-US" altLang="en-US" sz="2000" b="0" i="0" u="none" strike="noStrike" cap="none" normalizeH="0" baseline="0">
                <a:ln>
                  <a:noFill/>
                </a:ln>
                <a:solidFill>
                  <a:srgbClr val="FFFFFF"/>
                </a:solidFill>
                <a:effectLst/>
                <a:latin typeface="Segoe UI" panose="020B0502040204020203" pitchFamily="34" charset="0"/>
              </a:rPr>
              <a:t>,</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solidFill>
                  <a:srgbClr val="FFFFFF"/>
                </a:solidFill>
                <a:effectLst/>
                <a:latin typeface="Segoe UI" panose="020B0502040204020203" pitchFamily="34" charset="0"/>
              </a:rPr>
              <a:t> or</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solidFill>
                  <a:srgbClr val="FFFFFF"/>
                </a:solidFill>
                <a:effectLst/>
                <a:latin typeface="Segoe UI" panose="020B0502040204020203" pitchFamily="34" charset="0"/>
              </a:rPr>
              <a:t> </a:t>
            </a:r>
            <a:r>
              <a:rPr kumimoji="0" lang="en-US" altLang="en-US" sz="2000" b="1" i="0" u="none" strike="noStrike" cap="none" normalizeH="0" baseline="0">
                <a:ln>
                  <a:noFill/>
                </a:ln>
                <a:solidFill>
                  <a:srgbClr val="FFFFFF"/>
                </a:solidFill>
                <a:effectLst/>
                <a:latin typeface="Segoe UI" panose="020B0502040204020203" pitchFamily="34" charset="0"/>
              </a:rPr>
              <a:t>display any writing, sign or other visible representation</a:t>
            </a:r>
            <a:r>
              <a:rPr kumimoji="0" lang="en-US" altLang="en-US" sz="2000" b="0" i="0" u="none" strike="noStrike" cap="none" normalizeH="0" baseline="0">
                <a:ln>
                  <a:noFill/>
                </a:ln>
                <a:solidFill>
                  <a:srgbClr val="FFFFFF"/>
                </a:solidFill>
                <a:effectLst/>
                <a:latin typeface="Segoe UI" panose="020B0502040204020203" pitchFamily="34" charset="0"/>
              </a:rPr>
              <a:t>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solidFill>
                  <a:srgbClr val="FFFFFF"/>
                </a:solidFill>
                <a:effectLst/>
                <a:latin typeface="Segoe UI" panose="020B0502040204020203" pitchFamily="34" charset="0"/>
              </a:rPr>
              <a:t>which is threatening, abusive or insulting,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a:ln>
                  <a:noFill/>
                </a:ln>
                <a:solidFill>
                  <a:srgbClr val="FFFFFF"/>
                </a:solidFill>
                <a:effectLst/>
                <a:latin typeface="Segoe UI" panose="020B0502040204020203" pitchFamily="34" charset="0"/>
              </a:rPr>
              <a:t>with intent</a:t>
            </a:r>
            <a:r>
              <a:rPr kumimoji="0" lang="en-US" altLang="en-US" sz="2000" b="0" i="0" u="none" strike="noStrike" cap="none" normalizeH="0" baseline="0">
                <a:ln>
                  <a:noFill/>
                </a:ln>
                <a:solidFill>
                  <a:srgbClr val="FFFFFF"/>
                </a:solidFill>
                <a:effectLst/>
                <a:latin typeface="Segoe UI" panose="020B0502040204020203" pitchFamily="34" charset="0"/>
              </a:rPr>
              <a:t>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solidFill>
                  <a:srgbClr val="FFFFFF"/>
                </a:solidFill>
                <a:effectLst/>
                <a:latin typeface="Segoe UI" panose="020B0502040204020203" pitchFamily="34" charset="0"/>
              </a:rPr>
              <a:t>to cause another person to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a:ln>
                  <a:noFill/>
                </a:ln>
                <a:solidFill>
                  <a:srgbClr val="FFFFFF"/>
                </a:solidFill>
                <a:effectLst/>
                <a:latin typeface="Segoe UI" panose="020B0502040204020203" pitchFamily="34" charset="0"/>
              </a:rPr>
              <a:t>believe that immediate unlawful violence will be used</a:t>
            </a:r>
            <a:r>
              <a:rPr kumimoji="0" lang="en-US" altLang="en-US" sz="2000" b="0" i="0" u="none" strike="noStrike" cap="none" normalizeH="0" baseline="0">
                <a:ln>
                  <a:noFill/>
                </a:ln>
                <a:solidFill>
                  <a:srgbClr val="FFFFFF"/>
                </a:solidFill>
                <a:effectLst/>
                <a:latin typeface="Segoe UI" panose="020B0502040204020203" pitchFamily="34" charset="0"/>
              </a:rPr>
              <a:t>,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solidFill>
                  <a:srgbClr val="FFFFFF"/>
                </a:solidFill>
                <a:effectLst/>
                <a:latin typeface="Segoe UI" panose="020B0502040204020203" pitchFamily="34" charset="0"/>
              </a:rPr>
              <a:t>or to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a:ln>
                  <a:noFill/>
                </a:ln>
                <a:solidFill>
                  <a:srgbClr val="FFFFFF"/>
                </a:solidFill>
                <a:effectLst/>
                <a:latin typeface="Segoe UI" panose="020B0502040204020203" pitchFamily="34" charset="0"/>
              </a:rPr>
              <a:t>provoke the immediate use of unlawful violence</a:t>
            </a:r>
            <a:r>
              <a:rPr kumimoji="0" lang="en-US" altLang="en-US" sz="2000" b="0" i="0" u="none" strike="noStrike" cap="none" normalizeH="0" baseline="0">
                <a:ln>
                  <a:noFill/>
                </a:ln>
                <a:solidFill>
                  <a:srgbClr val="FFFFFF"/>
                </a:solidFill>
                <a:effectLst/>
                <a:latin typeface="Segoe UI" panose="020B0502040204020203" pitchFamily="34" charset="0"/>
              </a:rPr>
              <a:t> by that person or another.</a:t>
            </a:r>
            <a:endParaRPr kumimoji="0" lang="en-US" altLang="en-US" sz="2000" b="0" i="0" u="none" strike="noStrike" cap="none" normalizeH="0" baseline="0">
              <a:ln>
                <a:noFill/>
              </a:ln>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882415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7EC757-3D50-69C1-75EF-030C0CFD2626}"/>
              </a:ext>
            </a:extLst>
          </p:cNvPr>
          <p:cNvSpPr>
            <a:spLocks noGrp="1"/>
          </p:cNvSpPr>
          <p:nvPr>
            <p:ph type="title"/>
          </p:nvPr>
        </p:nvSpPr>
        <p:spPr>
          <a:xfrm>
            <a:off x="841248" y="548640"/>
            <a:ext cx="3600860" cy="5431536"/>
          </a:xfrm>
        </p:spPr>
        <p:txBody>
          <a:bodyPr>
            <a:normAutofit/>
          </a:bodyPr>
          <a:lstStyle/>
          <a:p>
            <a:r>
              <a:rPr lang="en-US" sz="5400"/>
              <a:t>Scenario – Section 4 ?</a:t>
            </a:r>
          </a:p>
        </p:txBody>
      </p:sp>
      <p:sp>
        <p:nvSpPr>
          <p:cNvPr id="1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49313F87-6555-F9CE-B380-918A32BABA12}"/>
              </a:ext>
            </a:extLst>
          </p:cNvPr>
          <p:cNvSpPr>
            <a:spLocks noGrp="1" noChangeArrowheads="1"/>
          </p:cNvSpPr>
          <p:nvPr>
            <p:ph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a:ln>
                  <a:noFill/>
                </a:ln>
                <a:effectLst/>
                <a:latin typeface="Segoe UI" panose="020B0502040204020203" pitchFamily="34" charset="0"/>
              </a:rPr>
              <a:t>Early one evening, Dafydd is standing at a bus stop in a town centre when Justin approaches him following a brief verbal disagreement about queueing. Justin begins </a:t>
            </a:r>
            <a:r>
              <a:rPr kumimoji="0" lang="en-US" altLang="en-US" sz="2200" b="1" i="0" u="none" strike="noStrike" cap="none" normalizeH="0" baseline="0">
                <a:ln>
                  <a:noFill/>
                </a:ln>
                <a:effectLst/>
                <a:latin typeface="Segoe UI" panose="020B0502040204020203" pitchFamily="34" charset="0"/>
              </a:rPr>
              <a:t>shouting aggressively</a:t>
            </a:r>
            <a:r>
              <a:rPr kumimoji="0" lang="en-US" altLang="en-US" sz="2200" b="0" i="0" u="none" strike="noStrike" cap="none" normalizeH="0" baseline="0">
                <a:ln>
                  <a:noFill/>
                </a:ln>
                <a:effectLst/>
                <a:latin typeface="Segoe UI" panose="020B0502040204020203" pitchFamily="34" charset="0"/>
              </a:rPr>
              <a:t>, using </a:t>
            </a:r>
            <a:r>
              <a:rPr kumimoji="0" lang="en-US" altLang="en-US" sz="2200" b="1" i="0" u="none" strike="noStrike" cap="none" normalizeH="0" baseline="0">
                <a:ln>
                  <a:noFill/>
                </a:ln>
                <a:effectLst/>
                <a:latin typeface="Segoe UI" panose="020B0502040204020203" pitchFamily="34" charset="0"/>
              </a:rPr>
              <a:t>threatening and abusive language</a:t>
            </a:r>
            <a:r>
              <a:rPr kumimoji="0" lang="en-US" altLang="en-US" sz="2200" b="0" i="0" u="none" strike="noStrike" cap="none" normalizeH="0" baseline="0">
                <a:ln>
                  <a:noFill/>
                </a:ln>
                <a:effectLst/>
                <a:latin typeface="Segoe UI" panose="020B0502040204020203" pitchFamily="34" charset="0"/>
              </a:rPr>
              <a:t>.</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a:ln>
                  <a:noFill/>
                </a:ln>
                <a:effectLst/>
                <a:latin typeface="Segoe UI" panose="020B0502040204020203" pitchFamily="34" charset="0"/>
              </a:rPr>
              <a:t>He steps closer, points at Dafydd's’ face and shouts, </a:t>
            </a:r>
            <a:r>
              <a:rPr kumimoji="0" lang="en-US" altLang="en-US" sz="2200" b="0" i="1" u="none" strike="noStrike" cap="none" normalizeH="0" baseline="0">
                <a:ln>
                  <a:noFill/>
                </a:ln>
                <a:effectLst/>
                <a:latin typeface="Segoe UI" panose="020B0502040204020203" pitchFamily="34" charset="0"/>
              </a:rPr>
              <a:t>“I’m going to smash your face in right now”</a:t>
            </a:r>
            <a:r>
              <a:rPr kumimoji="0" lang="en-US" altLang="en-US" sz="2200" b="0" i="0" u="none" strike="noStrike" cap="none" normalizeH="0" baseline="0">
                <a:ln>
                  <a:noFill/>
                </a:ln>
                <a:effectLst/>
                <a:latin typeface="Segoe UI" panose="020B0502040204020203" pitchFamily="34" charset="0"/>
              </a:rPr>
              <a:t>, while raising his fists and adopting an aggressive stance. </a:t>
            </a:r>
            <a:r>
              <a:rPr lang="en-US" altLang="en-US" sz="2200">
                <a:latin typeface="Segoe UI" panose="020B0502040204020203" pitchFamily="34" charset="0"/>
              </a:rPr>
              <a:t>Dafydd </a:t>
            </a:r>
            <a:r>
              <a:rPr kumimoji="0" lang="en-US" altLang="en-US" sz="2200" b="0" i="0" u="none" strike="noStrike" cap="none" normalizeH="0" baseline="0">
                <a:ln>
                  <a:noFill/>
                </a:ln>
                <a:effectLst/>
                <a:latin typeface="Segoe UI" panose="020B0502040204020203" pitchFamily="34" charset="0"/>
              </a:rPr>
              <a:t>steps backwards and looks visibly shaken and later states that he </a:t>
            </a:r>
            <a:r>
              <a:rPr kumimoji="0" lang="en-US" altLang="en-US" sz="2200" b="1" i="0" u="none" strike="noStrike" cap="none" normalizeH="0" baseline="0">
                <a:ln>
                  <a:noFill/>
                </a:ln>
                <a:effectLst/>
                <a:latin typeface="Segoe UI" panose="020B0502040204020203" pitchFamily="34" charset="0"/>
              </a:rPr>
              <a:t>genuinely believed he was about to be assaulted</a:t>
            </a:r>
            <a:r>
              <a:rPr kumimoji="0" lang="en-US" altLang="en-US" sz="2200" b="0" i="0" u="none" strike="noStrike" cap="none" normalizeH="0" baseline="0">
                <a:ln>
                  <a:noFill/>
                </a:ln>
                <a:effectLst/>
                <a:latin typeface="Segoe UI" panose="020B0502040204020203" pitchFamily="34" charset="0"/>
              </a:rPr>
              <a:t> and was afraid that </a:t>
            </a:r>
            <a:r>
              <a:rPr kumimoji="0" lang="en-US" altLang="en-US" sz="2200" b="1" i="0" u="none" strike="noStrike" cap="none" normalizeH="0" baseline="0">
                <a:ln>
                  <a:noFill/>
                </a:ln>
                <a:effectLst/>
                <a:latin typeface="Segoe UI" panose="020B0502040204020203" pitchFamily="34" charset="0"/>
              </a:rPr>
              <a:t>immediate violence</a:t>
            </a:r>
            <a:r>
              <a:rPr kumimoji="0" lang="en-US" altLang="en-US" sz="2200" b="0" i="0" u="none" strike="noStrike" cap="none" normalizeH="0" baseline="0">
                <a:ln>
                  <a:noFill/>
                </a:ln>
                <a:effectLst/>
                <a:latin typeface="Segoe UI" panose="020B0502040204020203" pitchFamily="34" charset="0"/>
              </a:rPr>
              <a:t> would be used against him.</a:t>
            </a:r>
          </a:p>
          <a:p>
            <a:pPr marL="0" marR="0" lvl="0" indent="0" defTabSz="914400" rtl="0" eaLnBrk="0" fontAlgn="base" latinLnBrk="0" hangingPunct="0">
              <a:spcBef>
                <a:spcPct val="0"/>
              </a:spcBef>
              <a:spcAft>
                <a:spcPts val="600"/>
              </a:spcAft>
              <a:buClrTx/>
              <a:buSzTx/>
              <a:buFontTx/>
              <a:buNone/>
              <a:tabLst/>
            </a:pPr>
            <a:r>
              <a:rPr kumimoji="0" lang="en-US" altLang="en-US" sz="2200" b="0" i="0" u="none" strike="noStrike" cap="none" normalizeH="0" baseline="0">
                <a:ln>
                  <a:noFill/>
                </a:ln>
                <a:effectLst/>
                <a:latin typeface="Segoe UI" panose="020B0502040204020203" pitchFamily="34" charset="0"/>
              </a:rPr>
              <a:t>Members of the public nearby notice the confrontation and move away. Before any physical violence occurs, police officers arrive and intervene.</a:t>
            </a:r>
            <a:endParaRPr kumimoji="0" lang="en-US" altLang="en-US" sz="22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8331058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F09C8EA3-B643-EE7D-8854-7F922A0B7224}"/>
              </a:ext>
            </a:extLst>
          </p:cNvPr>
          <p:cNvPicPr>
            <a:picLocks noChangeAspect="1"/>
          </p:cNvPicPr>
          <p:nvPr/>
        </p:nvPicPr>
        <p:blipFill>
          <a:blip r:embed="rId3">
            <a:alphaModFix amt="60000"/>
          </a:blip>
          <a:srcRect b="15730"/>
          <a:stretch>
            <a:fillRect/>
          </a:stretch>
        </p:blipFill>
        <p:spPr>
          <a:xfrm>
            <a:off x="-1" y="10"/>
            <a:ext cx="12192001" cy="6857990"/>
          </a:xfrm>
          <a:prstGeom prst="rect">
            <a:avLst/>
          </a:prstGeom>
        </p:spPr>
      </p:pic>
      <p:sp>
        <p:nvSpPr>
          <p:cNvPr id="4" name="Rectangle 1">
            <a:extLst>
              <a:ext uri="{FF2B5EF4-FFF2-40B4-BE49-F238E27FC236}">
                <a16:creationId xmlns:a16="http://schemas.microsoft.com/office/drawing/2014/main" id="{4A21F16B-E6DA-537B-CA31-DDDC45E489F4}"/>
              </a:ext>
            </a:extLst>
          </p:cNvPr>
          <p:cNvSpPr>
            <a:spLocks noGrp="1" noChangeArrowheads="1"/>
          </p:cNvSpPr>
          <p:nvPr>
            <p:ph type="title"/>
          </p:nvPr>
        </p:nvSpPr>
        <p:spPr bwMode="auto">
          <a:xfrm>
            <a:off x="838199" y="557189"/>
            <a:ext cx="5155263" cy="55718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Aft>
                <a:spcPct val="0"/>
              </a:spcAft>
            </a:pPr>
            <a:r>
              <a:rPr kumimoji="0" lang="en-US" altLang="en-US" b="1" i="0" u="none" strike="noStrike" cap="none" normalizeH="0" baseline="0">
                <a:ln>
                  <a:noFill/>
                </a:ln>
                <a:solidFill>
                  <a:srgbClr val="FFFFFF"/>
                </a:solidFill>
                <a:effectLst/>
                <a:latin typeface="Segoe UI" panose="020B0502040204020203" pitchFamily="34" charset="0"/>
              </a:rPr>
              <a:t>Section 4A – Public Order Act 1986</a:t>
            </a:r>
            <a:br>
              <a:rPr kumimoji="0" lang="en-US" altLang="en-US" b="1" i="0" u="none" strike="noStrike" cap="none" normalizeH="0" baseline="0">
                <a:ln>
                  <a:noFill/>
                </a:ln>
                <a:solidFill>
                  <a:srgbClr val="FFFFFF"/>
                </a:solidFill>
                <a:effectLst/>
                <a:latin typeface="Segoe UI" panose="020B0502040204020203" pitchFamily="34" charset="0"/>
              </a:rPr>
            </a:br>
            <a:r>
              <a:rPr lang="en-GB">
                <a:solidFill>
                  <a:srgbClr val="FFFFFF"/>
                </a:solidFill>
              </a:rPr>
              <a:t>Intentional Harassment, Alarm or Distress</a:t>
            </a:r>
            <a:br>
              <a:rPr lang="en-GB">
                <a:solidFill>
                  <a:srgbClr val="FFFFFF"/>
                </a:solidFill>
              </a:rPr>
            </a:br>
            <a:endParaRPr kumimoji="0" lang="en-US" altLang="en-US" b="0" i="0" u="none" strike="noStrike" cap="none" normalizeH="0" baseline="0">
              <a:ln>
                <a:noFill/>
              </a:ln>
              <a:solidFill>
                <a:srgbClr val="FFFFFF"/>
              </a:solidFill>
              <a:effectLst/>
              <a:latin typeface="Arial" panose="020B0604020202020204" pitchFamily="34" charset="0"/>
            </a:endParaRPr>
          </a:p>
        </p:txBody>
      </p:sp>
      <p:sp>
        <p:nvSpPr>
          <p:cNvPr id="7" name="Rectangle 2">
            <a:extLst>
              <a:ext uri="{FF2B5EF4-FFF2-40B4-BE49-F238E27FC236}">
                <a16:creationId xmlns:a16="http://schemas.microsoft.com/office/drawing/2014/main" id="{5B837CC5-B46D-D27D-A936-D50B0283718B}"/>
              </a:ext>
            </a:extLst>
          </p:cNvPr>
          <p:cNvSpPr>
            <a:spLocks noGrp="1" noChangeArrowheads="1"/>
          </p:cNvSpPr>
          <p:nvPr>
            <p:ph idx="1"/>
          </p:nvPr>
        </p:nvSpPr>
        <p:spPr bwMode="auto">
          <a:xfrm>
            <a:off x="6195375" y="557189"/>
            <a:ext cx="5158424" cy="55718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solidFill>
                  <a:srgbClr val="FFFFFF"/>
                </a:solidFill>
                <a:effectLst/>
                <a:latin typeface="Segoe UI" panose="020B0502040204020203" pitchFamily="34" charset="0"/>
              </a:rPr>
              <a:t>A person commits an offence under </a:t>
            </a:r>
            <a:r>
              <a:rPr kumimoji="0" lang="en-US" altLang="en-US" sz="2000" b="1" i="0" u="none" strike="noStrike" cap="none" normalizeH="0" baseline="0">
                <a:ln>
                  <a:noFill/>
                </a:ln>
                <a:solidFill>
                  <a:srgbClr val="FFFFFF"/>
                </a:solidFill>
                <a:effectLst/>
                <a:latin typeface="Segoe UI" panose="020B0502040204020203" pitchFamily="34" charset="0"/>
              </a:rPr>
              <a:t>Section 4A</a:t>
            </a:r>
            <a:r>
              <a:rPr kumimoji="0" lang="en-US" altLang="en-US" sz="2000" b="0" i="0" u="none" strike="noStrike" cap="none" normalizeH="0" baseline="0">
                <a:ln>
                  <a:noFill/>
                </a:ln>
                <a:solidFill>
                  <a:srgbClr val="FFFFFF"/>
                </a:solidFill>
                <a:effectLst/>
                <a:latin typeface="Segoe UI" panose="020B0502040204020203" pitchFamily="34" charset="0"/>
              </a:rPr>
              <a:t> if they </a:t>
            </a:r>
            <a:r>
              <a:rPr kumimoji="0" lang="en-US" altLang="en-US" sz="2000" b="1" i="0" u="none" strike="noStrike" cap="none" normalizeH="0" baseline="0">
                <a:ln>
                  <a:noFill/>
                </a:ln>
                <a:solidFill>
                  <a:srgbClr val="FFFFFF"/>
                </a:solidFill>
                <a:effectLst/>
                <a:latin typeface="Segoe UI" panose="020B0502040204020203" pitchFamily="34" charset="0"/>
              </a:rPr>
              <a:t>use threatening, abusive or insulting words or behaviour</a:t>
            </a:r>
            <a:r>
              <a:rPr kumimoji="0" lang="en-US" altLang="en-US" sz="2000" b="0" i="0" u="none" strike="noStrike" cap="none" normalizeH="0" baseline="0">
                <a:ln>
                  <a:noFill/>
                </a:ln>
                <a:solidFill>
                  <a:srgbClr val="FFFFFF"/>
                </a:solidFill>
                <a:effectLst/>
                <a:latin typeface="Segoe UI" panose="020B0502040204020203" pitchFamily="34" charset="0"/>
              </a:rPr>
              <a:t>,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solidFill>
                  <a:srgbClr val="FFFFFF"/>
                </a:solidFill>
                <a:effectLst/>
                <a:latin typeface="Segoe UI" panose="020B0502040204020203" pitchFamily="34" charset="0"/>
              </a:rPr>
              <a:t>or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a:ln>
                  <a:noFill/>
                </a:ln>
                <a:solidFill>
                  <a:srgbClr val="FFFFFF"/>
                </a:solidFill>
                <a:effectLst/>
                <a:latin typeface="Segoe UI" panose="020B0502040204020203" pitchFamily="34" charset="0"/>
              </a:rPr>
              <a:t>display any writing, sign or other visible representation</a:t>
            </a:r>
            <a:r>
              <a:rPr kumimoji="0" lang="en-US" altLang="en-US" sz="2000" b="0" i="0" u="none" strike="noStrike" cap="none" normalizeH="0" baseline="0">
                <a:ln>
                  <a:noFill/>
                </a:ln>
                <a:solidFill>
                  <a:srgbClr val="FFFFFF"/>
                </a:solidFill>
                <a:effectLst/>
                <a:latin typeface="Segoe UI" panose="020B0502040204020203" pitchFamily="34" charset="0"/>
              </a:rPr>
              <a:t> which is threatening, abusive or insulting,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a:ln>
                  <a:noFill/>
                </a:ln>
                <a:solidFill>
                  <a:srgbClr val="FFFFFF"/>
                </a:solidFill>
                <a:effectLst/>
                <a:latin typeface="Segoe UI" panose="020B0502040204020203" pitchFamily="34" charset="0"/>
              </a:rPr>
              <a:t>with intent to cause another person harassment, alarm or distress</a:t>
            </a:r>
            <a:r>
              <a:rPr kumimoji="0" lang="en-US" altLang="en-US" sz="2000" b="0" i="0" u="none" strike="noStrike" cap="none" normalizeH="0" baseline="0">
                <a:ln>
                  <a:noFill/>
                </a:ln>
                <a:solidFill>
                  <a:srgbClr val="FFFFFF"/>
                </a:solidFill>
                <a:effectLst/>
                <a:latin typeface="Segoe UI" panose="020B0502040204020203" pitchFamily="34" charset="0"/>
              </a:rPr>
              <a:t>,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a:ln>
                  <a:noFill/>
                </a:ln>
                <a:solidFill>
                  <a:srgbClr val="FFFFFF"/>
                </a:solidFill>
                <a:effectLst/>
                <a:latin typeface="Segoe UI" panose="020B0502040204020203" pitchFamily="34" charset="0"/>
              </a:rPr>
              <a:t>and</a:t>
            </a:r>
            <a:r>
              <a:rPr kumimoji="0" lang="en-US" altLang="en-US" sz="2000" b="0" i="0" u="none" strike="noStrike" cap="none" normalizeH="0" baseline="0">
                <a:ln>
                  <a:noFill/>
                </a:ln>
                <a:solidFill>
                  <a:srgbClr val="FFFFFF"/>
                </a:solidFill>
                <a:effectLst/>
                <a:latin typeface="Segoe UI" panose="020B0502040204020203" pitchFamily="34" charset="0"/>
              </a:rPr>
              <a:t> their actions </a:t>
            </a:r>
            <a:r>
              <a:rPr kumimoji="0" lang="en-US" altLang="en-US" sz="2000" b="1" i="0" u="none" strike="noStrike" cap="none" normalizeH="0" baseline="0">
                <a:ln>
                  <a:noFill/>
                </a:ln>
                <a:solidFill>
                  <a:srgbClr val="FFFFFF"/>
                </a:solidFill>
                <a:effectLst/>
                <a:latin typeface="Segoe UI" panose="020B0502040204020203" pitchFamily="34" charset="0"/>
              </a:rPr>
              <a:t>do in fact cause</a:t>
            </a:r>
            <a:r>
              <a:rPr kumimoji="0" lang="en-US" altLang="en-US" sz="2000" b="0" i="0" u="none" strike="noStrike" cap="none" normalizeH="0" baseline="0">
                <a:ln>
                  <a:noFill/>
                </a:ln>
                <a:solidFill>
                  <a:srgbClr val="FFFFFF"/>
                </a:solidFill>
                <a:effectLst/>
                <a:latin typeface="Segoe UI" panose="020B0502040204020203" pitchFamily="34" charset="0"/>
              </a:rPr>
              <a:t> that person harassment, alarm or distress</a:t>
            </a:r>
            <a:endParaRPr kumimoji="0" lang="en-US" altLang="en-US" sz="2000" b="0" i="0" u="none" strike="noStrike" cap="none" normalizeH="0" baseline="0">
              <a:ln>
                <a:noFill/>
              </a:ln>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34537587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A08F68-F962-338E-0DAD-23BEAE3E3E8B}"/>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3F0816-0E70-DB38-1E6E-74E0E9A42F78}"/>
              </a:ext>
            </a:extLst>
          </p:cNvPr>
          <p:cNvSpPr>
            <a:spLocks noGrp="1"/>
          </p:cNvSpPr>
          <p:nvPr>
            <p:ph type="title"/>
          </p:nvPr>
        </p:nvSpPr>
        <p:spPr>
          <a:xfrm>
            <a:off x="645817" y="548640"/>
            <a:ext cx="3796291" cy="5431536"/>
          </a:xfrm>
        </p:spPr>
        <p:txBody>
          <a:bodyPr>
            <a:normAutofit/>
          </a:bodyPr>
          <a:lstStyle/>
          <a:p>
            <a:r>
              <a:rPr lang="en-US" sz="5400" dirty="0"/>
              <a:t>Scenario – Section 4 A ?</a:t>
            </a:r>
          </a:p>
        </p:txBody>
      </p:sp>
      <p:sp>
        <p:nvSpPr>
          <p:cNvPr id="1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DBAC8588-EDA0-21BC-9909-AEC997976C83}"/>
              </a:ext>
            </a:extLst>
          </p:cNvPr>
          <p:cNvSpPr>
            <a:spLocks noGrp="1" noChangeArrowheads="1"/>
          </p:cNvSpPr>
          <p:nvPr>
            <p:ph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On a weekday afternoon, Justine is walking through a shopping precinct when Davina, she previously argued with, notices her and begins following her. Davina repeatedly </a:t>
            </a:r>
            <a:r>
              <a:rPr kumimoji="0" lang="en-US" altLang="en-US" sz="2000" b="1" i="0" u="none" strike="noStrike" cap="none" normalizeH="0" baseline="0">
                <a:ln>
                  <a:noFill/>
                </a:ln>
                <a:effectLst/>
                <a:latin typeface="Segoe UI" panose="020B0502040204020203" pitchFamily="34" charset="0"/>
              </a:rPr>
              <a:t>shouts abusive and insulting comments</a:t>
            </a:r>
            <a:r>
              <a:rPr kumimoji="0" lang="en-US" altLang="en-US" sz="2000" b="0" i="0" u="none" strike="noStrike" cap="none" normalizeH="0" baseline="0">
                <a:ln>
                  <a:noFill/>
                </a:ln>
                <a:effectLst/>
                <a:latin typeface="Segoe UI" panose="020B0502040204020203" pitchFamily="34" charset="0"/>
              </a:rPr>
              <a:t>, calling Justine names and mocking her loudly so that others nearby can hear.</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As Justine tries to walk away, Davina continues to follow her, laughing and making further abusive remarks. </a:t>
            </a:r>
            <a:r>
              <a:rPr lang="en-US" altLang="en-US" sz="2000">
                <a:latin typeface="Segoe UI" panose="020B0502040204020203" pitchFamily="34" charset="0"/>
              </a:rPr>
              <a:t>Davina’s</a:t>
            </a:r>
            <a:r>
              <a:rPr kumimoji="0" lang="en-US" altLang="en-US" sz="2000" b="0" i="0" u="none" strike="noStrike" cap="none" normalizeH="0" baseline="0">
                <a:ln>
                  <a:noFill/>
                </a:ln>
                <a:effectLst/>
                <a:latin typeface="Segoe UI" panose="020B0502040204020203" pitchFamily="34" charset="0"/>
              </a:rPr>
              <a:t> behaviour is </a:t>
            </a:r>
            <a:r>
              <a:rPr kumimoji="0" lang="en-US" altLang="en-US" sz="2000" b="1" i="0" u="none" strike="noStrike" cap="none" normalizeH="0" baseline="0">
                <a:ln>
                  <a:noFill/>
                </a:ln>
                <a:effectLst/>
                <a:latin typeface="Segoe UI" panose="020B0502040204020203" pitchFamily="34" charset="0"/>
              </a:rPr>
              <a:t>deliberate and persistent</a:t>
            </a:r>
            <a:r>
              <a:rPr kumimoji="0" lang="en-US" altLang="en-US" sz="2000" b="0" i="0" u="none" strike="noStrike" cap="none" normalizeH="0" baseline="0">
                <a:ln>
                  <a:noFill/>
                </a:ln>
                <a:effectLst/>
                <a:latin typeface="Segoe UI" panose="020B0502040204020203" pitchFamily="34" charset="0"/>
              </a:rPr>
              <a:t>, clearly intended to upset her. Justine becomes visibly distressed, starts crying, and later tells police she felt </a:t>
            </a:r>
            <a:r>
              <a:rPr kumimoji="0" lang="en-US" altLang="en-US" sz="2000" b="1" i="0" u="none" strike="noStrike" cap="none" normalizeH="0" baseline="0">
                <a:ln>
                  <a:noFill/>
                </a:ln>
                <a:effectLst/>
                <a:latin typeface="Segoe UI" panose="020B0502040204020203" pitchFamily="34" charset="0"/>
              </a:rPr>
              <a:t>harassed and alarmed</a:t>
            </a:r>
            <a:r>
              <a:rPr kumimoji="0" lang="en-US" altLang="en-US" sz="2000" b="0" i="0" u="none" strike="noStrike" cap="none" normalizeH="0" baseline="0">
                <a:ln>
                  <a:noFill/>
                </a:ln>
                <a:effectLst/>
                <a:latin typeface="Segoe UI" panose="020B0502040204020203" pitchFamily="34" charset="0"/>
              </a:rPr>
              <a:t> by Davina’s actions.</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Members of the public notice her distress and one person intervenes, telling Davina to stop.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Police arrive shortly afterwards and speak to both parties.</a:t>
            </a:r>
            <a:endParaRPr kumimoji="0" lang="en-US" altLang="en-US" sz="20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1975994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4" name="Rectangle 1">
            <a:extLst>
              <a:ext uri="{FF2B5EF4-FFF2-40B4-BE49-F238E27FC236}">
                <a16:creationId xmlns:a16="http://schemas.microsoft.com/office/drawing/2014/main" id="{E14401FE-D3E0-117E-D21B-6BC7381D78D9}"/>
              </a:ext>
            </a:extLst>
          </p:cNvPr>
          <p:cNvSpPr>
            <a:spLocks noGrp="1" noChangeArrowheads="1"/>
          </p:cNvSpPr>
          <p:nvPr>
            <p:ph type="title"/>
          </p:nvPr>
        </p:nvSpPr>
        <p:spPr bwMode="auto">
          <a:xfrm>
            <a:off x="838200" y="448721"/>
            <a:ext cx="4707671" cy="12256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3800" b="1" i="0" u="none" strike="noStrike" cap="none" normalizeH="0" baseline="0">
                <a:ln>
                  <a:noFill/>
                </a:ln>
                <a:solidFill>
                  <a:schemeClr val="bg1"/>
                </a:solidFill>
                <a:effectLst/>
                <a:latin typeface="Segoe UI" panose="020B0502040204020203" pitchFamily="34" charset="0"/>
              </a:rPr>
              <a:t>Section 5 – Public Order Act 1986</a:t>
            </a:r>
            <a:endParaRPr kumimoji="0" lang="en-US" altLang="en-US" sz="3800" b="0" i="0" u="none" strike="noStrike" cap="none" normalizeH="0" baseline="0">
              <a:ln>
                <a:noFill/>
              </a:ln>
              <a:solidFill>
                <a:schemeClr val="bg1"/>
              </a:solidFill>
              <a:effectLst/>
              <a:latin typeface="Arial" panose="020B0604020202020204" pitchFamily="34" charset="0"/>
            </a:endParaRPr>
          </a:p>
        </p:txBody>
      </p:sp>
      <p:cxnSp>
        <p:nvCxnSpPr>
          <p:cNvPr id="13" name="Straight Connector 12">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Rectangle 2">
            <a:extLst>
              <a:ext uri="{FF2B5EF4-FFF2-40B4-BE49-F238E27FC236}">
                <a16:creationId xmlns:a16="http://schemas.microsoft.com/office/drawing/2014/main" id="{A56EC2AD-AFE3-E135-80FF-6DA843857C98}"/>
              </a:ext>
            </a:extLst>
          </p:cNvPr>
          <p:cNvSpPr>
            <a:spLocks noGrp="1" noChangeArrowheads="1"/>
          </p:cNvSpPr>
          <p:nvPr>
            <p:ph idx="1"/>
          </p:nvPr>
        </p:nvSpPr>
        <p:spPr bwMode="auto">
          <a:xfrm>
            <a:off x="897769" y="1909192"/>
            <a:ext cx="4586513" cy="364771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a:ln>
                  <a:noFill/>
                </a:ln>
                <a:solidFill>
                  <a:schemeClr val="bg1"/>
                </a:solidFill>
                <a:effectLst/>
                <a:latin typeface="Segoe UI" panose="020B0502040204020203" pitchFamily="34" charset="0"/>
              </a:rPr>
              <a:t>A person commits an offence under </a:t>
            </a:r>
            <a:r>
              <a:rPr kumimoji="0" lang="en-US" altLang="en-US" sz="1900" b="1" i="0" u="none" strike="noStrike" cap="none" normalizeH="0" baseline="0">
                <a:ln>
                  <a:noFill/>
                </a:ln>
                <a:solidFill>
                  <a:schemeClr val="bg1"/>
                </a:solidFill>
                <a:effectLst/>
                <a:latin typeface="Segoe UI" panose="020B0502040204020203" pitchFamily="34" charset="0"/>
              </a:rPr>
              <a:t>Section 5</a:t>
            </a:r>
            <a:r>
              <a:rPr kumimoji="0" lang="en-US" altLang="en-US" sz="1900" b="0" i="0" u="none" strike="noStrike" cap="none" normalizeH="0" baseline="0">
                <a:ln>
                  <a:noFill/>
                </a:ln>
                <a:solidFill>
                  <a:schemeClr val="bg1"/>
                </a:solidFill>
                <a:effectLst/>
                <a:latin typeface="Segoe UI" panose="020B0502040204020203" pitchFamily="34" charset="0"/>
              </a:rPr>
              <a:t> if they </a:t>
            </a:r>
          </a:p>
          <a:p>
            <a:pPr marL="0" marR="0" lvl="0" indent="0" defTabSz="914400" rtl="0" eaLnBrk="0" fontAlgn="base" latinLnBrk="0" hangingPunct="0">
              <a:spcBef>
                <a:spcPct val="0"/>
              </a:spcBef>
              <a:spcAft>
                <a:spcPts val="600"/>
              </a:spcAft>
              <a:buClrTx/>
              <a:buSzTx/>
              <a:buFontTx/>
              <a:buNone/>
              <a:tabLst/>
            </a:pPr>
            <a:r>
              <a:rPr kumimoji="0" lang="en-US" altLang="en-US" sz="1900" b="1" i="0" u="none" strike="noStrike" cap="none" normalizeH="0" baseline="0">
                <a:ln>
                  <a:noFill/>
                </a:ln>
                <a:solidFill>
                  <a:schemeClr val="bg1"/>
                </a:solidFill>
                <a:effectLst/>
                <a:latin typeface="Segoe UI" panose="020B0502040204020203" pitchFamily="34" charset="0"/>
              </a:rPr>
              <a:t>use threatening or abusive words or behaviour</a:t>
            </a:r>
            <a:r>
              <a:rPr kumimoji="0" lang="en-US" altLang="en-US" sz="1900" b="0" i="0" u="none" strike="noStrike" cap="none" normalizeH="0" baseline="0">
                <a:ln>
                  <a:noFill/>
                </a:ln>
                <a:solidFill>
                  <a:schemeClr val="bg1"/>
                </a:solidFill>
                <a:effectLst/>
                <a:latin typeface="Segoe UI" panose="020B0502040204020203" pitchFamily="34" charset="0"/>
              </a:rPr>
              <a:t>,</a:t>
            </a:r>
          </a:p>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a:ln>
                  <a:noFill/>
                </a:ln>
                <a:solidFill>
                  <a:schemeClr val="bg1"/>
                </a:solidFill>
                <a:effectLst/>
                <a:latin typeface="Segoe UI" panose="020B0502040204020203" pitchFamily="34" charset="0"/>
              </a:rPr>
              <a:t> or </a:t>
            </a:r>
          </a:p>
          <a:p>
            <a:pPr marL="0" marR="0" lvl="0" indent="0" defTabSz="914400" rtl="0" eaLnBrk="0" fontAlgn="base" latinLnBrk="0" hangingPunct="0">
              <a:spcBef>
                <a:spcPct val="0"/>
              </a:spcBef>
              <a:spcAft>
                <a:spcPts val="600"/>
              </a:spcAft>
              <a:buClrTx/>
              <a:buSzTx/>
              <a:buFontTx/>
              <a:buNone/>
              <a:tabLst/>
            </a:pPr>
            <a:r>
              <a:rPr kumimoji="0" lang="en-US" altLang="en-US" sz="1900" b="1" i="0" u="none" strike="noStrike" cap="none" normalizeH="0" baseline="0">
                <a:ln>
                  <a:noFill/>
                </a:ln>
                <a:solidFill>
                  <a:schemeClr val="bg1"/>
                </a:solidFill>
                <a:effectLst/>
                <a:latin typeface="Segoe UI" panose="020B0502040204020203" pitchFamily="34" charset="0"/>
              </a:rPr>
              <a:t>display any writing, sign or other visible representation</a:t>
            </a:r>
            <a:r>
              <a:rPr kumimoji="0" lang="en-US" altLang="en-US" sz="1900" b="0" i="0" u="none" strike="noStrike" cap="none" normalizeH="0" baseline="0">
                <a:ln>
                  <a:noFill/>
                </a:ln>
                <a:solidFill>
                  <a:schemeClr val="bg1"/>
                </a:solidFill>
                <a:effectLst/>
                <a:latin typeface="Segoe UI" panose="020B0502040204020203" pitchFamily="34" charset="0"/>
              </a:rPr>
              <a:t> </a:t>
            </a:r>
          </a:p>
          <a:p>
            <a:pPr marL="0" marR="0" lvl="0" indent="0" defTabSz="914400" rtl="0" eaLnBrk="0" fontAlgn="base" latinLnBrk="0" hangingPunct="0">
              <a:spcBef>
                <a:spcPct val="0"/>
              </a:spcBef>
              <a:spcAft>
                <a:spcPts val="600"/>
              </a:spcAft>
              <a:buClrTx/>
              <a:buSzTx/>
              <a:buFontTx/>
              <a:buNone/>
              <a:tabLst/>
            </a:pPr>
            <a:r>
              <a:rPr kumimoji="0" lang="en-US" altLang="en-US" sz="1900" b="0" i="0" u="none" strike="noStrike" cap="none" normalizeH="0" baseline="0">
                <a:ln>
                  <a:noFill/>
                </a:ln>
                <a:solidFill>
                  <a:schemeClr val="bg1"/>
                </a:solidFill>
                <a:effectLst/>
                <a:latin typeface="Segoe UI" panose="020B0502040204020203" pitchFamily="34" charset="0"/>
              </a:rPr>
              <a:t>that is threatening or abusive, </a:t>
            </a:r>
          </a:p>
          <a:p>
            <a:pPr marL="0" marR="0" lvl="0" indent="0" defTabSz="914400" rtl="0" eaLnBrk="0" fontAlgn="base" latinLnBrk="0" hangingPunct="0">
              <a:spcBef>
                <a:spcPct val="0"/>
              </a:spcBef>
              <a:spcAft>
                <a:spcPts val="600"/>
              </a:spcAft>
              <a:buClrTx/>
              <a:buSzTx/>
              <a:buFontTx/>
              <a:buNone/>
              <a:tabLst/>
            </a:pPr>
            <a:r>
              <a:rPr kumimoji="0" lang="en-US" altLang="en-US" sz="1900" b="1" i="0" u="none" strike="noStrike" cap="none" normalizeH="0" baseline="0">
                <a:ln>
                  <a:noFill/>
                </a:ln>
                <a:solidFill>
                  <a:schemeClr val="bg1"/>
                </a:solidFill>
                <a:effectLst/>
                <a:latin typeface="Segoe UI" panose="020B0502040204020203" pitchFamily="34" charset="0"/>
              </a:rPr>
              <a:t>within the sight or hearing of a person </a:t>
            </a:r>
          </a:p>
          <a:p>
            <a:pPr marL="0" marR="0" lvl="0" indent="0" defTabSz="914400" rtl="0" eaLnBrk="0" fontAlgn="base" latinLnBrk="0" hangingPunct="0">
              <a:spcBef>
                <a:spcPct val="0"/>
              </a:spcBef>
              <a:spcAft>
                <a:spcPts val="600"/>
              </a:spcAft>
              <a:buClrTx/>
              <a:buSzTx/>
              <a:buFontTx/>
              <a:buNone/>
              <a:tabLst/>
            </a:pPr>
            <a:r>
              <a:rPr kumimoji="0" lang="en-US" altLang="en-US" sz="1900" b="1" i="0" u="none" strike="noStrike" cap="none" normalizeH="0" baseline="0">
                <a:ln>
                  <a:noFill/>
                </a:ln>
                <a:solidFill>
                  <a:schemeClr val="bg1"/>
                </a:solidFill>
                <a:effectLst/>
                <a:latin typeface="Segoe UI" panose="020B0502040204020203" pitchFamily="34" charset="0"/>
              </a:rPr>
              <a:t>likely to be caused harassment, alarm or distress (HAD)</a:t>
            </a:r>
            <a:r>
              <a:rPr kumimoji="0" lang="en-US" altLang="en-US" sz="1900" b="0" i="0" u="none" strike="noStrike" cap="none" normalizeH="0" baseline="0">
                <a:ln>
                  <a:noFill/>
                </a:ln>
                <a:solidFill>
                  <a:schemeClr val="bg1"/>
                </a:solidFill>
                <a:effectLst/>
                <a:latin typeface="Segoe UI" panose="020B0502040204020203" pitchFamily="34" charset="0"/>
              </a:rPr>
              <a:t>.</a:t>
            </a:r>
            <a:endParaRPr kumimoji="0" lang="en-US" altLang="en-US" sz="1900" b="0" i="0" u="none" strike="noStrike" cap="none" normalizeH="0" baseline="0">
              <a:ln>
                <a:noFill/>
              </a:ln>
              <a:solidFill>
                <a:schemeClr val="bg1"/>
              </a:solidFill>
              <a:effectLst/>
              <a:latin typeface="Arial" panose="020B0604020202020204" pitchFamily="34" charset="0"/>
            </a:endParaRPr>
          </a:p>
        </p:txBody>
      </p:sp>
      <p:cxnSp>
        <p:nvCxnSpPr>
          <p:cNvPr id="15" name="Straight Connector 14">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EABD8C28-5886-62BF-A2E4-2E626BEC68F4}"/>
              </a:ext>
            </a:extLst>
          </p:cNvPr>
          <p:cNvPicPr>
            <a:picLocks noChangeAspect="1"/>
          </p:cNvPicPr>
          <p:nvPr/>
        </p:nvPicPr>
        <p:blipFill>
          <a:blip r:embed="rId3"/>
          <a:stretch>
            <a:fillRect/>
          </a:stretch>
        </p:blipFill>
        <p:spPr>
          <a:xfrm>
            <a:off x="6525453" y="1537790"/>
            <a:ext cx="5666547" cy="3782419"/>
          </a:xfrm>
          <a:prstGeom prst="rect">
            <a:avLst/>
          </a:prstGeom>
        </p:spPr>
      </p:pic>
    </p:spTree>
    <p:extLst>
      <p:ext uri="{BB962C8B-B14F-4D97-AF65-F5344CB8AC3E}">
        <p14:creationId xmlns:p14="http://schemas.microsoft.com/office/powerpoint/2010/main" val="3338158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0CE3DB-A439-AD97-F02D-63B4A57D425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CD041-5070-49AC-A4F2-6334E188199B}"/>
              </a:ext>
            </a:extLst>
          </p:cNvPr>
          <p:cNvSpPr>
            <a:spLocks noGrp="1"/>
          </p:cNvSpPr>
          <p:nvPr>
            <p:ph type="title"/>
          </p:nvPr>
        </p:nvSpPr>
        <p:spPr>
          <a:xfrm>
            <a:off x="841248" y="548640"/>
            <a:ext cx="3600860" cy="5431536"/>
          </a:xfrm>
        </p:spPr>
        <p:txBody>
          <a:bodyPr>
            <a:normAutofit/>
          </a:bodyPr>
          <a:lstStyle/>
          <a:p>
            <a:r>
              <a:rPr lang="en-US" sz="5400"/>
              <a:t>Scenario – Section 5?</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F86C3DF7-8F4B-7AD1-090B-99B1C7B1DCA3}"/>
              </a:ext>
            </a:extLst>
          </p:cNvPr>
          <p:cNvSpPr>
            <a:spLocks noGrp="1" noChangeArrowheads="1"/>
          </p:cNvSpPr>
          <p:nvPr>
            <p:ph idx="1"/>
          </p:nvPr>
        </p:nvSpPr>
        <p:spPr bwMode="auto">
          <a:xfrm>
            <a:off x="5126418" y="552091"/>
            <a:ext cx="6224335" cy="54315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Late one afternoon, Dafydd is standing outside a shopping centre speaking loudly on his phone. He becomes increasingly angry and begins </a:t>
            </a:r>
            <a:r>
              <a:rPr kumimoji="0" lang="en-US" altLang="en-US" sz="2000" b="1" i="0" u="none" strike="noStrike" cap="none" normalizeH="0" baseline="0">
                <a:ln>
                  <a:noFill/>
                </a:ln>
                <a:effectLst/>
                <a:latin typeface="Segoe UI" panose="020B0502040204020203" pitchFamily="34" charset="0"/>
              </a:rPr>
              <a:t>shouting abusive language</a:t>
            </a:r>
            <a:r>
              <a:rPr kumimoji="0" lang="en-US" altLang="en-US" sz="2000" b="0" i="0" u="none" strike="noStrike" cap="none" normalizeH="0" baseline="0">
                <a:ln>
                  <a:noFill/>
                </a:ln>
                <a:effectLst/>
                <a:latin typeface="Segoe UI" panose="020B0502040204020203" pitchFamily="34" charset="0"/>
              </a:rPr>
              <a:t>, swearing repeatedly and gesturing aggressively towards people walking past.</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Several members of the public can clearly hear him. A nearby parent moves their child away from the area, and another passer‑by later states that the man’s behaviour made them feel </a:t>
            </a:r>
            <a:r>
              <a:rPr kumimoji="0" lang="en-US" altLang="en-US" sz="2000" b="1" i="0" u="none" strike="noStrike" cap="none" normalizeH="0" baseline="0">
                <a:ln>
                  <a:noFill/>
                </a:ln>
                <a:effectLst/>
                <a:latin typeface="Segoe UI" panose="020B0502040204020203" pitchFamily="34" charset="0"/>
              </a:rPr>
              <a:t>alarmed and uncomfortable</a:t>
            </a:r>
            <a:r>
              <a:rPr kumimoji="0" lang="en-US" altLang="en-US" sz="2000" b="0" i="0" u="none" strike="noStrike" cap="none" normalizeH="0" baseline="0">
                <a:ln>
                  <a:noFill/>
                </a:ln>
                <a:effectLst/>
                <a:latin typeface="Segoe UI" panose="020B0502040204020203" pitchFamily="34" charset="0"/>
              </a:rPr>
              <a:t>, even though the abuse was not directed at them personally.</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a:ln>
                  <a:noFill/>
                </a:ln>
                <a:effectLst/>
                <a:latin typeface="Segoe UI" panose="020B0502040204020203" pitchFamily="34" charset="0"/>
              </a:rPr>
              <a:t>The man does not threaten anyone directly and does not appear to be trying to start a confrontation, but he continues using loud </a:t>
            </a:r>
            <a:r>
              <a:rPr kumimoji="0" lang="en-US" altLang="en-US" sz="2000" b="1" i="0" u="none" strike="noStrike" cap="none" normalizeH="0" baseline="0">
                <a:ln>
                  <a:noFill/>
                </a:ln>
                <a:effectLst/>
                <a:latin typeface="Segoe UI" panose="020B0502040204020203" pitchFamily="34" charset="0"/>
              </a:rPr>
              <a:t>abusive words and behaviour</a:t>
            </a:r>
            <a:r>
              <a:rPr kumimoji="0" lang="en-US" altLang="en-US" sz="2000" b="0" i="0" u="none" strike="noStrike" cap="none" normalizeH="0" baseline="0">
                <a:ln>
                  <a:noFill/>
                </a:ln>
                <a:effectLst/>
                <a:latin typeface="Segoe UI" panose="020B0502040204020203" pitchFamily="34" charset="0"/>
              </a:rPr>
              <a:t> in a public place. Police officers attend and speak to him about his conduct.</a:t>
            </a:r>
            <a:endParaRPr kumimoji="0" lang="en-US" altLang="en-US" sz="20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1273756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7">
            <a:extLst>
              <a:ext uri="{FF2B5EF4-FFF2-40B4-BE49-F238E27FC236}">
                <a16:creationId xmlns:a16="http://schemas.microsoft.com/office/drawing/2014/main" id="{131BD07B-5E49-05CC-3DAD-A6263BF690E7}"/>
              </a:ext>
            </a:extLst>
          </p:cNvPr>
          <p:cNvSpPr>
            <a:spLocks noGrp="1" noChangeArrowheads="1"/>
          </p:cNvSpPr>
          <p:nvPr>
            <p:ph type="title"/>
          </p:nvPr>
        </p:nvSpPr>
        <p:spPr bwMode="auto">
          <a:xfrm>
            <a:off x="699713" y="248038"/>
            <a:ext cx="7978122" cy="1159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algn="ctr" fontAlgn="base">
              <a:spcAft>
                <a:spcPct val="0"/>
              </a:spcAft>
              <a:buClrTx/>
              <a:buSzTx/>
              <a:tabLst/>
            </a:pPr>
            <a:r>
              <a:rPr kumimoji="0" lang="en-US" altLang="en-US" sz="3700" b="1" i="0" u="none" strike="noStrike" kern="1200" cap="none" normalizeH="0" baseline="0" dirty="0">
                <a:ln>
                  <a:noFill/>
                </a:ln>
                <a:solidFill>
                  <a:srgbClr val="FFFFFF"/>
                </a:solidFill>
                <a:effectLst/>
                <a:latin typeface="+mj-lt"/>
                <a:ea typeface="+mj-ea"/>
                <a:cs typeface="+mj-cs"/>
              </a:rPr>
              <a:t>Comparison of Sections 4, 4A and 5</a:t>
            </a:r>
          </a:p>
          <a:p>
            <a:pPr marL="0" marR="0" lvl="0" indent="0" algn="ctr" fontAlgn="base">
              <a:spcAft>
                <a:spcPct val="0"/>
              </a:spcAft>
              <a:buClrTx/>
              <a:buSzTx/>
              <a:tabLst/>
            </a:pPr>
            <a:endParaRPr kumimoji="0" lang="en-US" altLang="en-US" sz="3700" b="0" i="0" u="none" strike="noStrike" kern="1200" cap="none" normalizeH="0" baseline="0" dirty="0">
              <a:ln>
                <a:noFill/>
              </a:ln>
              <a:solidFill>
                <a:srgbClr val="FFFFFF"/>
              </a:solidFill>
              <a:effectLst/>
              <a:latin typeface="+mj-lt"/>
              <a:ea typeface="+mj-ea"/>
              <a:cs typeface="+mj-cs"/>
            </a:endParaRPr>
          </a:p>
        </p:txBody>
      </p:sp>
      <p:graphicFrame>
        <p:nvGraphicFramePr>
          <p:cNvPr id="19" name="Content Placeholder 18">
            <a:extLst>
              <a:ext uri="{FF2B5EF4-FFF2-40B4-BE49-F238E27FC236}">
                <a16:creationId xmlns:a16="http://schemas.microsoft.com/office/drawing/2014/main" id="{5930F4B9-9B18-F4A7-5276-684B00A80C77}"/>
              </a:ext>
            </a:extLst>
          </p:cNvPr>
          <p:cNvGraphicFramePr>
            <a:graphicFrameLocks noGrp="1"/>
          </p:cNvGraphicFramePr>
          <p:nvPr>
            <p:ph idx="1"/>
            <p:extLst>
              <p:ext uri="{D42A27DB-BD31-4B8C-83A1-F6EECF244321}">
                <p14:modId xmlns:p14="http://schemas.microsoft.com/office/powerpoint/2010/main" val="328678676"/>
              </p:ext>
            </p:extLst>
          </p:nvPr>
        </p:nvGraphicFramePr>
        <p:xfrm>
          <a:off x="432225" y="2110769"/>
          <a:ext cx="11327551" cy="4163214"/>
        </p:xfrm>
        <a:graphic>
          <a:graphicData uri="http://schemas.openxmlformats.org/drawingml/2006/table">
            <a:tbl>
              <a:tblPr firstRow="1" bandRow="1">
                <a:tableStyleId>{69012ECD-51FC-41F1-AA8D-1B2483CD663E}</a:tableStyleId>
              </a:tblPr>
              <a:tblGrid>
                <a:gridCol w="2808491">
                  <a:extLst>
                    <a:ext uri="{9D8B030D-6E8A-4147-A177-3AD203B41FA5}">
                      <a16:colId xmlns:a16="http://schemas.microsoft.com/office/drawing/2014/main" val="1939480292"/>
                    </a:ext>
                  </a:extLst>
                </a:gridCol>
                <a:gridCol w="2761748">
                  <a:extLst>
                    <a:ext uri="{9D8B030D-6E8A-4147-A177-3AD203B41FA5}">
                      <a16:colId xmlns:a16="http://schemas.microsoft.com/office/drawing/2014/main" val="675323130"/>
                    </a:ext>
                  </a:extLst>
                </a:gridCol>
                <a:gridCol w="2817378">
                  <a:extLst>
                    <a:ext uri="{9D8B030D-6E8A-4147-A177-3AD203B41FA5}">
                      <a16:colId xmlns:a16="http://schemas.microsoft.com/office/drawing/2014/main" val="266705001"/>
                    </a:ext>
                  </a:extLst>
                </a:gridCol>
                <a:gridCol w="2939934">
                  <a:extLst>
                    <a:ext uri="{9D8B030D-6E8A-4147-A177-3AD203B41FA5}">
                      <a16:colId xmlns:a16="http://schemas.microsoft.com/office/drawing/2014/main" val="3717602069"/>
                    </a:ext>
                  </a:extLst>
                </a:gridCol>
              </a:tblGrid>
              <a:tr h="690326">
                <a:tc>
                  <a:txBody>
                    <a:bodyPr/>
                    <a:lstStyle/>
                    <a:p>
                      <a:pPr>
                        <a:buNone/>
                      </a:pPr>
                      <a:r>
                        <a:rPr lang="en-GB" sz="1300">
                          <a:effectLst/>
                        </a:rPr>
                        <a:t>Feature</a:t>
                      </a:r>
                    </a:p>
                  </a:txBody>
                  <a:tcPr marL="64030" marR="64030" marT="32015" marB="32015" anchor="ctr"/>
                </a:tc>
                <a:tc>
                  <a:txBody>
                    <a:bodyPr/>
                    <a:lstStyle/>
                    <a:p>
                      <a:pPr>
                        <a:buNone/>
                      </a:pPr>
                      <a:r>
                        <a:rPr lang="en-GB" sz="1300" b="1">
                          <a:effectLst/>
                        </a:rPr>
                        <a:t>Section 4</a:t>
                      </a:r>
                      <a:br>
                        <a:rPr lang="en-GB" sz="1300">
                          <a:effectLst/>
                        </a:rPr>
                      </a:br>
                      <a:r>
                        <a:rPr lang="en-GB" sz="1300">
                          <a:effectLst/>
                        </a:rPr>
                        <a:t>Fear or Provocation of Violence</a:t>
                      </a:r>
                    </a:p>
                  </a:txBody>
                  <a:tcPr marL="64030" marR="64030" marT="32015" marB="32015" anchor="ctr"/>
                </a:tc>
                <a:tc>
                  <a:txBody>
                    <a:bodyPr/>
                    <a:lstStyle/>
                    <a:p>
                      <a:pPr>
                        <a:buNone/>
                      </a:pPr>
                      <a:r>
                        <a:rPr lang="en-GB" sz="1300" b="1">
                          <a:effectLst/>
                        </a:rPr>
                        <a:t>Section 4A</a:t>
                      </a:r>
                      <a:br>
                        <a:rPr lang="en-GB" sz="1300">
                          <a:effectLst/>
                        </a:rPr>
                      </a:br>
                      <a:r>
                        <a:rPr lang="en-GB" sz="1300">
                          <a:effectLst/>
                        </a:rPr>
                        <a:t>Intentional Harassment, Alarm or Distress</a:t>
                      </a:r>
                    </a:p>
                  </a:txBody>
                  <a:tcPr marL="64030" marR="64030" marT="32015" marB="32015" anchor="ctr"/>
                </a:tc>
                <a:tc>
                  <a:txBody>
                    <a:bodyPr/>
                    <a:lstStyle/>
                    <a:p>
                      <a:pPr>
                        <a:buNone/>
                      </a:pPr>
                      <a:r>
                        <a:rPr lang="en-GB" sz="1300" b="1">
                          <a:effectLst/>
                        </a:rPr>
                        <a:t>Section 5</a:t>
                      </a:r>
                      <a:br>
                        <a:rPr lang="en-GB" sz="1300">
                          <a:effectLst/>
                        </a:rPr>
                      </a:br>
                      <a:r>
                        <a:rPr lang="en-GB" sz="1300">
                          <a:effectLst/>
                        </a:rPr>
                        <a:t>Harassment, Alarm or Distress</a:t>
                      </a:r>
                    </a:p>
                  </a:txBody>
                  <a:tcPr marL="64030" marR="64030" marT="32015" marB="32015" anchor="ctr"/>
                </a:tc>
                <a:extLst>
                  <a:ext uri="{0D108BD9-81ED-4DB2-BD59-A6C34878D82A}">
                    <a16:rowId xmlns:a16="http://schemas.microsoft.com/office/drawing/2014/main" val="1666750574"/>
                  </a:ext>
                </a:extLst>
              </a:tr>
              <a:tr h="298891">
                <a:tc>
                  <a:txBody>
                    <a:bodyPr/>
                    <a:lstStyle/>
                    <a:p>
                      <a:pPr>
                        <a:buNone/>
                      </a:pPr>
                      <a:r>
                        <a:rPr lang="en-GB" sz="1300">
                          <a:effectLst/>
                        </a:rPr>
                        <a:t>Type of behaviour</a:t>
                      </a:r>
                    </a:p>
                  </a:txBody>
                  <a:tcPr marL="64030" marR="64030" marT="32015" marB="32015" anchor="ctr"/>
                </a:tc>
                <a:tc>
                  <a:txBody>
                    <a:bodyPr/>
                    <a:lstStyle/>
                    <a:p>
                      <a:pPr>
                        <a:buNone/>
                      </a:pPr>
                      <a:r>
                        <a:rPr lang="en-GB" sz="1300">
                          <a:effectLst/>
                        </a:rPr>
                        <a:t>Threatening, abusive </a:t>
                      </a:r>
                      <a:r>
                        <a:rPr lang="en-GB" sz="1300" b="1">
                          <a:effectLst/>
                        </a:rPr>
                        <a:t>or insulting</a:t>
                      </a:r>
                      <a:endParaRPr lang="en-GB" sz="1300">
                        <a:effectLst/>
                      </a:endParaRPr>
                    </a:p>
                  </a:txBody>
                  <a:tcPr marL="64030" marR="64030" marT="32015" marB="32015" anchor="ctr"/>
                </a:tc>
                <a:tc>
                  <a:txBody>
                    <a:bodyPr/>
                    <a:lstStyle/>
                    <a:p>
                      <a:pPr>
                        <a:buNone/>
                      </a:pPr>
                      <a:r>
                        <a:rPr lang="en-GB" sz="1300">
                          <a:effectLst/>
                        </a:rPr>
                        <a:t>Threatening, abusive </a:t>
                      </a:r>
                      <a:r>
                        <a:rPr lang="en-GB" sz="1300" b="1">
                          <a:effectLst/>
                        </a:rPr>
                        <a:t>or insulting</a:t>
                      </a:r>
                      <a:endParaRPr lang="en-GB" sz="1300">
                        <a:effectLst/>
                      </a:endParaRPr>
                    </a:p>
                  </a:txBody>
                  <a:tcPr marL="64030" marR="64030" marT="32015" marB="32015" anchor="ctr"/>
                </a:tc>
                <a:tc>
                  <a:txBody>
                    <a:bodyPr/>
                    <a:lstStyle/>
                    <a:p>
                      <a:pPr>
                        <a:buNone/>
                      </a:pPr>
                      <a:r>
                        <a:rPr lang="en-GB" sz="1300">
                          <a:effectLst/>
                        </a:rPr>
                        <a:t>Threatening </a:t>
                      </a:r>
                      <a:r>
                        <a:rPr lang="en-GB" sz="1300" b="1">
                          <a:effectLst/>
                        </a:rPr>
                        <a:t>or abusive</a:t>
                      </a:r>
                      <a:endParaRPr lang="en-GB" sz="1300">
                        <a:effectLst/>
                      </a:endParaRPr>
                    </a:p>
                  </a:txBody>
                  <a:tcPr marL="64030" marR="64030" marT="32015" marB="32015" anchor="ctr"/>
                </a:tc>
                <a:extLst>
                  <a:ext uri="{0D108BD9-81ED-4DB2-BD59-A6C34878D82A}">
                    <a16:rowId xmlns:a16="http://schemas.microsoft.com/office/drawing/2014/main" val="1825111129"/>
                  </a:ext>
                </a:extLst>
              </a:tr>
              <a:tr h="690326">
                <a:tc>
                  <a:txBody>
                    <a:bodyPr/>
                    <a:lstStyle/>
                    <a:p>
                      <a:pPr>
                        <a:buNone/>
                      </a:pPr>
                      <a:r>
                        <a:rPr lang="en-GB" sz="1300">
                          <a:effectLst/>
                        </a:rPr>
                        <a:t>What the offence targets</a:t>
                      </a:r>
                    </a:p>
                  </a:txBody>
                  <a:tcPr marL="64030" marR="64030" marT="32015" marB="32015" anchor="ctr"/>
                </a:tc>
                <a:tc>
                  <a:txBody>
                    <a:bodyPr/>
                    <a:lstStyle/>
                    <a:p>
                      <a:pPr>
                        <a:buNone/>
                      </a:pPr>
                      <a:r>
                        <a:rPr lang="en-GB" sz="1300" b="1">
                          <a:effectLst/>
                        </a:rPr>
                        <a:t>Fear of immediate violence</a:t>
                      </a:r>
                      <a:r>
                        <a:rPr lang="en-GB" sz="1300">
                          <a:effectLst/>
                        </a:rPr>
                        <a:t> or </a:t>
                      </a:r>
                      <a:r>
                        <a:rPr lang="en-GB" sz="1300" b="1">
                          <a:effectLst/>
                        </a:rPr>
                        <a:t>provoking immediate violence</a:t>
                      </a:r>
                      <a:endParaRPr lang="en-GB" sz="1300">
                        <a:effectLst/>
                      </a:endParaRPr>
                    </a:p>
                  </a:txBody>
                  <a:tcPr marL="64030" marR="64030" marT="32015" marB="32015" anchor="ctr"/>
                </a:tc>
                <a:tc>
                  <a:txBody>
                    <a:bodyPr/>
                    <a:lstStyle/>
                    <a:p>
                      <a:pPr>
                        <a:buNone/>
                      </a:pPr>
                      <a:r>
                        <a:rPr lang="en-GB" sz="1300" b="1">
                          <a:effectLst/>
                        </a:rPr>
                        <a:t>Intentional</a:t>
                      </a:r>
                      <a:r>
                        <a:rPr lang="en-GB" sz="1300">
                          <a:effectLst/>
                        </a:rPr>
                        <a:t> harassment, alarm or distress</a:t>
                      </a:r>
                    </a:p>
                  </a:txBody>
                  <a:tcPr marL="64030" marR="64030" marT="32015" marB="32015" anchor="ctr"/>
                </a:tc>
                <a:tc>
                  <a:txBody>
                    <a:bodyPr/>
                    <a:lstStyle/>
                    <a:p>
                      <a:pPr>
                        <a:buNone/>
                      </a:pPr>
                      <a:r>
                        <a:rPr lang="en-GB" sz="1300" b="1">
                          <a:effectLst/>
                        </a:rPr>
                        <a:t>Lower‑level disorder</a:t>
                      </a:r>
                      <a:r>
                        <a:rPr lang="en-GB" sz="1300">
                          <a:effectLst/>
                        </a:rPr>
                        <a:t> likely to cause HAD</a:t>
                      </a:r>
                    </a:p>
                  </a:txBody>
                  <a:tcPr marL="64030" marR="64030" marT="32015" marB="32015" anchor="ctr"/>
                </a:tc>
                <a:extLst>
                  <a:ext uri="{0D108BD9-81ED-4DB2-BD59-A6C34878D82A}">
                    <a16:rowId xmlns:a16="http://schemas.microsoft.com/office/drawing/2014/main" val="3929547145"/>
                  </a:ext>
                </a:extLst>
              </a:tr>
              <a:tr h="298891">
                <a:tc>
                  <a:txBody>
                    <a:bodyPr/>
                    <a:lstStyle/>
                    <a:p>
                      <a:pPr>
                        <a:buNone/>
                      </a:pPr>
                      <a:r>
                        <a:rPr lang="en-GB" sz="1300">
                          <a:effectLst/>
                        </a:rPr>
                        <a:t>Intent required</a:t>
                      </a:r>
                    </a:p>
                  </a:txBody>
                  <a:tcPr marL="64030" marR="64030" marT="32015" marB="32015" anchor="ctr"/>
                </a:tc>
                <a:tc>
                  <a:txBody>
                    <a:bodyPr/>
                    <a:lstStyle/>
                    <a:p>
                      <a:pPr>
                        <a:buNone/>
                      </a:pPr>
                      <a:r>
                        <a:rPr lang="en-GB" sz="1300">
                          <a:effectLst/>
                        </a:rPr>
                        <a:t>✅ Yes</a:t>
                      </a:r>
                    </a:p>
                  </a:txBody>
                  <a:tcPr marL="64030" marR="64030" marT="32015" marB="32015" anchor="ctr"/>
                </a:tc>
                <a:tc>
                  <a:txBody>
                    <a:bodyPr/>
                    <a:lstStyle/>
                    <a:p>
                      <a:pPr>
                        <a:buNone/>
                      </a:pPr>
                      <a:r>
                        <a:rPr lang="en-GB" sz="1300">
                          <a:effectLst/>
                        </a:rPr>
                        <a:t>✅ Yes</a:t>
                      </a:r>
                    </a:p>
                  </a:txBody>
                  <a:tcPr marL="64030" marR="64030" marT="32015" marB="32015" anchor="ctr"/>
                </a:tc>
                <a:tc>
                  <a:txBody>
                    <a:bodyPr/>
                    <a:lstStyle/>
                    <a:p>
                      <a:pPr>
                        <a:buNone/>
                      </a:pPr>
                      <a:r>
                        <a:rPr lang="en-GB" sz="1300">
                          <a:effectLst/>
                        </a:rPr>
                        <a:t>❌ No</a:t>
                      </a:r>
                    </a:p>
                  </a:txBody>
                  <a:tcPr marL="64030" marR="64030" marT="32015" marB="32015" anchor="ctr"/>
                </a:tc>
                <a:extLst>
                  <a:ext uri="{0D108BD9-81ED-4DB2-BD59-A6C34878D82A}">
                    <a16:rowId xmlns:a16="http://schemas.microsoft.com/office/drawing/2014/main" val="2672991148"/>
                  </a:ext>
                </a:extLst>
              </a:tr>
              <a:tr h="298891">
                <a:tc>
                  <a:txBody>
                    <a:bodyPr/>
                    <a:lstStyle/>
                    <a:p>
                      <a:pPr>
                        <a:buNone/>
                      </a:pPr>
                      <a:r>
                        <a:rPr lang="en-GB" sz="1300">
                          <a:effectLst/>
                        </a:rPr>
                        <a:t>Actual effect required</a:t>
                      </a:r>
                    </a:p>
                  </a:txBody>
                  <a:tcPr marL="64030" marR="64030" marT="32015" marB="32015" anchor="ctr"/>
                </a:tc>
                <a:tc>
                  <a:txBody>
                    <a:bodyPr/>
                    <a:lstStyle/>
                    <a:p>
                      <a:pPr>
                        <a:buNone/>
                      </a:pPr>
                      <a:r>
                        <a:rPr lang="en-GB" sz="1300">
                          <a:effectLst/>
                        </a:rPr>
                        <a:t>✅ Victim put in fear or provoked</a:t>
                      </a:r>
                    </a:p>
                  </a:txBody>
                  <a:tcPr marL="64030" marR="64030" marT="32015" marB="32015" anchor="ctr"/>
                </a:tc>
                <a:tc>
                  <a:txBody>
                    <a:bodyPr/>
                    <a:lstStyle/>
                    <a:p>
                      <a:pPr>
                        <a:buNone/>
                      </a:pPr>
                      <a:r>
                        <a:rPr lang="en-GB" sz="1300">
                          <a:effectLst/>
                        </a:rPr>
                        <a:t>✅ Victim </a:t>
                      </a:r>
                      <a:r>
                        <a:rPr lang="en-GB" sz="1300" b="1">
                          <a:effectLst/>
                        </a:rPr>
                        <a:t>actually suffers</a:t>
                      </a:r>
                      <a:r>
                        <a:rPr lang="en-GB" sz="1300">
                          <a:effectLst/>
                        </a:rPr>
                        <a:t> HAD</a:t>
                      </a:r>
                    </a:p>
                  </a:txBody>
                  <a:tcPr marL="64030" marR="64030" marT="32015" marB="32015" anchor="ctr"/>
                </a:tc>
                <a:tc>
                  <a:txBody>
                    <a:bodyPr/>
                    <a:lstStyle/>
                    <a:p>
                      <a:pPr>
                        <a:buNone/>
                      </a:pPr>
                      <a:r>
                        <a:rPr lang="en-GB" sz="1300">
                          <a:effectLst/>
                        </a:rPr>
                        <a:t>❌ Likelihood of HAD only</a:t>
                      </a:r>
                    </a:p>
                  </a:txBody>
                  <a:tcPr marL="64030" marR="64030" marT="32015" marB="32015" anchor="ctr"/>
                </a:tc>
                <a:extLst>
                  <a:ext uri="{0D108BD9-81ED-4DB2-BD59-A6C34878D82A}">
                    <a16:rowId xmlns:a16="http://schemas.microsoft.com/office/drawing/2014/main" val="2199778971"/>
                  </a:ext>
                </a:extLst>
              </a:tr>
              <a:tr h="494608">
                <a:tc>
                  <a:txBody>
                    <a:bodyPr/>
                    <a:lstStyle/>
                    <a:p>
                      <a:pPr>
                        <a:buNone/>
                      </a:pPr>
                      <a:r>
                        <a:rPr lang="en-GB" sz="1300">
                          <a:effectLst/>
                        </a:rPr>
                        <a:t>Violence required</a:t>
                      </a:r>
                    </a:p>
                  </a:txBody>
                  <a:tcPr marL="64030" marR="64030" marT="32015" marB="32015" anchor="ctr"/>
                </a:tc>
                <a:tc>
                  <a:txBody>
                    <a:bodyPr/>
                    <a:lstStyle/>
                    <a:p>
                      <a:pPr>
                        <a:buNone/>
                      </a:pPr>
                      <a:r>
                        <a:rPr lang="en-GB" sz="1300">
                          <a:effectLst/>
                        </a:rPr>
                        <a:t>Fear or provocation of </a:t>
                      </a:r>
                      <a:r>
                        <a:rPr lang="en-GB" sz="1300" b="1">
                          <a:effectLst/>
                        </a:rPr>
                        <a:t>immediate violence</a:t>
                      </a:r>
                      <a:endParaRPr lang="en-GB" sz="1300">
                        <a:effectLst/>
                      </a:endParaRPr>
                    </a:p>
                  </a:txBody>
                  <a:tcPr marL="64030" marR="64030" marT="32015" marB="32015" anchor="ctr"/>
                </a:tc>
                <a:tc>
                  <a:txBody>
                    <a:bodyPr/>
                    <a:lstStyle/>
                    <a:p>
                      <a:pPr>
                        <a:buNone/>
                      </a:pPr>
                      <a:r>
                        <a:rPr lang="en-GB" sz="1300">
                          <a:effectLst/>
                        </a:rPr>
                        <a:t>No violence required</a:t>
                      </a:r>
                    </a:p>
                  </a:txBody>
                  <a:tcPr marL="64030" marR="64030" marT="32015" marB="32015" anchor="ctr"/>
                </a:tc>
                <a:tc>
                  <a:txBody>
                    <a:bodyPr/>
                    <a:lstStyle/>
                    <a:p>
                      <a:pPr>
                        <a:buNone/>
                      </a:pPr>
                      <a:r>
                        <a:rPr lang="en-GB" sz="1300">
                          <a:effectLst/>
                        </a:rPr>
                        <a:t>No violence required</a:t>
                      </a:r>
                    </a:p>
                  </a:txBody>
                  <a:tcPr marL="64030" marR="64030" marT="32015" marB="32015" anchor="ctr"/>
                </a:tc>
                <a:extLst>
                  <a:ext uri="{0D108BD9-81ED-4DB2-BD59-A6C34878D82A}">
                    <a16:rowId xmlns:a16="http://schemas.microsoft.com/office/drawing/2014/main" val="912406824"/>
                  </a:ext>
                </a:extLst>
              </a:tr>
              <a:tr h="298891">
                <a:tc>
                  <a:txBody>
                    <a:bodyPr/>
                    <a:lstStyle/>
                    <a:p>
                      <a:pPr>
                        <a:buNone/>
                      </a:pPr>
                      <a:r>
                        <a:rPr lang="en-GB" sz="1300">
                          <a:effectLst/>
                        </a:rPr>
                        <a:t>Victim required</a:t>
                      </a:r>
                    </a:p>
                  </a:txBody>
                  <a:tcPr marL="64030" marR="64030" marT="32015" marB="32015" anchor="ctr"/>
                </a:tc>
                <a:tc>
                  <a:txBody>
                    <a:bodyPr/>
                    <a:lstStyle/>
                    <a:p>
                      <a:pPr>
                        <a:buNone/>
                      </a:pPr>
                      <a:r>
                        <a:rPr lang="en-GB" sz="1300">
                          <a:effectLst/>
                        </a:rPr>
                        <a:t>✅ Yes</a:t>
                      </a:r>
                    </a:p>
                  </a:txBody>
                  <a:tcPr marL="64030" marR="64030" marT="32015" marB="32015" anchor="ctr"/>
                </a:tc>
                <a:tc>
                  <a:txBody>
                    <a:bodyPr/>
                    <a:lstStyle/>
                    <a:p>
                      <a:pPr>
                        <a:buNone/>
                      </a:pPr>
                      <a:r>
                        <a:rPr lang="en-GB" sz="1300">
                          <a:effectLst/>
                        </a:rPr>
                        <a:t>✅ Yes (complainant required)</a:t>
                      </a:r>
                    </a:p>
                  </a:txBody>
                  <a:tcPr marL="64030" marR="64030" marT="32015" marB="32015" anchor="ctr"/>
                </a:tc>
                <a:tc>
                  <a:txBody>
                    <a:bodyPr/>
                    <a:lstStyle/>
                    <a:p>
                      <a:pPr>
                        <a:buNone/>
                      </a:pPr>
                      <a:r>
                        <a:rPr lang="en-GB" sz="1300">
                          <a:effectLst/>
                        </a:rPr>
                        <a:t>❌ No (hypothetical person)</a:t>
                      </a:r>
                    </a:p>
                  </a:txBody>
                  <a:tcPr marL="64030" marR="64030" marT="32015" marB="32015" anchor="ctr"/>
                </a:tc>
                <a:extLst>
                  <a:ext uri="{0D108BD9-81ED-4DB2-BD59-A6C34878D82A}">
                    <a16:rowId xmlns:a16="http://schemas.microsoft.com/office/drawing/2014/main" val="4037035122"/>
                  </a:ext>
                </a:extLst>
              </a:tr>
              <a:tr h="298891">
                <a:tc>
                  <a:txBody>
                    <a:bodyPr/>
                    <a:lstStyle/>
                    <a:p>
                      <a:pPr>
                        <a:buNone/>
                      </a:pPr>
                      <a:r>
                        <a:rPr lang="en-GB" sz="1300">
                          <a:effectLst/>
                        </a:rPr>
                        <a:t>Test applied</a:t>
                      </a:r>
                    </a:p>
                  </a:txBody>
                  <a:tcPr marL="64030" marR="64030" marT="32015" marB="32015" anchor="ctr"/>
                </a:tc>
                <a:tc>
                  <a:txBody>
                    <a:bodyPr/>
                    <a:lstStyle/>
                    <a:p>
                      <a:pPr>
                        <a:buNone/>
                      </a:pPr>
                      <a:r>
                        <a:rPr lang="en-GB" sz="1300">
                          <a:effectLst/>
                        </a:rPr>
                        <a:t>Immediate violence test</a:t>
                      </a:r>
                    </a:p>
                  </a:txBody>
                  <a:tcPr marL="64030" marR="64030" marT="32015" marB="32015" anchor="ctr"/>
                </a:tc>
                <a:tc>
                  <a:txBody>
                    <a:bodyPr/>
                    <a:lstStyle/>
                    <a:p>
                      <a:pPr>
                        <a:buNone/>
                      </a:pPr>
                      <a:r>
                        <a:rPr lang="en-GB" sz="1300">
                          <a:effectLst/>
                        </a:rPr>
                        <a:t>Intent + actual HAD</a:t>
                      </a:r>
                    </a:p>
                  </a:txBody>
                  <a:tcPr marL="64030" marR="64030" marT="32015" marB="32015" anchor="ctr"/>
                </a:tc>
                <a:tc>
                  <a:txBody>
                    <a:bodyPr/>
                    <a:lstStyle/>
                    <a:p>
                      <a:pPr>
                        <a:buNone/>
                      </a:pPr>
                      <a:r>
                        <a:rPr lang="en-GB" sz="1300">
                          <a:effectLst/>
                        </a:rPr>
                        <a:t>Likely to cause HAD</a:t>
                      </a:r>
                    </a:p>
                  </a:txBody>
                  <a:tcPr marL="64030" marR="64030" marT="32015" marB="32015" anchor="ctr"/>
                </a:tc>
                <a:extLst>
                  <a:ext uri="{0D108BD9-81ED-4DB2-BD59-A6C34878D82A}">
                    <a16:rowId xmlns:a16="http://schemas.microsoft.com/office/drawing/2014/main" val="3055299447"/>
                  </a:ext>
                </a:extLst>
              </a:tr>
              <a:tr h="494608">
                <a:tc>
                  <a:txBody>
                    <a:bodyPr/>
                    <a:lstStyle/>
                    <a:p>
                      <a:pPr>
                        <a:buNone/>
                      </a:pPr>
                      <a:r>
                        <a:rPr lang="en-GB" sz="1300">
                          <a:effectLst/>
                        </a:rPr>
                        <a:t>Where it can occur</a:t>
                      </a:r>
                    </a:p>
                  </a:txBody>
                  <a:tcPr marL="64030" marR="64030" marT="32015" marB="32015" anchor="ctr"/>
                </a:tc>
                <a:tc>
                  <a:txBody>
                    <a:bodyPr/>
                    <a:lstStyle/>
                    <a:p>
                      <a:pPr>
                        <a:buNone/>
                      </a:pPr>
                      <a:r>
                        <a:rPr lang="en-GB" sz="1300">
                          <a:effectLst/>
                        </a:rPr>
                        <a:t>Public or private place</a:t>
                      </a:r>
                    </a:p>
                  </a:txBody>
                  <a:tcPr marL="64030" marR="64030" marT="32015" marB="32015" anchor="ctr"/>
                </a:tc>
                <a:tc>
                  <a:txBody>
                    <a:bodyPr/>
                    <a:lstStyle/>
                    <a:p>
                      <a:pPr>
                        <a:buNone/>
                      </a:pPr>
                      <a:r>
                        <a:rPr lang="en-GB" sz="1300">
                          <a:effectLst/>
                        </a:rPr>
                        <a:t>Public or private place (dwelling exemption applies)</a:t>
                      </a:r>
                    </a:p>
                  </a:txBody>
                  <a:tcPr marL="64030" marR="64030" marT="32015" marB="32015" anchor="ctr"/>
                </a:tc>
                <a:tc>
                  <a:txBody>
                    <a:bodyPr/>
                    <a:lstStyle/>
                    <a:p>
                      <a:pPr>
                        <a:buNone/>
                      </a:pPr>
                      <a:r>
                        <a:rPr lang="en-GB" sz="1300">
                          <a:effectLst/>
                        </a:rPr>
                        <a:t>Public place or qualifying private place</a:t>
                      </a:r>
                    </a:p>
                  </a:txBody>
                  <a:tcPr marL="64030" marR="64030" marT="32015" marB="32015" anchor="ctr"/>
                </a:tc>
                <a:extLst>
                  <a:ext uri="{0D108BD9-81ED-4DB2-BD59-A6C34878D82A}">
                    <a16:rowId xmlns:a16="http://schemas.microsoft.com/office/drawing/2014/main" val="3852677717"/>
                  </a:ext>
                </a:extLst>
              </a:tr>
              <a:tr h="298891">
                <a:tc>
                  <a:txBody>
                    <a:bodyPr/>
                    <a:lstStyle/>
                    <a:p>
                      <a:pPr>
                        <a:buNone/>
                      </a:pPr>
                      <a:r>
                        <a:rPr lang="en-GB" sz="1300">
                          <a:effectLst/>
                        </a:rPr>
                        <a:t>Relative seriousness</a:t>
                      </a:r>
                    </a:p>
                  </a:txBody>
                  <a:tcPr marL="64030" marR="64030" marT="32015" marB="32015" anchor="ctr"/>
                </a:tc>
                <a:tc>
                  <a:txBody>
                    <a:bodyPr/>
                    <a:lstStyle/>
                    <a:p>
                      <a:pPr>
                        <a:buNone/>
                      </a:pPr>
                      <a:r>
                        <a:rPr lang="en-GB" sz="1300">
                          <a:effectLst/>
                        </a:rPr>
                        <a:t>Higher</a:t>
                      </a:r>
                    </a:p>
                  </a:txBody>
                  <a:tcPr marL="64030" marR="64030" marT="32015" marB="32015" anchor="ctr"/>
                </a:tc>
                <a:tc>
                  <a:txBody>
                    <a:bodyPr/>
                    <a:lstStyle/>
                    <a:p>
                      <a:pPr>
                        <a:buNone/>
                      </a:pPr>
                      <a:r>
                        <a:rPr lang="en-GB" sz="1300">
                          <a:effectLst/>
                        </a:rPr>
                        <a:t>Medium</a:t>
                      </a:r>
                    </a:p>
                  </a:txBody>
                  <a:tcPr marL="64030" marR="64030" marT="32015" marB="32015" anchor="ctr"/>
                </a:tc>
                <a:tc>
                  <a:txBody>
                    <a:bodyPr/>
                    <a:lstStyle/>
                    <a:p>
                      <a:pPr>
                        <a:buNone/>
                      </a:pPr>
                      <a:r>
                        <a:rPr lang="en-GB" sz="1300">
                          <a:effectLst/>
                        </a:rPr>
                        <a:t>Lower</a:t>
                      </a:r>
                    </a:p>
                  </a:txBody>
                  <a:tcPr marL="64030" marR="64030" marT="32015" marB="32015" anchor="ctr"/>
                </a:tc>
                <a:extLst>
                  <a:ext uri="{0D108BD9-81ED-4DB2-BD59-A6C34878D82A}">
                    <a16:rowId xmlns:a16="http://schemas.microsoft.com/office/drawing/2014/main" val="2125302075"/>
                  </a:ext>
                </a:extLst>
              </a:tr>
            </a:tbl>
          </a:graphicData>
        </a:graphic>
      </p:graphicFrame>
    </p:spTree>
    <p:extLst>
      <p:ext uri="{BB962C8B-B14F-4D97-AF65-F5344CB8AC3E}">
        <p14:creationId xmlns:p14="http://schemas.microsoft.com/office/powerpoint/2010/main" val="16324145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278</TotalTime>
  <Words>3085</Words>
  <Application>Microsoft Office PowerPoint</Application>
  <PresentationFormat>Widescreen</PresentationFormat>
  <Paragraphs>257</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Calibri</vt:lpstr>
      <vt:lpstr>Segoe UI</vt:lpstr>
      <vt:lpstr>Office Theme</vt:lpstr>
      <vt:lpstr>   Public Order Act 1986</vt:lpstr>
      <vt:lpstr>Riot (Section 1)</vt:lpstr>
      <vt:lpstr>Scenario: Riot ? </vt:lpstr>
      <vt:lpstr> Violent Disorder (Section 2) </vt:lpstr>
      <vt:lpstr>Scenario: Violent Disorder ? </vt:lpstr>
      <vt:lpstr>Affray (Section 3)</vt:lpstr>
      <vt:lpstr>Scenario – Affray ?</vt:lpstr>
      <vt:lpstr>Section 4 – Public Order Act 1986 Fear or Provocation of Violence </vt:lpstr>
      <vt:lpstr>Scenario – Section 4 ?</vt:lpstr>
      <vt:lpstr>Section 4A – Public Order Act 1986 Intentional Harassment, Alarm or Distress </vt:lpstr>
      <vt:lpstr>Scenario – Section 4 A ?</vt:lpstr>
      <vt:lpstr>Section 5 – Public Order Act 1986</vt:lpstr>
      <vt:lpstr>Scenario – Section 5?</vt:lpstr>
      <vt:lpstr>Comparison of Sections 4, 4A and 5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Dafydd Bevan</dc:creator>
  <cp:lastModifiedBy>Justin Evans</cp:lastModifiedBy>
  <cp:revision>7</cp:revision>
  <dcterms:created xsi:type="dcterms:W3CDTF">2026-03-27T13:27:40Z</dcterms:created>
  <dcterms:modified xsi:type="dcterms:W3CDTF">2026-04-21T10:03:36Z</dcterms:modified>
</cp:coreProperties>
</file>