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68" r:id="rId3"/>
    <p:sldId id="269" r:id="rId4"/>
    <p:sldId id="257" r:id="rId5"/>
    <p:sldId id="270" r:id="rId6"/>
    <p:sldId id="271" r:id="rId7"/>
    <p:sldId id="272" r:id="rId8"/>
    <p:sldId id="273" r:id="rId9"/>
    <p:sldId id="274" r:id="rId10"/>
  </p:sldIdLst>
  <p:sldSz cx="18288000" cy="10287000"/>
  <p:notesSz cx="6858000" cy="9144000"/>
  <p:embeddedFontLst>
    <p:embeddedFont>
      <p:font typeface="Arial Narrow" panose="020B0606020202030204" pitchFamily="34" charset="0"/>
      <p:regular r:id="rId11"/>
      <p:bold r:id="rId12"/>
      <p:italic r:id="rId13"/>
      <p:boldItalic r:id="rId14"/>
    </p:embeddedFont>
    <p:embeddedFont>
      <p:font typeface="Handelson Four"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143" autoAdjust="0"/>
    <p:restoredTop sz="94622" autoAdjust="0"/>
  </p:normalViewPr>
  <p:slideViewPr>
    <p:cSldViewPr>
      <p:cViewPr varScale="1">
        <p:scale>
          <a:sx n="66" d="100"/>
          <a:sy n="66" d="100"/>
        </p:scale>
        <p:origin x="342"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9/19/2024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051673">
            <a:off x="-1864881" y="4450874"/>
            <a:ext cx="5787162" cy="2608081"/>
          </a:xfrm>
          <a:custGeom>
            <a:avLst/>
            <a:gdLst/>
            <a:ahLst/>
            <a:cxnLst/>
            <a:rect l="l" t="t" r="r" b="b"/>
            <a:pathLst>
              <a:path w="5787162" h="2608081">
                <a:moveTo>
                  <a:pt x="0" y="0"/>
                </a:moveTo>
                <a:lnTo>
                  <a:pt x="5787162" y="0"/>
                </a:lnTo>
                <a:lnTo>
                  <a:pt x="5787162" y="2608081"/>
                </a:lnTo>
                <a:lnTo>
                  <a:pt x="0" y="2608081"/>
                </a:lnTo>
                <a:lnTo>
                  <a:pt x="0" y="0"/>
                </a:lnTo>
                <a:close/>
              </a:path>
            </a:pathLst>
          </a:custGeom>
          <a:blipFill>
            <a:blip r:embed="rId2">
              <a:alphaModFix amt="15000"/>
              <a:extLst>
                <a:ext uri="{96DAC541-7B7A-43D3-8B79-37D633B846F1}">
                  <asvg:svgBlip xmlns:asvg="http://schemas.microsoft.com/office/drawing/2016/SVG/main" r:embed="rId3"/>
                </a:ext>
              </a:extLst>
            </a:blip>
            <a:stretch>
              <a:fillRect/>
            </a:stretch>
          </a:blipFill>
        </p:spPr>
        <p:txBody>
          <a:bodyPr/>
          <a:lstStyle/>
          <a:p>
            <a:endParaRPr lang="en-PH"/>
          </a:p>
        </p:txBody>
      </p:sp>
      <p:grpSp>
        <p:nvGrpSpPr>
          <p:cNvPr id="3" name="Group 3"/>
          <p:cNvGrpSpPr/>
          <p:nvPr/>
        </p:nvGrpSpPr>
        <p:grpSpPr>
          <a:xfrm rot="5400000">
            <a:off x="-1156745" y="6300751"/>
            <a:ext cx="3937119" cy="6379949"/>
            <a:chOff x="0" y="0"/>
            <a:chExt cx="998519" cy="1618062"/>
          </a:xfrm>
        </p:grpSpPr>
        <p:sp>
          <p:nvSpPr>
            <p:cNvPr id="4" name="Freeform 4"/>
            <p:cNvSpPr/>
            <p:nvPr/>
          </p:nvSpPr>
          <p:spPr>
            <a:xfrm>
              <a:off x="0" y="0"/>
              <a:ext cx="998519" cy="1618062"/>
            </a:xfrm>
            <a:custGeom>
              <a:avLst/>
              <a:gdLst/>
              <a:ahLst/>
              <a:cxnLst/>
              <a:rect l="l" t="t" r="r" b="b"/>
              <a:pathLst>
                <a:path w="998519" h="1618062">
                  <a:moveTo>
                    <a:pt x="499259" y="0"/>
                  </a:moveTo>
                  <a:cubicBezTo>
                    <a:pt x="223526" y="0"/>
                    <a:pt x="0" y="362215"/>
                    <a:pt x="0" y="809031"/>
                  </a:cubicBezTo>
                  <a:cubicBezTo>
                    <a:pt x="0" y="1255846"/>
                    <a:pt x="223526" y="1618062"/>
                    <a:pt x="499259" y="1618062"/>
                  </a:cubicBezTo>
                  <a:cubicBezTo>
                    <a:pt x="774993" y="1618062"/>
                    <a:pt x="998519" y="1255846"/>
                    <a:pt x="998519" y="809031"/>
                  </a:cubicBezTo>
                  <a:cubicBezTo>
                    <a:pt x="998519" y="362215"/>
                    <a:pt x="774993" y="0"/>
                    <a:pt x="499259" y="0"/>
                  </a:cubicBezTo>
                  <a:close/>
                </a:path>
              </a:pathLst>
            </a:custGeom>
            <a:solidFill>
              <a:srgbClr val="34C057"/>
            </a:solidFill>
          </p:spPr>
          <p:txBody>
            <a:bodyPr/>
            <a:lstStyle/>
            <a:p>
              <a:endParaRPr lang="en-PH"/>
            </a:p>
          </p:txBody>
        </p:sp>
        <p:sp>
          <p:nvSpPr>
            <p:cNvPr id="5" name="TextBox 5"/>
            <p:cNvSpPr txBox="1"/>
            <p:nvPr/>
          </p:nvSpPr>
          <p:spPr>
            <a:xfrm>
              <a:off x="93611" y="123118"/>
              <a:ext cx="811297" cy="1343250"/>
            </a:xfrm>
            <a:prstGeom prst="rect">
              <a:avLst/>
            </a:prstGeom>
          </p:spPr>
          <p:txBody>
            <a:bodyPr lIns="37396" tIns="37396" rIns="37396" bIns="37396" rtlCol="0" anchor="ctr"/>
            <a:lstStyle/>
            <a:p>
              <a:pPr algn="ctr">
                <a:lnSpc>
                  <a:spcPts val="1540"/>
                </a:lnSpc>
              </a:pPr>
              <a:endParaRPr/>
            </a:p>
          </p:txBody>
        </p:sp>
      </p:grpSp>
      <p:sp>
        <p:nvSpPr>
          <p:cNvPr id="6" name="Freeform 6"/>
          <p:cNvSpPr/>
          <p:nvPr/>
        </p:nvSpPr>
        <p:spPr>
          <a:xfrm rot="9788372">
            <a:off x="-740263" y="-1939662"/>
            <a:ext cx="9892793" cy="5607235"/>
          </a:xfrm>
          <a:custGeom>
            <a:avLst/>
            <a:gdLst/>
            <a:ahLst/>
            <a:cxnLst/>
            <a:rect l="l" t="t" r="r" b="b"/>
            <a:pathLst>
              <a:path w="9892793" h="5607235">
                <a:moveTo>
                  <a:pt x="0" y="0"/>
                </a:moveTo>
                <a:lnTo>
                  <a:pt x="9892794" y="0"/>
                </a:lnTo>
                <a:lnTo>
                  <a:pt x="9892794" y="5607235"/>
                </a:lnTo>
                <a:lnTo>
                  <a:pt x="0" y="56072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H"/>
          </a:p>
        </p:txBody>
      </p:sp>
      <p:sp>
        <p:nvSpPr>
          <p:cNvPr id="7" name="Freeform 7"/>
          <p:cNvSpPr/>
          <p:nvPr/>
        </p:nvSpPr>
        <p:spPr>
          <a:xfrm rot="-4860494">
            <a:off x="10710350" y="2035142"/>
            <a:ext cx="12142795" cy="7050782"/>
          </a:xfrm>
          <a:custGeom>
            <a:avLst/>
            <a:gdLst/>
            <a:ahLst/>
            <a:cxnLst/>
            <a:rect l="l" t="t" r="r" b="b"/>
            <a:pathLst>
              <a:path w="11681167" h="6620886">
                <a:moveTo>
                  <a:pt x="0" y="0"/>
                </a:moveTo>
                <a:lnTo>
                  <a:pt x="11681168" y="0"/>
                </a:lnTo>
                <a:lnTo>
                  <a:pt x="11681168" y="6620885"/>
                </a:lnTo>
                <a:lnTo>
                  <a:pt x="0" y="6620885"/>
                </a:lnTo>
                <a:lnTo>
                  <a:pt x="0" y="0"/>
                </a:lnTo>
                <a:close/>
              </a:path>
            </a:pathLst>
          </a:custGeom>
          <a:blipFill>
            <a:blip r:embed="rId6">
              <a:alphaModFix amt="85000"/>
              <a:extLst>
                <a:ext uri="{96DAC541-7B7A-43D3-8B79-37D633B846F1}">
                  <asvg:svgBlip xmlns:asvg="http://schemas.microsoft.com/office/drawing/2016/SVG/main" r:embed="rId7"/>
                </a:ext>
              </a:extLst>
            </a:blip>
            <a:stretch>
              <a:fillRect/>
            </a:stretch>
          </a:blipFill>
        </p:spPr>
        <p:txBody>
          <a:bodyPr/>
          <a:lstStyle/>
          <a:p>
            <a:endParaRPr lang="en-PH"/>
          </a:p>
        </p:txBody>
      </p:sp>
      <p:grpSp>
        <p:nvGrpSpPr>
          <p:cNvPr id="8" name="Group 8"/>
          <p:cNvGrpSpPr/>
          <p:nvPr/>
        </p:nvGrpSpPr>
        <p:grpSpPr>
          <a:xfrm rot="6923548">
            <a:off x="727072" y="6623535"/>
            <a:ext cx="3392951" cy="8199110"/>
            <a:chOff x="0" y="0"/>
            <a:chExt cx="860509" cy="2079431"/>
          </a:xfrm>
        </p:grpSpPr>
        <p:sp>
          <p:nvSpPr>
            <p:cNvPr id="9" name="Freeform 9"/>
            <p:cNvSpPr/>
            <p:nvPr/>
          </p:nvSpPr>
          <p:spPr>
            <a:xfrm>
              <a:off x="0" y="0"/>
              <a:ext cx="860509" cy="2079431"/>
            </a:xfrm>
            <a:custGeom>
              <a:avLst/>
              <a:gdLst/>
              <a:ahLst/>
              <a:cxnLst/>
              <a:rect l="l" t="t" r="r" b="b"/>
              <a:pathLst>
                <a:path w="860509" h="2079431">
                  <a:moveTo>
                    <a:pt x="430254" y="0"/>
                  </a:moveTo>
                  <a:cubicBezTo>
                    <a:pt x="192631" y="0"/>
                    <a:pt x="0" y="465496"/>
                    <a:pt x="0" y="1039716"/>
                  </a:cubicBezTo>
                  <a:cubicBezTo>
                    <a:pt x="0" y="1613935"/>
                    <a:pt x="192631" y="2079431"/>
                    <a:pt x="430254" y="2079431"/>
                  </a:cubicBezTo>
                  <a:cubicBezTo>
                    <a:pt x="667877" y="2079431"/>
                    <a:pt x="860509" y="1613935"/>
                    <a:pt x="860509" y="1039716"/>
                  </a:cubicBezTo>
                  <a:cubicBezTo>
                    <a:pt x="860509" y="465496"/>
                    <a:pt x="667877" y="0"/>
                    <a:pt x="430254" y="0"/>
                  </a:cubicBezTo>
                  <a:close/>
                </a:path>
              </a:pathLst>
            </a:custGeom>
            <a:solidFill>
              <a:srgbClr val="9DFFC9">
                <a:alpha val="74902"/>
              </a:srgbClr>
            </a:solidFill>
          </p:spPr>
          <p:txBody>
            <a:bodyPr/>
            <a:lstStyle/>
            <a:p>
              <a:endParaRPr lang="en-PH"/>
            </a:p>
          </p:txBody>
        </p:sp>
        <p:sp>
          <p:nvSpPr>
            <p:cNvPr id="10" name="TextBox 10"/>
            <p:cNvSpPr txBox="1"/>
            <p:nvPr/>
          </p:nvSpPr>
          <p:spPr>
            <a:xfrm>
              <a:off x="80673" y="166372"/>
              <a:ext cx="699163" cy="1718113"/>
            </a:xfrm>
            <a:prstGeom prst="rect">
              <a:avLst/>
            </a:prstGeom>
          </p:spPr>
          <p:txBody>
            <a:bodyPr lIns="37396" tIns="37396" rIns="37396" bIns="37396" rtlCol="0" anchor="ctr"/>
            <a:lstStyle/>
            <a:p>
              <a:pPr algn="ctr">
                <a:lnSpc>
                  <a:spcPts val="1540"/>
                </a:lnSpc>
              </a:pPr>
              <a:endParaRPr/>
            </a:p>
          </p:txBody>
        </p:sp>
      </p:grpSp>
      <p:sp>
        <p:nvSpPr>
          <p:cNvPr id="11" name="TextBox 11"/>
          <p:cNvSpPr txBox="1"/>
          <p:nvPr/>
        </p:nvSpPr>
        <p:spPr>
          <a:xfrm>
            <a:off x="1028700" y="1357410"/>
            <a:ext cx="16078200" cy="3115276"/>
          </a:xfrm>
          <a:prstGeom prst="rect">
            <a:avLst/>
          </a:prstGeom>
        </p:spPr>
        <p:txBody>
          <a:bodyPr wrap="square" lIns="0" tIns="0" rIns="0" bIns="0" rtlCol="0" anchor="t">
            <a:spAutoFit/>
          </a:bodyPr>
          <a:lstStyle/>
          <a:p>
            <a:pPr algn="ctr">
              <a:lnSpc>
                <a:spcPts val="28906"/>
              </a:lnSpc>
            </a:pPr>
            <a:r>
              <a:rPr lang="en-GB" sz="11500" dirty="0">
                <a:latin typeface="Arial" panose="020B0604020202020204" pitchFamily="34" charset="0"/>
                <a:cs typeface="Arial" panose="020B0604020202020204" pitchFamily="34" charset="0"/>
              </a:rPr>
              <a:t>Personal Development</a:t>
            </a:r>
          </a:p>
        </p:txBody>
      </p:sp>
      <p:sp>
        <p:nvSpPr>
          <p:cNvPr id="12" name="TextBox 12"/>
          <p:cNvSpPr txBox="1"/>
          <p:nvPr/>
        </p:nvSpPr>
        <p:spPr>
          <a:xfrm>
            <a:off x="2933700" y="5221979"/>
            <a:ext cx="12268200" cy="677108"/>
          </a:xfrm>
          <a:prstGeom prst="rect">
            <a:avLst/>
          </a:prstGeom>
        </p:spPr>
        <p:txBody>
          <a:bodyPr wrap="square" lIns="0" tIns="0" rIns="0" bIns="0" rtlCol="0" anchor="t">
            <a:spAutoFit/>
          </a:bodyPr>
          <a:lstStyle/>
          <a:p>
            <a:pPr algn="ctr"/>
            <a:r>
              <a:rPr lang="en-GB" sz="4400" dirty="0">
                <a:solidFill>
                  <a:schemeClr val="bg1">
                    <a:lumMod val="50000"/>
                  </a:schemeClr>
                </a:solidFill>
                <a:latin typeface="Handelson Four" panose="020B0604020202020204" charset="0"/>
              </a:rPr>
              <a:t>“the unexamined life is not worth living” (Socrates)</a:t>
            </a:r>
          </a:p>
        </p:txBody>
      </p:sp>
      <p:pic>
        <p:nvPicPr>
          <p:cNvPr id="18" name="Picture 17" descr="A green outline of a head with leaves growing out of it&#10;&#10;Description automatically generated">
            <a:extLst>
              <a:ext uri="{FF2B5EF4-FFF2-40B4-BE49-F238E27FC236}">
                <a16:creationId xmlns:a16="http://schemas.microsoft.com/office/drawing/2014/main" id="{49DDE6F2-F86F-1EB4-461B-A2B0CD30001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314341" y="6673012"/>
            <a:ext cx="2817713" cy="281771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051673">
            <a:off x="-1864881" y="4450874"/>
            <a:ext cx="5787162" cy="2608081"/>
          </a:xfrm>
          <a:custGeom>
            <a:avLst/>
            <a:gdLst/>
            <a:ahLst/>
            <a:cxnLst/>
            <a:rect l="l" t="t" r="r" b="b"/>
            <a:pathLst>
              <a:path w="5787162" h="2608081">
                <a:moveTo>
                  <a:pt x="0" y="0"/>
                </a:moveTo>
                <a:lnTo>
                  <a:pt x="5787162" y="0"/>
                </a:lnTo>
                <a:lnTo>
                  <a:pt x="5787162" y="2608081"/>
                </a:lnTo>
                <a:lnTo>
                  <a:pt x="0" y="2608081"/>
                </a:lnTo>
                <a:lnTo>
                  <a:pt x="0" y="0"/>
                </a:lnTo>
                <a:close/>
              </a:path>
            </a:pathLst>
          </a:custGeom>
          <a:blipFill>
            <a:blip r:embed="rId2">
              <a:alphaModFix amt="15000"/>
              <a:extLst>
                <a:ext uri="{96DAC541-7B7A-43D3-8B79-37D633B846F1}">
                  <asvg:svgBlip xmlns:asvg="http://schemas.microsoft.com/office/drawing/2016/SVG/main" r:embed="rId3"/>
                </a:ext>
              </a:extLst>
            </a:blip>
            <a:stretch>
              <a:fillRect/>
            </a:stretch>
          </a:blipFill>
        </p:spPr>
        <p:txBody>
          <a:bodyPr/>
          <a:lstStyle/>
          <a:p>
            <a:endParaRPr lang="en-PH"/>
          </a:p>
        </p:txBody>
      </p:sp>
      <p:grpSp>
        <p:nvGrpSpPr>
          <p:cNvPr id="3" name="Group 3"/>
          <p:cNvGrpSpPr/>
          <p:nvPr/>
        </p:nvGrpSpPr>
        <p:grpSpPr>
          <a:xfrm rot="5400000">
            <a:off x="-1156745" y="6300751"/>
            <a:ext cx="3937119" cy="6379949"/>
            <a:chOff x="0" y="0"/>
            <a:chExt cx="998519" cy="1618062"/>
          </a:xfrm>
        </p:grpSpPr>
        <p:sp>
          <p:nvSpPr>
            <p:cNvPr id="4" name="Freeform 4"/>
            <p:cNvSpPr/>
            <p:nvPr/>
          </p:nvSpPr>
          <p:spPr>
            <a:xfrm>
              <a:off x="0" y="0"/>
              <a:ext cx="998519" cy="1618062"/>
            </a:xfrm>
            <a:custGeom>
              <a:avLst/>
              <a:gdLst/>
              <a:ahLst/>
              <a:cxnLst/>
              <a:rect l="l" t="t" r="r" b="b"/>
              <a:pathLst>
                <a:path w="998519" h="1618062">
                  <a:moveTo>
                    <a:pt x="499259" y="0"/>
                  </a:moveTo>
                  <a:cubicBezTo>
                    <a:pt x="223526" y="0"/>
                    <a:pt x="0" y="362215"/>
                    <a:pt x="0" y="809031"/>
                  </a:cubicBezTo>
                  <a:cubicBezTo>
                    <a:pt x="0" y="1255846"/>
                    <a:pt x="223526" y="1618062"/>
                    <a:pt x="499259" y="1618062"/>
                  </a:cubicBezTo>
                  <a:cubicBezTo>
                    <a:pt x="774993" y="1618062"/>
                    <a:pt x="998519" y="1255846"/>
                    <a:pt x="998519" y="809031"/>
                  </a:cubicBezTo>
                  <a:cubicBezTo>
                    <a:pt x="998519" y="362215"/>
                    <a:pt x="774993" y="0"/>
                    <a:pt x="499259" y="0"/>
                  </a:cubicBezTo>
                  <a:close/>
                </a:path>
              </a:pathLst>
            </a:custGeom>
            <a:solidFill>
              <a:srgbClr val="34C057"/>
            </a:solidFill>
          </p:spPr>
          <p:txBody>
            <a:bodyPr/>
            <a:lstStyle/>
            <a:p>
              <a:endParaRPr lang="en-PH"/>
            </a:p>
          </p:txBody>
        </p:sp>
        <p:sp>
          <p:nvSpPr>
            <p:cNvPr id="5" name="TextBox 5"/>
            <p:cNvSpPr txBox="1"/>
            <p:nvPr/>
          </p:nvSpPr>
          <p:spPr>
            <a:xfrm>
              <a:off x="93611" y="123118"/>
              <a:ext cx="811297" cy="1343250"/>
            </a:xfrm>
            <a:prstGeom prst="rect">
              <a:avLst/>
            </a:prstGeom>
          </p:spPr>
          <p:txBody>
            <a:bodyPr lIns="37396" tIns="37396" rIns="37396" bIns="37396" rtlCol="0" anchor="ctr"/>
            <a:lstStyle/>
            <a:p>
              <a:pPr algn="ctr">
                <a:lnSpc>
                  <a:spcPts val="1540"/>
                </a:lnSpc>
              </a:pPr>
              <a:endParaRPr/>
            </a:p>
          </p:txBody>
        </p:sp>
      </p:grpSp>
      <p:sp>
        <p:nvSpPr>
          <p:cNvPr id="6" name="Freeform 6"/>
          <p:cNvSpPr/>
          <p:nvPr/>
        </p:nvSpPr>
        <p:spPr>
          <a:xfrm rot="9788372">
            <a:off x="-740263" y="-1939662"/>
            <a:ext cx="9892793" cy="5607235"/>
          </a:xfrm>
          <a:custGeom>
            <a:avLst/>
            <a:gdLst/>
            <a:ahLst/>
            <a:cxnLst/>
            <a:rect l="l" t="t" r="r" b="b"/>
            <a:pathLst>
              <a:path w="9892793" h="5607235">
                <a:moveTo>
                  <a:pt x="0" y="0"/>
                </a:moveTo>
                <a:lnTo>
                  <a:pt x="9892794" y="0"/>
                </a:lnTo>
                <a:lnTo>
                  <a:pt x="9892794" y="5607235"/>
                </a:lnTo>
                <a:lnTo>
                  <a:pt x="0" y="56072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H"/>
          </a:p>
        </p:txBody>
      </p:sp>
      <p:sp>
        <p:nvSpPr>
          <p:cNvPr id="7" name="Freeform 7"/>
          <p:cNvSpPr/>
          <p:nvPr/>
        </p:nvSpPr>
        <p:spPr>
          <a:xfrm rot="-4860494">
            <a:off x="10710350" y="2035142"/>
            <a:ext cx="12142795" cy="7050782"/>
          </a:xfrm>
          <a:custGeom>
            <a:avLst/>
            <a:gdLst/>
            <a:ahLst/>
            <a:cxnLst/>
            <a:rect l="l" t="t" r="r" b="b"/>
            <a:pathLst>
              <a:path w="11681167" h="6620886">
                <a:moveTo>
                  <a:pt x="0" y="0"/>
                </a:moveTo>
                <a:lnTo>
                  <a:pt x="11681168" y="0"/>
                </a:lnTo>
                <a:lnTo>
                  <a:pt x="11681168" y="6620885"/>
                </a:lnTo>
                <a:lnTo>
                  <a:pt x="0" y="6620885"/>
                </a:lnTo>
                <a:lnTo>
                  <a:pt x="0" y="0"/>
                </a:lnTo>
                <a:close/>
              </a:path>
            </a:pathLst>
          </a:custGeom>
          <a:blipFill>
            <a:blip r:embed="rId6">
              <a:alphaModFix amt="85000"/>
              <a:extLst>
                <a:ext uri="{96DAC541-7B7A-43D3-8B79-37D633B846F1}">
                  <asvg:svgBlip xmlns:asvg="http://schemas.microsoft.com/office/drawing/2016/SVG/main" r:embed="rId7"/>
                </a:ext>
              </a:extLst>
            </a:blip>
            <a:stretch>
              <a:fillRect/>
            </a:stretch>
          </a:blipFill>
        </p:spPr>
        <p:txBody>
          <a:bodyPr/>
          <a:lstStyle/>
          <a:p>
            <a:endParaRPr lang="en-PH"/>
          </a:p>
        </p:txBody>
      </p:sp>
      <p:grpSp>
        <p:nvGrpSpPr>
          <p:cNvPr id="8" name="Group 8"/>
          <p:cNvGrpSpPr/>
          <p:nvPr/>
        </p:nvGrpSpPr>
        <p:grpSpPr>
          <a:xfrm rot="6923548">
            <a:off x="727072" y="6623535"/>
            <a:ext cx="3392951" cy="8199110"/>
            <a:chOff x="0" y="0"/>
            <a:chExt cx="860509" cy="2079431"/>
          </a:xfrm>
        </p:grpSpPr>
        <p:sp>
          <p:nvSpPr>
            <p:cNvPr id="9" name="Freeform 9"/>
            <p:cNvSpPr/>
            <p:nvPr/>
          </p:nvSpPr>
          <p:spPr>
            <a:xfrm>
              <a:off x="0" y="0"/>
              <a:ext cx="860509" cy="2079431"/>
            </a:xfrm>
            <a:custGeom>
              <a:avLst/>
              <a:gdLst/>
              <a:ahLst/>
              <a:cxnLst/>
              <a:rect l="l" t="t" r="r" b="b"/>
              <a:pathLst>
                <a:path w="860509" h="2079431">
                  <a:moveTo>
                    <a:pt x="430254" y="0"/>
                  </a:moveTo>
                  <a:cubicBezTo>
                    <a:pt x="192631" y="0"/>
                    <a:pt x="0" y="465496"/>
                    <a:pt x="0" y="1039716"/>
                  </a:cubicBezTo>
                  <a:cubicBezTo>
                    <a:pt x="0" y="1613935"/>
                    <a:pt x="192631" y="2079431"/>
                    <a:pt x="430254" y="2079431"/>
                  </a:cubicBezTo>
                  <a:cubicBezTo>
                    <a:pt x="667877" y="2079431"/>
                    <a:pt x="860509" y="1613935"/>
                    <a:pt x="860509" y="1039716"/>
                  </a:cubicBezTo>
                  <a:cubicBezTo>
                    <a:pt x="860509" y="465496"/>
                    <a:pt x="667877" y="0"/>
                    <a:pt x="430254" y="0"/>
                  </a:cubicBezTo>
                  <a:close/>
                </a:path>
              </a:pathLst>
            </a:custGeom>
            <a:solidFill>
              <a:srgbClr val="9DFFC9">
                <a:alpha val="74902"/>
              </a:srgbClr>
            </a:solidFill>
          </p:spPr>
          <p:txBody>
            <a:bodyPr/>
            <a:lstStyle/>
            <a:p>
              <a:endParaRPr lang="en-PH"/>
            </a:p>
          </p:txBody>
        </p:sp>
        <p:sp>
          <p:nvSpPr>
            <p:cNvPr id="10" name="TextBox 10"/>
            <p:cNvSpPr txBox="1"/>
            <p:nvPr/>
          </p:nvSpPr>
          <p:spPr>
            <a:xfrm>
              <a:off x="80673" y="166372"/>
              <a:ext cx="699163" cy="1718113"/>
            </a:xfrm>
            <a:prstGeom prst="rect">
              <a:avLst/>
            </a:prstGeom>
          </p:spPr>
          <p:txBody>
            <a:bodyPr lIns="37396" tIns="37396" rIns="37396" bIns="37396" rtlCol="0" anchor="ctr"/>
            <a:lstStyle/>
            <a:p>
              <a:pPr algn="ctr">
                <a:lnSpc>
                  <a:spcPts val="1540"/>
                </a:lnSpc>
              </a:pPr>
              <a:endParaRPr/>
            </a:p>
          </p:txBody>
        </p:sp>
      </p:grpSp>
      <p:sp>
        <p:nvSpPr>
          <p:cNvPr id="13" name="Title 1">
            <a:extLst>
              <a:ext uri="{FF2B5EF4-FFF2-40B4-BE49-F238E27FC236}">
                <a16:creationId xmlns:a16="http://schemas.microsoft.com/office/drawing/2014/main" id="{2321980A-8475-D791-F47F-9EC8D255B239}"/>
              </a:ext>
            </a:extLst>
          </p:cNvPr>
          <p:cNvSpPr txBox="1">
            <a:spLocks/>
          </p:cNvSpPr>
          <p:nvPr/>
        </p:nvSpPr>
        <p:spPr>
          <a:xfrm>
            <a:off x="3398204" y="4275402"/>
            <a:ext cx="11353800" cy="246735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a:latin typeface="Arial" panose="020B0604020202020204" pitchFamily="34" charset="0"/>
                <a:cs typeface="Arial" panose="020B0604020202020204" pitchFamily="34" charset="0"/>
              </a:rPr>
              <a:t>What is personal development?</a:t>
            </a:r>
            <a:br>
              <a:rPr lang="en-GB" sz="6000">
                <a:latin typeface="Arial" panose="020B0604020202020204" pitchFamily="34" charset="0"/>
                <a:cs typeface="Arial" panose="020B0604020202020204" pitchFamily="34" charset="0"/>
              </a:rPr>
            </a:br>
            <a:r>
              <a:rPr lang="en-GB" sz="6000">
                <a:latin typeface="Arial" panose="020B0604020202020204" pitchFamily="34" charset="0"/>
                <a:cs typeface="Arial" panose="020B0604020202020204" pitchFamily="34" charset="0"/>
              </a:rPr>
              <a:t>Consider what it is not…</a:t>
            </a:r>
            <a:endParaRPr lang="en-GB" sz="6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17107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051673">
            <a:off x="-1864881" y="4450874"/>
            <a:ext cx="5787162" cy="2608081"/>
          </a:xfrm>
          <a:custGeom>
            <a:avLst/>
            <a:gdLst/>
            <a:ahLst/>
            <a:cxnLst/>
            <a:rect l="l" t="t" r="r" b="b"/>
            <a:pathLst>
              <a:path w="5787162" h="2608081">
                <a:moveTo>
                  <a:pt x="0" y="0"/>
                </a:moveTo>
                <a:lnTo>
                  <a:pt x="5787162" y="0"/>
                </a:lnTo>
                <a:lnTo>
                  <a:pt x="5787162" y="2608081"/>
                </a:lnTo>
                <a:lnTo>
                  <a:pt x="0" y="2608081"/>
                </a:lnTo>
                <a:lnTo>
                  <a:pt x="0" y="0"/>
                </a:lnTo>
                <a:close/>
              </a:path>
            </a:pathLst>
          </a:custGeom>
          <a:blipFill>
            <a:blip r:embed="rId2">
              <a:alphaModFix amt="15000"/>
              <a:extLst>
                <a:ext uri="{96DAC541-7B7A-43D3-8B79-37D633B846F1}">
                  <asvg:svgBlip xmlns:asvg="http://schemas.microsoft.com/office/drawing/2016/SVG/main" r:embed="rId3"/>
                </a:ext>
              </a:extLst>
            </a:blip>
            <a:stretch>
              <a:fillRect/>
            </a:stretch>
          </a:blipFill>
        </p:spPr>
        <p:txBody>
          <a:bodyPr/>
          <a:lstStyle/>
          <a:p>
            <a:endParaRPr lang="en-PH"/>
          </a:p>
        </p:txBody>
      </p:sp>
      <p:grpSp>
        <p:nvGrpSpPr>
          <p:cNvPr id="3" name="Group 3"/>
          <p:cNvGrpSpPr/>
          <p:nvPr/>
        </p:nvGrpSpPr>
        <p:grpSpPr>
          <a:xfrm rot="5400000">
            <a:off x="-1156745" y="6300751"/>
            <a:ext cx="3937119" cy="6379949"/>
            <a:chOff x="0" y="0"/>
            <a:chExt cx="998519" cy="1618062"/>
          </a:xfrm>
        </p:grpSpPr>
        <p:sp>
          <p:nvSpPr>
            <p:cNvPr id="4" name="Freeform 4"/>
            <p:cNvSpPr/>
            <p:nvPr/>
          </p:nvSpPr>
          <p:spPr>
            <a:xfrm>
              <a:off x="0" y="0"/>
              <a:ext cx="998519" cy="1618062"/>
            </a:xfrm>
            <a:custGeom>
              <a:avLst/>
              <a:gdLst/>
              <a:ahLst/>
              <a:cxnLst/>
              <a:rect l="l" t="t" r="r" b="b"/>
              <a:pathLst>
                <a:path w="998519" h="1618062">
                  <a:moveTo>
                    <a:pt x="499259" y="0"/>
                  </a:moveTo>
                  <a:cubicBezTo>
                    <a:pt x="223526" y="0"/>
                    <a:pt x="0" y="362215"/>
                    <a:pt x="0" y="809031"/>
                  </a:cubicBezTo>
                  <a:cubicBezTo>
                    <a:pt x="0" y="1255846"/>
                    <a:pt x="223526" y="1618062"/>
                    <a:pt x="499259" y="1618062"/>
                  </a:cubicBezTo>
                  <a:cubicBezTo>
                    <a:pt x="774993" y="1618062"/>
                    <a:pt x="998519" y="1255846"/>
                    <a:pt x="998519" y="809031"/>
                  </a:cubicBezTo>
                  <a:cubicBezTo>
                    <a:pt x="998519" y="362215"/>
                    <a:pt x="774993" y="0"/>
                    <a:pt x="499259" y="0"/>
                  </a:cubicBezTo>
                  <a:close/>
                </a:path>
              </a:pathLst>
            </a:custGeom>
            <a:solidFill>
              <a:srgbClr val="34C057"/>
            </a:solidFill>
          </p:spPr>
          <p:txBody>
            <a:bodyPr/>
            <a:lstStyle/>
            <a:p>
              <a:endParaRPr lang="en-PH"/>
            </a:p>
          </p:txBody>
        </p:sp>
        <p:sp>
          <p:nvSpPr>
            <p:cNvPr id="5" name="TextBox 5"/>
            <p:cNvSpPr txBox="1"/>
            <p:nvPr/>
          </p:nvSpPr>
          <p:spPr>
            <a:xfrm>
              <a:off x="93611" y="123118"/>
              <a:ext cx="811297" cy="1343250"/>
            </a:xfrm>
            <a:prstGeom prst="rect">
              <a:avLst/>
            </a:prstGeom>
          </p:spPr>
          <p:txBody>
            <a:bodyPr lIns="37396" tIns="37396" rIns="37396" bIns="37396" rtlCol="0" anchor="ctr"/>
            <a:lstStyle/>
            <a:p>
              <a:pPr algn="ctr">
                <a:lnSpc>
                  <a:spcPts val="1540"/>
                </a:lnSpc>
              </a:pPr>
              <a:endParaRPr/>
            </a:p>
          </p:txBody>
        </p:sp>
      </p:grpSp>
      <p:sp>
        <p:nvSpPr>
          <p:cNvPr id="6" name="Freeform 6"/>
          <p:cNvSpPr/>
          <p:nvPr/>
        </p:nvSpPr>
        <p:spPr>
          <a:xfrm rot="9788372">
            <a:off x="-740263" y="-1939662"/>
            <a:ext cx="9892793" cy="5607235"/>
          </a:xfrm>
          <a:custGeom>
            <a:avLst/>
            <a:gdLst/>
            <a:ahLst/>
            <a:cxnLst/>
            <a:rect l="l" t="t" r="r" b="b"/>
            <a:pathLst>
              <a:path w="9892793" h="5607235">
                <a:moveTo>
                  <a:pt x="0" y="0"/>
                </a:moveTo>
                <a:lnTo>
                  <a:pt x="9892794" y="0"/>
                </a:lnTo>
                <a:lnTo>
                  <a:pt x="9892794" y="5607235"/>
                </a:lnTo>
                <a:lnTo>
                  <a:pt x="0" y="56072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H"/>
          </a:p>
        </p:txBody>
      </p:sp>
      <p:sp>
        <p:nvSpPr>
          <p:cNvPr id="7" name="Freeform 7"/>
          <p:cNvSpPr/>
          <p:nvPr/>
        </p:nvSpPr>
        <p:spPr>
          <a:xfrm rot="-4860494">
            <a:off x="10710350" y="2035142"/>
            <a:ext cx="12142795" cy="7050782"/>
          </a:xfrm>
          <a:custGeom>
            <a:avLst/>
            <a:gdLst/>
            <a:ahLst/>
            <a:cxnLst/>
            <a:rect l="l" t="t" r="r" b="b"/>
            <a:pathLst>
              <a:path w="11681167" h="6620886">
                <a:moveTo>
                  <a:pt x="0" y="0"/>
                </a:moveTo>
                <a:lnTo>
                  <a:pt x="11681168" y="0"/>
                </a:lnTo>
                <a:lnTo>
                  <a:pt x="11681168" y="6620885"/>
                </a:lnTo>
                <a:lnTo>
                  <a:pt x="0" y="6620885"/>
                </a:lnTo>
                <a:lnTo>
                  <a:pt x="0" y="0"/>
                </a:lnTo>
                <a:close/>
              </a:path>
            </a:pathLst>
          </a:custGeom>
          <a:blipFill>
            <a:blip r:embed="rId6">
              <a:alphaModFix amt="85000"/>
              <a:extLst>
                <a:ext uri="{96DAC541-7B7A-43D3-8B79-37D633B846F1}">
                  <asvg:svgBlip xmlns:asvg="http://schemas.microsoft.com/office/drawing/2016/SVG/main" r:embed="rId7"/>
                </a:ext>
              </a:extLst>
            </a:blip>
            <a:stretch>
              <a:fillRect/>
            </a:stretch>
          </a:blipFill>
        </p:spPr>
        <p:txBody>
          <a:bodyPr/>
          <a:lstStyle/>
          <a:p>
            <a:endParaRPr lang="en-PH"/>
          </a:p>
        </p:txBody>
      </p:sp>
      <p:grpSp>
        <p:nvGrpSpPr>
          <p:cNvPr id="8" name="Group 8"/>
          <p:cNvGrpSpPr/>
          <p:nvPr/>
        </p:nvGrpSpPr>
        <p:grpSpPr>
          <a:xfrm rot="6923548">
            <a:off x="727072" y="6623535"/>
            <a:ext cx="3392951" cy="8199110"/>
            <a:chOff x="0" y="0"/>
            <a:chExt cx="860509" cy="2079431"/>
          </a:xfrm>
        </p:grpSpPr>
        <p:sp>
          <p:nvSpPr>
            <p:cNvPr id="9" name="Freeform 9"/>
            <p:cNvSpPr/>
            <p:nvPr/>
          </p:nvSpPr>
          <p:spPr>
            <a:xfrm>
              <a:off x="0" y="0"/>
              <a:ext cx="860509" cy="2079431"/>
            </a:xfrm>
            <a:custGeom>
              <a:avLst/>
              <a:gdLst/>
              <a:ahLst/>
              <a:cxnLst/>
              <a:rect l="l" t="t" r="r" b="b"/>
              <a:pathLst>
                <a:path w="860509" h="2079431">
                  <a:moveTo>
                    <a:pt x="430254" y="0"/>
                  </a:moveTo>
                  <a:cubicBezTo>
                    <a:pt x="192631" y="0"/>
                    <a:pt x="0" y="465496"/>
                    <a:pt x="0" y="1039716"/>
                  </a:cubicBezTo>
                  <a:cubicBezTo>
                    <a:pt x="0" y="1613935"/>
                    <a:pt x="192631" y="2079431"/>
                    <a:pt x="430254" y="2079431"/>
                  </a:cubicBezTo>
                  <a:cubicBezTo>
                    <a:pt x="667877" y="2079431"/>
                    <a:pt x="860509" y="1613935"/>
                    <a:pt x="860509" y="1039716"/>
                  </a:cubicBezTo>
                  <a:cubicBezTo>
                    <a:pt x="860509" y="465496"/>
                    <a:pt x="667877" y="0"/>
                    <a:pt x="430254" y="0"/>
                  </a:cubicBezTo>
                  <a:close/>
                </a:path>
              </a:pathLst>
            </a:custGeom>
            <a:solidFill>
              <a:srgbClr val="9DFFC9">
                <a:alpha val="74902"/>
              </a:srgbClr>
            </a:solidFill>
          </p:spPr>
          <p:txBody>
            <a:bodyPr/>
            <a:lstStyle/>
            <a:p>
              <a:endParaRPr lang="en-PH"/>
            </a:p>
          </p:txBody>
        </p:sp>
        <p:sp>
          <p:nvSpPr>
            <p:cNvPr id="10" name="TextBox 10"/>
            <p:cNvSpPr txBox="1"/>
            <p:nvPr/>
          </p:nvSpPr>
          <p:spPr>
            <a:xfrm>
              <a:off x="80673" y="166372"/>
              <a:ext cx="699163" cy="1718113"/>
            </a:xfrm>
            <a:prstGeom prst="rect">
              <a:avLst/>
            </a:prstGeom>
          </p:spPr>
          <p:txBody>
            <a:bodyPr lIns="37396" tIns="37396" rIns="37396" bIns="37396" rtlCol="0" anchor="ctr"/>
            <a:lstStyle/>
            <a:p>
              <a:pPr algn="ctr">
                <a:lnSpc>
                  <a:spcPts val="1540"/>
                </a:lnSpc>
              </a:pPr>
              <a:endParaRPr/>
            </a:p>
          </p:txBody>
        </p:sp>
      </p:grpSp>
      <p:sp>
        <p:nvSpPr>
          <p:cNvPr id="11" name="Title 1">
            <a:extLst>
              <a:ext uri="{FF2B5EF4-FFF2-40B4-BE49-F238E27FC236}">
                <a16:creationId xmlns:a16="http://schemas.microsoft.com/office/drawing/2014/main" id="{697DD282-4AFA-00A3-45CA-CC706FE5E890}"/>
              </a:ext>
            </a:extLst>
          </p:cNvPr>
          <p:cNvSpPr txBox="1">
            <a:spLocks/>
          </p:cNvSpPr>
          <p:nvPr/>
        </p:nvSpPr>
        <p:spPr>
          <a:xfrm>
            <a:off x="2449038" y="4055390"/>
            <a:ext cx="12507940" cy="2590865"/>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6000" dirty="0"/>
              <a:t>Why is Personal Development Essential for Trainees and Qualified Counsellors?</a:t>
            </a:r>
          </a:p>
        </p:txBody>
      </p:sp>
    </p:spTree>
    <p:extLst>
      <p:ext uri="{BB962C8B-B14F-4D97-AF65-F5344CB8AC3E}">
        <p14:creationId xmlns:p14="http://schemas.microsoft.com/office/powerpoint/2010/main" val="1263219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051673">
            <a:off x="-1864881" y="4450874"/>
            <a:ext cx="5787162" cy="2608081"/>
          </a:xfrm>
          <a:custGeom>
            <a:avLst/>
            <a:gdLst/>
            <a:ahLst/>
            <a:cxnLst/>
            <a:rect l="l" t="t" r="r" b="b"/>
            <a:pathLst>
              <a:path w="5787162" h="2608081">
                <a:moveTo>
                  <a:pt x="0" y="0"/>
                </a:moveTo>
                <a:lnTo>
                  <a:pt x="5787162" y="0"/>
                </a:lnTo>
                <a:lnTo>
                  <a:pt x="5787162" y="2608081"/>
                </a:lnTo>
                <a:lnTo>
                  <a:pt x="0" y="2608081"/>
                </a:lnTo>
                <a:lnTo>
                  <a:pt x="0" y="0"/>
                </a:lnTo>
                <a:close/>
              </a:path>
            </a:pathLst>
          </a:custGeom>
          <a:blipFill>
            <a:blip r:embed="rId2">
              <a:alphaModFix amt="15000"/>
              <a:extLst>
                <a:ext uri="{96DAC541-7B7A-43D3-8B79-37D633B846F1}">
                  <asvg:svgBlip xmlns:asvg="http://schemas.microsoft.com/office/drawing/2016/SVG/main" r:embed="rId3"/>
                </a:ext>
              </a:extLst>
            </a:blip>
            <a:stretch>
              <a:fillRect/>
            </a:stretch>
          </a:blipFill>
        </p:spPr>
        <p:txBody>
          <a:bodyPr/>
          <a:lstStyle/>
          <a:p>
            <a:endParaRPr lang="en-PH"/>
          </a:p>
        </p:txBody>
      </p:sp>
      <p:grpSp>
        <p:nvGrpSpPr>
          <p:cNvPr id="3" name="Group 3"/>
          <p:cNvGrpSpPr/>
          <p:nvPr/>
        </p:nvGrpSpPr>
        <p:grpSpPr>
          <a:xfrm rot="5400000">
            <a:off x="-1156745" y="6300751"/>
            <a:ext cx="3937119" cy="6379949"/>
            <a:chOff x="0" y="0"/>
            <a:chExt cx="998519" cy="1618062"/>
          </a:xfrm>
        </p:grpSpPr>
        <p:sp>
          <p:nvSpPr>
            <p:cNvPr id="4" name="Freeform 4"/>
            <p:cNvSpPr/>
            <p:nvPr/>
          </p:nvSpPr>
          <p:spPr>
            <a:xfrm>
              <a:off x="0" y="0"/>
              <a:ext cx="998519" cy="1618062"/>
            </a:xfrm>
            <a:custGeom>
              <a:avLst/>
              <a:gdLst/>
              <a:ahLst/>
              <a:cxnLst/>
              <a:rect l="l" t="t" r="r" b="b"/>
              <a:pathLst>
                <a:path w="998519" h="1618062">
                  <a:moveTo>
                    <a:pt x="499259" y="0"/>
                  </a:moveTo>
                  <a:cubicBezTo>
                    <a:pt x="223526" y="0"/>
                    <a:pt x="0" y="362215"/>
                    <a:pt x="0" y="809031"/>
                  </a:cubicBezTo>
                  <a:cubicBezTo>
                    <a:pt x="0" y="1255846"/>
                    <a:pt x="223526" y="1618062"/>
                    <a:pt x="499259" y="1618062"/>
                  </a:cubicBezTo>
                  <a:cubicBezTo>
                    <a:pt x="774993" y="1618062"/>
                    <a:pt x="998519" y="1255846"/>
                    <a:pt x="998519" y="809031"/>
                  </a:cubicBezTo>
                  <a:cubicBezTo>
                    <a:pt x="998519" y="362215"/>
                    <a:pt x="774993" y="0"/>
                    <a:pt x="499259" y="0"/>
                  </a:cubicBezTo>
                  <a:close/>
                </a:path>
              </a:pathLst>
            </a:custGeom>
            <a:solidFill>
              <a:srgbClr val="34C057"/>
            </a:solidFill>
          </p:spPr>
          <p:txBody>
            <a:bodyPr/>
            <a:lstStyle/>
            <a:p>
              <a:endParaRPr lang="en-PH"/>
            </a:p>
          </p:txBody>
        </p:sp>
        <p:sp>
          <p:nvSpPr>
            <p:cNvPr id="5" name="TextBox 5"/>
            <p:cNvSpPr txBox="1"/>
            <p:nvPr/>
          </p:nvSpPr>
          <p:spPr>
            <a:xfrm>
              <a:off x="93611" y="123118"/>
              <a:ext cx="811297" cy="1343250"/>
            </a:xfrm>
            <a:prstGeom prst="rect">
              <a:avLst/>
            </a:prstGeom>
          </p:spPr>
          <p:txBody>
            <a:bodyPr lIns="37396" tIns="37396" rIns="37396" bIns="37396" rtlCol="0" anchor="ctr"/>
            <a:lstStyle/>
            <a:p>
              <a:pPr algn="ctr">
                <a:lnSpc>
                  <a:spcPts val="1540"/>
                </a:lnSpc>
              </a:pPr>
              <a:endParaRPr/>
            </a:p>
          </p:txBody>
        </p:sp>
      </p:grpSp>
      <p:sp>
        <p:nvSpPr>
          <p:cNvPr id="6" name="Freeform 6"/>
          <p:cNvSpPr/>
          <p:nvPr/>
        </p:nvSpPr>
        <p:spPr>
          <a:xfrm rot="9788372">
            <a:off x="-740263" y="-1939662"/>
            <a:ext cx="9892793" cy="5607235"/>
          </a:xfrm>
          <a:custGeom>
            <a:avLst/>
            <a:gdLst/>
            <a:ahLst/>
            <a:cxnLst/>
            <a:rect l="l" t="t" r="r" b="b"/>
            <a:pathLst>
              <a:path w="9892793" h="5607235">
                <a:moveTo>
                  <a:pt x="0" y="0"/>
                </a:moveTo>
                <a:lnTo>
                  <a:pt x="9892794" y="0"/>
                </a:lnTo>
                <a:lnTo>
                  <a:pt x="9892794" y="5607235"/>
                </a:lnTo>
                <a:lnTo>
                  <a:pt x="0" y="56072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H"/>
          </a:p>
        </p:txBody>
      </p:sp>
      <p:grpSp>
        <p:nvGrpSpPr>
          <p:cNvPr id="8" name="Group 8"/>
          <p:cNvGrpSpPr/>
          <p:nvPr/>
        </p:nvGrpSpPr>
        <p:grpSpPr>
          <a:xfrm rot="6923548">
            <a:off x="727072" y="6623535"/>
            <a:ext cx="3392951" cy="8199110"/>
            <a:chOff x="0" y="0"/>
            <a:chExt cx="860509" cy="2079431"/>
          </a:xfrm>
        </p:grpSpPr>
        <p:sp>
          <p:nvSpPr>
            <p:cNvPr id="9" name="Freeform 9"/>
            <p:cNvSpPr/>
            <p:nvPr/>
          </p:nvSpPr>
          <p:spPr>
            <a:xfrm>
              <a:off x="0" y="0"/>
              <a:ext cx="860509" cy="2079431"/>
            </a:xfrm>
            <a:custGeom>
              <a:avLst/>
              <a:gdLst/>
              <a:ahLst/>
              <a:cxnLst/>
              <a:rect l="l" t="t" r="r" b="b"/>
              <a:pathLst>
                <a:path w="860509" h="2079431">
                  <a:moveTo>
                    <a:pt x="430254" y="0"/>
                  </a:moveTo>
                  <a:cubicBezTo>
                    <a:pt x="192631" y="0"/>
                    <a:pt x="0" y="465496"/>
                    <a:pt x="0" y="1039716"/>
                  </a:cubicBezTo>
                  <a:cubicBezTo>
                    <a:pt x="0" y="1613935"/>
                    <a:pt x="192631" y="2079431"/>
                    <a:pt x="430254" y="2079431"/>
                  </a:cubicBezTo>
                  <a:cubicBezTo>
                    <a:pt x="667877" y="2079431"/>
                    <a:pt x="860509" y="1613935"/>
                    <a:pt x="860509" y="1039716"/>
                  </a:cubicBezTo>
                  <a:cubicBezTo>
                    <a:pt x="860509" y="465496"/>
                    <a:pt x="667877" y="0"/>
                    <a:pt x="430254" y="0"/>
                  </a:cubicBezTo>
                  <a:close/>
                </a:path>
              </a:pathLst>
            </a:custGeom>
            <a:solidFill>
              <a:srgbClr val="9DFFC9">
                <a:alpha val="74902"/>
              </a:srgbClr>
            </a:solidFill>
          </p:spPr>
          <p:txBody>
            <a:bodyPr/>
            <a:lstStyle/>
            <a:p>
              <a:endParaRPr lang="en-PH"/>
            </a:p>
          </p:txBody>
        </p:sp>
        <p:sp>
          <p:nvSpPr>
            <p:cNvPr id="10" name="TextBox 10"/>
            <p:cNvSpPr txBox="1"/>
            <p:nvPr/>
          </p:nvSpPr>
          <p:spPr>
            <a:xfrm>
              <a:off x="80673" y="166372"/>
              <a:ext cx="699163" cy="1718113"/>
            </a:xfrm>
            <a:prstGeom prst="rect">
              <a:avLst/>
            </a:prstGeom>
          </p:spPr>
          <p:txBody>
            <a:bodyPr lIns="37396" tIns="37396" rIns="37396" bIns="37396" rtlCol="0" anchor="ctr"/>
            <a:lstStyle/>
            <a:p>
              <a:pPr algn="ctr">
                <a:lnSpc>
                  <a:spcPts val="1540"/>
                </a:lnSpc>
              </a:pPr>
              <a:endParaRPr/>
            </a:p>
          </p:txBody>
        </p:sp>
      </p:grpSp>
      <p:sp>
        <p:nvSpPr>
          <p:cNvPr id="11" name="Freeform 7">
            <a:extLst>
              <a:ext uri="{FF2B5EF4-FFF2-40B4-BE49-F238E27FC236}">
                <a16:creationId xmlns:a16="http://schemas.microsoft.com/office/drawing/2014/main" id="{088F0598-3A38-DA12-342E-58081F0131AD}"/>
              </a:ext>
            </a:extLst>
          </p:cNvPr>
          <p:cNvSpPr/>
          <p:nvPr/>
        </p:nvSpPr>
        <p:spPr>
          <a:xfrm rot="16739506">
            <a:off x="10710350" y="2035142"/>
            <a:ext cx="12142795" cy="7050782"/>
          </a:xfrm>
          <a:custGeom>
            <a:avLst/>
            <a:gdLst/>
            <a:ahLst/>
            <a:cxnLst/>
            <a:rect l="l" t="t" r="r" b="b"/>
            <a:pathLst>
              <a:path w="11681167" h="6620886">
                <a:moveTo>
                  <a:pt x="0" y="0"/>
                </a:moveTo>
                <a:lnTo>
                  <a:pt x="11681168" y="0"/>
                </a:lnTo>
                <a:lnTo>
                  <a:pt x="11681168" y="6620885"/>
                </a:lnTo>
                <a:lnTo>
                  <a:pt x="0" y="6620885"/>
                </a:lnTo>
                <a:lnTo>
                  <a:pt x="0" y="0"/>
                </a:lnTo>
                <a:close/>
              </a:path>
            </a:pathLst>
          </a:custGeom>
          <a:blipFill>
            <a:blip r:embed="rId6">
              <a:alphaModFix amt="85000"/>
              <a:extLst>
                <a:ext uri="{96DAC541-7B7A-43D3-8B79-37D633B846F1}">
                  <asvg:svgBlip xmlns:asvg="http://schemas.microsoft.com/office/drawing/2016/SVG/main" r:embed="rId7"/>
                </a:ext>
              </a:extLst>
            </a:blip>
            <a:stretch>
              <a:fillRect/>
            </a:stretch>
          </a:blipFill>
        </p:spPr>
        <p:txBody>
          <a:bodyPr/>
          <a:lstStyle/>
          <a:p>
            <a:endParaRPr lang="en-PH"/>
          </a:p>
        </p:txBody>
      </p:sp>
      <p:sp>
        <p:nvSpPr>
          <p:cNvPr id="13" name="TextBox 12">
            <a:extLst>
              <a:ext uri="{FF2B5EF4-FFF2-40B4-BE49-F238E27FC236}">
                <a16:creationId xmlns:a16="http://schemas.microsoft.com/office/drawing/2014/main" id="{5D3CF2F6-6DB3-BA20-CAAB-C4C45B695B0B}"/>
              </a:ext>
            </a:extLst>
          </p:cNvPr>
          <p:cNvSpPr txBox="1"/>
          <p:nvPr/>
        </p:nvSpPr>
        <p:spPr>
          <a:xfrm>
            <a:off x="7768762" y="1411529"/>
            <a:ext cx="9978052" cy="1384995"/>
          </a:xfrm>
          <a:prstGeom prst="rect">
            <a:avLst/>
          </a:prstGeom>
          <a:noFill/>
        </p:spPr>
        <p:txBody>
          <a:bodyPr wrap="none" rtlCol="0">
            <a:spAutoFit/>
          </a:bodyPr>
          <a:lstStyle/>
          <a:p>
            <a:pPr algn="ctr"/>
            <a:r>
              <a:rPr lang="en-US" sz="4800" dirty="0">
                <a:latin typeface="Arial" panose="020B0604020202020204" pitchFamily="34" charset="0"/>
                <a:cs typeface="Arial" panose="020B0604020202020204" pitchFamily="34" charset="0"/>
              </a:rPr>
              <a:t>“’THE ENGINE’ THAT DRIVES US” </a:t>
            </a:r>
          </a:p>
          <a:p>
            <a:pPr algn="ctr"/>
            <a:r>
              <a:rPr lang="en-US" sz="3600" i="1" dirty="0">
                <a:solidFill>
                  <a:schemeClr val="bg1">
                    <a:lumMod val="50000"/>
                  </a:schemeClr>
                </a:solidFill>
                <a:latin typeface="Arial" panose="020B0604020202020204" pitchFamily="34" charset="0"/>
                <a:cs typeface="Arial" panose="020B0604020202020204" pitchFamily="34" charset="0"/>
              </a:rPr>
              <a:t>(</a:t>
            </a:r>
            <a:r>
              <a:rPr lang="en-US" sz="3600" i="1" dirty="0" err="1">
                <a:solidFill>
                  <a:schemeClr val="bg1">
                    <a:lumMod val="50000"/>
                  </a:schemeClr>
                </a:solidFill>
                <a:latin typeface="Arial" panose="020B0604020202020204" pitchFamily="34" charset="0"/>
                <a:cs typeface="Arial" panose="020B0604020202020204" pitchFamily="34" charset="0"/>
              </a:rPr>
              <a:t>Bager</a:t>
            </a:r>
            <a:r>
              <a:rPr lang="en-US" sz="3600" i="1" dirty="0">
                <a:solidFill>
                  <a:schemeClr val="bg1">
                    <a:lumMod val="50000"/>
                  </a:schemeClr>
                </a:solidFill>
                <a:latin typeface="Arial" panose="020B0604020202020204" pitchFamily="34" charset="0"/>
                <a:cs typeface="Arial" panose="020B0604020202020204" pitchFamily="34" charset="0"/>
              </a:rPr>
              <a:t>-Charleson, 2012)</a:t>
            </a:r>
            <a:endParaRPr lang="en-GB" sz="3600" i="1" dirty="0">
              <a:solidFill>
                <a:schemeClr val="bg1">
                  <a:lumMod val="50000"/>
                </a:schemeClr>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F1B87F3D-C63B-F4C5-CE3D-4D07D6BC9DD9}"/>
              </a:ext>
            </a:extLst>
          </p:cNvPr>
          <p:cNvSpPr txBox="1"/>
          <p:nvPr/>
        </p:nvSpPr>
        <p:spPr>
          <a:xfrm>
            <a:off x="3837438" y="3446882"/>
            <a:ext cx="12034064" cy="4975657"/>
          </a:xfrm>
          <a:prstGeom prst="rect">
            <a:avLst/>
          </a:prstGeom>
          <a:noFill/>
        </p:spPr>
        <p:txBody>
          <a:bodyPr wrap="none" rtlCol="0">
            <a:spAutoFit/>
          </a:bodyPr>
          <a:lstStyle/>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A third-person perspective on one’s professional life</a:t>
            </a:r>
          </a:p>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Integrating our personal experiences and development</a:t>
            </a:r>
          </a:p>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What drives us and why?</a:t>
            </a:r>
          </a:p>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What are our strengths and weaknesses?</a:t>
            </a:r>
          </a:p>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What impact do we have on clients?</a:t>
            </a:r>
          </a:p>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How are we affected by clients?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051673">
            <a:off x="-1864881" y="4450874"/>
            <a:ext cx="5787162" cy="2608081"/>
          </a:xfrm>
          <a:custGeom>
            <a:avLst/>
            <a:gdLst/>
            <a:ahLst/>
            <a:cxnLst/>
            <a:rect l="l" t="t" r="r" b="b"/>
            <a:pathLst>
              <a:path w="5787162" h="2608081">
                <a:moveTo>
                  <a:pt x="0" y="0"/>
                </a:moveTo>
                <a:lnTo>
                  <a:pt x="5787162" y="0"/>
                </a:lnTo>
                <a:lnTo>
                  <a:pt x="5787162" y="2608081"/>
                </a:lnTo>
                <a:lnTo>
                  <a:pt x="0" y="2608081"/>
                </a:lnTo>
                <a:lnTo>
                  <a:pt x="0" y="0"/>
                </a:lnTo>
                <a:close/>
              </a:path>
            </a:pathLst>
          </a:custGeom>
          <a:blipFill>
            <a:blip r:embed="rId2">
              <a:alphaModFix amt="15000"/>
              <a:extLst>
                <a:ext uri="{96DAC541-7B7A-43D3-8B79-37D633B846F1}">
                  <asvg:svgBlip xmlns:asvg="http://schemas.microsoft.com/office/drawing/2016/SVG/main" r:embed="rId3"/>
                </a:ext>
              </a:extLst>
            </a:blip>
            <a:stretch>
              <a:fillRect/>
            </a:stretch>
          </a:blipFill>
        </p:spPr>
        <p:txBody>
          <a:bodyPr/>
          <a:lstStyle/>
          <a:p>
            <a:endParaRPr lang="en-PH"/>
          </a:p>
        </p:txBody>
      </p:sp>
      <p:grpSp>
        <p:nvGrpSpPr>
          <p:cNvPr id="3" name="Group 3"/>
          <p:cNvGrpSpPr/>
          <p:nvPr/>
        </p:nvGrpSpPr>
        <p:grpSpPr>
          <a:xfrm rot="5400000">
            <a:off x="-1156745" y="6300751"/>
            <a:ext cx="3937119" cy="6379949"/>
            <a:chOff x="0" y="0"/>
            <a:chExt cx="998519" cy="1618062"/>
          </a:xfrm>
        </p:grpSpPr>
        <p:sp>
          <p:nvSpPr>
            <p:cNvPr id="4" name="Freeform 4"/>
            <p:cNvSpPr/>
            <p:nvPr/>
          </p:nvSpPr>
          <p:spPr>
            <a:xfrm>
              <a:off x="0" y="0"/>
              <a:ext cx="998519" cy="1618062"/>
            </a:xfrm>
            <a:custGeom>
              <a:avLst/>
              <a:gdLst/>
              <a:ahLst/>
              <a:cxnLst/>
              <a:rect l="l" t="t" r="r" b="b"/>
              <a:pathLst>
                <a:path w="998519" h="1618062">
                  <a:moveTo>
                    <a:pt x="499259" y="0"/>
                  </a:moveTo>
                  <a:cubicBezTo>
                    <a:pt x="223526" y="0"/>
                    <a:pt x="0" y="362215"/>
                    <a:pt x="0" y="809031"/>
                  </a:cubicBezTo>
                  <a:cubicBezTo>
                    <a:pt x="0" y="1255846"/>
                    <a:pt x="223526" y="1618062"/>
                    <a:pt x="499259" y="1618062"/>
                  </a:cubicBezTo>
                  <a:cubicBezTo>
                    <a:pt x="774993" y="1618062"/>
                    <a:pt x="998519" y="1255846"/>
                    <a:pt x="998519" y="809031"/>
                  </a:cubicBezTo>
                  <a:cubicBezTo>
                    <a:pt x="998519" y="362215"/>
                    <a:pt x="774993" y="0"/>
                    <a:pt x="499259" y="0"/>
                  </a:cubicBezTo>
                  <a:close/>
                </a:path>
              </a:pathLst>
            </a:custGeom>
            <a:solidFill>
              <a:srgbClr val="34C057"/>
            </a:solidFill>
          </p:spPr>
          <p:txBody>
            <a:bodyPr/>
            <a:lstStyle/>
            <a:p>
              <a:endParaRPr lang="en-PH"/>
            </a:p>
          </p:txBody>
        </p:sp>
        <p:sp>
          <p:nvSpPr>
            <p:cNvPr id="5" name="TextBox 5"/>
            <p:cNvSpPr txBox="1"/>
            <p:nvPr/>
          </p:nvSpPr>
          <p:spPr>
            <a:xfrm>
              <a:off x="93611" y="123118"/>
              <a:ext cx="811297" cy="1343250"/>
            </a:xfrm>
            <a:prstGeom prst="rect">
              <a:avLst/>
            </a:prstGeom>
          </p:spPr>
          <p:txBody>
            <a:bodyPr lIns="37396" tIns="37396" rIns="37396" bIns="37396" rtlCol="0" anchor="ctr"/>
            <a:lstStyle/>
            <a:p>
              <a:pPr algn="ctr">
                <a:lnSpc>
                  <a:spcPts val="1540"/>
                </a:lnSpc>
              </a:pPr>
              <a:endParaRPr/>
            </a:p>
          </p:txBody>
        </p:sp>
      </p:grpSp>
      <p:sp>
        <p:nvSpPr>
          <p:cNvPr id="6" name="Freeform 6"/>
          <p:cNvSpPr/>
          <p:nvPr/>
        </p:nvSpPr>
        <p:spPr>
          <a:xfrm rot="9788372">
            <a:off x="-740263" y="-1939662"/>
            <a:ext cx="9892793" cy="5607235"/>
          </a:xfrm>
          <a:custGeom>
            <a:avLst/>
            <a:gdLst/>
            <a:ahLst/>
            <a:cxnLst/>
            <a:rect l="l" t="t" r="r" b="b"/>
            <a:pathLst>
              <a:path w="9892793" h="5607235">
                <a:moveTo>
                  <a:pt x="0" y="0"/>
                </a:moveTo>
                <a:lnTo>
                  <a:pt x="9892794" y="0"/>
                </a:lnTo>
                <a:lnTo>
                  <a:pt x="9892794" y="5607235"/>
                </a:lnTo>
                <a:lnTo>
                  <a:pt x="0" y="56072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H"/>
          </a:p>
        </p:txBody>
      </p:sp>
      <p:grpSp>
        <p:nvGrpSpPr>
          <p:cNvPr id="8" name="Group 8"/>
          <p:cNvGrpSpPr/>
          <p:nvPr/>
        </p:nvGrpSpPr>
        <p:grpSpPr>
          <a:xfrm rot="6923548">
            <a:off x="727072" y="6623535"/>
            <a:ext cx="3392951" cy="8199110"/>
            <a:chOff x="0" y="0"/>
            <a:chExt cx="860509" cy="2079431"/>
          </a:xfrm>
        </p:grpSpPr>
        <p:sp>
          <p:nvSpPr>
            <p:cNvPr id="9" name="Freeform 9"/>
            <p:cNvSpPr/>
            <p:nvPr/>
          </p:nvSpPr>
          <p:spPr>
            <a:xfrm>
              <a:off x="0" y="0"/>
              <a:ext cx="860509" cy="2079431"/>
            </a:xfrm>
            <a:custGeom>
              <a:avLst/>
              <a:gdLst/>
              <a:ahLst/>
              <a:cxnLst/>
              <a:rect l="l" t="t" r="r" b="b"/>
              <a:pathLst>
                <a:path w="860509" h="2079431">
                  <a:moveTo>
                    <a:pt x="430254" y="0"/>
                  </a:moveTo>
                  <a:cubicBezTo>
                    <a:pt x="192631" y="0"/>
                    <a:pt x="0" y="465496"/>
                    <a:pt x="0" y="1039716"/>
                  </a:cubicBezTo>
                  <a:cubicBezTo>
                    <a:pt x="0" y="1613935"/>
                    <a:pt x="192631" y="2079431"/>
                    <a:pt x="430254" y="2079431"/>
                  </a:cubicBezTo>
                  <a:cubicBezTo>
                    <a:pt x="667877" y="2079431"/>
                    <a:pt x="860509" y="1613935"/>
                    <a:pt x="860509" y="1039716"/>
                  </a:cubicBezTo>
                  <a:cubicBezTo>
                    <a:pt x="860509" y="465496"/>
                    <a:pt x="667877" y="0"/>
                    <a:pt x="430254" y="0"/>
                  </a:cubicBezTo>
                  <a:close/>
                </a:path>
              </a:pathLst>
            </a:custGeom>
            <a:solidFill>
              <a:srgbClr val="9DFFC9">
                <a:alpha val="74902"/>
              </a:srgbClr>
            </a:solidFill>
          </p:spPr>
          <p:txBody>
            <a:bodyPr/>
            <a:lstStyle/>
            <a:p>
              <a:endParaRPr lang="en-PH"/>
            </a:p>
          </p:txBody>
        </p:sp>
        <p:sp>
          <p:nvSpPr>
            <p:cNvPr id="10" name="TextBox 10"/>
            <p:cNvSpPr txBox="1"/>
            <p:nvPr/>
          </p:nvSpPr>
          <p:spPr>
            <a:xfrm>
              <a:off x="80673" y="166372"/>
              <a:ext cx="699163" cy="1718113"/>
            </a:xfrm>
            <a:prstGeom prst="rect">
              <a:avLst/>
            </a:prstGeom>
          </p:spPr>
          <p:txBody>
            <a:bodyPr lIns="37396" tIns="37396" rIns="37396" bIns="37396" rtlCol="0" anchor="ctr"/>
            <a:lstStyle/>
            <a:p>
              <a:pPr algn="ctr">
                <a:lnSpc>
                  <a:spcPts val="1540"/>
                </a:lnSpc>
              </a:pPr>
              <a:endParaRPr/>
            </a:p>
          </p:txBody>
        </p:sp>
      </p:grpSp>
      <p:sp>
        <p:nvSpPr>
          <p:cNvPr id="11" name="Freeform 7">
            <a:extLst>
              <a:ext uri="{FF2B5EF4-FFF2-40B4-BE49-F238E27FC236}">
                <a16:creationId xmlns:a16="http://schemas.microsoft.com/office/drawing/2014/main" id="{088F0598-3A38-DA12-342E-58081F0131AD}"/>
              </a:ext>
            </a:extLst>
          </p:cNvPr>
          <p:cNvSpPr/>
          <p:nvPr/>
        </p:nvSpPr>
        <p:spPr>
          <a:xfrm rot="16739506">
            <a:off x="10710350" y="2035142"/>
            <a:ext cx="12142795" cy="7050782"/>
          </a:xfrm>
          <a:custGeom>
            <a:avLst/>
            <a:gdLst/>
            <a:ahLst/>
            <a:cxnLst/>
            <a:rect l="l" t="t" r="r" b="b"/>
            <a:pathLst>
              <a:path w="11681167" h="6620886">
                <a:moveTo>
                  <a:pt x="0" y="0"/>
                </a:moveTo>
                <a:lnTo>
                  <a:pt x="11681168" y="0"/>
                </a:lnTo>
                <a:lnTo>
                  <a:pt x="11681168" y="6620885"/>
                </a:lnTo>
                <a:lnTo>
                  <a:pt x="0" y="6620885"/>
                </a:lnTo>
                <a:lnTo>
                  <a:pt x="0" y="0"/>
                </a:lnTo>
                <a:close/>
              </a:path>
            </a:pathLst>
          </a:custGeom>
          <a:blipFill>
            <a:blip r:embed="rId6">
              <a:alphaModFix amt="85000"/>
              <a:extLst>
                <a:ext uri="{96DAC541-7B7A-43D3-8B79-37D633B846F1}">
                  <asvg:svgBlip xmlns:asvg="http://schemas.microsoft.com/office/drawing/2016/SVG/main" r:embed="rId7"/>
                </a:ext>
              </a:extLst>
            </a:blip>
            <a:stretch>
              <a:fillRect/>
            </a:stretch>
          </a:blipFill>
        </p:spPr>
        <p:txBody>
          <a:bodyPr/>
          <a:lstStyle/>
          <a:p>
            <a:endParaRPr lang="en-PH"/>
          </a:p>
        </p:txBody>
      </p:sp>
      <p:sp>
        <p:nvSpPr>
          <p:cNvPr id="7" name="TextBox 6">
            <a:extLst>
              <a:ext uri="{FF2B5EF4-FFF2-40B4-BE49-F238E27FC236}">
                <a16:creationId xmlns:a16="http://schemas.microsoft.com/office/drawing/2014/main" id="{0A34A9E5-1FCC-0D9D-CFDB-13B61DB57600}"/>
              </a:ext>
            </a:extLst>
          </p:cNvPr>
          <p:cNvSpPr txBox="1"/>
          <p:nvPr/>
        </p:nvSpPr>
        <p:spPr>
          <a:xfrm>
            <a:off x="1614663" y="2384338"/>
            <a:ext cx="15693142" cy="5806654"/>
          </a:xfrm>
          <a:prstGeom prst="rect">
            <a:avLst/>
          </a:prstGeom>
          <a:noFill/>
        </p:spPr>
        <p:txBody>
          <a:bodyPr wrap="none" rtlCol="0">
            <a:spAutoFit/>
          </a:bodyPr>
          <a:lstStyle/>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Self-awareness</a:t>
            </a:r>
          </a:p>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Self-discovery</a:t>
            </a:r>
          </a:p>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The self in action</a:t>
            </a:r>
          </a:p>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Attitudes to others</a:t>
            </a:r>
          </a:p>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Values – informing our </a:t>
            </a:r>
            <a:r>
              <a:rPr lang="en-US" sz="3600" dirty="0" err="1">
                <a:solidFill>
                  <a:schemeClr val="tx1">
                    <a:lumMod val="75000"/>
                    <a:lumOff val="25000"/>
                  </a:schemeClr>
                </a:solidFill>
                <a:latin typeface="Arial" panose="020B0604020202020204" pitchFamily="34" charset="0"/>
                <a:cs typeface="Arial" panose="020B0604020202020204" pitchFamily="34" charset="0"/>
              </a:rPr>
              <a:t>behaviour</a:t>
            </a:r>
            <a:r>
              <a:rPr lang="en-US" sz="3600" dirty="0">
                <a:solidFill>
                  <a:schemeClr val="tx1">
                    <a:lumMod val="75000"/>
                    <a:lumOff val="25000"/>
                  </a:schemeClr>
                </a:solidFill>
                <a:latin typeface="Arial" panose="020B0604020202020204" pitchFamily="34" charset="0"/>
                <a:cs typeface="Arial" panose="020B0604020202020204" pitchFamily="34" charset="0"/>
              </a:rPr>
              <a:t> and prejudices (implicitly and explicitly)</a:t>
            </a:r>
          </a:p>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Self-knowledge</a:t>
            </a:r>
          </a:p>
          <a:p>
            <a:pPr marL="685800" indent="-685800">
              <a:lnSpc>
                <a:spcPct val="150000"/>
              </a:lnSpc>
              <a:buFont typeface="Arial" panose="020B0604020202020204" pitchFamily="34" charset="0"/>
              <a:buChar char="•"/>
            </a:pPr>
            <a:r>
              <a:rPr lang="en-US" sz="3600" dirty="0">
                <a:solidFill>
                  <a:schemeClr val="tx1">
                    <a:lumMod val="75000"/>
                    <a:lumOff val="25000"/>
                  </a:schemeClr>
                </a:solidFill>
                <a:latin typeface="Arial" panose="020B0604020202020204" pitchFamily="34" charset="0"/>
                <a:cs typeface="Arial" panose="020B0604020202020204" pitchFamily="34" charset="0"/>
              </a:rPr>
              <a:t>And ultimately … Self-acceptance</a:t>
            </a:r>
            <a:endParaRPr lang="en-US" sz="42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94ABABB-B70A-787D-096F-48D43500B552}"/>
              </a:ext>
            </a:extLst>
          </p:cNvPr>
          <p:cNvSpPr txBox="1"/>
          <p:nvPr/>
        </p:nvSpPr>
        <p:spPr>
          <a:xfrm>
            <a:off x="7022993" y="1297719"/>
            <a:ext cx="10655546" cy="1015663"/>
          </a:xfrm>
          <a:prstGeom prst="rect">
            <a:avLst/>
          </a:prstGeom>
          <a:noFill/>
        </p:spPr>
        <p:txBody>
          <a:bodyPr wrap="none" rtlCol="0">
            <a:spAutoFit/>
          </a:bodyPr>
          <a:lstStyle/>
          <a:p>
            <a:pPr algn="ctr"/>
            <a:r>
              <a:rPr lang="en-US" sz="6000" dirty="0">
                <a:latin typeface="Arial" panose="020B0604020202020204" pitchFamily="34" charset="0"/>
                <a:cs typeface="Arial" panose="020B0604020202020204" pitchFamily="34" charset="0"/>
              </a:rPr>
              <a:t>WHO, WHAT AND WHY AM I?</a:t>
            </a:r>
            <a:endParaRPr lang="en-GB" sz="4400" i="1" dirty="0">
              <a:solidFill>
                <a:schemeClr val="bg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4764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051673">
            <a:off x="-1864881" y="4450874"/>
            <a:ext cx="5787162" cy="2608081"/>
          </a:xfrm>
          <a:custGeom>
            <a:avLst/>
            <a:gdLst/>
            <a:ahLst/>
            <a:cxnLst/>
            <a:rect l="l" t="t" r="r" b="b"/>
            <a:pathLst>
              <a:path w="5787162" h="2608081">
                <a:moveTo>
                  <a:pt x="0" y="0"/>
                </a:moveTo>
                <a:lnTo>
                  <a:pt x="5787162" y="0"/>
                </a:lnTo>
                <a:lnTo>
                  <a:pt x="5787162" y="2608081"/>
                </a:lnTo>
                <a:lnTo>
                  <a:pt x="0" y="2608081"/>
                </a:lnTo>
                <a:lnTo>
                  <a:pt x="0" y="0"/>
                </a:lnTo>
                <a:close/>
              </a:path>
            </a:pathLst>
          </a:custGeom>
          <a:blipFill>
            <a:blip r:embed="rId2">
              <a:alphaModFix amt="15000"/>
              <a:extLst>
                <a:ext uri="{96DAC541-7B7A-43D3-8B79-37D633B846F1}">
                  <asvg:svgBlip xmlns:asvg="http://schemas.microsoft.com/office/drawing/2016/SVG/main" r:embed="rId3"/>
                </a:ext>
              </a:extLst>
            </a:blip>
            <a:stretch>
              <a:fillRect/>
            </a:stretch>
          </a:blipFill>
        </p:spPr>
        <p:txBody>
          <a:bodyPr/>
          <a:lstStyle/>
          <a:p>
            <a:endParaRPr lang="en-PH"/>
          </a:p>
        </p:txBody>
      </p:sp>
      <p:grpSp>
        <p:nvGrpSpPr>
          <p:cNvPr id="3" name="Group 3"/>
          <p:cNvGrpSpPr/>
          <p:nvPr/>
        </p:nvGrpSpPr>
        <p:grpSpPr>
          <a:xfrm rot="5400000">
            <a:off x="-1156745" y="6300751"/>
            <a:ext cx="3937119" cy="6379949"/>
            <a:chOff x="0" y="0"/>
            <a:chExt cx="998519" cy="1618062"/>
          </a:xfrm>
        </p:grpSpPr>
        <p:sp>
          <p:nvSpPr>
            <p:cNvPr id="4" name="Freeform 4"/>
            <p:cNvSpPr/>
            <p:nvPr/>
          </p:nvSpPr>
          <p:spPr>
            <a:xfrm>
              <a:off x="0" y="0"/>
              <a:ext cx="998519" cy="1618062"/>
            </a:xfrm>
            <a:custGeom>
              <a:avLst/>
              <a:gdLst/>
              <a:ahLst/>
              <a:cxnLst/>
              <a:rect l="l" t="t" r="r" b="b"/>
              <a:pathLst>
                <a:path w="998519" h="1618062">
                  <a:moveTo>
                    <a:pt x="499259" y="0"/>
                  </a:moveTo>
                  <a:cubicBezTo>
                    <a:pt x="223526" y="0"/>
                    <a:pt x="0" y="362215"/>
                    <a:pt x="0" y="809031"/>
                  </a:cubicBezTo>
                  <a:cubicBezTo>
                    <a:pt x="0" y="1255846"/>
                    <a:pt x="223526" y="1618062"/>
                    <a:pt x="499259" y="1618062"/>
                  </a:cubicBezTo>
                  <a:cubicBezTo>
                    <a:pt x="774993" y="1618062"/>
                    <a:pt x="998519" y="1255846"/>
                    <a:pt x="998519" y="809031"/>
                  </a:cubicBezTo>
                  <a:cubicBezTo>
                    <a:pt x="998519" y="362215"/>
                    <a:pt x="774993" y="0"/>
                    <a:pt x="499259" y="0"/>
                  </a:cubicBezTo>
                  <a:close/>
                </a:path>
              </a:pathLst>
            </a:custGeom>
            <a:solidFill>
              <a:srgbClr val="34C057"/>
            </a:solidFill>
          </p:spPr>
          <p:txBody>
            <a:bodyPr/>
            <a:lstStyle/>
            <a:p>
              <a:endParaRPr lang="en-PH"/>
            </a:p>
          </p:txBody>
        </p:sp>
        <p:sp>
          <p:nvSpPr>
            <p:cNvPr id="5" name="TextBox 5"/>
            <p:cNvSpPr txBox="1"/>
            <p:nvPr/>
          </p:nvSpPr>
          <p:spPr>
            <a:xfrm>
              <a:off x="93611" y="123118"/>
              <a:ext cx="811297" cy="1343250"/>
            </a:xfrm>
            <a:prstGeom prst="rect">
              <a:avLst/>
            </a:prstGeom>
          </p:spPr>
          <p:txBody>
            <a:bodyPr lIns="37396" tIns="37396" rIns="37396" bIns="37396" rtlCol="0" anchor="ctr"/>
            <a:lstStyle/>
            <a:p>
              <a:pPr algn="ctr">
                <a:lnSpc>
                  <a:spcPts val="1540"/>
                </a:lnSpc>
              </a:pPr>
              <a:endParaRPr/>
            </a:p>
          </p:txBody>
        </p:sp>
      </p:grpSp>
      <p:sp>
        <p:nvSpPr>
          <p:cNvPr id="6" name="Freeform 6"/>
          <p:cNvSpPr/>
          <p:nvPr/>
        </p:nvSpPr>
        <p:spPr>
          <a:xfrm rot="9788372">
            <a:off x="-740263" y="-1939662"/>
            <a:ext cx="9892793" cy="5607235"/>
          </a:xfrm>
          <a:custGeom>
            <a:avLst/>
            <a:gdLst/>
            <a:ahLst/>
            <a:cxnLst/>
            <a:rect l="l" t="t" r="r" b="b"/>
            <a:pathLst>
              <a:path w="9892793" h="5607235">
                <a:moveTo>
                  <a:pt x="0" y="0"/>
                </a:moveTo>
                <a:lnTo>
                  <a:pt x="9892794" y="0"/>
                </a:lnTo>
                <a:lnTo>
                  <a:pt x="9892794" y="5607235"/>
                </a:lnTo>
                <a:lnTo>
                  <a:pt x="0" y="56072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H"/>
          </a:p>
        </p:txBody>
      </p:sp>
      <p:grpSp>
        <p:nvGrpSpPr>
          <p:cNvPr id="8" name="Group 8"/>
          <p:cNvGrpSpPr/>
          <p:nvPr/>
        </p:nvGrpSpPr>
        <p:grpSpPr>
          <a:xfrm rot="6923548">
            <a:off x="727072" y="6623535"/>
            <a:ext cx="3392951" cy="8199110"/>
            <a:chOff x="0" y="0"/>
            <a:chExt cx="860509" cy="2079431"/>
          </a:xfrm>
        </p:grpSpPr>
        <p:sp>
          <p:nvSpPr>
            <p:cNvPr id="9" name="Freeform 9"/>
            <p:cNvSpPr/>
            <p:nvPr/>
          </p:nvSpPr>
          <p:spPr>
            <a:xfrm>
              <a:off x="0" y="0"/>
              <a:ext cx="860509" cy="2079431"/>
            </a:xfrm>
            <a:custGeom>
              <a:avLst/>
              <a:gdLst/>
              <a:ahLst/>
              <a:cxnLst/>
              <a:rect l="l" t="t" r="r" b="b"/>
              <a:pathLst>
                <a:path w="860509" h="2079431">
                  <a:moveTo>
                    <a:pt x="430254" y="0"/>
                  </a:moveTo>
                  <a:cubicBezTo>
                    <a:pt x="192631" y="0"/>
                    <a:pt x="0" y="465496"/>
                    <a:pt x="0" y="1039716"/>
                  </a:cubicBezTo>
                  <a:cubicBezTo>
                    <a:pt x="0" y="1613935"/>
                    <a:pt x="192631" y="2079431"/>
                    <a:pt x="430254" y="2079431"/>
                  </a:cubicBezTo>
                  <a:cubicBezTo>
                    <a:pt x="667877" y="2079431"/>
                    <a:pt x="860509" y="1613935"/>
                    <a:pt x="860509" y="1039716"/>
                  </a:cubicBezTo>
                  <a:cubicBezTo>
                    <a:pt x="860509" y="465496"/>
                    <a:pt x="667877" y="0"/>
                    <a:pt x="430254" y="0"/>
                  </a:cubicBezTo>
                  <a:close/>
                </a:path>
              </a:pathLst>
            </a:custGeom>
            <a:solidFill>
              <a:srgbClr val="9DFFC9">
                <a:alpha val="74902"/>
              </a:srgbClr>
            </a:solidFill>
          </p:spPr>
          <p:txBody>
            <a:bodyPr/>
            <a:lstStyle/>
            <a:p>
              <a:endParaRPr lang="en-PH"/>
            </a:p>
          </p:txBody>
        </p:sp>
        <p:sp>
          <p:nvSpPr>
            <p:cNvPr id="10" name="TextBox 10"/>
            <p:cNvSpPr txBox="1"/>
            <p:nvPr/>
          </p:nvSpPr>
          <p:spPr>
            <a:xfrm>
              <a:off x="80673" y="166372"/>
              <a:ext cx="699163" cy="1718113"/>
            </a:xfrm>
            <a:prstGeom prst="rect">
              <a:avLst/>
            </a:prstGeom>
          </p:spPr>
          <p:txBody>
            <a:bodyPr lIns="37396" tIns="37396" rIns="37396" bIns="37396" rtlCol="0" anchor="ctr"/>
            <a:lstStyle/>
            <a:p>
              <a:pPr algn="ctr">
                <a:lnSpc>
                  <a:spcPts val="1540"/>
                </a:lnSpc>
              </a:pPr>
              <a:endParaRPr/>
            </a:p>
          </p:txBody>
        </p:sp>
      </p:grpSp>
      <p:sp>
        <p:nvSpPr>
          <p:cNvPr id="11" name="Freeform 7">
            <a:extLst>
              <a:ext uri="{FF2B5EF4-FFF2-40B4-BE49-F238E27FC236}">
                <a16:creationId xmlns:a16="http://schemas.microsoft.com/office/drawing/2014/main" id="{088F0598-3A38-DA12-342E-58081F0131AD}"/>
              </a:ext>
            </a:extLst>
          </p:cNvPr>
          <p:cNvSpPr/>
          <p:nvPr/>
        </p:nvSpPr>
        <p:spPr>
          <a:xfrm rot="16739506">
            <a:off x="10710350" y="2035142"/>
            <a:ext cx="12142795" cy="7050782"/>
          </a:xfrm>
          <a:custGeom>
            <a:avLst/>
            <a:gdLst/>
            <a:ahLst/>
            <a:cxnLst/>
            <a:rect l="l" t="t" r="r" b="b"/>
            <a:pathLst>
              <a:path w="11681167" h="6620886">
                <a:moveTo>
                  <a:pt x="0" y="0"/>
                </a:moveTo>
                <a:lnTo>
                  <a:pt x="11681168" y="0"/>
                </a:lnTo>
                <a:lnTo>
                  <a:pt x="11681168" y="6620885"/>
                </a:lnTo>
                <a:lnTo>
                  <a:pt x="0" y="6620885"/>
                </a:lnTo>
                <a:lnTo>
                  <a:pt x="0" y="0"/>
                </a:lnTo>
                <a:close/>
              </a:path>
            </a:pathLst>
          </a:custGeom>
          <a:blipFill>
            <a:blip r:embed="rId6">
              <a:alphaModFix amt="85000"/>
              <a:extLst>
                <a:ext uri="{96DAC541-7B7A-43D3-8B79-37D633B846F1}">
                  <asvg:svgBlip xmlns:asvg="http://schemas.microsoft.com/office/drawing/2016/SVG/main" r:embed="rId7"/>
                </a:ext>
              </a:extLst>
            </a:blip>
            <a:stretch>
              <a:fillRect/>
            </a:stretch>
          </a:blipFill>
        </p:spPr>
        <p:txBody>
          <a:bodyPr/>
          <a:lstStyle/>
          <a:p>
            <a:endParaRPr lang="en-PH"/>
          </a:p>
        </p:txBody>
      </p:sp>
      <p:sp>
        <p:nvSpPr>
          <p:cNvPr id="7" name="TextBox 6">
            <a:extLst>
              <a:ext uri="{FF2B5EF4-FFF2-40B4-BE49-F238E27FC236}">
                <a16:creationId xmlns:a16="http://schemas.microsoft.com/office/drawing/2014/main" id="{82C9E317-A98B-ACC2-69CD-47E0CDCDCC62}"/>
              </a:ext>
            </a:extLst>
          </p:cNvPr>
          <p:cNvSpPr txBox="1"/>
          <p:nvPr/>
        </p:nvSpPr>
        <p:spPr>
          <a:xfrm>
            <a:off x="3337480" y="4056742"/>
            <a:ext cx="11596430" cy="4384598"/>
          </a:xfrm>
          <a:prstGeom prst="rect">
            <a:avLst/>
          </a:prstGeom>
          <a:noFill/>
        </p:spPr>
        <p:txBody>
          <a:bodyPr wrap="square" rtlCol="0">
            <a:spAutoFit/>
          </a:bodyPr>
          <a:lstStyle/>
          <a:p>
            <a:pPr marL="685800" indent="-685800">
              <a:lnSpc>
                <a:spcPct val="150000"/>
              </a:lnSpc>
              <a:buFont typeface="Arial" panose="020B0604020202020204" pitchFamily="34" charset="0"/>
              <a:buChar char="•"/>
            </a:pPr>
            <a:r>
              <a:rPr lang="en-US" sz="4800" dirty="0">
                <a:solidFill>
                  <a:schemeClr val="tx1">
                    <a:lumMod val="75000"/>
                    <a:lumOff val="25000"/>
                  </a:schemeClr>
                </a:solidFill>
                <a:latin typeface="Arial Narrow" panose="020B0606020202030204" pitchFamily="34" charset="0"/>
              </a:rPr>
              <a:t>Learning to relate in a meaningful manner</a:t>
            </a:r>
          </a:p>
          <a:p>
            <a:pPr marL="685800" indent="-685800">
              <a:lnSpc>
                <a:spcPct val="150000"/>
              </a:lnSpc>
              <a:buFont typeface="Arial" panose="020B0604020202020204" pitchFamily="34" charset="0"/>
              <a:buChar char="•"/>
            </a:pPr>
            <a:r>
              <a:rPr lang="en-US" sz="4800" dirty="0">
                <a:solidFill>
                  <a:schemeClr val="tx1">
                    <a:lumMod val="75000"/>
                    <a:lumOff val="25000"/>
                  </a:schemeClr>
                </a:solidFill>
                <a:latin typeface="Arial Narrow" panose="020B0606020202030204" pitchFamily="34" charset="0"/>
              </a:rPr>
              <a:t>Communicating at depth</a:t>
            </a:r>
          </a:p>
          <a:p>
            <a:pPr marL="685800" indent="-685800">
              <a:lnSpc>
                <a:spcPct val="150000"/>
              </a:lnSpc>
              <a:buFont typeface="Arial" panose="020B0604020202020204" pitchFamily="34" charset="0"/>
              <a:buChar char="•"/>
            </a:pPr>
            <a:r>
              <a:rPr lang="en-US" sz="4800" dirty="0">
                <a:solidFill>
                  <a:schemeClr val="tx1">
                    <a:lumMod val="75000"/>
                    <a:lumOff val="25000"/>
                  </a:schemeClr>
                </a:solidFill>
                <a:latin typeface="Arial Narrow" panose="020B0606020202030204" pitchFamily="34" charset="0"/>
              </a:rPr>
              <a:t>Changing and growing</a:t>
            </a:r>
          </a:p>
          <a:p>
            <a:pPr marL="685800" indent="-685800">
              <a:lnSpc>
                <a:spcPct val="150000"/>
              </a:lnSpc>
              <a:buFont typeface="Arial" panose="020B0604020202020204" pitchFamily="34" charset="0"/>
              <a:buChar char="•"/>
            </a:pPr>
            <a:r>
              <a:rPr lang="en-US" sz="4800" dirty="0">
                <a:solidFill>
                  <a:schemeClr val="tx1">
                    <a:lumMod val="75000"/>
                    <a:lumOff val="25000"/>
                  </a:schemeClr>
                </a:solidFill>
                <a:latin typeface="Arial Narrow" panose="020B0606020202030204" pitchFamily="34" charset="0"/>
              </a:rPr>
              <a:t>Learning to facilitate these processes in clients</a:t>
            </a:r>
          </a:p>
        </p:txBody>
      </p:sp>
      <p:sp>
        <p:nvSpPr>
          <p:cNvPr id="12" name="TextBox 11">
            <a:extLst>
              <a:ext uri="{FF2B5EF4-FFF2-40B4-BE49-F238E27FC236}">
                <a16:creationId xmlns:a16="http://schemas.microsoft.com/office/drawing/2014/main" id="{28E26BD9-740A-EF18-A42A-8D5D03F5A6B1}"/>
              </a:ext>
            </a:extLst>
          </p:cNvPr>
          <p:cNvSpPr txBox="1"/>
          <p:nvPr/>
        </p:nvSpPr>
        <p:spPr>
          <a:xfrm>
            <a:off x="6196723" y="2284648"/>
            <a:ext cx="5622052" cy="1200329"/>
          </a:xfrm>
          <a:prstGeom prst="rect">
            <a:avLst/>
          </a:prstGeom>
          <a:noFill/>
        </p:spPr>
        <p:txBody>
          <a:bodyPr wrap="none" rtlCol="0">
            <a:spAutoFit/>
          </a:bodyPr>
          <a:lstStyle/>
          <a:p>
            <a:pPr algn="ctr"/>
            <a:r>
              <a:rPr lang="en-US" sz="7200" dirty="0">
                <a:latin typeface="Arial" panose="020B0604020202020204" pitchFamily="34" charset="0"/>
                <a:cs typeface="Arial" panose="020B0604020202020204" pitchFamily="34" charset="0"/>
              </a:rPr>
              <a:t>The Process:</a:t>
            </a:r>
            <a:endParaRPr lang="en-GB" sz="5400" i="1" dirty="0">
              <a:solidFill>
                <a:schemeClr val="bg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46796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051673">
            <a:off x="-1864881" y="4450874"/>
            <a:ext cx="5787162" cy="2608081"/>
          </a:xfrm>
          <a:custGeom>
            <a:avLst/>
            <a:gdLst/>
            <a:ahLst/>
            <a:cxnLst/>
            <a:rect l="l" t="t" r="r" b="b"/>
            <a:pathLst>
              <a:path w="5787162" h="2608081">
                <a:moveTo>
                  <a:pt x="0" y="0"/>
                </a:moveTo>
                <a:lnTo>
                  <a:pt x="5787162" y="0"/>
                </a:lnTo>
                <a:lnTo>
                  <a:pt x="5787162" y="2608081"/>
                </a:lnTo>
                <a:lnTo>
                  <a:pt x="0" y="2608081"/>
                </a:lnTo>
                <a:lnTo>
                  <a:pt x="0" y="0"/>
                </a:lnTo>
                <a:close/>
              </a:path>
            </a:pathLst>
          </a:custGeom>
          <a:blipFill>
            <a:blip r:embed="rId2">
              <a:alphaModFix amt="15000"/>
              <a:extLst>
                <a:ext uri="{96DAC541-7B7A-43D3-8B79-37D633B846F1}">
                  <asvg:svgBlip xmlns:asvg="http://schemas.microsoft.com/office/drawing/2016/SVG/main" r:embed="rId3"/>
                </a:ext>
              </a:extLst>
            </a:blip>
            <a:stretch>
              <a:fillRect/>
            </a:stretch>
          </a:blipFill>
        </p:spPr>
        <p:txBody>
          <a:bodyPr/>
          <a:lstStyle/>
          <a:p>
            <a:endParaRPr lang="en-PH"/>
          </a:p>
        </p:txBody>
      </p:sp>
      <p:grpSp>
        <p:nvGrpSpPr>
          <p:cNvPr id="3" name="Group 3"/>
          <p:cNvGrpSpPr/>
          <p:nvPr/>
        </p:nvGrpSpPr>
        <p:grpSpPr>
          <a:xfrm rot="5400000">
            <a:off x="-1156745" y="6300751"/>
            <a:ext cx="3937119" cy="6379949"/>
            <a:chOff x="0" y="0"/>
            <a:chExt cx="998519" cy="1618062"/>
          </a:xfrm>
        </p:grpSpPr>
        <p:sp>
          <p:nvSpPr>
            <p:cNvPr id="4" name="Freeform 4"/>
            <p:cNvSpPr/>
            <p:nvPr/>
          </p:nvSpPr>
          <p:spPr>
            <a:xfrm>
              <a:off x="0" y="0"/>
              <a:ext cx="998519" cy="1618062"/>
            </a:xfrm>
            <a:custGeom>
              <a:avLst/>
              <a:gdLst/>
              <a:ahLst/>
              <a:cxnLst/>
              <a:rect l="l" t="t" r="r" b="b"/>
              <a:pathLst>
                <a:path w="998519" h="1618062">
                  <a:moveTo>
                    <a:pt x="499259" y="0"/>
                  </a:moveTo>
                  <a:cubicBezTo>
                    <a:pt x="223526" y="0"/>
                    <a:pt x="0" y="362215"/>
                    <a:pt x="0" y="809031"/>
                  </a:cubicBezTo>
                  <a:cubicBezTo>
                    <a:pt x="0" y="1255846"/>
                    <a:pt x="223526" y="1618062"/>
                    <a:pt x="499259" y="1618062"/>
                  </a:cubicBezTo>
                  <a:cubicBezTo>
                    <a:pt x="774993" y="1618062"/>
                    <a:pt x="998519" y="1255846"/>
                    <a:pt x="998519" y="809031"/>
                  </a:cubicBezTo>
                  <a:cubicBezTo>
                    <a:pt x="998519" y="362215"/>
                    <a:pt x="774993" y="0"/>
                    <a:pt x="499259" y="0"/>
                  </a:cubicBezTo>
                  <a:close/>
                </a:path>
              </a:pathLst>
            </a:custGeom>
            <a:solidFill>
              <a:srgbClr val="34C057"/>
            </a:solidFill>
          </p:spPr>
          <p:txBody>
            <a:bodyPr/>
            <a:lstStyle/>
            <a:p>
              <a:endParaRPr lang="en-PH"/>
            </a:p>
          </p:txBody>
        </p:sp>
        <p:sp>
          <p:nvSpPr>
            <p:cNvPr id="5" name="TextBox 5"/>
            <p:cNvSpPr txBox="1"/>
            <p:nvPr/>
          </p:nvSpPr>
          <p:spPr>
            <a:xfrm>
              <a:off x="93611" y="123118"/>
              <a:ext cx="811297" cy="1343250"/>
            </a:xfrm>
            <a:prstGeom prst="rect">
              <a:avLst/>
            </a:prstGeom>
          </p:spPr>
          <p:txBody>
            <a:bodyPr lIns="37396" tIns="37396" rIns="37396" bIns="37396" rtlCol="0" anchor="ctr"/>
            <a:lstStyle/>
            <a:p>
              <a:pPr algn="ctr">
                <a:lnSpc>
                  <a:spcPts val="1540"/>
                </a:lnSpc>
              </a:pPr>
              <a:endParaRPr/>
            </a:p>
          </p:txBody>
        </p:sp>
      </p:grpSp>
      <p:sp>
        <p:nvSpPr>
          <p:cNvPr id="6" name="Freeform 6"/>
          <p:cNvSpPr/>
          <p:nvPr/>
        </p:nvSpPr>
        <p:spPr>
          <a:xfrm rot="9788372">
            <a:off x="-740263" y="-1939662"/>
            <a:ext cx="9892793" cy="5607235"/>
          </a:xfrm>
          <a:custGeom>
            <a:avLst/>
            <a:gdLst/>
            <a:ahLst/>
            <a:cxnLst/>
            <a:rect l="l" t="t" r="r" b="b"/>
            <a:pathLst>
              <a:path w="9892793" h="5607235">
                <a:moveTo>
                  <a:pt x="0" y="0"/>
                </a:moveTo>
                <a:lnTo>
                  <a:pt x="9892794" y="0"/>
                </a:lnTo>
                <a:lnTo>
                  <a:pt x="9892794" y="5607235"/>
                </a:lnTo>
                <a:lnTo>
                  <a:pt x="0" y="56072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H"/>
          </a:p>
        </p:txBody>
      </p:sp>
      <p:grpSp>
        <p:nvGrpSpPr>
          <p:cNvPr id="8" name="Group 8"/>
          <p:cNvGrpSpPr/>
          <p:nvPr/>
        </p:nvGrpSpPr>
        <p:grpSpPr>
          <a:xfrm rot="6923548">
            <a:off x="727072" y="6623535"/>
            <a:ext cx="3392951" cy="8199110"/>
            <a:chOff x="0" y="0"/>
            <a:chExt cx="860509" cy="2079431"/>
          </a:xfrm>
        </p:grpSpPr>
        <p:sp>
          <p:nvSpPr>
            <p:cNvPr id="9" name="Freeform 9"/>
            <p:cNvSpPr/>
            <p:nvPr/>
          </p:nvSpPr>
          <p:spPr>
            <a:xfrm>
              <a:off x="0" y="0"/>
              <a:ext cx="860509" cy="2079431"/>
            </a:xfrm>
            <a:custGeom>
              <a:avLst/>
              <a:gdLst/>
              <a:ahLst/>
              <a:cxnLst/>
              <a:rect l="l" t="t" r="r" b="b"/>
              <a:pathLst>
                <a:path w="860509" h="2079431">
                  <a:moveTo>
                    <a:pt x="430254" y="0"/>
                  </a:moveTo>
                  <a:cubicBezTo>
                    <a:pt x="192631" y="0"/>
                    <a:pt x="0" y="465496"/>
                    <a:pt x="0" y="1039716"/>
                  </a:cubicBezTo>
                  <a:cubicBezTo>
                    <a:pt x="0" y="1613935"/>
                    <a:pt x="192631" y="2079431"/>
                    <a:pt x="430254" y="2079431"/>
                  </a:cubicBezTo>
                  <a:cubicBezTo>
                    <a:pt x="667877" y="2079431"/>
                    <a:pt x="860509" y="1613935"/>
                    <a:pt x="860509" y="1039716"/>
                  </a:cubicBezTo>
                  <a:cubicBezTo>
                    <a:pt x="860509" y="465496"/>
                    <a:pt x="667877" y="0"/>
                    <a:pt x="430254" y="0"/>
                  </a:cubicBezTo>
                  <a:close/>
                </a:path>
              </a:pathLst>
            </a:custGeom>
            <a:solidFill>
              <a:srgbClr val="9DFFC9">
                <a:alpha val="74902"/>
              </a:srgbClr>
            </a:solidFill>
          </p:spPr>
          <p:txBody>
            <a:bodyPr/>
            <a:lstStyle/>
            <a:p>
              <a:endParaRPr lang="en-PH"/>
            </a:p>
          </p:txBody>
        </p:sp>
        <p:sp>
          <p:nvSpPr>
            <p:cNvPr id="10" name="TextBox 10"/>
            <p:cNvSpPr txBox="1"/>
            <p:nvPr/>
          </p:nvSpPr>
          <p:spPr>
            <a:xfrm>
              <a:off x="80673" y="166372"/>
              <a:ext cx="699163" cy="1718113"/>
            </a:xfrm>
            <a:prstGeom prst="rect">
              <a:avLst/>
            </a:prstGeom>
          </p:spPr>
          <p:txBody>
            <a:bodyPr lIns="37396" tIns="37396" rIns="37396" bIns="37396" rtlCol="0" anchor="ctr"/>
            <a:lstStyle/>
            <a:p>
              <a:pPr algn="ctr">
                <a:lnSpc>
                  <a:spcPts val="1540"/>
                </a:lnSpc>
              </a:pPr>
              <a:endParaRPr/>
            </a:p>
          </p:txBody>
        </p:sp>
      </p:grpSp>
      <p:sp>
        <p:nvSpPr>
          <p:cNvPr id="11" name="Freeform 7">
            <a:extLst>
              <a:ext uri="{FF2B5EF4-FFF2-40B4-BE49-F238E27FC236}">
                <a16:creationId xmlns:a16="http://schemas.microsoft.com/office/drawing/2014/main" id="{088F0598-3A38-DA12-342E-58081F0131AD}"/>
              </a:ext>
            </a:extLst>
          </p:cNvPr>
          <p:cNvSpPr/>
          <p:nvPr/>
        </p:nvSpPr>
        <p:spPr>
          <a:xfrm rot="16739506">
            <a:off x="10710350" y="2035142"/>
            <a:ext cx="12142795" cy="7050782"/>
          </a:xfrm>
          <a:custGeom>
            <a:avLst/>
            <a:gdLst/>
            <a:ahLst/>
            <a:cxnLst/>
            <a:rect l="l" t="t" r="r" b="b"/>
            <a:pathLst>
              <a:path w="11681167" h="6620886">
                <a:moveTo>
                  <a:pt x="0" y="0"/>
                </a:moveTo>
                <a:lnTo>
                  <a:pt x="11681168" y="0"/>
                </a:lnTo>
                <a:lnTo>
                  <a:pt x="11681168" y="6620885"/>
                </a:lnTo>
                <a:lnTo>
                  <a:pt x="0" y="6620885"/>
                </a:lnTo>
                <a:lnTo>
                  <a:pt x="0" y="0"/>
                </a:lnTo>
                <a:close/>
              </a:path>
            </a:pathLst>
          </a:custGeom>
          <a:blipFill>
            <a:blip r:embed="rId6">
              <a:alphaModFix amt="85000"/>
              <a:extLst>
                <a:ext uri="{96DAC541-7B7A-43D3-8B79-37D633B846F1}">
                  <asvg:svgBlip xmlns:asvg="http://schemas.microsoft.com/office/drawing/2016/SVG/main" r:embed="rId7"/>
                </a:ext>
              </a:extLst>
            </a:blip>
            <a:stretch>
              <a:fillRect/>
            </a:stretch>
          </a:blipFill>
        </p:spPr>
        <p:txBody>
          <a:bodyPr/>
          <a:lstStyle/>
          <a:p>
            <a:endParaRPr lang="en-PH"/>
          </a:p>
        </p:txBody>
      </p:sp>
      <p:sp>
        <p:nvSpPr>
          <p:cNvPr id="7" name="TextBox 6">
            <a:extLst>
              <a:ext uri="{FF2B5EF4-FFF2-40B4-BE49-F238E27FC236}">
                <a16:creationId xmlns:a16="http://schemas.microsoft.com/office/drawing/2014/main" id="{A0EE6AF9-EEA9-0B45-F23A-858ADFAFFC2D}"/>
              </a:ext>
            </a:extLst>
          </p:cNvPr>
          <p:cNvSpPr txBox="1"/>
          <p:nvPr/>
        </p:nvSpPr>
        <p:spPr>
          <a:xfrm>
            <a:off x="2107914" y="2155664"/>
            <a:ext cx="12797464" cy="7122143"/>
          </a:xfrm>
          <a:prstGeom prst="rect">
            <a:avLst/>
          </a:prstGeom>
          <a:noFill/>
        </p:spPr>
        <p:txBody>
          <a:bodyPr wrap="square" rtlCol="0">
            <a:spAutoFit/>
          </a:bodyPr>
          <a:lstStyle/>
          <a:p>
            <a:pPr marL="685800" indent="-685800">
              <a:lnSpc>
                <a:spcPct val="150000"/>
              </a:lnSpc>
              <a:buFont typeface="Arial" panose="020B0604020202020204" pitchFamily="34" charset="0"/>
              <a:buChar char="•"/>
            </a:pPr>
            <a:r>
              <a:rPr lang="en-US" sz="2800" dirty="0">
                <a:solidFill>
                  <a:schemeClr val="tx1">
                    <a:lumMod val="75000"/>
                    <a:lumOff val="25000"/>
                  </a:schemeClr>
                </a:solidFill>
                <a:latin typeface="Arial" panose="020B0604020202020204" pitchFamily="34" charset="0"/>
                <a:cs typeface="Arial" panose="020B0604020202020204" pitchFamily="34" charset="0"/>
              </a:rPr>
              <a:t>You are near a door … get up and go through the door. From the moment you stand on the threshold turn yourself into your own object of attention.  What do you look like, standing there? How do you walk? What, if you knew nothing about yourself, could be gathered of you, your character, your background, your purpose just there at that minute?  If there are people in the room whom you must greet, how do you greet them?  How do your attitudes to them vary?  Do you give any overt sign that you are fonder of one, or more aware of one, than the rest?</a:t>
            </a:r>
          </a:p>
          <a:p>
            <a:pPr marL="685800" indent="-685800">
              <a:lnSpc>
                <a:spcPct val="150000"/>
              </a:lnSpc>
              <a:buFont typeface="Arial" panose="020B0604020202020204" pitchFamily="34" charset="0"/>
              <a:buChar char="•"/>
            </a:pPr>
            <a:endParaRPr lang="en-US" sz="2800" dirty="0">
              <a:solidFill>
                <a:schemeClr val="tx1">
                  <a:lumMod val="75000"/>
                  <a:lumOff val="25000"/>
                </a:schemeClr>
              </a:solidFill>
              <a:latin typeface="Arial" panose="020B0604020202020204" pitchFamily="34" charset="0"/>
              <a:cs typeface="Arial" panose="020B0604020202020204" pitchFamily="34" charset="0"/>
            </a:endParaRPr>
          </a:p>
          <a:p>
            <a:pPr marL="685800" indent="-685800">
              <a:lnSpc>
                <a:spcPct val="150000"/>
              </a:lnSpc>
              <a:buFont typeface="Arial" panose="020B0604020202020204" pitchFamily="34" charset="0"/>
              <a:buChar char="•"/>
            </a:pPr>
            <a:r>
              <a:rPr lang="en-US" sz="2800" dirty="0">
                <a:solidFill>
                  <a:schemeClr val="tx1">
                    <a:lumMod val="75000"/>
                    <a:lumOff val="25000"/>
                  </a:schemeClr>
                </a:solidFill>
                <a:latin typeface="Arial" panose="020B0604020202020204" pitchFamily="34" charset="0"/>
                <a:cs typeface="Arial" panose="020B0604020202020204" pitchFamily="34" charset="0"/>
              </a:rPr>
              <a:t>Try to capture your impressions of yourself in the doorway. Write down as much as you can. (based on Brande,1996)</a:t>
            </a:r>
          </a:p>
        </p:txBody>
      </p:sp>
      <p:sp>
        <p:nvSpPr>
          <p:cNvPr id="12" name="TextBox 11">
            <a:extLst>
              <a:ext uri="{FF2B5EF4-FFF2-40B4-BE49-F238E27FC236}">
                <a16:creationId xmlns:a16="http://schemas.microsoft.com/office/drawing/2014/main" id="{0A07C44E-DD5C-99E3-D3A9-B029627361BF}"/>
              </a:ext>
            </a:extLst>
          </p:cNvPr>
          <p:cNvSpPr txBox="1"/>
          <p:nvPr/>
        </p:nvSpPr>
        <p:spPr>
          <a:xfrm>
            <a:off x="12363466" y="647700"/>
            <a:ext cx="4852610" cy="1200329"/>
          </a:xfrm>
          <a:prstGeom prst="rect">
            <a:avLst/>
          </a:prstGeom>
          <a:noFill/>
        </p:spPr>
        <p:txBody>
          <a:bodyPr wrap="none" rtlCol="0">
            <a:spAutoFit/>
          </a:bodyPr>
          <a:lstStyle/>
          <a:p>
            <a:pPr algn="ctr"/>
            <a:r>
              <a:rPr lang="en-US" sz="7200" dirty="0">
                <a:latin typeface="Arial" panose="020B0604020202020204" pitchFamily="34" charset="0"/>
                <a:cs typeface="Arial" panose="020B0604020202020204" pitchFamily="34" charset="0"/>
              </a:rPr>
              <a:t>EXERCISE</a:t>
            </a:r>
            <a:endParaRPr lang="en-GB" sz="5400" i="1" dirty="0">
              <a:solidFill>
                <a:schemeClr val="bg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912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051673">
            <a:off x="-1864881" y="4450874"/>
            <a:ext cx="5787162" cy="2608081"/>
          </a:xfrm>
          <a:custGeom>
            <a:avLst/>
            <a:gdLst/>
            <a:ahLst/>
            <a:cxnLst/>
            <a:rect l="l" t="t" r="r" b="b"/>
            <a:pathLst>
              <a:path w="5787162" h="2608081">
                <a:moveTo>
                  <a:pt x="0" y="0"/>
                </a:moveTo>
                <a:lnTo>
                  <a:pt x="5787162" y="0"/>
                </a:lnTo>
                <a:lnTo>
                  <a:pt x="5787162" y="2608081"/>
                </a:lnTo>
                <a:lnTo>
                  <a:pt x="0" y="2608081"/>
                </a:lnTo>
                <a:lnTo>
                  <a:pt x="0" y="0"/>
                </a:lnTo>
                <a:close/>
              </a:path>
            </a:pathLst>
          </a:custGeom>
          <a:blipFill>
            <a:blip r:embed="rId2">
              <a:alphaModFix amt="15000"/>
              <a:extLst>
                <a:ext uri="{96DAC541-7B7A-43D3-8B79-37D633B846F1}">
                  <asvg:svgBlip xmlns:asvg="http://schemas.microsoft.com/office/drawing/2016/SVG/main" r:embed="rId3"/>
                </a:ext>
              </a:extLst>
            </a:blip>
            <a:stretch>
              <a:fillRect/>
            </a:stretch>
          </a:blipFill>
        </p:spPr>
        <p:txBody>
          <a:bodyPr/>
          <a:lstStyle/>
          <a:p>
            <a:endParaRPr lang="en-PH"/>
          </a:p>
        </p:txBody>
      </p:sp>
      <p:grpSp>
        <p:nvGrpSpPr>
          <p:cNvPr id="3" name="Group 3"/>
          <p:cNvGrpSpPr/>
          <p:nvPr/>
        </p:nvGrpSpPr>
        <p:grpSpPr>
          <a:xfrm rot="5400000">
            <a:off x="-1156745" y="6300751"/>
            <a:ext cx="3937119" cy="6379949"/>
            <a:chOff x="0" y="0"/>
            <a:chExt cx="998519" cy="1618062"/>
          </a:xfrm>
        </p:grpSpPr>
        <p:sp>
          <p:nvSpPr>
            <p:cNvPr id="4" name="Freeform 4"/>
            <p:cNvSpPr/>
            <p:nvPr/>
          </p:nvSpPr>
          <p:spPr>
            <a:xfrm>
              <a:off x="0" y="0"/>
              <a:ext cx="998519" cy="1618062"/>
            </a:xfrm>
            <a:custGeom>
              <a:avLst/>
              <a:gdLst/>
              <a:ahLst/>
              <a:cxnLst/>
              <a:rect l="l" t="t" r="r" b="b"/>
              <a:pathLst>
                <a:path w="998519" h="1618062">
                  <a:moveTo>
                    <a:pt x="499259" y="0"/>
                  </a:moveTo>
                  <a:cubicBezTo>
                    <a:pt x="223526" y="0"/>
                    <a:pt x="0" y="362215"/>
                    <a:pt x="0" y="809031"/>
                  </a:cubicBezTo>
                  <a:cubicBezTo>
                    <a:pt x="0" y="1255846"/>
                    <a:pt x="223526" y="1618062"/>
                    <a:pt x="499259" y="1618062"/>
                  </a:cubicBezTo>
                  <a:cubicBezTo>
                    <a:pt x="774993" y="1618062"/>
                    <a:pt x="998519" y="1255846"/>
                    <a:pt x="998519" y="809031"/>
                  </a:cubicBezTo>
                  <a:cubicBezTo>
                    <a:pt x="998519" y="362215"/>
                    <a:pt x="774993" y="0"/>
                    <a:pt x="499259" y="0"/>
                  </a:cubicBezTo>
                  <a:close/>
                </a:path>
              </a:pathLst>
            </a:custGeom>
            <a:solidFill>
              <a:srgbClr val="34C057"/>
            </a:solidFill>
          </p:spPr>
          <p:txBody>
            <a:bodyPr/>
            <a:lstStyle/>
            <a:p>
              <a:endParaRPr lang="en-PH"/>
            </a:p>
          </p:txBody>
        </p:sp>
        <p:sp>
          <p:nvSpPr>
            <p:cNvPr id="5" name="TextBox 5"/>
            <p:cNvSpPr txBox="1"/>
            <p:nvPr/>
          </p:nvSpPr>
          <p:spPr>
            <a:xfrm>
              <a:off x="93611" y="123118"/>
              <a:ext cx="811297" cy="1343250"/>
            </a:xfrm>
            <a:prstGeom prst="rect">
              <a:avLst/>
            </a:prstGeom>
          </p:spPr>
          <p:txBody>
            <a:bodyPr lIns="37396" tIns="37396" rIns="37396" bIns="37396" rtlCol="0" anchor="ctr"/>
            <a:lstStyle/>
            <a:p>
              <a:pPr algn="ctr">
                <a:lnSpc>
                  <a:spcPts val="1540"/>
                </a:lnSpc>
              </a:pPr>
              <a:endParaRPr/>
            </a:p>
          </p:txBody>
        </p:sp>
      </p:grpSp>
      <p:sp>
        <p:nvSpPr>
          <p:cNvPr id="6" name="Freeform 6"/>
          <p:cNvSpPr/>
          <p:nvPr/>
        </p:nvSpPr>
        <p:spPr>
          <a:xfrm rot="9788372">
            <a:off x="-740263" y="-1939662"/>
            <a:ext cx="9892793" cy="5607235"/>
          </a:xfrm>
          <a:custGeom>
            <a:avLst/>
            <a:gdLst/>
            <a:ahLst/>
            <a:cxnLst/>
            <a:rect l="l" t="t" r="r" b="b"/>
            <a:pathLst>
              <a:path w="9892793" h="5607235">
                <a:moveTo>
                  <a:pt x="0" y="0"/>
                </a:moveTo>
                <a:lnTo>
                  <a:pt x="9892794" y="0"/>
                </a:lnTo>
                <a:lnTo>
                  <a:pt x="9892794" y="5607235"/>
                </a:lnTo>
                <a:lnTo>
                  <a:pt x="0" y="56072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H"/>
          </a:p>
        </p:txBody>
      </p:sp>
      <p:grpSp>
        <p:nvGrpSpPr>
          <p:cNvPr id="8" name="Group 8"/>
          <p:cNvGrpSpPr/>
          <p:nvPr/>
        </p:nvGrpSpPr>
        <p:grpSpPr>
          <a:xfrm rot="6923548">
            <a:off x="727072" y="6623535"/>
            <a:ext cx="3392951" cy="8199110"/>
            <a:chOff x="0" y="0"/>
            <a:chExt cx="860509" cy="2079431"/>
          </a:xfrm>
        </p:grpSpPr>
        <p:sp>
          <p:nvSpPr>
            <p:cNvPr id="9" name="Freeform 9"/>
            <p:cNvSpPr/>
            <p:nvPr/>
          </p:nvSpPr>
          <p:spPr>
            <a:xfrm>
              <a:off x="0" y="0"/>
              <a:ext cx="860509" cy="2079431"/>
            </a:xfrm>
            <a:custGeom>
              <a:avLst/>
              <a:gdLst/>
              <a:ahLst/>
              <a:cxnLst/>
              <a:rect l="l" t="t" r="r" b="b"/>
              <a:pathLst>
                <a:path w="860509" h="2079431">
                  <a:moveTo>
                    <a:pt x="430254" y="0"/>
                  </a:moveTo>
                  <a:cubicBezTo>
                    <a:pt x="192631" y="0"/>
                    <a:pt x="0" y="465496"/>
                    <a:pt x="0" y="1039716"/>
                  </a:cubicBezTo>
                  <a:cubicBezTo>
                    <a:pt x="0" y="1613935"/>
                    <a:pt x="192631" y="2079431"/>
                    <a:pt x="430254" y="2079431"/>
                  </a:cubicBezTo>
                  <a:cubicBezTo>
                    <a:pt x="667877" y="2079431"/>
                    <a:pt x="860509" y="1613935"/>
                    <a:pt x="860509" y="1039716"/>
                  </a:cubicBezTo>
                  <a:cubicBezTo>
                    <a:pt x="860509" y="465496"/>
                    <a:pt x="667877" y="0"/>
                    <a:pt x="430254" y="0"/>
                  </a:cubicBezTo>
                  <a:close/>
                </a:path>
              </a:pathLst>
            </a:custGeom>
            <a:solidFill>
              <a:srgbClr val="9DFFC9">
                <a:alpha val="74902"/>
              </a:srgbClr>
            </a:solidFill>
          </p:spPr>
          <p:txBody>
            <a:bodyPr/>
            <a:lstStyle/>
            <a:p>
              <a:endParaRPr lang="en-PH"/>
            </a:p>
          </p:txBody>
        </p:sp>
        <p:sp>
          <p:nvSpPr>
            <p:cNvPr id="10" name="TextBox 10"/>
            <p:cNvSpPr txBox="1"/>
            <p:nvPr/>
          </p:nvSpPr>
          <p:spPr>
            <a:xfrm>
              <a:off x="80673" y="166372"/>
              <a:ext cx="699163" cy="1718113"/>
            </a:xfrm>
            <a:prstGeom prst="rect">
              <a:avLst/>
            </a:prstGeom>
          </p:spPr>
          <p:txBody>
            <a:bodyPr lIns="37396" tIns="37396" rIns="37396" bIns="37396" rtlCol="0" anchor="ctr"/>
            <a:lstStyle/>
            <a:p>
              <a:pPr algn="ctr">
                <a:lnSpc>
                  <a:spcPts val="1540"/>
                </a:lnSpc>
              </a:pPr>
              <a:endParaRPr/>
            </a:p>
          </p:txBody>
        </p:sp>
      </p:grpSp>
      <p:sp>
        <p:nvSpPr>
          <p:cNvPr id="11" name="Freeform 7">
            <a:extLst>
              <a:ext uri="{FF2B5EF4-FFF2-40B4-BE49-F238E27FC236}">
                <a16:creationId xmlns:a16="http://schemas.microsoft.com/office/drawing/2014/main" id="{088F0598-3A38-DA12-342E-58081F0131AD}"/>
              </a:ext>
            </a:extLst>
          </p:cNvPr>
          <p:cNvSpPr/>
          <p:nvPr/>
        </p:nvSpPr>
        <p:spPr>
          <a:xfrm rot="16739506">
            <a:off x="10710350" y="2035142"/>
            <a:ext cx="12142795" cy="7050782"/>
          </a:xfrm>
          <a:custGeom>
            <a:avLst/>
            <a:gdLst/>
            <a:ahLst/>
            <a:cxnLst/>
            <a:rect l="l" t="t" r="r" b="b"/>
            <a:pathLst>
              <a:path w="11681167" h="6620886">
                <a:moveTo>
                  <a:pt x="0" y="0"/>
                </a:moveTo>
                <a:lnTo>
                  <a:pt x="11681168" y="0"/>
                </a:lnTo>
                <a:lnTo>
                  <a:pt x="11681168" y="6620885"/>
                </a:lnTo>
                <a:lnTo>
                  <a:pt x="0" y="6620885"/>
                </a:lnTo>
                <a:lnTo>
                  <a:pt x="0" y="0"/>
                </a:lnTo>
                <a:close/>
              </a:path>
            </a:pathLst>
          </a:custGeom>
          <a:blipFill>
            <a:blip r:embed="rId6">
              <a:alphaModFix amt="85000"/>
              <a:extLst>
                <a:ext uri="{96DAC541-7B7A-43D3-8B79-37D633B846F1}">
                  <asvg:svgBlip xmlns:asvg="http://schemas.microsoft.com/office/drawing/2016/SVG/main" r:embed="rId7"/>
                </a:ext>
              </a:extLst>
            </a:blip>
            <a:stretch>
              <a:fillRect/>
            </a:stretch>
          </a:blipFill>
        </p:spPr>
        <p:txBody>
          <a:bodyPr/>
          <a:lstStyle/>
          <a:p>
            <a:endParaRPr lang="en-PH"/>
          </a:p>
        </p:txBody>
      </p:sp>
      <p:sp>
        <p:nvSpPr>
          <p:cNvPr id="7" name="TextBox 6">
            <a:extLst>
              <a:ext uri="{FF2B5EF4-FFF2-40B4-BE49-F238E27FC236}">
                <a16:creationId xmlns:a16="http://schemas.microsoft.com/office/drawing/2014/main" id="{A0EE6AF9-EEA9-0B45-F23A-858ADFAFFC2D}"/>
              </a:ext>
            </a:extLst>
          </p:cNvPr>
          <p:cNvSpPr txBox="1"/>
          <p:nvPr/>
        </p:nvSpPr>
        <p:spPr>
          <a:xfrm>
            <a:off x="517952" y="4177783"/>
            <a:ext cx="7555273" cy="4154984"/>
          </a:xfrm>
          <a:prstGeom prst="rect">
            <a:avLst/>
          </a:prstGeom>
          <a:noFill/>
        </p:spPr>
        <p:txBody>
          <a:bodyPr wrap="none" rtlCol="0">
            <a:spAutoFit/>
          </a:bodyPr>
          <a:lstStyle/>
          <a:p>
            <a:pPr marL="685800" indent="-685800">
              <a:buFont typeface="Arial" panose="020B0604020202020204" pitchFamily="34" charset="0"/>
              <a:buChar char="•"/>
            </a:pPr>
            <a:r>
              <a:rPr lang="en-US" sz="2400" dirty="0">
                <a:solidFill>
                  <a:schemeClr val="tx1">
                    <a:lumMod val="75000"/>
                    <a:lumOff val="25000"/>
                  </a:schemeClr>
                </a:solidFill>
                <a:latin typeface="Arial Narrow" panose="020B0606020202030204" pitchFamily="34" charset="0"/>
              </a:rPr>
              <a:t>How do you want or like to be treated? </a:t>
            </a:r>
          </a:p>
          <a:p>
            <a:pPr marL="685800" indent="-685800">
              <a:buFont typeface="Arial" panose="020B0604020202020204" pitchFamily="34" charset="0"/>
              <a:buChar char="•"/>
            </a:pPr>
            <a:endParaRPr lang="en-US" sz="2400" dirty="0">
              <a:solidFill>
                <a:schemeClr val="tx1">
                  <a:lumMod val="75000"/>
                  <a:lumOff val="25000"/>
                </a:schemeClr>
              </a:solidFill>
              <a:latin typeface="Arial Narrow" panose="020B0606020202030204" pitchFamily="34" charset="0"/>
            </a:endParaRPr>
          </a:p>
          <a:p>
            <a:pPr marL="685800" indent="-685800">
              <a:buFont typeface="Arial" panose="020B0604020202020204" pitchFamily="34" charset="0"/>
              <a:buChar char="•"/>
            </a:pPr>
            <a:r>
              <a:rPr lang="en-US" sz="2400" dirty="0">
                <a:solidFill>
                  <a:schemeClr val="tx1">
                    <a:lumMod val="75000"/>
                    <a:lumOff val="25000"/>
                  </a:schemeClr>
                </a:solidFill>
                <a:latin typeface="Arial Narrow" panose="020B0606020202030204" pitchFamily="34" charset="0"/>
              </a:rPr>
              <a:t>How do you want or like to </a:t>
            </a:r>
            <a:r>
              <a:rPr lang="en-US" sz="2400" dirty="0">
                <a:solidFill>
                  <a:schemeClr val="tx1">
                    <a:lumMod val="75000"/>
                    <a:lumOff val="25000"/>
                  </a:schemeClr>
                </a:solidFill>
                <a:latin typeface="Arial" panose="020B0604020202020204" pitchFamily="34" charset="0"/>
                <a:cs typeface="Arial" panose="020B0604020202020204" pitchFamily="34" charset="0"/>
              </a:rPr>
              <a:t>treat</a:t>
            </a:r>
            <a:r>
              <a:rPr lang="en-US" sz="2400" dirty="0">
                <a:solidFill>
                  <a:schemeClr val="tx1">
                    <a:lumMod val="75000"/>
                    <a:lumOff val="25000"/>
                  </a:schemeClr>
                </a:solidFill>
                <a:latin typeface="Arial Narrow" panose="020B0606020202030204" pitchFamily="34" charset="0"/>
              </a:rPr>
              <a:t> others? </a:t>
            </a:r>
          </a:p>
          <a:p>
            <a:pPr marL="685800" indent="-685800">
              <a:buFont typeface="Arial" panose="020B0604020202020204" pitchFamily="34" charset="0"/>
              <a:buChar char="•"/>
            </a:pPr>
            <a:endParaRPr lang="en-US" sz="2400" dirty="0">
              <a:solidFill>
                <a:schemeClr val="tx1">
                  <a:lumMod val="75000"/>
                  <a:lumOff val="25000"/>
                </a:schemeClr>
              </a:solidFill>
              <a:latin typeface="Arial Narrow" panose="020B0606020202030204" pitchFamily="34" charset="0"/>
            </a:endParaRPr>
          </a:p>
          <a:p>
            <a:pPr marL="685800" indent="-685800">
              <a:buFont typeface="Arial" panose="020B0604020202020204" pitchFamily="34" charset="0"/>
              <a:buChar char="•"/>
            </a:pPr>
            <a:r>
              <a:rPr lang="en-US" sz="2400" dirty="0">
                <a:solidFill>
                  <a:schemeClr val="tx1">
                    <a:lumMod val="75000"/>
                    <a:lumOff val="25000"/>
                  </a:schemeClr>
                </a:solidFill>
                <a:latin typeface="Arial Narrow" panose="020B0606020202030204" pitchFamily="34" charset="0"/>
              </a:rPr>
              <a:t>What does it mean to respect someone? </a:t>
            </a:r>
          </a:p>
          <a:p>
            <a:pPr marL="685800" indent="-685800">
              <a:buFont typeface="Arial" panose="020B0604020202020204" pitchFamily="34" charset="0"/>
              <a:buChar char="•"/>
            </a:pPr>
            <a:endParaRPr lang="en-US" sz="2400" dirty="0">
              <a:solidFill>
                <a:schemeClr val="tx1">
                  <a:lumMod val="75000"/>
                  <a:lumOff val="25000"/>
                </a:schemeClr>
              </a:solidFill>
              <a:latin typeface="Arial Narrow" panose="020B0606020202030204" pitchFamily="34" charset="0"/>
            </a:endParaRPr>
          </a:p>
          <a:p>
            <a:pPr marL="685800" indent="-685800">
              <a:buFont typeface="Arial" panose="020B0604020202020204" pitchFamily="34" charset="0"/>
              <a:buChar char="•"/>
            </a:pPr>
            <a:r>
              <a:rPr lang="en-US" sz="2400" dirty="0">
                <a:solidFill>
                  <a:schemeClr val="tx1">
                    <a:lumMod val="75000"/>
                    <a:lumOff val="25000"/>
                  </a:schemeClr>
                </a:solidFill>
                <a:latin typeface="Arial Narrow" panose="020B0606020202030204" pitchFamily="34" charset="0"/>
              </a:rPr>
              <a:t>What is the best way to respect you? </a:t>
            </a:r>
          </a:p>
          <a:p>
            <a:pPr marL="685800" indent="-685800">
              <a:buFont typeface="Arial" panose="020B0604020202020204" pitchFamily="34" charset="0"/>
              <a:buChar char="•"/>
            </a:pPr>
            <a:endParaRPr lang="en-US" sz="2400" dirty="0">
              <a:solidFill>
                <a:schemeClr val="tx1">
                  <a:lumMod val="75000"/>
                  <a:lumOff val="25000"/>
                </a:schemeClr>
              </a:solidFill>
              <a:latin typeface="Arial Narrow" panose="020B0606020202030204" pitchFamily="34" charset="0"/>
            </a:endParaRPr>
          </a:p>
          <a:p>
            <a:pPr marL="685800" indent="-685800">
              <a:buFont typeface="Arial" panose="020B0604020202020204" pitchFamily="34" charset="0"/>
              <a:buChar char="•"/>
            </a:pPr>
            <a:r>
              <a:rPr lang="en-US" sz="2400" dirty="0">
                <a:solidFill>
                  <a:schemeClr val="tx1">
                    <a:lumMod val="75000"/>
                    <a:lumOff val="25000"/>
                  </a:schemeClr>
                </a:solidFill>
                <a:latin typeface="Arial Narrow" panose="020B0606020202030204" pitchFamily="34" charset="0"/>
              </a:rPr>
              <a:t>What will help you cooperate with the people in this group? </a:t>
            </a:r>
          </a:p>
          <a:p>
            <a:pPr marL="685800" indent="-685800">
              <a:buFont typeface="Arial" panose="020B0604020202020204" pitchFamily="34" charset="0"/>
              <a:buChar char="•"/>
            </a:pPr>
            <a:endParaRPr lang="en-US" sz="2400" dirty="0">
              <a:solidFill>
                <a:schemeClr val="tx1">
                  <a:lumMod val="75000"/>
                  <a:lumOff val="25000"/>
                </a:schemeClr>
              </a:solidFill>
              <a:latin typeface="Arial Narrow" panose="020B0606020202030204" pitchFamily="34" charset="0"/>
            </a:endParaRPr>
          </a:p>
          <a:p>
            <a:pPr marL="685800" indent="-685800">
              <a:buFont typeface="Arial" panose="020B0604020202020204" pitchFamily="34" charset="0"/>
              <a:buChar char="•"/>
            </a:pPr>
            <a:r>
              <a:rPr lang="en-US" sz="2400" dirty="0">
                <a:solidFill>
                  <a:schemeClr val="tx1">
                    <a:lumMod val="75000"/>
                    <a:lumOff val="25000"/>
                  </a:schemeClr>
                </a:solidFill>
                <a:latin typeface="Arial Narrow" panose="020B0606020202030204" pitchFamily="34" charset="0"/>
              </a:rPr>
              <a:t>What does it mean to be physically and emotionally safe? </a:t>
            </a:r>
          </a:p>
        </p:txBody>
      </p:sp>
      <p:sp>
        <p:nvSpPr>
          <p:cNvPr id="12" name="TextBox 11">
            <a:extLst>
              <a:ext uri="{FF2B5EF4-FFF2-40B4-BE49-F238E27FC236}">
                <a16:creationId xmlns:a16="http://schemas.microsoft.com/office/drawing/2014/main" id="{782465B5-4A7D-5FDE-3DDC-79CAD44DDE6D}"/>
              </a:ext>
            </a:extLst>
          </p:cNvPr>
          <p:cNvSpPr txBox="1"/>
          <p:nvPr/>
        </p:nvSpPr>
        <p:spPr>
          <a:xfrm>
            <a:off x="5937235" y="2164417"/>
            <a:ext cx="12162689" cy="1200329"/>
          </a:xfrm>
          <a:prstGeom prst="rect">
            <a:avLst/>
          </a:prstGeom>
          <a:noFill/>
        </p:spPr>
        <p:txBody>
          <a:bodyPr wrap="none" rtlCol="0">
            <a:spAutoFit/>
          </a:bodyPr>
          <a:lstStyle/>
          <a:p>
            <a:pPr algn="ctr"/>
            <a:r>
              <a:rPr lang="en-US" sz="3600" dirty="0">
                <a:latin typeface="Arial" panose="020B0604020202020204" pitchFamily="34" charset="0"/>
                <a:cs typeface="Arial" panose="020B0604020202020204" pitchFamily="34" charset="0"/>
              </a:rPr>
              <a:t>HOW DO YOUR VALUES INFORM YOUR PRINCIPLES? </a:t>
            </a:r>
          </a:p>
          <a:p>
            <a:pPr algn="ctr"/>
            <a:r>
              <a:rPr lang="en-US" sz="3600" dirty="0">
                <a:latin typeface="Arial" panose="020B0604020202020204" pitchFamily="34" charset="0"/>
                <a:cs typeface="Arial" panose="020B0604020202020204" pitchFamily="34" charset="0"/>
              </a:rPr>
              <a:t>CONSIDER THE FOLLOWING:</a:t>
            </a:r>
            <a:endParaRPr lang="en-GB" sz="2400" i="1" dirty="0">
              <a:solidFill>
                <a:schemeClr val="bg1">
                  <a:lumMod val="50000"/>
                </a:schemeClr>
              </a:solidFill>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A4C05A65-FF73-B8C9-C2A7-793BDD861B01}"/>
              </a:ext>
            </a:extLst>
          </p:cNvPr>
          <p:cNvSpPr txBox="1"/>
          <p:nvPr/>
        </p:nvSpPr>
        <p:spPr>
          <a:xfrm>
            <a:off x="8906461" y="4081503"/>
            <a:ext cx="9092554" cy="3416320"/>
          </a:xfrm>
          <a:prstGeom prst="rect">
            <a:avLst/>
          </a:prstGeom>
          <a:noFill/>
        </p:spPr>
        <p:txBody>
          <a:bodyPr wrap="none" rtlCol="0">
            <a:spAutoFit/>
          </a:bodyPr>
          <a:lstStyle/>
          <a:p>
            <a:pPr marL="685800" indent="-685800">
              <a:buFont typeface="Arial" panose="020B0604020202020204" pitchFamily="34" charset="0"/>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What does it mean to take risks physically and emotionally? </a:t>
            </a:r>
          </a:p>
          <a:p>
            <a:endParaRPr lang="en-US" sz="2400" dirty="0">
              <a:solidFill>
                <a:schemeClr val="tx1">
                  <a:lumMod val="75000"/>
                  <a:lumOff val="25000"/>
                </a:schemeClr>
              </a:solidFill>
              <a:latin typeface="Arial" panose="020B0604020202020204" pitchFamily="34" charset="0"/>
              <a:cs typeface="Arial" panose="020B0604020202020204" pitchFamily="34" charset="0"/>
            </a:endParaRPr>
          </a:p>
          <a:p>
            <a:pPr marL="685800" indent="-685800">
              <a:buFont typeface="Arial" panose="020B0604020202020204" pitchFamily="34" charset="0"/>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What does it mean to be present in the group? </a:t>
            </a:r>
          </a:p>
          <a:p>
            <a:pPr marL="685800" indent="-685800">
              <a:buFont typeface="Arial" panose="020B0604020202020204" pitchFamily="34" charset="0"/>
              <a:buChar char="•"/>
            </a:pPr>
            <a:endParaRPr lang="en-US" sz="2400" dirty="0">
              <a:solidFill>
                <a:schemeClr val="tx1">
                  <a:lumMod val="75000"/>
                  <a:lumOff val="25000"/>
                </a:schemeClr>
              </a:solidFill>
              <a:latin typeface="Arial" panose="020B0604020202020204" pitchFamily="34" charset="0"/>
              <a:cs typeface="Arial" panose="020B0604020202020204" pitchFamily="34" charset="0"/>
            </a:endParaRPr>
          </a:p>
          <a:p>
            <a:pPr marL="685800" indent="-685800">
              <a:buFont typeface="Arial" panose="020B0604020202020204" pitchFamily="34" charset="0"/>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What can you do or say to help this group work together? </a:t>
            </a:r>
          </a:p>
          <a:p>
            <a:pPr marL="685800" indent="-685800">
              <a:buFont typeface="Arial" panose="020B0604020202020204" pitchFamily="34" charset="0"/>
              <a:buChar char="•"/>
            </a:pPr>
            <a:endParaRPr lang="en-US" sz="2400" dirty="0">
              <a:solidFill>
                <a:schemeClr val="tx1">
                  <a:lumMod val="75000"/>
                  <a:lumOff val="25000"/>
                </a:schemeClr>
              </a:solidFill>
              <a:latin typeface="Arial" panose="020B0604020202020204" pitchFamily="34" charset="0"/>
              <a:cs typeface="Arial" panose="020B0604020202020204" pitchFamily="34" charset="0"/>
            </a:endParaRPr>
          </a:p>
          <a:p>
            <a:pPr marL="685800" indent="-685800">
              <a:buFont typeface="Arial" panose="020B0604020202020204" pitchFamily="34" charset="0"/>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What does it mean to tell the truth? </a:t>
            </a:r>
          </a:p>
          <a:p>
            <a:pPr marL="685800" indent="-685800">
              <a:buFont typeface="Arial" panose="020B0604020202020204" pitchFamily="34" charset="0"/>
              <a:buChar char="•"/>
            </a:pPr>
            <a:endParaRPr lang="en-US" sz="2400" dirty="0">
              <a:solidFill>
                <a:schemeClr val="tx1">
                  <a:lumMod val="75000"/>
                  <a:lumOff val="25000"/>
                </a:schemeClr>
              </a:solidFill>
              <a:latin typeface="Arial" panose="020B0604020202020204" pitchFamily="34" charset="0"/>
              <a:cs typeface="Arial" panose="020B0604020202020204" pitchFamily="34" charset="0"/>
            </a:endParaRPr>
          </a:p>
          <a:p>
            <a:pPr marL="685800" indent="-685800">
              <a:buFont typeface="Arial" panose="020B0604020202020204" pitchFamily="34" charset="0"/>
              <a:buChar char="•"/>
            </a:pPr>
            <a:r>
              <a:rPr lang="en-US" sz="2400" dirty="0">
                <a:solidFill>
                  <a:schemeClr val="tx1">
                    <a:lumMod val="75000"/>
                    <a:lumOff val="25000"/>
                  </a:schemeClr>
                </a:solidFill>
                <a:latin typeface="Arial" panose="020B0604020202020204" pitchFamily="34" charset="0"/>
                <a:cs typeface="Arial" panose="020B0604020202020204" pitchFamily="34" charset="0"/>
              </a:rPr>
              <a:t>What do you feel are the consequences of telling the truth? </a:t>
            </a:r>
          </a:p>
        </p:txBody>
      </p:sp>
      <p:pic>
        <p:nvPicPr>
          <p:cNvPr id="17" name="Picture 16" descr="A pink outline of a person's head with a scale of weight&#10;&#10;Description automatically generated">
            <a:extLst>
              <a:ext uri="{FF2B5EF4-FFF2-40B4-BE49-F238E27FC236}">
                <a16:creationId xmlns:a16="http://schemas.microsoft.com/office/drawing/2014/main" id="{3A013891-73F1-470F-1F1B-D825AFE7A580}"/>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38621" y="1178860"/>
            <a:ext cx="2629819" cy="2629819"/>
          </a:xfrm>
          <a:prstGeom prst="rect">
            <a:avLst/>
          </a:prstGeom>
        </p:spPr>
      </p:pic>
    </p:spTree>
    <p:extLst>
      <p:ext uri="{BB962C8B-B14F-4D97-AF65-F5344CB8AC3E}">
        <p14:creationId xmlns:p14="http://schemas.microsoft.com/office/powerpoint/2010/main" val="168183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051673">
            <a:off x="-1864881" y="4450874"/>
            <a:ext cx="5787162" cy="2608081"/>
          </a:xfrm>
          <a:custGeom>
            <a:avLst/>
            <a:gdLst/>
            <a:ahLst/>
            <a:cxnLst/>
            <a:rect l="l" t="t" r="r" b="b"/>
            <a:pathLst>
              <a:path w="5787162" h="2608081">
                <a:moveTo>
                  <a:pt x="0" y="0"/>
                </a:moveTo>
                <a:lnTo>
                  <a:pt x="5787162" y="0"/>
                </a:lnTo>
                <a:lnTo>
                  <a:pt x="5787162" y="2608081"/>
                </a:lnTo>
                <a:lnTo>
                  <a:pt x="0" y="2608081"/>
                </a:lnTo>
                <a:lnTo>
                  <a:pt x="0" y="0"/>
                </a:lnTo>
                <a:close/>
              </a:path>
            </a:pathLst>
          </a:custGeom>
          <a:blipFill>
            <a:blip r:embed="rId2">
              <a:alphaModFix amt="15000"/>
              <a:extLst>
                <a:ext uri="{96DAC541-7B7A-43D3-8B79-37D633B846F1}">
                  <asvg:svgBlip xmlns:asvg="http://schemas.microsoft.com/office/drawing/2016/SVG/main" r:embed="rId3"/>
                </a:ext>
              </a:extLst>
            </a:blip>
            <a:stretch>
              <a:fillRect/>
            </a:stretch>
          </a:blipFill>
        </p:spPr>
        <p:txBody>
          <a:bodyPr/>
          <a:lstStyle/>
          <a:p>
            <a:endParaRPr lang="en-PH"/>
          </a:p>
        </p:txBody>
      </p:sp>
      <p:grpSp>
        <p:nvGrpSpPr>
          <p:cNvPr id="3" name="Group 3"/>
          <p:cNvGrpSpPr/>
          <p:nvPr/>
        </p:nvGrpSpPr>
        <p:grpSpPr>
          <a:xfrm rot="5400000">
            <a:off x="-1156745" y="6300751"/>
            <a:ext cx="3937119" cy="6379949"/>
            <a:chOff x="0" y="0"/>
            <a:chExt cx="998519" cy="1618062"/>
          </a:xfrm>
        </p:grpSpPr>
        <p:sp>
          <p:nvSpPr>
            <p:cNvPr id="4" name="Freeform 4"/>
            <p:cNvSpPr/>
            <p:nvPr/>
          </p:nvSpPr>
          <p:spPr>
            <a:xfrm>
              <a:off x="0" y="0"/>
              <a:ext cx="998519" cy="1618062"/>
            </a:xfrm>
            <a:custGeom>
              <a:avLst/>
              <a:gdLst/>
              <a:ahLst/>
              <a:cxnLst/>
              <a:rect l="l" t="t" r="r" b="b"/>
              <a:pathLst>
                <a:path w="998519" h="1618062">
                  <a:moveTo>
                    <a:pt x="499259" y="0"/>
                  </a:moveTo>
                  <a:cubicBezTo>
                    <a:pt x="223526" y="0"/>
                    <a:pt x="0" y="362215"/>
                    <a:pt x="0" y="809031"/>
                  </a:cubicBezTo>
                  <a:cubicBezTo>
                    <a:pt x="0" y="1255846"/>
                    <a:pt x="223526" y="1618062"/>
                    <a:pt x="499259" y="1618062"/>
                  </a:cubicBezTo>
                  <a:cubicBezTo>
                    <a:pt x="774993" y="1618062"/>
                    <a:pt x="998519" y="1255846"/>
                    <a:pt x="998519" y="809031"/>
                  </a:cubicBezTo>
                  <a:cubicBezTo>
                    <a:pt x="998519" y="362215"/>
                    <a:pt x="774993" y="0"/>
                    <a:pt x="499259" y="0"/>
                  </a:cubicBezTo>
                  <a:close/>
                </a:path>
              </a:pathLst>
            </a:custGeom>
            <a:solidFill>
              <a:srgbClr val="34C057"/>
            </a:solidFill>
          </p:spPr>
          <p:txBody>
            <a:bodyPr/>
            <a:lstStyle/>
            <a:p>
              <a:endParaRPr lang="en-PH"/>
            </a:p>
          </p:txBody>
        </p:sp>
        <p:sp>
          <p:nvSpPr>
            <p:cNvPr id="5" name="TextBox 5"/>
            <p:cNvSpPr txBox="1"/>
            <p:nvPr/>
          </p:nvSpPr>
          <p:spPr>
            <a:xfrm>
              <a:off x="93611" y="123118"/>
              <a:ext cx="811297" cy="1343250"/>
            </a:xfrm>
            <a:prstGeom prst="rect">
              <a:avLst/>
            </a:prstGeom>
          </p:spPr>
          <p:txBody>
            <a:bodyPr lIns="37396" tIns="37396" rIns="37396" bIns="37396" rtlCol="0" anchor="ctr"/>
            <a:lstStyle/>
            <a:p>
              <a:pPr algn="ctr">
                <a:lnSpc>
                  <a:spcPts val="1540"/>
                </a:lnSpc>
              </a:pPr>
              <a:endParaRPr/>
            </a:p>
          </p:txBody>
        </p:sp>
      </p:grpSp>
      <p:sp>
        <p:nvSpPr>
          <p:cNvPr id="6" name="Freeform 6"/>
          <p:cNvSpPr/>
          <p:nvPr/>
        </p:nvSpPr>
        <p:spPr>
          <a:xfrm rot="9788372">
            <a:off x="-740263" y="-1939662"/>
            <a:ext cx="9892793" cy="5607235"/>
          </a:xfrm>
          <a:custGeom>
            <a:avLst/>
            <a:gdLst/>
            <a:ahLst/>
            <a:cxnLst/>
            <a:rect l="l" t="t" r="r" b="b"/>
            <a:pathLst>
              <a:path w="9892793" h="5607235">
                <a:moveTo>
                  <a:pt x="0" y="0"/>
                </a:moveTo>
                <a:lnTo>
                  <a:pt x="9892794" y="0"/>
                </a:lnTo>
                <a:lnTo>
                  <a:pt x="9892794" y="5607235"/>
                </a:lnTo>
                <a:lnTo>
                  <a:pt x="0" y="560723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PH"/>
          </a:p>
        </p:txBody>
      </p:sp>
      <p:grpSp>
        <p:nvGrpSpPr>
          <p:cNvPr id="8" name="Group 8"/>
          <p:cNvGrpSpPr/>
          <p:nvPr/>
        </p:nvGrpSpPr>
        <p:grpSpPr>
          <a:xfrm rot="6923548">
            <a:off x="727072" y="6623535"/>
            <a:ext cx="3392951" cy="8199110"/>
            <a:chOff x="0" y="0"/>
            <a:chExt cx="860509" cy="2079431"/>
          </a:xfrm>
        </p:grpSpPr>
        <p:sp>
          <p:nvSpPr>
            <p:cNvPr id="9" name="Freeform 9"/>
            <p:cNvSpPr/>
            <p:nvPr/>
          </p:nvSpPr>
          <p:spPr>
            <a:xfrm>
              <a:off x="0" y="0"/>
              <a:ext cx="860509" cy="2079431"/>
            </a:xfrm>
            <a:custGeom>
              <a:avLst/>
              <a:gdLst/>
              <a:ahLst/>
              <a:cxnLst/>
              <a:rect l="l" t="t" r="r" b="b"/>
              <a:pathLst>
                <a:path w="860509" h="2079431">
                  <a:moveTo>
                    <a:pt x="430254" y="0"/>
                  </a:moveTo>
                  <a:cubicBezTo>
                    <a:pt x="192631" y="0"/>
                    <a:pt x="0" y="465496"/>
                    <a:pt x="0" y="1039716"/>
                  </a:cubicBezTo>
                  <a:cubicBezTo>
                    <a:pt x="0" y="1613935"/>
                    <a:pt x="192631" y="2079431"/>
                    <a:pt x="430254" y="2079431"/>
                  </a:cubicBezTo>
                  <a:cubicBezTo>
                    <a:pt x="667877" y="2079431"/>
                    <a:pt x="860509" y="1613935"/>
                    <a:pt x="860509" y="1039716"/>
                  </a:cubicBezTo>
                  <a:cubicBezTo>
                    <a:pt x="860509" y="465496"/>
                    <a:pt x="667877" y="0"/>
                    <a:pt x="430254" y="0"/>
                  </a:cubicBezTo>
                  <a:close/>
                </a:path>
              </a:pathLst>
            </a:custGeom>
            <a:solidFill>
              <a:srgbClr val="9DFFC9">
                <a:alpha val="74902"/>
              </a:srgbClr>
            </a:solidFill>
          </p:spPr>
          <p:txBody>
            <a:bodyPr/>
            <a:lstStyle/>
            <a:p>
              <a:endParaRPr lang="en-PH"/>
            </a:p>
          </p:txBody>
        </p:sp>
        <p:sp>
          <p:nvSpPr>
            <p:cNvPr id="10" name="TextBox 10"/>
            <p:cNvSpPr txBox="1"/>
            <p:nvPr/>
          </p:nvSpPr>
          <p:spPr>
            <a:xfrm>
              <a:off x="80673" y="166372"/>
              <a:ext cx="699163" cy="1718113"/>
            </a:xfrm>
            <a:prstGeom prst="rect">
              <a:avLst/>
            </a:prstGeom>
          </p:spPr>
          <p:txBody>
            <a:bodyPr lIns="37396" tIns="37396" rIns="37396" bIns="37396" rtlCol="0" anchor="ctr"/>
            <a:lstStyle/>
            <a:p>
              <a:pPr algn="ctr">
                <a:lnSpc>
                  <a:spcPts val="1540"/>
                </a:lnSpc>
              </a:pPr>
              <a:endParaRPr/>
            </a:p>
          </p:txBody>
        </p:sp>
      </p:grpSp>
      <p:sp>
        <p:nvSpPr>
          <p:cNvPr id="11" name="Freeform 7">
            <a:extLst>
              <a:ext uri="{FF2B5EF4-FFF2-40B4-BE49-F238E27FC236}">
                <a16:creationId xmlns:a16="http://schemas.microsoft.com/office/drawing/2014/main" id="{088F0598-3A38-DA12-342E-58081F0131AD}"/>
              </a:ext>
            </a:extLst>
          </p:cNvPr>
          <p:cNvSpPr/>
          <p:nvPr/>
        </p:nvSpPr>
        <p:spPr>
          <a:xfrm rot="16739506">
            <a:off x="10710350" y="2035142"/>
            <a:ext cx="12142795" cy="7050782"/>
          </a:xfrm>
          <a:custGeom>
            <a:avLst/>
            <a:gdLst/>
            <a:ahLst/>
            <a:cxnLst/>
            <a:rect l="l" t="t" r="r" b="b"/>
            <a:pathLst>
              <a:path w="11681167" h="6620886">
                <a:moveTo>
                  <a:pt x="0" y="0"/>
                </a:moveTo>
                <a:lnTo>
                  <a:pt x="11681168" y="0"/>
                </a:lnTo>
                <a:lnTo>
                  <a:pt x="11681168" y="6620885"/>
                </a:lnTo>
                <a:lnTo>
                  <a:pt x="0" y="6620885"/>
                </a:lnTo>
                <a:lnTo>
                  <a:pt x="0" y="0"/>
                </a:lnTo>
                <a:close/>
              </a:path>
            </a:pathLst>
          </a:custGeom>
          <a:blipFill>
            <a:blip r:embed="rId6">
              <a:alphaModFix amt="85000"/>
              <a:extLst>
                <a:ext uri="{96DAC541-7B7A-43D3-8B79-37D633B846F1}">
                  <asvg:svgBlip xmlns:asvg="http://schemas.microsoft.com/office/drawing/2016/SVG/main" r:embed="rId7"/>
                </a:ext>
              </a:extLst>
            </a:blip>
            <a:stretch>
              <a:fillRect/>
            </a:stretch>
          </a:blipFill>
        </p:spPr>
        <p:txBody>
          <a:bodyPr/>
          <a:lstStyle/>
          <a:p>
            <a:endParaRPr lang="en-PH"/>
          </a:p>
        </p:txBody>
      </p:sp>
      <p:sp>
        <p:nvSpPr>
          <p:cNvPr id="7" name="TextBox 11"/>
          <p:cNvSpPr txBox="1"/>
          <p:nvPr/>
        </p:nvSpPr>
        <p:spPr>
          <a:xfrm>
            <a:off x="2067104" y="1476144"/>
            <a:ext cx="13182205" cy="7011150"/>
          </a:xfrm>
          <a:prstGeom prst="rect">
            <a:avLst/>
          </a:prstGeom>
        </p:spPr>
        <p:txBody>
          <a:bodyPr wrap="square" lIns="0" tIns="0" rIns="0" bIns="0" rtlCol="0" anchor="t">
            <a:spAutoFit/>
          </a:bodyPr>
          <a:lstStyle/>
          <a:p>
            <a:pPr algn="ctr">
              <a:lnSpc>
                <a:spcPts val="28906"/>
              </a:lnSpc>
            </a:pPr>
            <a:r>
              <a:rPr lang="en-US" sz="15000" dirty="0">
                <a:solidFill>
                  <a:srgbClr val="000000"/>
                </a:solidFill>
                <a:latin typeface="Arial" panose="020B0604020202020204" pitchFamily="34" charset="0"/>
                <a:ea typeface="Handelson Four"/>
                <a:cs typeface="Arial" panose="020B0604020202020204" pitchFamily="34" charset="0"/>
                <a:sym typeface="Handelson Four"/>
              </a:rPr>
              <a:t>GROUP</a:t>
            </a:r>
          </a:p>
          <a:p>
            <a:pPr algn="ctr">
              <a:lnSpc>
                <a:spcPts val="28906"/>
              </a:lnSpc>
            </a:pPr>
            <a:r>
              <a:rPr lang="en-US" sz="15000" dirty="0">
                <a:solidFill>
                  <a:srgbClr val="000000"/>
                </a:solidFill>
                <a:latin typeface="Arial" panose="020B0604020202020204" pitchFamily="34" charset="0"/>
                <a:ea typeface="Handelson Four"/>
                <a:cs typeface="Arial" panose="020B0604020202020204" pitchFamily="34" charset="0"/>
                <a:sym typeface="Handelson Four"/>
              </a:rPr>
              <a:t>CONTRACT</a:t>
            </a:r>
          </a:p>
        </p:txBody>
      </p:sp>
    </p:spTree>
    <p:extLst>
      <p:ext uri="{BB962C8B-B14F-4D97-AF65-F5344CB8AC3E}">
        <p14:creationId xmlns:p14="http://schemas.microsoft.com/office/powerpoint/2010/main" val="18499483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TotalTime>
  <Words>428</Words>
  <Application>Microsoft Office PowerPoint</Application>
  <PresentationFormat>Custom</PresentationFormat>
  <Paragraphs>53</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Handelson Four</vt:lpstr>
      <vt:lpstr>Arial Narrow</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Merging PPT</dc:title>
  <dc:creator>Jonathan Jr Fajilagot</dc:creator>
  <cp:lastModifiedBy>Katie Ruddy</cp:lastModifiedBy>
  <cp:revision>9</cp:revision>
  <dcterms:created xsi:type="dcterms:W3CDTF">2006-08-16T00:00:00Z</dcterms:created>
  <dcterms:modified xsi:type="dcterms:W3CDTF">2024-09-19T14:23:09Z</dcterms:modified>
  <dc:identifier>DAGQ4K2QfKc</dc:identifier>
</cp:coreProperties>
</file>