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embeddedFontLst>
    <p:embeddedFont>
      <p:font typeface="Open Sans" panose="020B0606030504020204" pitchFamily="34" charset="0"/>
      <p:regular r:id="rId13"/>
      <p:italic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4" d="100"/>
          <a:sy n="54" d="100"/>
        </p:scale>
        <p:origin x="71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5656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txBody>
          <a:bodyPr/>
          <a:lstStyle/>
          <a:p>
            <a:endParaRPr lang="en-GB"/>
          </a:p>
        </p:txBody>
      </p:sp>
      <p:sp>
        <p:nvSpPr>
          <p:cNvPr id="3" name="Shape 1"/>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6F5EE"/>
          </a:solidFill>
          <a:ln/>
        </p:spPr>
      </p:sp>
      <p:sp>
        <p:nvSpPr>
          <p:cNvPr id="3" name="Shape 1"/>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hyperlink" Target="https://www.sciencedirect.com/science/article/abs/pii/S0273229723000291" TargetMode="External"/><Relationship Id="rId3" Type="http://schemas.openxmlformats.org/officeDocument/2006/relationships/hyperlink" Target="https://mindsplain.com/wp-content/uploads/2021/01/Ainsworth-Patterns-of-Attachment.pdf" TargetMode="External"/><Relationship Id="rId7" Type="http://schemas.openxmlformats.org/officeDocument/2006/relationships/hyperlink" Target="https://www.ncbi.nlm.nih.gov/pmc/articles/PMC4085672/" TargetMode="External"/><Relationship Id="rId12" Type="http://schemas.openxmlformats.org/officeDocument/2006/relationships/hyperlink" Target="https://centreforearlychildhood.org/news-insights/guest-essays/attachment-social-emotional-development/" TargetMode="Externa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hyperlink" Target="https://archive.org/details/attachmentlossvo00john" TargetMode="External"/><Relationship Id="rId11" Type="http://schemas.openxmlformats.org/officeDocument/2006/relationships/hyperlink" Target="https://learning.nspcc.org.uk/child-health-development/attachment-early-years" TargetMode="External"/><Relationship Id="rId5" Type="http://schemas.openxmlformats.org/officeDocument/2006/relationships/hyperlink" Target="https://birthto5matters.org.uk/attachment-and-the-role-of-the-key-person/?utm_source=chatgpt.com" TargetMode="External"/><Relationship Id="rId10" Type="http://schemas.openxmlformats.org/officeDocument/2006/relationships/hyperlink" Target="https://www.frontiersin.org/articles/10.3389/fpsyt.2022.838950/full" TargetMode="External"/><Relationship Id="rId4" Type="http://schemas.openxmlformats.org/officeDocument/2006/relationships/hyperlink" Target="https://birthto5matters.org.uk/attachment-and-the-role-of-the-key-person/" TargetMode="External"/><Relationship Id="rId9" Type="http://schemas.openxmlformats.org/officeDocument/2006/relationships/hyperlink" Target="https://skills4bradford.co.uk/Pages/Download/bae6208f-71aa-4ac0-a891-9d183c32be63/PageSectionDocum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3115032"/>
          </a:xfrm>
          <a:prstGeom prst="rect">
            <a:avLst/>
          </a:prstGeom>
        </p:spPr>
      </p:pic>
      <p:sp>
        <p:nvSpPr>
          <p:cNvPr id="4" name="Text 1"/>
          <p:cNvSpPr/>
          <p:nvPr/>
        </p:nvSpPr>
        <p:spPr>
          <a:xfrm>
            <a:off x="793790" y="4033004"/>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Programme: Certificate of Higher Education in Health and Social Care</a:t>
            </a:r>
            <a:endParaRPr lang="en-US" sz="1550" dirty="0"/>
          </a:p>
        </p:txBody>
      </p:sp>
      <p:sp>
        <p:nvSpPr>
          <p:cNvPr id="5" name="Text 2"/>
          <p:cNvSpPr/>
          <p:nvPr/>
        </p:nvSpPr>
        <p:spPr>
          <a:xfrm>
            <a:off x="793790" y="4573786"/>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Module code: LCHS4010</a:t>
            </a:r>
            <a:endParaRPr lang="en-US" sz="1550" dirty="0"/>
          </a:p>
        </p:txBody>
      </p:sp>
      <p:sp>
        <p:nvSpPr>
          <p:cNvPr id="6" name="Text 3"/>
          <p:cNvSpPr/>
          <p:nvPr/>
        </p:nvSpPr>
        <p:spPr>
          <a:xfrm>
            <a:off x="793790" y="5114568"/>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Module: Psychology in Health and Social Care</a:t>
            </a:r>
            <a:endParaRPr lang="en-US" sz="1550" dirty="0"/>
          </a:p>
        </p:txBody>
      </p:sp>
      <p:sp>
        <p:nvSpPr>
          <p:cNvPr id="7" name="Text 4"/>
          <p:cNvSpPr/>
          <p:nvPr/>
        </p:nvSpPr>
        <p:spPr>
          <a:xfrm>
            <a:off x="793790" y="5655350"/>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Assignment Title: Assessment 1: Individual Presentation</a:t>
            </a:r>
            <a:endParaRPr lang="en-US" sz="1550" dirty="0"/>
          </a:p>
        </p:txBody>
      </p:sp>
      <p:sp>
        <p:nvSpPr>
          <p:cNvPr id="8" name="Text 5"/>
          <p:cNvSpPr/>
          <p:nvPr/>
        </p:nvSpPr>
        <p:spPr>
          <a:xfrm>
            <a:off x="793790" y="6196132"/>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Student Name: Gyokan Nedzhati</a:t>
            </a:r>
            <a:endParaRPr lang="en-US" sz="1550" dirty="0"/>
          </a:p>
        </p:txBody>
      </p:sp>
      <p:sp>
        <p:nvSpPr>
          <p:cNvPr id="9" name="Text 6"/>
          <p:cNvSpPr/>
          <p:nvPr/>
        </p:nvSpPr>
        <p:spPr>
          <a:xfrm>
            <a:off x="793790" y="6736913"/>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333F70"/>
                </a:solidFill>
                <a:latin typeface="Open Sans" pitchFamily="34" charset="0"/>
                <a:ea typeface="Open Sans" pitchFamily="34" charset="-122"/>
                <a:cs typeface="Open Sans" pitchFamily="34" charset="-120"/>
              </a:rPr>
              <a:t>Student ID: 2429862</a:t>
            </a:r>
            <a:endParaRPr lang="en-US" sz="1550" dirty="0"/>
          </a:p>
        </p:txBody>
      </p:sp>
      <p:sp>
        <p:nvSpPr>
          <p:cNvPr id="10" name="Text 7"/>
          <p:cNvSpPr/>
          <p:nvPr/>
        </p:nvSpPr>
        <p:spPr>
          <a:xfrm>
            <a:off x="793790" y="7277695"/>
            <a:ext cx="13042821" cy="317540"/>
          </a:xfrm>
          <a:prstGeom prst="rect">
            <a:avLst/>
          </a:prstGeom>
          <a:noFill/>
          <a:ln/>
        </p:spPr>
        <p:txBody>
          <a:bodyPr wrap="none" lIns="0" tIns="0" rIns="0" bIns="0" rtlCol="0" anchor="t"/>
          <a:lstStyle/>
          <a:p>
            <a:pPr marL="0" indent="0" algn="l">
              <a:lnSpc>
                <a:spcPts val="2500"/>
              </a:lnSpc>
              <a:buNone/>
            </a:pPr>
            <a:endParaRPr lang="en-US" sz="15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2948940"/>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333F70"/>
                </a:solidFill>
                <a:latin typeface="Unbounded Bold" pitchFamily="34" charset="0"/>
                <a:ea typeface="Unbounded Bold" pitchFamily="34" charset="-122"/>
                <a:cs typeface="Unbounded Bold" pitchFamily="34" charset="-120"/>
              </a:rPr>
              <a:t>Understanding Attachment Theory in Early Years Practice</a:t>
            </a:r>
            <a:endParaRPr lang="en-US" sz="3900" dirty="0"/>
          </a:p>
        </p:txBody>
      </p:sp>
      <p:sp>
        <p:nvSpPr>
          <p:cNvPr id="3" name="Text 1"/>
          <p:cNvSpPr/>
          <p:nvPr/>
        </p:nvSpPr>
        <p:spPr>
          <a:xfrm>
            <a:off x="793790" y="4486751"/>
            <a:ext cx="13042821" cy="793909"/>
          </a:xfrm>
          <a:prstGeom prst="rect">
            <a:avLst/>
          </a:prstGeom>
          <a:noFill/>
          <a:ln/>
        </p:spPr>
        <p:txBody>
          <a:bodyPr wrap="square" lIns="0" tIns="0" rIns="0" bIns="0" rtlCol="0" anchor="t"/>
          <a:lstStyle/>
          <a:p>
            <a:pPr marL="0" indent="0" algn="l">
              <a:lnSpc>
                <a:spcPts val="3100"/>
              </a:lnSpc>
              <a:buNone/>
            </a:pPr>
            <a:r>
              <a:rPr lang="en-US" sz="1950" dirty="0">
                <a:solidFill>
                  <a:srgbClr val="333F70"/>
                </a:solidFill>
                <a:latin typeface="Open Sans" pitchFamily="34" charset="0"/>
                <a:ea typeface="Open Sans" pitchFamily="34" charset="-122"/>
                <a:cs typeface="Open Sans" pitchFamily="34" charset="-120"/>
              </a:rPr>
              <a:t>Exploring how John Bowlby's attachment theory helps practitioners support children's emotional, social and cognitive development in early years settings.</a:t>
            </a:r>
            <a:endParaRPr lang="en-US" sz="1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32115" y="646986"/>
            <a:ext cx="2288024" cy="285988"/>
          </a:xfrm>
          <a:prstGeom prst="rect">
            <a:avLst/>
          </a:prstGeom>
          <a:noFill/>
          <a:ln/>
        </p:spPr>
        <p:txBody>
          <a:bodyPr wrap="none" lIns="0" tIns="0" rIns="0" bIns="0" rtlCol="0" anchor="t"/>
          <a:lstStyle/>
          <a:p>
            <a:pPr marL="0" indent="0" algn="l">
              <a:lnSpc>
                <a:spcPts val="2250"/>
              </a:lnSpc>
              <a:buNone/>
            </a:pPr>
            <a:r>
              <a:rPr lang="en-US" sz="1800" b="1" dirty="0">
                <a:solidFill>
                  <a:srgbClr val="26A688"/>
                </a:solidFill>
                <a:latin typeface="Unbounded Bold" pitchFamily="34" charset="0"/>
                <a:ea typeface="Unbounded Bold" pitchFamily="34" charset="-122"/>
                <a:cs typeface="Unbounded Bold" pitchFamily="34" charset="-120"/>
              </a:rPr>
              <a:t>Introduction</a:t>
            </a:r>
            <a:endParaRPr lang="en-US" sz="1800" dirty="0"/>
          </a:p>
        </p:txBody>
      </p:sp>
      <p:sp>
        <p:nvSpPr>
          <p:cNvPr id="3" name="Shape 1"/>
          <p:cNvSpPr/>
          <p:nvPr/>
        </p:nvSpPr>
        <p:spPr>
          <a:xfrm>
            <a:off x="7303770" y="1298972"/>
            <a:ext cx="22860" cy="6283523"/>
          </a:xfrm>
          <a:prstGeom prst="roundRect">
            <a:avLst>
              <a:gd name="adj" fmla="val 336314"/>
            </a:avLst>
          </a:prstGeom>
          <a:solidFill>
            <a:srgbClr val="BCDBD4"/>
          </a:solidFill>
          <a:ln/>
        </p:spPr>
        <p:txBody>
          <a:bodyPr/>
          <a:lstStyle/>
          <a:p>
            <a:endParaRPr lang="en-GB"/>
          </a:p>
        </p:txBody>
      </p:sp>
      <p:sp>
        <p:nvSpPr>
          <p:cNvPr id="4" name="Shape 2"/>
          <p:cNvSpPr/>
          <p:nvPr/>
        </p:nvSpPr>
        <p:spPr>
          <a:xfrm>
            <a:off x="709255" y="1298972"/>
            <a:ext cx="6583085" cy="1948101"/>
          </a:xfrm>
          <a:prstGeom prst="roundRect">
            <a:avLst>
              <a:gd name="adj" fmla="val 3946"/>
            </a:avLst>
          </a:prstGeom>
          <a:solidFill>
            <a:srgbClr val="D6F5EE"/>
          </a:solidFill>
          <a:ln w="7620">
            <a:solidFill>
              <a:srgbClr val="BCDBD4"/>
            </a:solidFill>
            <a:prstDash val="solid"/>
          </a:ln>
        </p:spPr>
        <p:txBody>
          <a:bodyPr/>
          <a:lstStyle/>
          <a:p>
            <a:endParaRPr lang="en-GB"/>
          </a:p>
        </p:txBody>
      </p:sp>
      <p:sp>
        <p:nvSpPr>
          <p:cNvPr id="5" name="Text 3"/>
          <p:cNvSpPr/>
          <p:nvPr/>
        </p:nvSpPr>
        <p:spPr>
          <a:xfrm>
            <a:off x="2912745" y="1489591"/>
            <a:ext cx="4196596" cy="285988"/>
          </a:xfrm>
          <a:prstGeom prst="rect">
            <a:avLst/>
          </a:prstGeom>
          <a:noFill/>
          <a:ln/>
        </p:spPr>
        <p:txBody>
          <a:bodyPr wrap="none" lIns="0" tIns="0" rIns="0" bIns="0" rtlCol="0" anchor="t"/>
          <a:lstStyle/>
          <a:p>
            <a:pPr marL="0" indent="0" algn="r">
              <a:lnSpc>
                <a:spcPts val="2250"/>
              </a:lnSpc>
              <a:buNone/>
            </a:pPr>
            <a:r>
              <a:rPr lang="en-US" sz="1800" b="1" dirty="0">
                <a:solidFill>
                  <a:srgbClr val="333F70"/>
                </a:solidFill>
                <a:latin typeface="Unbounded Bold" pitchFamily="34" charset="0"/>
                <a:ea typeface="Unbounded Bold" pitchFamily="34" charset="-122"/>
                <a:cs typeface="Unbounded Bold" pitchFamily="34" charset="-120"/>
              </a:rPr>
              <a:t>Recognizing Early Challenges</a:t>
            </a:r>
            <a:endParaRPr lang="en-US" sz="1800" dirty="0"/>
          </a:p>
        </p:txBody>
      </p:sp>
      <p:sp>
        <p:nvSpPr>
          <p:cNvPr id="6" name="Text 4"/>
          <p:cNvSpPr/>
          <p:nvPr/>
        </p:nvSpPr>
        <p:spPr>
          <a:xfrm>
            <a:off x="899874" y="1885355"/>
            <a:ext cx="6209467" cy="1171099"/>
          </a:xfrm>
          <a:prstGeom prst="rect">
            <a:avLst/>
          </a:prstGeom>
          <a:noFill/>
          <a:ln/>
        </p:spPr>
        <p:txBody>
          <a:bodyPr wrap="square" lIns="0" tIns="0" rIns="0" bIns="0" rtlCol="0" anchor="t"/>
          <a:lstStyle/>
          <a:p>
            <a:pPr marL="0" indent="0" algn="r">
              <a:lnSpc>
                <a:spcPts val="2300"/>
              </a:lnSpc>
              <a:buNone/>
            </a:pPr>
            <a:r>
              <a:rPr lang="en-US" sz="1400" dirty="0">
                <a:solidFill>
                  <a:srgbClr val="333F70"/>
                </a:solidFill>
                <a:latin typeface="Open Sans" pitchFamily="34" charset="0"/>
                <a:ea typeface="Open Sans" pitchFamily="34" charset="-122"/>
                <a:cs typeface="Open Sans" pitchFamily="34" charset="-120"/>
              </a:rPr>
              <a:t>Early years practitioners frequently observe children exhibiting anxiety, limited communication, or difficulty engaging with peers. Understanding these behaviors through psychological theories is crucial for effective support.</a:t>
            </a:r>
            <a:endParaRPr lang="en-US" sz="1400" dirty="0"/>
          </a:p>
        </p:txBody>
      </p:sp>
      <p:sp>
        <p:nvSpPr>
          <p:cNvPr id="7" name="Shape 5"/>
          <p:cNvSpPr/>
          <p:nvPr/>
        </p:nvSpPr>
        <p:spPr>
          <a:xfrm>
            <a:off x="7338060" y="3613071"/>
            <a:ext cx="6583085" cy="1655326"/>
          </a:xfrm>
          <a:prstGeom prst="rect">
            <a:avLst/>
          </a:prstGeom>
          <a:solidFill>
            <a:srgbClr val="D6F5EE"/>
          </a:solidFill>
          <a:ln w="7620">
            <a:solidFill>
              <a:srgbClr val="BCDBD4"/>
            </a:solidFill>
            <a:prstDash val="solid"/>
          </a:ln>
        </p:spPr>
        <p:txBody>
          <a:bodyPr/>
          <a:lstStyle/>
          <a:p>
            <a:endParaRPr lang="en-GB"/>
          </a:p>
        </p:txBody>
      </p:sp>
      <p:sp>
        <p:nvSpPr>
          <p:cNvPr id="8" name="Text 6"/>
          <p:cNvSpPr/>
          <p:nvPr/>
        </p:nvSpPr>
        <p:spPr>
          <a:xfrm>
            <a:off x="7521059" y="3803690"/>
            <a:ext cx="4543782" cy="285988"/>
          </a:xfrm>
          <a:prstGeom prst="rect">
            <a:avLst/>
          </a:prstGeom>
          <a:noFill/>
          <a:ln/>
        </p:spPr>
        <p:txBody>
          <a:bodyPr wrap="none" lIns="0" tIns="0" rIns="0" bIns="0" rtlCol="0" anchor="t"/>
          <a:lstStyle/>
          <a:p>
            <a:pPr marL="0" indent="0" algn="l">
              <a:lnSpc>
                <a:spcPts val="2250"/>
              </a:lnSpc>
              <a:buNone/>
            </a:pPr>
            <a:r>
              <a:rPr lang="en-US" sz="1800" b="1" dirty="0">
                <a:solidFill>
                  <a:srgbClr val="333F70"/>
                </a:solidFill>
                <a:latin typeface="Unbounded Bold" pitchFamily="34" charset="0"/>
                <a:ea typeface="Unbounded Bold" pitchFamily="34" charset="-122"/>
                <a:cs typeface="Unbounded Bold" pitchFamily="34" charset="-120"/>
              </a:rPr>
              <a:t>Case Study: Amira's Experience</a:t>
            </a:r>
            <a:endParaRPr lang="en-US" sz="1800" dirty="0"/>
          </a:p>
        </p:txBody>
      </p:sp>
      <p:sp>
        <p:nvSpPr>
          <p:cNvPr id="9" name="Text 7"/>
          <p:cNvSpPr/>
          <p:nvPr/>
        </p:nvSpPr>
        <p:spPr>
          <a:xfrm>
            <a:off x="7521059" y="4199453"/>
            <a:ext cx="6209467" cy="878324"/>
          </a:xfrm>
          <a:prstGeom prst="rect">
            <a:avLst/>
          </a:prstGeom>
          <a:noFill/>
          <a:ln/>
        </p:spPr>
        <p:txBody>
          <a:bodyPr wrap="square" lIns="0" tIns="0" rIns="0" bIns="0" rtlCol="0" anchor="t"/>
          <a:lstStyle/>
          <a:p>
            <a:pPr marL="0" indent="0" algn="l">
              <a:lnSpc>
                <a:spcPts val="2300"/>
              </a:lnSpc>
              <a:buNone/>
            </a:pPr>
            <a:r>
              <a:rPr lang="en-US" sz="1400" dirty="0">
                <a:solidFill>
                  <a:srgbClr val="333F70"/>
                </a:solidFill>
                <a:latin typeface="Open Sans" pitchFamily="34" charset="0"/>
                <a:ea typeface="Open Sans" pitchFamily="34" charset="-122"/>
                <a:cs typeface="Open Sans" pitchFamily="34" charset="-120"/>
              </a:rPr>
              <a:t>This essay will apply John Bowlby's attachment theory to analyze Amira, a three-year-old girl experiencing significant separation anxiety, limited verbal expression, and challenges in group interaction.</a:t>
            </a:r>
            <a:endParaRPr lang="en-US" sz="1400" dirty="0"/>
          </a:p>
        </p:txBody>
      </p:sp>
      <p:sp>
        <p:nvSpPr>
          <p:cNvPr id="10" name="Shape 8"/>
          <p:cNvSpPr/>
          <p:nvPr/>
        </p:nvSpPr>
        <p:spPr>
          <a:xfrm>
            <a:off x="709255" y="5634395"/>
            <a:ext cx="6583085" cy="1948101"/>
          </a:xfrm>
          <a:prstGeom prst="roundRect">
            <a:avLst>
              <a:gd name="adj" fmla="val 3946"/>
            </a:avLst>
          </a:prstGeom>
          <a:solidFill>
            <a:srgbClr val="D6F5EE"/>
          </a:solidFill>
          <a:ln w="7620">
            <a:solidFill>
              <a:srgbClr val="BCDBD4"/>
            </a:solidFill>
            <a:prstDash val="solid"/>
          </a:ln>
        </p:spPr>
        <p:txBody>
          <a:bodyPr/>
          <a:lstStyle/>
          <a:p>
            <a:endParaRPr lang="en-GB"/>
          </a:p>
        </p:txBody>
      </p:sp>
      <p:sp>
        <p:nvSpPr>
          <p:cNvPr id="11" name="Text 9"/>
          <p:cNvSpPr/>
          <p:nvPr/>
        </p:nvSpPr>
        <p:spPr>
          <a:xfrm>
            <a:off x="2649736" y="5825014"/>
            <a:ext cx="4459605" cy="285988"/>
          </a:xfrm>
          <a:prstGeom prst="rect">
            <a:avLst/>
          </a:prstGeom>
          <a:noFill/>
          <a:ln/>
        </p:spPr>
        <p:txBody>
          <a:bodyPr wrap="none" lIns="0" tIns="0" rIns="0" bIns="0" rtlCol="0" anchor="t"/>
          <a:lstStyle/>
          <a:p>
            <a:pPr marL="0" indent="0" algn="r">
              <a:lnSpc>
                <a:spcPts val="2250"/>
              </a:lnSpc>
              <a:buNone/>
            </a:pPr>
            <a:r>
              <a:rPr lang="en-US" sz="1800" b="1" dirty="0">
                <a:solidFill>
                  <a:srgbClr val="333F70"/>
                </a:solidFill>
                <a:latin typeface="Unbounded Bold" pitchFamily="34" charset="0"/>
                <a:ea typeface="Unbounded Bold" pitchFamily="34" charset="-122"/>
                <a:cs typeface="Unbounded Bold" pitchFamily="34" charset="-120"/>
              </a:rPr>
              <a:t>Guiding Principles and Practice</a:t>
            </a:r>
            <a:endParaRPr lang="en-US" sz="1800" dirty="0"/>
          </a:p>
        </p:txBody>
      </p:sp>
      <p:sp>
        <p:nvSpPr>
          <p:cNvPr id="12" name="Text 10"/>
          <p:cNvSpPr/>
          <p:nvPr/>
        </p:nvSpPr>
        <p:spPr>
          <a:xfrm>
            <a:off x="899874" y="6220777"/>
            <a:ext cx="6209467" cy="1171099"/>
          </a:xfrm>
          <a:prstGeom prst="rect">
            <a:avLst/>
          </a:prstGeom>
          <a:noFill/>
          <a:ln/>
        </p:spPr>
        <p:txBody>
          <a:bodyPr wrap="square" lIns="0" tIns="0" rIns="0" bIns="0" rtlCol="0" anchor="t"/>
          <a:lstStyle/>
          <a:p>
            <a:pPr marL="0" indent="0" algn="r">
              <a:lnSpc>
                <a:spcPts val="2300"/>
              </a:lnSpc>
              <a:buNone/>
            </a:pPr>
            <a:r>
              <a:rPr lang="en-US" sz="1400" dirty="0">
                <a:solidFill>
                  <a:srgbClr val="333F70"/>
                </a:solidFill>
                <a:latin typeface="Open Sans" pitchFamily="34" charset="0"/>
                <a:ea typeface="Open Sans" pitchFamily="34" charset="-122"/>
                <a:cs typeface="Open Sans" pitchFamily="34" charset="-120"/>
              </a:rPr>
              <a:t>The discussion will cover core attachment theory ideas, their application to Amira's development, the influence of nature vs. nurture, and attachment-informed strategies for health and social care settings, concluding with an evaluation of the theory.</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674608"/>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333F70"/>
                </a:solidFill>
                <a:latin typeface="Unbounded Bold" pitchFamily="34" charset="0"/>
                <a:ea typeface="Unbounded Bold" pitchFamily="34" charset="-122"/>
                <a:cs typeface="Unbounded Bold" pitchFamily="34" charset="-120"/>
              </a:rPr>
              <a:t>Overview of Attachment Theory in Early Childhood</a:t>
            </a:r>
            <a:endParaRPr lang="en-US" sz="3900" dirty="0"/>
          </a:p>
        </p:txBody>
      </p:sp>
      <p:pic>
        <p:nvPicPr>
          <p:cNvPr id="3" name="Image 0" descr="preencoded.png"/>
          <p:cNvPicPr>
            <a:picLocks noChangeAspect="1"/>
          </p:cNvPicPr>
          <p:nvPr/>
        </p:nvPicPr>
        <p:blipFill>
          <a:blip r:embed="rId3"/>
          <a:stretch>
            <a:fillRect/>
          </a:stretch>
        </p:blipFill>
        <p:spPr>
          <a:xfrm>
            <a:off x="793790" y="2435662"/>
            <a:ext cx="5197197" cy="2834759"/>
          </a:xfrm>
          <a:prstGeom prst="rect">
            <a:avLst/>
          </a:prstGeom>
        </p:spPr>
      </p:pic>
      <p:sp>
        <p:nvSpPr>
          <p:cNvPr id="4" name="Text 1"/>
          <p:cNvSpPr/>
          <p:nvPr/>
        </p:nvSpPr>
        <p:spPr>
          <a:xfrm>
            <a:off x="6482715" y="2391013"/>
            <a:ext cx="7361396" cy="952619"/>
          </a:xfrm>
          <a:prstGeom prst="rect">
            <a:avLst/>
          </a:prstGeom>
          <a:noFill/>
          <a:ln/>
        </p:spPr>
        <p:txBody>
          <a:bodyPr wrap="square" lIns="0" tIns="0" rIns="0" bIns="0" rtlCol="0" anchor="t"/>
          <a:lstStyle/>
          <a:p>
            <a:pPr marL="0" indent="0" algn="l">
              <a:lnSpc>
                <a:spcPts val="2500"/>
              </a:lnSpc>
              <a:buNone/>
            </a:pPr>
            <a:r>
              <a:rPr lang="en-US" sz="1550" dirty="0">
                <a:solidFill>
                  <a:srgbClr val="333F70"/>
                </a:solidFill>
                <a:latin typeface="Open Sans" pitchFamily="34" charset="0"/>
                <a:ea typeface="Open Sans" pitchFamily="34" charset="-122"/>
                <a:cs typeface="Open Sans" pitchFamily="34" charset="-120"/>
              </a:rPr>
              <a:t>Bowlby maintained that infants are biologically predisposed to form attachments (i.e., enduring emotional bonds) to their primary caregivers, because such attachments enhance infants' chances of survival (Bowlby, 1969).</a:t>
            </a:r>
            <a:endParaRPr lang="en-US" sz="1550" dirty="0"/>
          </a:p>
        </p:txBody>
      </p:sp>
      <p:sp>
        <p:nvSpPr>
          <p:cNvPr id="5" name="Text 2"/>
          <p:cNvSpPr/>
          <p:nvPr/>
        </p:nvSpPr>
        <p:spPr>
          <a:xfrm>
            <a:off x="793790" y="5915263"/>
            <a:ext cx="3997166" cy="310158"/>
          </a:xfrm>
          <a:prstGeom prst="rect">
            <a:avLst/>
          </a:prstGeom>
          <a:noFill/>
          <a:ln/>
        </p:spPr>
        <p:txBody>
          <a:bodyPr wrap="none" lIns="0" tIns="0" rIns="0" bIns="0" rtlCol="0" anchor="t"/>
          <a:lstStyle/>
          <a:p>
            <a:pPr marL="0" indent="0" algn="l">
              <a:lnSpc>
                <a:spcPts val="2400"/>
              </a:lnSpc>
              <a:buNone/>
            </a:pPr>
            <a:r>
              <a:rPr lang="en-US" sz="1950" b="1" dirty="0">
                <a:solidFill>
                  <a:srgbClr val="333F70"/>
                </a:solidFill>
                <a:latin typeface="Unbounded Bold" pitchFamily="34" charset="0"/>
                <a:ea typeface="Unbounded Bold" pitchFamily="34" charset="-122"/>
                <a:cs typeface="Unbounded Bold" pitchFamily="34" charset="-120"/>
              </a:rPr>
              <a:t>What Attachment Means</a:t>
            </a:r>
            <a:endParaRPr lang="en-US" sz="1950" dirty="0"/>
          </a:p>
        </p:txBody>
      </p:sp>
      <p:sp>
        <p:nvSpPr>
          <p:cNvPr id="6" name="Text 3"/>
          <p:cNvSpPr/>
          <p:nvPr/>
        </p:nvSpPr>
        <p:spPr>
          <a:xfrm>
            <a:off x="793790" y="6423779"/>
            <a:ext cx="6279356" cy="952619"/>
          </a:xfrm>
          <a:prstGeom prst="rect">
            <a:avLst/>
          </a:prstGeom>
          <a:noFill/>
          <a:ln/>
        </p:spPr>
        <p:txBody>
          <a:bodyPr wrap="square" lIns="0" tIns="0" rIns="0" bIns="0" rtlCol="0" anchor="t"/>
          <a:lstStyle/>
          <a:p>
            <a:pPr marL="0" indent="0" algn="l">
              <a:lnSpc>
                <a:spcPts val="2500"/>
              </a:lnSpc>
              <a:buNone/>
            </a:pPr>
            <a:r>
              <a:rPr lang="en-US" sz="1550" dirty="0">
                <a:solidFill>
                  <a:srgbClr val="333F70"/>
                </a:solidFill>
                <a:latin typeface="Open Sans" pitchFamily="34" charset="0"/>
                <a:ea typeface="Open Sans" pitchFamily="34" charset="-122"/>
                <a:cs typeface="Open Sans" pitchFamily="34" charset="-120"/>
              </a:rPr>
              <a:t>Attachment is more than just a liking for a caregiver. It serves as a secure base from which children explore their world. It is also a safe haven they can return to when in distress.</a:t>
            </a:r>
            <a:endParaRPr lang="en-US" sz="1550" dirty="0"/>
          </a:p>
        </p:txBody>
      </p:sp>
      <p:sp>
        <p:nvSpPr>
          <p:cNvPr id="7" name="Text 4"/>
          <p:cNvSpPr/>
          <p:nvPr/>
        </p:nvSpPr>
        <p:spPr>
          <a:xfrm>
            <a:off x="7564874" y="5915263"/>
            <a:ext cx="3528893" cy="310158"/>
          </a:xfrm>
          <a:prstGeom prst="rect">
            <a:avLst/>
          </a:prstGeom>
          <a:noFill/>
          <a:ln/>
        </p:spPr>
        <p:txBody>
          <a:bodyPr wrap="none" lIns="0" tIns="0" rIns="0" bIns="0" rtlCol="0" anchor="t"/>
          <a:lstStyle/>
          <a:p>
            <a:pPr marL="0" indent="0" algn="l">
              <a:lnSpc>
                <a:spcPts val="2400"/>
              </a:lnSpc>
              <a:buNone/>
            </a:pPr>
            <a:r>
              <a:rPr lang="en-US" sz="1950" b="1" dirty="0">
                <a:solidFill>
                  <a:srgbClr val="333F70"/>
                </a:solidFill>
                <a:latin typeface="Unbounded Bold" pitchFamily="34" charset="0"/>
                <a:ea typeface="Unbounded Bold" pitchFamily="34" charset="-122"/>
                <a:cs typeface="Unbounded Bold" pitchFamily="34" charset="-120"/>
              </a:rPr>
              <a:t>Impact of Care Quality</a:t>
            </a:r>
            <a:endParaRPr lang="en-US" sz="1950" dirty="0"/>
          </a:p>
        </p:txBody>
      </p:sp>
      <p:sp>
        <p:nvSpPr>
          <p:cNvPr id="8" name="Text 5"/>
          <p:cNvSpPr/>
          <p:nvPr/>
        </p:nvSpPr>
        <p:spPr>
          <a:xfrm>
            <a:off x="7564874" y="6423779"/>
            <a:ext cx="6279356" cy="952619"/>
          </a:xfrm>
          <a:prstGeom prst="rect">
            <a:avLst/>
          </a:prstGeom>
          <a:noFill/>
          <a:ln/>
        </p:spPr>
        <p:txBody>
          <a:bodyPr wrap="square" lIns="0" tIns="0" rIns="0" bIns="0" rtlCol="0" anchor="t"/>
          <a:lstStyle/>
          <a:p>
            <a:pPr marL="0" indent="0" algn="l">
              <a:lnSpc>
                <a:spcPts val="2500"/>
              </a:lnSpc>
              <a:buNone/>
            </a:pPr>
            <a:r>
              <a:rPr lang="en-US" sz="1550" dirty="0">
                <a:solidFill>
                  <a:srgbClr val="333F70"/>
                </a:solidFill>
                <a:latin typeface="Open Sans" pitchFamily="34" charset="0"/>
                <a:ea typeface="Open Sans" pitchFamily="34" charset="-122"/>
                <a:cs typeface="Open Sans" pitchFamily="34" charset="-120"/>
              </a:rPr>
              <a:t>When care consistently responds to children's needs, it fosters attachment security. Conversely, inconsistent, rejecting, or frightening care leads to attachment insecurity.</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158008"/>
          </a:xfrm>
          <a:prstGeom prst="rect">
            <a:avLst/>
          </a:prstGeom>
        </p:spPr>
      </p:pic>
      <p:sp>
        <p:nvSpPr>
          <p:cNvPr id="3" name="Text 0"/>
          <p:cNvSpPr/>
          <p:nvPr/>
        </p:nvSpPr>
        <p:spPr>
          <a:xfrm>
            <a:off x="690562" y="2711887"/>
            <a:ext cx="10412611" cy="431602"/>
          </a:xfrm>
          <a:prstGeom prst="rect">
            <a:avLst/>
          </a:prstGeom>
          <a:noFill/>
          <a:ln/>
        </p:spPr>
        <p:txBody>
          <a:bodyPr wrap="none" lIns="0" tIns="0" rIns="0" bIns="0" rtlCol="0" anchor="t"/>
          <a:lstStyle/>
          <a:p>
            <a:pPr marL="0" indent="0" algn="l">
              <a:lnSpc>
                <a:spcPts val="3350"/>
              </a:lnSpc>
              <a:buNone/>
            </a:pPr>
            <a:r>
              <a:rPr lang="en-US" sz="2700" b="1" dirty="0">
                <a:solidFill>
                  <a:srgbClr val="26A688"/>
                </a:solidFill>
                <a:latin typeface="Unbounded Bold" pitchFamily="34" charset="0"/>
                <a:ea typeface="Unbounded Bold" pitchFamily="34" charset="-122"/>
                <a:cs typeface="Unbounded Bold" pitchFamily="34" charset="-120"/>
              </a:rPr>
              <a:t>Internal Working Models</a:t>
            </a:r>
            <a:r>
              <a:rPr lang="en-US" sz="2700" b="1" dirty="0">
                <a:solidFill>
                  <a:srgbClr val="333F70"/>
                </a:solidFill>
                <a:latin typeface="Unbounded Bold" pitchFamily="34" charset="0"/>
                <a:ea typeface="Unbounded Bold" pitchFamily="34" charset="-122"/>
                <a:cs typeface="Unbounded Bold" pitchFamily="34" charset="-120"/>
              </a:rPr>
              <a:t> and Research Evidence</a:t>
            </a:r>
            <a:endParaRPr lang="en-US" sz="2700" dirty="0"/>
          </a:p>
        </p:txBody>
      </p:sp>
      <p:sp>
        <p:nvSpPr>
          <p:cNvPr id="4" name="Text 1"/>
          <p:cNvSpPr/>
          <p:nvPr/>
        </p:nvSpPr>
        <p:spPr>
          <a:xfrm>
            <a:off x="690562" y="3402449"/>
            <a:ext cx="13249275" cy="828675"/>
          </a:xfrm>
          <a:prstGeom prst="rect">
            <a:avLst/>
          </a:prstGeom>
          <a:noFill/>
          <a:ln/>
        </p:spPr>
        <p:txBody>
          <a:bodyPr wrap="square" lIns="0" tIns="0" rIns="0" bIns="0" rtlCol="0" anchor="t"/>
          <a:lstStyle/>
          <a:p>
            <a:pPr marL="0" indent="0" algn="l">
              <a:lnSpc>
                <a:spcPts val="2150"/>
              </a:lnSpc>
              <a:buNone/>
            </a:pPr>
            <a:r>
              <a:rPr lang="en-US" sz="1350" dirty="0">
                <a:solidFill>
                  <a:srgbClr val="333F70"/>
                </a:solidFill>
                <a:latin typeface="Open Sans" pitchFamily="34" charset="0"/>
                <a:ea typeface="Open Sans" pitchFamily="34" charset="-122"/>
                <a:cs typeface="Open Sans" pitchFamily="34" charset="-120"/>
              </a:rPr>
              <a:t>The internal working model is a central idea of attachment. Young children use repeated interactions with caregivers to develop expectations about themselves and others. When adults respond predictably, the child may see themselves as deserving of care and see others as trustworthy. When caregiving is erratic or punitive, it can lead to the child anticipating rejection, which makes it difficult to manage emotions and behavior (Bowlby, 1969).</a:t>
            </a:r>
            <a:endParaRPr lang="en-US" sz="1350" dirty="0"/>
          </a:p>
        </p:txBody>
      </p:sp>
      <p:sp>
        <p:nvSpPr>
          <p:cNvPr id="5" name="Shape 2"/>
          <p:cNvSpPr/>
          <p:nvPr/>
        </p:nvSpPr>
        <p:spPr>
          <a:xfrm>
            <a:off x="690562" y="4425315"/>
            <a:ext cx="4301252" cy="3250406"/>
          </a:xfrm>
          <a:prstGeom prst="roundRect">
            <a:avLst>
              <a:gd name="adj" fmla="val 3376"/>
            </a:avLst>
          </a:prstGeom>
          <a:solidFill>
            <a:srgbClr val="FFFFFF"/>
          </a:solidFill>
          <a:ln w="22860">
            <a:solidFill>
              <a:srgbClr val="BCDBD4"/>
            </a:solidFill>
            <a:prstDash val="solid"/>
          </a:ln>
        </p:spPr>
        <p:txBody>
          <a:bodyPr/>
          <a:lstStyle/>
          <a:p>
            <a:endParaRPr lang="en-GB"/>
          </a:p>
        </p:txBody>
      </p:sp>
      <p:sp>
        <p:nvSpPr>
          <p:cNvPr id="6" name="Shape 3"/>
          <p:cNvSpPr/>
          <p:nvPr/>
        </p:nvSpPr>
        <p:spPr>
          <a:xfrm>
            <a:off x="667702" y="4425315"/>
            <a:ext cx="91440" cy="3250406"/>
          </a:xfrm>
          <a:prstGeom prst="roundRect">
            <a:avLst>
              <a:gd name="adj" fmla="val 79298"/>
            </a:avLst>
          </a:prstGeom>
          <a:solidFill>
            <a:srgbClr val="26A688"/>
          </a:solidFill>
          <a:ln/>
        </p:spPr>
        <p:txBody>
          <a:bodyPr/>
          <a:lstStyle/>
          <a:p>
            <a:endParaRPr lang="en-GB"/>
          </a:p>
        </p:txBody>
      </p:sp>
      <p:sp>
        <p:nvSpPr>
          <p:cNvPr id="7" name="Text 4"/>
          <p:cNvSpPr/>
          <p:nvPr/>
        </p:nvSpPr>
        <p:spPr>
          <a:xfrm>
            <a:off x="954643" y="4620816"/>
            <a:ext cx="2981801" cy="269796"/>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The Strange Situation</a:t>
            </a:r>
            <a:endParaRPr lang="en-US" sz="1650" dirty="0"/>
          </a:p>
        </p:txBody>
      </p:sp>
      <p:sp>
        <p:nvSpPr>
          <p:cNvPr id="8" name="Text 5"/>
          <p:cNvSpPr/>
          <p:nvPr/>
        </p:nvSpPr>
        <p:spPr>
          <a:xfrm>
            <a:off x="954643" y="4994196"/>
            <a:ext cx="3841671" cy="2486025"/>
          </a:xfrm>
          <a:prstGeom prst="rect">
            <a:avLst/>
          </a:prstGeom>
          <a:noFill/>
          <a:ln/>
        </p:spPr>
        <p:txBody>
          <a:bodyPr wrap="square" lIns="0" tIns="0" rIns="0" bIns="0" rtlCol="0" anchor="t"/>
          <a:lstStyle/>
          <a:p>
            <a:pPr marL="0" indent="0" algn="l">
              <a:lnSpc>
                <a:spcPts val="2150"/>
              </a:lnSpc>
              <a:buNone/>
            </a:pPr>
            <a:r>
              <a:rPr lang="en-US" sz="1350" dirty="0">
                <a:solidFill>
                  <a:srgbClr val="333F70"/>
                </a:solidFill>
                <a:latin typeface="Open Sans" pitchFamily="34" charset="0"/>
                <a:ea typeface="Open Sans" pitchFamily="34" charset="-122"/>
                <a:cs typeface="Open Sans" pitchFamily="34" charset="-120"/>
              </a:rPr>
              <a:t>Mary Ainsworth's Strange Situation provided systematic evidence for individual differences in attachment security. Researchers were able to classify attachments as secure, avoidant, resistant, and other classifications, after observing how infants react to short separations and subsequent reunions with their caregiver (Ainsworth et al., 1978; Cassidy, 2013).</a:t>
            </a:r>
            <a:endParaRPr lang="en-US" sz="1350" dirty="0"/>
          </a:p>
        </p:txBody>
      </p:sp>
      <p:sp>
        <p:nvSpPr>
          <p:cNvPr id="9" name="Shape 6"/>
          <p:cNvSpPr/>
          <p:nvPr/>
        </p:nvSpPr>
        <p:spPr>
          <a:xfrm>
            <a:off x="5164455" y="4425315"/>
            <a:ext cx="4301371" cy="3250406"/>
          </a:xfrm>
          <a:prstGeom prst="roundRect">
            <a:avLst>
              <a:gd name="adj" fmla="val 3376"/>
            </a:avLst>
          </a:prstGeom>
          <a:solidFill>
            <a:srgbClr val="FFFFFF"/>
          </a:solidFill>
          <a:ln w="22860">
            <a:solidFill>
              <a:srgbClr val="BCDBD4"/>
            </a:solidFill>
            <a:prstDash val="solid"/>
          </a:ln>
        </p:spPr>
        <p:txBody>
          <a:bodyPr/>
          <a:lstStyle/>
          <a:p>
            <a:endParaRPr lang="en-GB"/>
          </a:p>
        </p:txBody>
      </p:sp>
      <p:sp>
        <p:nvSpPr>
          <p:cNvPr id="10" name="Shape 7"/>
          <p:cNvSpPr/>
          <p:nvPr/>
        </p:nvSpPr>
        <p:spPr>
          <a:xfrm>
            <a:off x="5141595" y="4425315"/>
            <a:ext cx="91440" cy="3250406"/>
          </a:xfrm>
          <a:prstGeom prst="roundRect">
            <a:avLst>
              <a:gd name="adj" fmla="val 79298"/>
            </a:avLst>
          </a:prstGeom>
          <a:solidFill>
            <a:srgbClr val="26A688"/>
          </a:solidFill>
          <a:ln/>
        </p:spPr>
        <p:txBody>
          <a:bodyPr/>
          <a:lstStyle/>
          <a:p>
            <a:endParaRPr lang="en-GB"/>
          </a:p>
        </p:txBody>
      </p:sp>
      <p:sp>
        <p:nvSpPr>
          <p:cNvPr id="11" name="Text 8"/>
          <p:cNvSpPr/>
          <p:nvPr/>
        </p:nvSpPr>
        <p:spPr>
          <a:xfrm>
            <a:off x="5428536" y="4620816"/>
            <a:ext cx="2887742" cy="269796"/>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Long-term Outcomes</a:t>
            </a:r>
            <a:endParaRPr lang="en-US" sz="1650" dirty="0"/>
          </a:p>
        </p:txBody>
      </p:sp>
      <p:sp>
        <p:nvSpPr>
          <p:cNvPr id="12" name="Text 9"/>
          <p:cNvSpPr/>
          <p:nvPr/>
        </p:nvSpPr>
        <p:spPr>
          <a:xfrm>
            <a:off x="5428536" y="4994196"/>
            <a:ext cx="3841790" cy="1381125"/>
          </a:xfrm>
          <a:prstGeom prst="rect">
            <a:avLst/>
          </a:prstGeom>
          <a:noFill/>
          <a:ln/>
        </p:spPr>
        <p:txBody>
          <a:bodyPr wrap="square" lIns="0" tIns="0" rIns="0" bIns="0" rtlCol="0" anchor="t"/>
          <a:lstStyle/>
          <a:p>
            <a:pPr marL="0" indent="0" algn="l">
              <a:lnSpc>
                <a:spcPts val="2150"/>
              </a:lnSpc>
              <a:buNone/>
            </a:pPr>
            <a:r>
              <a:rPr lang="en-US" sz="1350" dirty="0">
                <a:solidFill>
                  <a:srgbClr val="333F70"/>
                </a:solidFill>
                <a:latin typeface="Open Sans" pitchFamily="34" charset="0"/>
                <a:ea typeface="Open Sans" pitchFamily="34" charset="-122"/>
                <a:cs typeface="Open Sans" pitchFamily="34" charset="-120"/>
              </a:rPr>
              <a:t>Later research connected secure attachment with better social skills, emotional regulation, and mental health throughout childhood, while insecure attachment is linked with increased risks of difficulties (NSPCC, 2021; Samuel, 2021).</a:t>
            </a:r>
            <a:endParaRPr lang="en-US" sz="1350" dirty="0"/>
          </a:p>
        </p:txBody>
      </p:sp>
      <p:sp>
        <p:nvSpPr>
          <p:cNvPr id="13" name="Shape 10"/>
          <p:cNvSpPr/>
          <p:nvPr/>
        </p:nvSpPr>
        <p:spPr>
          <a:xfrm>
            <a:off x="9638467" y="4425315"/>
            <a:ext cx="4301371" cy="3250406"/>
          </a:xfrm>
          <a:prstGeom prst="roundRect">
            <a:avLst>
              <a:gd name="adj" fmla="val 3376"/>
            </a:avLst>
          </a:prstGeom>
          <a:solidFill>
            <a:srgbClr val="FFFFFF"/>
          </a:solidFill>
          <a:ln w="22860">
            <a:solidFill>
              <a:srgbClr val="BCDBD4"/>
            </a:solidFill>
            <a:prstDash val="solid"/>
          </a:ln>
        </p:spPr>
        <p:txBody>
          <a:bodyPr/>
          <a:lstStyle/>
          <a:p>
            <a:endParaRPr lang="en-GB"/>
          </a:p>
        </p:txBody>
      </p:sp>
      <p:sp>
        <p:nvSpPr>
          <p:cNvPr id="14" name="Shape 11"/>
          <p:cNvSpPr/>
          <p:nvPr/>
        </p:nvSpPr>
        <p:spPr>
          <a:xfrm>
            <a:off x="9615607" y="4425315"/>
            <a:ext cx="91440" cy="3250406"/>
          </a:xfrm>
          <a:prstGeom prst="roundRect">
            <a:avLst>
              <a:gd name="adj" fmla="val 79298"/>
            </a:avLst>
          </a:prstGeom>
          <a:solidFill>
            <a:srgbClr val="26A688"/>
          </a:solidFill>
          <a:ln/>
        </p:spPr>
        <p:txBody>
          <a:bodyPr/>
          <a:lstStyle/>
          <a:p>
            <a:endParaRPr lang="en-GB"/>
          </a:p>
        </p:txBody>
      </p:sp>
      <p:sp>
        <p:nvSpPr>
          <p:cNvPr id="15" name="Text 12"/>
          <p:cNvSpPr/>
          <p:nvPr/>
        </p:nvSpPr>
        <p:spPr>
          <a:xfrm>
            <a:off x="9902547" y="4620816"/>
            <a:ext cx="2892266" cy="269796"/>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Key Person Approach</a:t>
            </a:r>
            <a:endParaRPr lang="en-US" sz="1650" dirty="0"/>
          </a:p>
        </p:txBody>
      </p:sp>
      <p:sp>
        <p:nvSpPr>
          <p:cNvPr id="16" name="Text 13"/>
          <p:cNvSpPr/>
          <p:nvPr/>
        </p:nvSpPr>
        <p:spPr>
          <a:xfrm>
            <a:off x="9902547" y="4994196"/>
            <a:ext cx="3841790" cy="2209800"/>
          </a:xfrm>
          <a:prstGeom prst="rect">
            <a:avLst/>
          </a:prstGeom>
          <a:noFill/>
          <a:ln/>
        </p:spPr>
        <p:txBody>
          <a:bodyPr wrap="square" lIns="0" tIns="0" rIns="0" bIns="0" rtlCol="0" anchor="t"/>
          <a:lstStyle/>
          <a:p>
            <a:pPr marL="0" indent="0" algn="l">
              <a:lnSpc>
                <a:spcPts val="2150"/>
              </a:lnSpc>
              <a:buNone/>
            </a:pPr>
            <a:r>
              <a:rPr lang="en-US" sz="1350" dirty="0">
                <a:solidFill>
                  <a:srgbClr val="333F70"/>
                </a:solidFill>
                <a:latin typeface="Open Sans" pitchFamily="34" charset="0"/>
                <a:ea typeface="Open Sans" pitchFamily="34" charset="-122"/>
                <a:cs typeface="Open Sans" pitchFamily="34" charset="-120"/>
              </a:rPr>
              <a:t>The key person approach is used in early years practice. A key person is assigned to every child so that the child can form a close, consistent relationship with a practitioner and their family. Research has shown that the relationship between a key person and a child promotes feelings that the child is known, safe, and ready to explore.</a:t>
            </a:r>
            <a:endParaRPr lang="en-US" sz="13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1797963"/>
          </a:xfrm>
          <a:prstGeom prst="rect">
            <a:avLst/>
          </a:prstGeom>
        </p:spPr>
      </p:pic>
      <p:sp>
        <p:nvSpPr>
          <p:cNvPr id="3" name="Text 0"/>
          <p:cNvSpPr/>
          <p:nvPr/>
        </p:nvSpPr>
        <p:spPr>
          <a:xfrm>
            <a:off x="575310" y="2193488"/>
            <a:ext cx="12029480" cy="449461"/>
          </a:xfrm>
          <a:prstGeom prst="rect">
            <a:avLst/>
          </a:prstGeom>
          <a:noFill/>
          <a:ln/>
        </p:spPr>
        <p:txBody>
          <a:bodyPr wrap="none" lIns="0" tIns="0" rIns="0" bIns="0" rtlCol="0" anchor="t"/>
          <a:lstStyle/>
          <a:p>
            <a:pPr marL="0" indent="0" algn="l">
              <a:lnSpc>
                <a:spcPts val="3500"/>
              </a:lnSpc>
              <a:buNone/>
            </a:pPr>
            <a:r>
              <a:rPr lang="en-US" sz="2800" b="1" dirty="0">
                <a:solidFill>
                  <a:srgbClr val="333F70"/>
                </a:solidFill>
                <a:latin typeface="Unbounded Bold" pitchFamily="34" charset="0"/>
                <a:ea typeface="Unbounded Bold" pitchFamily="34" charset="-122"/>
                <a:cs typeface="Unbounded Bold" pitchFamily="34" charset="-120"/>
              </a:rPr>
              <a:t>Applying Attachment Theory to </a:t>
            </a:r>
            <a:r>
              <a:rPr lang="en-US" sz="2800" b="1" dirty="0">
                <a:solidFill>
                  <a:srgbClr val="26A688"/>
                </a:solidFill>
                <a:latin typeface="Unbounded Bold" pitchFamily="34" charset="0"/>
                <a:ea typeface="Unbounded Bold" pitchFamily="34" charset="-122"/>
                <a:cs typeface="Unbounded Bold" pitchFamily="34" charset="-120"/>
              </a:rPr>
              <a:t>Amira's Development</a:t>
            </a:r>
            <a:endParaRPr lang="en-US" sz="2800" dirty="0"/>
          </a:p>
        </p:txBody>
      </p:sp>
      <p:sp>
        <p:nvSpPr>
          <p:cNvPr id="4" name="Shape 1"/>
          <p:cNvSpPr/>
          <p:nvPr/>
        </p:nvSpPr>
        <p:spPr>
          <a:xfrm>
            <a:off x="575310" y="2858691"/>
            <a:ext cx="575310" cy="1333619"/>
          </a:xfrm>
          <a:prstGeom prst="roundRect">
            <a:avLst>
              <a:gd name="adj" fmla="val 360032"/>
            </a:avLst>
          </a:prstGeom>
          <a:solidFill>
            <a:srgbClr val="D6F5EE"/>
          </a:solidFill>
          <a:ln w="7620">
            <a:solidFill>
              <a:srgbClr val="BCDBD4"/>
            </a:solidFill>
            <a:prstDash val="solid"/>
          </a:ln>
        </p:spPr>
        <p:txBody>
          <a:bodyPr/>
          <a:lstStyle/>
          <a:p>
            <a:endParaRPr lang="en-GB"/>
          </a:p>
        </p:txBody>
      </p:sp>
      <p:sp>
        <p:nvSpPr>
          <p:cNvPr id="5" name="Text 2"/>
          <p:cNvSpPr/>
          <p:nvPr/>
        </p:nvSpPr>
        <p:spPr>
          <a:xfrm>
            <a:off x="755094" y="3390662"/>
            <a:ext cx="215741" cy="269677"/>
          </a:xfrm>
          <a:prstGeom prst="rect">
            <a:avLst/>
          </a:prstGeom>
          <a:noFill/>
          <a:ln/>
        </p:spPr>
        <p:txBody>
          <a:bodyPr wrap="none" lIns="0" tIns="0" rIns="0" bIns="0" rtlCol="0" anchor="t"/>
          <a:lstStyle/>
          <a:p>
            <a:pPr marL="0" indent="0" algn="l">
              <a:lnSpc>
                <a:spcPts val="1650"/>
              </a:lnSpc>
              <a:buNone/>
            </a:pPr>
            <a:r>
              <a:rPr lang="en-US" sz="1650" b="1" dirty="0">
                <a:solidFill>
                  <a:srgbClr val="333F70"/>
                </a:solidFill>
                <a:latin typeface="Unbounded Bold" pitchFamily="34" charset="0"/>
                <a:ea typeface="Unbounded Bold" pitchFamily="34" charset="-122"/>
                <a:cs typeface="Unbounded Bold" pitchFamily="34" charset="-120"/>
              </a:rPr>
              <a:t>1</a:t>
            </a:r>
            <a:endParaRPr lang="en-US" sz="1650" dirty="0"/>
          </a:p>
        </p:txBody>
      </p:sp>
      <p:sp>
        <p:nvSpPr>
          <p:cNvPr id="6" name="Text 3"/>
          <p:cNvSpPr/>
          <p:nvPr/>
        </p:nvSpPr>
        <p:spPr>
          <a:xfrm>
            <a:off x="1294448" y="3002518"/>
            <a:ext cx="2621994" cy="269677"/>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Separation Anxiety</a:t>
            </a:r>
            <a:endParaRPr lang="en-US" sz="1650" dirty="0"/>
          </a:p>
        </p:txBody>
      </p:sp>
      <p:sp>
        <p:nvSpPr>
          <p:cNvPr id="7" name="Text 4"/>
          <p:cNvSpPr/>
          <p:nvPr/>
        </p:nvSpPr>
        <p:spPr>
          <a:xfrm>
            <a:off x="1294448" y="3358396"/>
            <a:ext cx="12760643" cy="690086"/>
          </a:xfrm>
          <a:prstGeom prst="rect">
            <a:avLst/>
          </a:prstGeom>
          <a:noFill/>
          <a:ln/>
        </p:spPr>
        <p:txBody>
          <a:bodyPr wrap="square" lIns="0" tIns="0" rIns="0" bIns="0" rtlCol="0" anchor="t"/>
          <a:lstStyle/>
          <a:p>
            <a:pPr marL="0" indent="0" algn="l">
              <a:lnSpc>
                <a:spcPts val="1800"/>
              </a:lnSpc>
              <a:buNone/>
            </a:pPr>
            <a:r>
              <a:rPr lang="en-US" sz="1100" dirty="0">
                <a:solidFill>
                  <a:srgbClr val="333F70"/>
                </a:solidFill>
                <a:latin typeface="Open Sans" pitchFamily="34" charset="0"/>
                <a:ea typeface="Open Sans" pitchFamily="34" charset="-122"/>
                <a:cs typeface="Open Sans" pitchFamily="34" charset="-120"/>
              </a:rPr>
              <a:t>Since Amira gets very anxious when caregivers leave, separations strongly activate her attachment system. Before the age of three, some resistance to separation is normal; however, if the child's fear is very persistent or severe, she may lack full confidence that caregivers will return or adequately meet her needs. From an attachment point of view, her behavior may be seen as an attempt to maintain proximity to adults who offer safety, rather than merely "naughty" or simply shy behavior.</a:t>
            </a:r>
            <a:endParaRPr lang="en-US" sz="1100" dirty="0"/>
          </a:p>
        </p:txBody>
      </p:sp>
      <p:sp>
        <p:nvSpPr>
          <p:cNvPr id="8" name="Shape 5"/>
          <p:cNvSpPr/>
          <p:nvPr/>
        </p:nvSpPr>
        <p:spPr>
          <a:xfrm>
            <a:off x="575310" y="4336137"/>
            <a:ext cx="575310" cy="1563648"/>
          </a:xfrm>
          <a:prstGeom prst="roundRect">
            <a:avLst>
              <a:gd name="adj" fmla="val 360032"/>
            </a:avLst>
          </a:prstGeom>
          <a:solidFill>
            <a:srgbClr val="D6F5EE"/>
          </a:solidFill>
          <a:ln w="7620">
            <a:solidFill>
              <a:srgbClr val="BCDBD4"/>
            </a:solidFill>
            <a:prstDash val="solid"/>
          </a:ln>
        </p:spPr>
        <p:txBody>
          <a:bodyPr/>
          <a:lstStyle/>
          <a:p>
            <a:endParaRPr lang="en-GB"/>
          </a:p>
        </p:txBody>
      </p:sp>
      <p:sp>
        <p:nvSpPr>
          <p:cNvPr id="9" name="Text 6"/>
          <p:cNvSpPr/>
          <p:nvPr/>
        </p:nvSpPr>
        <p:spPr>
          <a:xfrm>
            <a:off x="755094" y="4983123"/>
            <a:ext cx="215741" cy="269677"/>
          </a:xfrm>
          <a:prstGeom prst="rect">
            <a:avLst/>
          </a:prstGeom>
          <a:noFill/>
          <a:ln/>
        </p:spPr>
        <p:txBody>
          <a:bodyPr wrap="none" lIns="0" tIns="0" rIns="0" bIns="0" rtlCol="0" anchor="t"/>
          <a:lstStyle/>
          <a:p>
            <a:pPr marL="0" indent="0" algn="l">
              <a:lnSpc>
                <a:spcPts val="1650"/>
              </a:lnSpc>
              <a:buNone/>
            </a:pPr>
            <a:r>
              <a:rPr lang="en-US" sz="1650" b="1" dirty="0">
                <a:solidFill>
                  <a:srgbClr val="333F70"/>
                </a:solidFill>
                <a:latin typeface="Unbounded Bold" pitchFamily="34" charset="0"/>
                <a:ea typeface="Unbounded Bold" pitchFamily="34" charset="-122"/>
                <a:cs typeface="Unbounded Bold" pitchFamily="34" charset="-120"/>
              </a:rPr>
              <a:t>2</a:t>
            </a:r>
            <a:endParaRPr lang="en-US" sz="1650" dirty="0"/>
          </a:p>
        </p:txBody>
      </p:sp>
      <p:sp>
        <p:nvSpPr>
          <p:cNvPr id="10" name="Text 7"/>
          <p:cNvSpPr/>
          <p:nvPr/>
        </p:nvSpPr>
        <p:spPr>
          <a:xfrm>
            <a:off x="1294448" y="4479965"/>
            <a:ext cx="4178618" cy="269677"/>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Limited Verbal Communication</a:t>
            </a:r>
            <a:endParaRPr lang="en-US" sz="1650" dirty="0"/>
          </a:p>
        </p:txBody>
      </p:sp>
      <p:sp>
        <p:nvSpPr>
          <p:cNvPr id="11" name="Text 8"/>
          <p:cNvSpPr/>
          <p:nvPr/>
        </p:nvSpPr>
        <p:spPr>
          <a:xfrm>
            <a:off x="1294448" y="4835843"/>
            <a:ext cx="12760643" cy="920115"/>
          </a:xfrm>
          <a:prstGeom prst="rect">
            <a:avLst/>
          </a:prstGeom>
          <a:noFill/>
          <a:ln/>
        </p:spPr>
        <p:txBody>
          <a:bodyPr wrap="square" lIns="0" tIns="0" rIns="0" bIns="0" rtlCol="0" anchor="t"/>
          <a:lstStyle/>
          <a:p>
            <a:pPr marL="0" indent="0" algn="l">
              <a:lnSpc>
                <a:spcPts val="1800"/>
              </a:lnSpc>
              <a:buNone/>
            </a:pPr>
            <a:r>
              <a:rPr lang="en-US" sz="1100" dirty="0">
                <a:solidFill>
                  <a:srgbClr val="333F70"/>
                </a:solidFill>
                <a:latin typeface="Open Sans" pitchFamily="34" charset="0"/>
                <a:ea typeface="Open Sans" pitchFamily="34" charset="-122"/>
                <a:cs typeface="Open Sans" pitchFamily="34" charset="-120"/>
              </a:rPr>
              <a:t>Her limited ability to communicate verbally may be due to individual factors and relationship experiences. Research shows that when caregivers are sensitive and children are securely attached, children's language and social communication skills are stronger. That's because children in secure relationships receive more responsive conversation, shared attention, and emotional regulation support (Jethava, 2022; Deneault et al., 2023). If Amira has experienced limited interaction or significant stress, this may have given her fewer opportunities for language development and interaction with adults.</a:t>
            </a:r>
            <a:endParaRPr lang="en-US" sz="1100" dirty="0"/>
          </a:p>
        </p:txBody>
      </p:sp>
      <p:sp>
        <p:nvSpPr>
          <p:cNvPr id="12" name="Shape 9"/>
          <p:cNvSpPr/>
          <p:nvPr/>
        </p:nvSpPr>
        <p:spPr>
          <a:xfrm>
            <a:off x="575310" y="6043613"/>
            <a:ext cx="575310" cy="1793677"/>
          </a:xfrm>
          <a:prstGeom prst="roundRect">
            <a:avLst>
              <a:gd name="adj" fmla="val 360032"/>
            </a:avLst>
          </a:prstGeom>
          <a:solidFill>
            <a:srgbClr val="D6F5EE"/>
          </a:solidFill>
          <a:ln w="7620">
            <a:solidFill>
              <a:srgbClr val="BCDBD4"/>
            </a:solidFill>
            <a:prstDash val="solid"/>
          </a:ln>
        </p:spPr>
        <p:txBody>
          <a:bodyPr/>
          <a:lstStyle/>
          <a:p>
            <a:endParaRPr lang="en-GB"/>
          </a:p>
        </p:txBody>
      </p:sp>
      <p:sp>
        <p:nvSpPr>
          <p:cNvPr id="13" name="Text 10"/>
          <p:cNvSpPr/>
          <p:nvPr/>
        </p:nvSpPr>
        <p:spPr>
          <a:xfrm>
            <a:off x="755094" y="6805613"/>
            <a:ext cx="215741" cy="269677"/>
          </a:xfrm>
          <a:prstGeom prst="rect">
            <a:avLst/>
          </a:prstGeom>
          <a:noFill/>
          <a:ln/>
        </p:spPr>
        <p:txBody>
          <a:bodyPr wrap="none" lIns="0" tIns="0" rIns="0" bIns="0" rtlCol="0" anchor="t"/>
          <a:lstStyle/>
          <a:p>
            <a:pPr marL="0" indent="0" algn="l">
              <a:lnSpc>
                <a:spcPts val="1650"/>
              </a:lnSpc>
              <a:buNone/>
            </a:pPr>
            <a:r>
              <a:rPr lang="en-US" sz="1650" b="1" dirty="0">
                <a:solidFill>
                  <a:srgbClr val="333F70"/>
                </a:solidFill>
                <a:latin typeface="Unbounded Bold" pitchFamily="34" charset="0"/>
                <a:ea typeface="Unbounded Bold" pitchFamily="34" charset="-122"/>
                <a:cs typeface="Unbounded Bold" pitchFamily="34" charset="-120"/>
              </a:rPr>
              <a:t>3</a:t>
            </a:r>
            <a:endParaRPr lang="en-US" sz="1650" dirty="0"/>
          </a:p>
        </p:txBody>
      </p:sp>
      <p:sp>
        <p:nvSpPr>
          <p:cNvPr id="14" name="Text 11"/>
          <p:cNvSpPr/>
          <p:nvPr/>
        </p:nvSpPr>
        <p:spPr>
          <a:xfrm>
            <a:off x="1294448" y="6187440"/>
            <a:ext cx="3372445" cy="269677"/>
          </a:xfrm>
          <a:prstGeom prst="rect">
            <a:avLst/>
          </a:prstGeom>
          <a:noFill/>
          <a:ln/>
        </p:spPr>
        <p:txBody>
          <a:bodyPr wrap="none" lIns="0" tIns="0" rIns="0" bIns="0" rtlCol="0" anchor="t"/>
          <a:lstStyle/>
          <a:p>
            <a:pPr marL="0" indent="0" algn="l">
              <a:lnSpc>
                <a:spcPts val="2100"/>
              </a:lnSpc>
              <a:buNone/>
            </a:pPr>
            <a:r>
              <a:rPr lang="en-US" sz="1650" b="1" dirty="0">
                <a:solidFill>
                  <a:srgbClr val="333F70"/>
                </a:solidFill>
                <a:latin typeface="Unbounded Bold" pitchFamily="34" charset="0"/>
                <a:ea typeface="Unbounded Bold" pitchFamily="34" charset="-122"/>
                <a:cs typeface="Unbounded Bold" pitchFamily="34" charset="-120"/>
              </a:rPr>
              <a:t>Difficulty Joining Groups</a:t>
            </a:r>
            <a:endParaRPr lang="en-US" sz="1650" dirty="0"/>
          </a:p>
        </p:txBody>
      </p:sp>
      <p:sp>
        <p:nvSpPr>
          <p:cNvPr id="15" name="Text 12"/>
          <p:cNvSpPr/>
          <p:nvPr/>
        </p:nvSpPr>
        <p:spPr>
          <a:xfrm>
            <a:off x="1294448" y="6543318"/>
            <a:ext cx="12760643" cy="1150144"/>
          </a:xfrm>
          <a:prstGeom prst="rect">
            <a:avLst/>
          </a:prstGeom>
          <a:noFill/>
          <a:ln/>
        </p:spPr>
        <p:txBody>
          <a:bodyPr wrap="square" lIns="0" tIns="0" rIns="0" bIns="0" rtlCol="0" anchor="t"/>
          <a:lstStyle/>
          <a:p>
            <a:pPr marL="0" indent="0" algn="l">
              <a:lnSpc>
                <a:spcPts val="1800"/>
              </a:lnSpc>
              <a:buNone/>
            </a:pPr>
            <a:r>
              <a:rPr lang="en-US" sz="1100" dirty="0">
                <a:solidFill>
                  <a:srgbClr val="333F70"/>
                </a:solidFill>
                <a:latin typeface="Open Sans" pitchFamily="34" charset="0"/>
                <a:ea typeface="Open Sans" pitchFamily="34" charset="-122"/>
                <a:cs typeface="Open Sans" pitchFamily="34" charset="-120"/>
              </a:rPr>
              <a:t>Amira seems to have trouble joining groups, which can also reflect attachment theory. Children who do not feel fully secure may remain overly attached to adults, experience peers as unpredictable, or withdraw in social situations. Secure attachment leads to higher peer group engagement and more competent social behavior during early childhood (Report Paper). Amira may avoid approaching other children because her model of the world suggests that they will not respond positively to her, especially when she cannot communicate verbally. Children who suffer from anxiety may not explore as much or take risks during play, which can affect their social, cognitive, and physical development, just as a child's emotional insecurity in the classroom might.</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85000"/>
            </a:srgbClr>
          </a:solidFill>
          <a:ln/>
        </p:spPr>
        <p:txBody>
          <a:bodyPr/>
          <a:lstStyle/>
          <a:p>
            <a:endParaRPr lang="en-GB"/>
          </a:p>
        </p:txBody>
      </p:sp>
      <p:sp>
        <p:nvSpPr>
          <p:cNvPr id="4" name="Text 1"/>
          <p:cNvSpPr/>
          <p:nvPr/>
        </p:nvSpPr>
        <p:spPr>
          <a:xfrm>
            <a:off x="793790" y="1131808"/>
            <a:ext cx="9499997" cy="620078"/>
          </a:xfrm>
          <a:prstGeom prst="rect">
            <a:avLst/>
          </a:prstGeom>
          <a:noFill/>
          <a:ln/>
        </p:spPr>
        <p:txBody>
          <a:bodyPr wrap="none" lIns="0" tIns="0" rIns="0" bIns="0" rtlCol="0" anchor="t"/>
          <a:lstStyle/>
          <a:p>
            <a:pPr marL="0" indent="0" algn="l">
              <a:lnSpc>
                <a:spcPts val="4850"/>
              </a:lnSpc>
              <a:buNone/>
            </a:pPr>
            <a:r>
              <a:rPr lang="en-US" sz="3900" b="1" dirty="0">
                <a:solidFill>
                  <a:srgbClr val="000000"/>
                </a:solidFill>
                <a:latin typeface="Unbounded Bold" pitchFamily="34" charset="0"/>
                <a:ea typeface="Unbounded Bold" pitchFamily="34" charset="-122"/>
                <a:cs typeface="Unbounded Bold" pitchFamily="34" charset="-120"/>
              </a:rPr>
              <a:t>Nature and Nurture Influences</a:t>
            </a:r>
            <a:endParaRPr lang="en-US" sz="3900" dirty="0"/>
          </a:p>
        </p:txBody>
      </p:sp>
      <p:sp>
        <p:nvSpPr>
          <p:cNvPr id="5" name="Text 2"/>
          <p:cNvSpPr/>
          <p:nvPr/>
        </p:nvSpPr>
        <p:spPr>
          <a:xfrm>
            <a:off x="1091446" y="2272784"/>
            <a:ext cx="12745164" cy="317540"/>
          </a:xfrm>
          <a:prstGeom prst="rect">
            <a:avLst/>
          </a:prstGeom>
          <a:noFill/>
          <a:ln/>
        </p:spPr>
        <p:txBody>
          <a:bodyPr wrap="none" lIns="0" tIns="0" rIns="0" bIns="0" rtlCol="0" anchor="t"/>
          <a:lstStyle/>
          <a:p>
            <a:pPr marL="0" indent="0" algn="l">
              <a:lnSpc>
                <a:spcPts val="2500"/>
              </a:lnSpc>
              <a:buNone/>
            </a:pPr>
            <a:r>
              <a:rPr lang="en-US" sz="1550" dirty="0">
                <a:solidFill>
                  <a:srgbClr val="000000"/>
                </a:solidFill>
                <a:latin typeface="Open Sans" pitchFamily="34" charset="0"/>
                <a:ea typeface="Open Sans" pitchFamily="34" charset="-122"/>
                <a:cs typeface="Open Sans" pitchFamily="34" charset="-120"/>
              </a:rPr>
              <a:t>Attachment theory argues that development is shaped by biological and environmental factors.</a:t>
            </a:r>
            <a:endParaRPr lang="en-US" sz="1550" dirty="0"/>
          </a:p>
        </p:txBody>
      </p:sp>
      <p:sp>
        <p:nvSpPr>
          <p:cNvPr id="6" name="Shape 3"/>
          <p:cNvSpPr/>
          <p:nvPr/>
        </p:nvSpPr>
        <p:spPr>
          <a:xfrm>
            <a:off x="793790" y="2049542"/>
            <a:ext cx="22860" cy="764024"/>
          </a:xfrm>
          <a:prstGeom prst="rect">
            <a:avLst/>
          </a:prstGeom>
          <a:solidFill>
            <a:srgbClr val="26A688"/>
          </a:solidFill>
          <a:ln/>
        </p:spPr>
        <p:txBody>
          <a:bodyPr/>
          <a:lstStyle/>
          <a:p>
            <a:endParaRPr lang="en-GB"/>
          </a:p>
        </p:txBody>
      </p:sp>
      <p:sp>
        <p:nvSpPr>
          <p:cNvPr id="7" name="Text 4"/>
          <p:cNvSpPr/>
          <p:nvPr/>
        </p:nvSpPr>
        <p:spPr>
          <a:xfrm>
            <a:off x="793790" y="3235166"/>
            <a:ext cx="3432929" cy="310158"/>
          </a:xfrm>
          <a:prstGeom prst="rect">
            <a:avLst/>
          </a:prstGeom>
          <a:noFill/>
          <a:ln/>
        </p:spPr>
        <p:txBody>
          <a:bodyPr wrap="none" lIns="0" tIns="0" rIns="0" bIns="0" rtlCol="0" anchor="t"/>
          <a:lstStyle/>
          <a:p>
            <a:pPr marL="0" indent="0" algn="l">
              <a:lnSpc>
                <a:spcPts val="2400"/>
              </a:lnSpc>
              <a:buNone/>
            </a:pPr>
            <a:r>
              <a:rPr lang="en-US" sz="1950" b="1" dirty="0">
                <a:solidFill>
                  <a:srgbClr val="000000"/>
                </a:solidFill>
                <a:latin typeface="Unbounded Bold" pitchFamily="34" charset="0"/>
                <a:ea typeface="Unbounded Bold" pitchFamily="34" charset="-122"/>
                <a:cs typeface="Unbounded Bold" pitchFamily="34" charset="-120"/>
              </a:rPr>
              <a:t>Nature: Temperament</a:t>
            </a:r>
            <a:endParaRPr lang="en-US" sz="1950" dirty="0"/>
          </a:p>
        </p:txBody>
      </p:sp>
      <p:sp>
        <p:nvSpPr>
          <p:cNvPr id="8" name="Text 5"/>
          <p:cNvSpPr/>
          <p:nvPr/>
        </p:nvSpPr>
        <p:spPr>
          <a:xfrm>
            <a:off x="793790" y="3743682"/>
            <a:ext cx="6279356" cy="1905238"/>
          </a:xfrm>
          <a:prstGeom prst="rect">
            <a:avLst/>
          </a:prstGeom>
          <a:noFill/>
          <a:ln/>
        </p:spPr>
        <p:txBody>
          <a:bodyPr wrap="square" lIns="0" tIns="0" rIns="0" bIns="0" rtlCol="0" anchor="t"/>
          <a:lstStyle/>
          <a:p>
            <a:pPr marL="0" indent="0" algn="l">
              <a:lnSpc>
                <a:spcPts val="2500"/>
              </a:lnSpc>
              <a:buNone/>
            </a:pPr>
            <a:r>
              <a:rPr lang="en-US" sz="1550" dirty="0">
                <a:solidFill>
                  <a:srgbClr val="000000"/>
                </a:solidFill>
                <a:latin typeface="Open Sans" pitchFamily="34" charset="0"/>
                <a:ea typeface="Open Sans" pitchFamily="34" charset="-122"/>
                <a:cs typeface="Open Sans" pitchFamily="34" charset="-120"/>
              </a:rPr>
              <a:t>Amira might naturally possess a temperament that is more cautious, sensitive, or slow to warm up. Such traits can make separations or new situations more overwhelming. Studies show that the quality of caregiving and the consistency of the relationship may buffer or exacerbate these temperamental tendencies (Cassidy, 2013; Moullin et al., 2018).</a:t>
            </a:r>
            <a:endParaRPr lang="en-US" sz="1550" dirty="0"/>
          </a:p>
        </p:txBody>
      </p:sp>
      <p:sp>
        <p:nvSpPr>
          <p:cNvPr id="9" name="Text 6"/>
          <p:cNvSpPr/>
          <p:nvPr/>
        </p:nvSpPr>
        <p:spPr>
          <a:xfrm>
            <a:off x="7564874" y="3235166"/>
            <a:ext cx="3371731" cy="310158"/>
          </a:xfrm>
          <a:prstGeom prst="rect">
            <a:avLst/>
          </a:prstGeom>
          <a:noFill/>
          <a:ln/>
        </p:spPr>
        <p:txBody>
          <a:bodyPr wrap="none" lIns="0" tIns="0" rIns="0" bIns="0" rtlCol="0" anchor="t"/>
          <a:lstStyle/>
          <a:p>
            <a:pPr marL="0" indent="0" algn="l">
              <a:lnSpc>
                <a:spcPts val="2400"/>
              </a:lnSpc>
              <a:buNone/>
            </a:pPr>
            <a:r>
              <a:rPr lang="en-US" sz="1950" b="1" dirty="0">
                <a:solidFill>
                  <a:srgbClr val="000000"/>
                </a:solidFill>
                <a:latin typeface="Unbounded Bold" pitchFamily="34" charset="0"/>
                <a:ea typeface="Unbounded Bold" pitchFamily="34" charset="-122"/>
                <a:cs typeface="Unbounded Bold" pitchFamily="34" charset="-120"/>
              </a:rPr>
              <a:t>Nurture: Environment</a:t>
            </a:r>
            <a:endParaRPr lang="en-US" sz="1950" dirty="0"/>
          </a:p>
        </p:txBody>
      </p:sp>
      <p:sp>
        <p:nvSpPr>
          <p:cNvPr id="10" name="Text 7"/>
          <p:cNvSpPr/>
          <p:nvPr/>
        </p:nvSpPr>
        <p:spPr>
          <a:xfrm>
            <a:off x="7564874" y="3743682"/>
            <a:ext cx="6279356" cy="3175397"/>
          </a:xfrm>
          <a:prstGeom prst="rect">
            <a:avLst/>
          </a:prstGeom>
          <a:noFill/>
          <a:ln/>
        </p:spPr>
        <p:txBody>
          <a:bodyPr wrap="square" lIns="0" tIns="0" rIns="0" bIns="0" rtlCol="0" anchor="t"/>
          <a:lstStyle/>
          <a:p>
            <a:pPr marL="0" indent="0" algn="l">
              <a:lnSpc>
                <a:spcPts val="2500"/>
              </a:lnSpc>
              <a:buNone/>
            </a:pPr>
            <a:r>
              <a:rPr lang="en-US" sz="1550" dirty="0">
                <a:solidFill>
                  <a:srgbClr val="000000"/>
                </a:solidFill>
                <a:latin typeface="Open Sans" pitchFamily="34" charset="0"/>
                <a:ea typeface="Open Sans" pitchFamily="34" charset="-122"/>
                <a:cs typeface="Open Sans" pitchFamily="34" charset="-120"/>
              </a:rPr>
              <a:t>Amira's family history and relationships in previous settings are important on the nurture side. Certain experiences may have shaped her expectations of adults and her trust when exploring. She might have experienced frequent changes in caregivers, family stress, health problems, or disrupted routines. The nursery environment is also important: larger groups, noisier rooms, and hastier transitions may be especially difficult for a child already feeling insecure. According to attachment theory, practitioners should view Amira's behaviour as a response to her relational context, rather than a fixed trait.</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40331" y="830699"/>
            <a:ext cx="10567630" cy="578406"/>
          </a:xfrm>
          <a:prstGeom prst="rect">
            <a:avLst/>
          </a:prstGeom>
          <a:noFill/>
          <a:ln/>
        </p:spPr>
        <p:txBody>
          <a:bodyPr wrap="none" lIns="0" tIns="0" rIns="0" bIns="0" rtlCol="0" anchor="t"/>
          <a:lstStyle/>
          <a:p>
            <a:pPr marL="0" indent="0" algn="l">
              <a:lnSpc>
                <a:spcPts val="4550"/>
              </a:lnSpc>
              <a:buNone/>
            </a:pPr>
            <a:r>
              <a:rPr lang="en-US" sz="3600" b="1" dirty="0">
                <a:solidFill>
                  <a:srgbClr val="333F70"/>
                </a:solidFill>
                <a:latin typeface="Unbounded Bold" pitchFamily="34" charset="0"/>
                <a:ea typeface="Unbounded Bold" pitchFamily="34" charset="-122"/>
                <a:cs typeface="Unbounded Bold" pitchFamily="34" charset="-120"/>
              </a:rPr>
              <a:t>Implications for </a:t>
            </a:r>
            <a:r>
              <a:rPr lang="en-US" sz="3600" b="1" dirty="0">
                <a:solidFill>
                  <a:srgbClr val="26A688"/>
                </a:solidFill>
                <a:latin typeface="Unbounded Bold" pitchFamily="34" charset="0"/>
                <a:ea typeface="Unbounded Bold" pitchFamily="34" charset="-122"/>
                <a:cs typeface="Unbounded Bold" pitchFamily="34" charset="-120"/>
              </a:rPr>
              <a:t>Early Years Practice</a:t>
            </a:r>
            <a:endParaRPr lang="en-US" sz="3600" dirty="0"/>
          </a:p>
        </p:txBody>
      </p:sp>
      <p:sp>
        <p:nvSpPr>
          <p:cNvPr id="3" name="Text 1"/>
          <p:cNvSpPr/>
          <p:nvPr/>
        </p:nvSpPr>
        <p:spPr>
          <a:xfrm>
            <a:off x="740331" y="1779270"/>
            <a:ext cx="13149739" cy="370046"/>
          </a:xfrm>
          <a:prstGeom prst="rect">
            <a:avLst/>
          </a:prstGeom>
          <a:noFill/>
          <a:ln/>
        </p:spPr>
        <p:txBody>
          <a:bodyPr wrap="none" lIns="0" tIns="0" rIns="0" bIns="0" rtlCol="0" anchor="t"/>
          <a:lstStyle/>
          <a:p>
            <a:pPr marL="0" indent="0" algn="l">
              <a:lnSpc>
                <a:spcPts val="2900"/>
              </a:lnSpc>
              <a:buNone/>
            </a:pPr>
            <a:r>
              <a:rPr lang="en-US" sz="1800" dirty="0">
                <a:solidFill>
                  <a:srgbClr val="333F70"/>
                </a:solidFill>
                <a:latin typeface="Open Sans" pitchFamily="34" charset="0"/>
                <a:ea typeface="Open Sans" pitchFamily="34" charset="-122"/>
                <a:cs typeface="Open Sans" pitchFamily="34" charset="-120"/>
              </a:rPr>
              <a:t>Using an attachment-informed practice would help Amira have a secure base in the setting.</a:t>
            </a:r>
            <a:endParaRPr lang="en-US" sz="1800" dirty="0"/>
          </a:p>
        </p:txBody>
      </p:sp>
      <p:sp>
        <p:nvSpPr>
          <p:cNvPr id="4" name="Shape 2"/>
          <p:cNvSpPr/>
          <p:nvPr/>
        </p:nvSpPr>
        <p:spPr>
          <a:xfrm>
            <a:off x="740331" y="2357557"/>
            <a:ext cx="13149739" cy="5041344"/>
          </a:xfrm>
          <a:prstGeom prst="roundRect">
            <a:avLst>
              <a:gd name="adj" fmla="val 1542"/>
            </a:avLst>
          </a:prstGeom>
          <a:solidFill>
            <a:srgbClr val="D6F5EE"/>
          </a:solidFill>
          <a:ln w="7620">
            <a:solidFill>
              <a:srgbClr val="BCDBD4"/>
            </a:solidFill>
            <a:prstDash val="solid"/>
          </a:ln>
        </p:spPr>
        <p:txBody>
          <a:bodyPr/>
          <a:lstStyle/>
          <a:p>
            <a:endParaRPr lang="en-GB"/>
          </a:p>
        </p:txBody>
      </p:sp>
      <p:sp>
        <p:nvSpPr>
          <p:cNvPr id="5" name="Shape 3"/>
          <p:cNvSpPr/>
          <p:nvPr/>
        </p:nvSpPr>
        <p:spPr>
          <a:xfrm>
            <a:off x="747951" y="2365177"/>
            <a:ext cx="4378166" cy="5026104"/>
          </a:xfrm>
          <a:prstGeom prst="roundRect">
            <a:avLst>
              <a:gd name="adj" fmla="val 1776"/>
            </a:avLst>
          </a:prstGeom>
          <a:solidFill>
            <a:srgbClr val="26A688"/>
          </a:solidFill>
          <a:ln/>
        </p:spPr>
        <p:txBody>
          <a:bodyPr/>
          <a:lstStyle/>
          <a:p>
            <a:endParaRPr lang="en-GB"/>
          </a:p>
        </p:txBody>
      </p:sp>
      <p:sp>
        <p:nvSpPr>
          <p:cNvPr id="6" name="Text 4"/>
          <p:cNvSpPr/>
          <p:nvPr/>
        </p:nvSpPr>
        <p:spPr>
          <a:xfrm>
            <a:off x="932974" y="2550200"/>
            <a:ext cx="3730466" cy="694134"/>
          </a:xfrm>
          <a:prstGeom prst="rect">
            <a:avLst/>
          </a:prstGeom>
          <a:noFill/>
          <a:ln/>
        </p:spPr>
        <p:txBody>
          <a:bodyPr wrap="square" lIns="0" tIns="0" rIns="0" bIns="0" rtlCol="0" anchor="t"/>
          <a:lstStyle/>
          <a:p>
            <a:pPr marL="0" indent="0" algn="l">
              <a:lnSpc>
                <a:spcPts val="2700"/>
              </a:lnSpc>
              <a:buNone/>
            </a:pPr>
            <a:r>
              <a:rPr lang="en-US" sz="2150" b="1" dirty="0">
                <a:solidFill>
                  <a:srgbClr val="FFFFFF"/>
                </a:solidFill>
                <a:latin typeface="Unbounded Bold" pitchFamily="34" charset="0"/>
                <a:ea typeface="Unbounded Bold" pitchFamily="34" charset="-122"/>
                <a:cs typeface="Unbounded Bold" pitchFamily="34" charset="-120"/>
              </a:rPr>
              <a:t>Establish a Key Person Relationship</a:t>
            </a:r>
            <a:endParaRPr lang="en-US" sz="2150" dirty="0"/>
          </a:p>
        </p:txBody>
      </p:sp>
      <p:sp>
        <p:nvSpPr>
          <p:cNvPr id="7" name="Text 5"/>
          <p:cNvSpPr/>
          <p:nvPr/>
        </p:nvSpPr>
        <p:spPr>
          <a:xfrm>
            <a:off x="932974" y="3355300"/>
            <a:ext cx="3730466" cy="3850958"/>
          </a:xfrm>
          <a:prstGeom prst="rect">
            <a:avLst/>
          </a:prstGeom>
          <a:noFill/>
          <a:ln/>
        </p:spPr>
        <p:txBody>
          <a:bodyPr wrap="square" lIns="0" tIns="0" rIns="0" bIns="0" rtlCol="0" anchor="t"/>
          <a:lstStyle/>
          <a:p>
            <a:pPr marL="0" indent="0" algn="l">
              <a:lnSpc>
                <a:spcPts val="2300"/>
              </a:lnSpc>
              <a:buNone/>
            </a:pPr>
            <a:r>
              <a:rPr lang="en-US" sz="1450" dirty="0">
                <a:solidFill>
                  <a:srgbClr val="FFFFFF"/>
                </a:solidFill>
                <a:latin typeface="Open Sans" pitchFamily="34" charset="0"/>
                <a:ea typeface="Open Sans" pitchFamily="34" charset="-122"/>
                <a:cs typeface="Open Sans" pitchFamily="34" charset="-120"/>
              </a:rPr>
              <a:t>When a key person is clearly identified, is present at arrival and departure, and spends regular one-to-one time with her, Amira feels safe. When using a key person approach, warm, dependable "professional love" and collaboration with families are vital (Birth to 5 Matters, 2021; Early Education and Childcare Quality Officers, 2025). The key person, together with parents, can establish a regular routine, such as a predictable goodbye and a visual timetable indicating when her caregiver will return.</a:t>
            </a:r>
            <a:endParaRPr lang="en-US" sz="1450" dirty="0"/>
          </a:p>
        </p:txBody>
      </p:sp>
      <p:sp>
        <p:nvSpPr>
          <p:cNvPr id="8" name="Shape 6"/>
          <p:cNvSpPr/>
          <p:nvPr/>
        </p:nvSpPr>
        <p:spPr>
          <a:xfrm>
            <a:off x="5126117" y="2365177"/>
            <a:ext cx="4378166" cy="5026104"/>
          </a:xfrm>
          <a:prstGeom prst="rect">
            <a:avLst/>
          </a:prstGeom>
          <a:solidFill>
            <a:srgbClr val="26A688"/>
          </a:solidFill>
          <a:ln/>
        </p:spPr>
        <p:txBody>
          <a:bodyPr/>
          <a:lstStyle/>
          <a:p>
            <a:endParaRPr lang="en-GB"/>
          </a:p>
        </p:txBody>
      </p:sp>
      <p:sp>
        <p:nvSpPr>
          <p:cNvPr id="9" name="Shape 7"/>
          <p:cNvSpPr/>
          <p:nvPr/>
        </p:nvSpPr>
        <p:spPr>
          <a:xfrm>
            <a:off x="5126117" y="2365177"/>
            <a:ext cx="22860" cy="5026104"/>
          </a:xfrm>
          <a:prstGeom prst="roundRect">
            <a:avLst>
              <a:gd name="adj" fmla="val 340089"/>
            </a:avLst>
          </a:prstGeom>
          <a:solidFill>
            <a:srgbClr val="3FBFA1"/>
          </a:solidFill>
          <a:ln/>
        </p:spPr>
        <p:txBody>
          <a:bodyPr/>
          <a:lstStyle/>
          <a:p>
            <a:endParaRPr lang="en-GB"/>
          </a:p>
        </p:txBody>
      </p:sp>
      <p:sp>
        <p:nvSpPr>
          <p:cNvPr id="10" name="Text 8"/>
          <p:cNvSpPr/>
          <p:nvPr/>
        </p:nvSpPr>
        <p:spPr>
          <a:xfrm>
            <a:off x="5588794" y="2550200"/>
            <a:ext cx="3452813" cy="1041202"/>
          </a:xfrm>
          <a:prstGeom prst="rect">
            <a:avLst/>
          </a:prstGeom>
          <a:noFill/>
          <a:ln/>
        </p:spPr>
        <p:txBody>
          <a:bodyPr wrap="square" lIns="0" tIns="0" rIns="0" bIns="0" rtlCol="0" anchor="t"/>
          <a:lstStyle/>
          <a:p>
            <a:pPr marL="0" indent="0" algn="l">
              <a:lnSpc>
                <a:spcPts val="2700"/>
              </a:lnSpc>
              <a:buNone/>
            </a:pPr>
            <a:r>
              <a:rPr lang="en-US" sz="2150" b="1" dirty="0">
                <a:solidFill>
                  <a:srgbClr val="FFFFFF"/>
                </a:solidFill>
                <a:latin typeface="Unbounded Bold" pitchFamily="34" charset="0"/>
                <a:ea typeface="Unbounded Bold" pitchFamily="34" charset="-122"/>
                <a:cs typeface="Unbounded Bold" pitchFamily="34" charset="-120"/>
              </a:rPr>
              <a:t>Support Communication Development</a:t>
            </a:r>
            <a:endParaRPr lang="en-US" sz="2150" dirty="0"/>
          </a:p>
        </p:txBody>
      </p:sp>
      <p:sp>
        <p:nvSpPr>
          <p:cNvPr id="11" name="Text 9"/>
          <p:cNvSpPr/>
          <p:nvPr/>
        </p:nvSpPr>
        <p:spPr>
          <a:xfrm>
            <a:off x="5588794" y="3702368"/>
            <a:ext cx="3452813" cy="2073593"/>
          </a:xfrm>
          <a:prstGeom prst="rect">
            <a:avLst/>
          </a:prstGeom>
          <a:noFill/>
          <a:ln/>
        </p:spPr>
        <p:txBody>
          <a:bodyPr wrap="square" lIns="0" tIns="0" rIns="0" bIns="0" rtlCol="0" anchor="t"/>
          <a:lstStyle/>
          <a:p>
            <a:pPr marL="0" indent="0" algn="l">
              <a:lnSpc>
                <a:spcPts val="2300"/>
              </a:lnSpc>
              <a:buNone/>
            </a:pPr>
            <a:r>
              <a:rPr lang="en-US" sz="1450" dirty="0">
                <a:solidFill>
                  <a:srgbClr val="FFFFFF"/>
                </a:solidFill>
                <a:latin typeface="Open Sans" pitchFamily="34" charset="0"/>
                <a:ea typeface="Open Sans" pitchFamily="34" charset="-122"/>
                <a:cs typeface="Open Sans" pitchFamily="34" charset="-120"/>
              </a:rPr>
              <a:t>The practitioner may use simple language, gestures, pictures, and play to help Amira express her needs and feelings. Increasing her sense of safety may indirectly enhance her communication skills (Jethava, 2022; Deneault et al., 2023).</a:t>
            </a:r>
            <a:endParaRPr lang="en-US" sz="1450" dirty="0"/>
          </a:p>
        </p:txBody>
      </p:sp>
      <p:sp>
        <p:nvSpPr>
          <p:cNvPr id="12" name="Shape 10"/>
          <p:cNvSpPr/>
          <p:nvPr/>
        </p:nvSpPr>
        <p:spPr>
          <a:xfrm>
            <a:off x="4894778" y="4646890"/>
            <a:ext cx="462677" cy="462677"/>
          </a:xfrm>
          <a:prstGeom prst="roundRect">
            <a:avLst>
              <a:gd name="adj" fmla="val 16803"/>
            </a:avLst>
          </a:prstGeom>
          <a:solidFill>
            <a:srgbClr val="FFFFFF"/>
          </a:solidFill>
          <a:ln w="22860">
            <a:solidFill>
              <a:srgbClr val="3FBFA1"/>
            </a:solidFill>
            <a:prstDash val="solid"/>
          </a:ln>
        </p:spPr>
        <p:txBody>
          <a:bodyPr/>
          <a:lstStyle/>
          <a:p>
            <a:endParaRPr lang="en-GB"/>
          </a:p>
        </p:txBody>
      </p:sp>
      <p:pic>
        <p:nvPicPr>
          <p:cNvPr id="1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10388" y="4762500"/>
            <a:ext cx="231338" cy="231338"/>
          </a:xfrm>
          <a:prstGeom prst="rect">
            <a:avLst/>
          </a:prstGeom>
        </p:spPr>
      </p:pic>
      <p:sp>
        <p:nvSpPr>
          <p:cNvPr id="14" name="Shape 11"/>
          <p:cNvSpPr/>
          <p:nvPr/>
        </p:nvSpPr>
        <p:spPr>
          <a:xfrm>
            <a:off x="9504283" y="2365177"/>
            <a:ext cx="4378166" cy="5026104"/>
          </a:xfrm>
          <a:prstGeom prst="rect">
            <a:avLst/>
          </a:prstGeom>
          <a:solidFill>
            <a:srgbClr val="26A688"/>
          </a:solidFill>
          <a:ln/>
        </p:spPr>
        <p:txBody>
          <a:bodyPr/>
          <a:lstStyle/>
          <a:p>
            <a:endParaRPr lang="en-GB"/>
          </a:p>
        </p:txBody>
      </p:sp>
      <p:sp>
        <p:nvSpPr>
          <p:cNvPr id="15" name="Shape 12"/>
          <p:cNvSpPr/>
          <p:nvPr/>
        </p:nvSpPr>
        <p:spPr>
          <a:xfrm>
            <a:off x="9504283" y="2365177"/>
            <a:ext cx="22860" cy="5026104"/>
          </a:xfrm>
          <a:prstGeom prst="roundRect">
            <a:avLst>
              <a:gd name="adj" fmla="val 340089"/>
            </a:avLst>
          </a:prstGeom>
          <a:solidFill>
            <a:srgbClr val="3FBFA1"/>
          </a:solidFill>
          <a:ln/>
        </p:spPr>
        <p:txBody>
          <a:bodyPr/>
          <a:lstStyle/>
          <a:p>
            <a:endParaRPr lang="en-GB"/>
          </a:p>
        </p:txBody>
      </p:sp>
      <p:sp>
        <p:nvSpPr>
          <p:cNvPr id="16" name="Text 13"/>
          <p:cNvSpPr/>
          <p:nvPr/>
        </p:nvSpPr>
        <p:spPr>
          <a:xfrm>
            <a:off x="9966960" y="2550200"/>
            <a:ext cx="3730466" cy="694134"/>
          </a:xfrm>
          <a:prstGeom prst="rect">
            <a:avLst/>
          </a:prstGeom>
          <a:noFill/>
          <a:ln/>
        </p:spPr>
        <p:txBody>
          <a:bodyPr wrap="square" lIns="0" tIns="0" rIns="0" bIns="0" rtlCol="0" anchor="t"/>
          <a:lstStyle/>
          <a:p>
            <a:pPr marL="0" indent="0" algn="l">
              <a:lnSpc>
                <a:spcPts val="2700"/>
              </a:lnSpc>
              <a:buNone/>
            </a:pPr>
            <a:r>
              <a:rPr lang="en-US" sz="2150" b="1" dirty="0">
                <a:solidFill>
                  <a:srgbClr val="FFFFFF"/>
                </a:solidFill>
                <a:latin typeface="Unbounded Bold" pitchFamily="34" charset="0"/>
                <a:ea typeface="Unbounded Bold" pitchFamily="34" charset="-122"/>
                <a:cs typeface="Unbounded Bold" pitchFamily="34" charset="-120"/>
              </a:rPr>
              <a:t>Scaffold Peer Interactions</a:t>
            </a:r>
            <a:endParaRPr lang="en-US" sz="2150" dirty="0"/>
          </a:p>
        </p:txBody>
      </p:sp>
      <p:sp>
        <p:nvSpPr>
          <p:cNvPr id="17" name="Text 14"/>
          <p:cNvSpPr/>
          <p:nvPr/>
        </p:nvSpPr>
        <p:spPr>
          <a:xfrm>
            <a:off x="9966960" y="3355300"/>
            <a:ext cx="3730466" cy="2073593"/>
          </a:xfrm>
          <a:prstGeom prst="rect">
            <a:avLst/>
          </a:prstGeom>
          <a:noFill/>
          <a:ln/>
        </p:spPr>
        <p:txBody>
          <a:bodyPr wrap="square" lIns="0" tIns="0" rIns="0" bIns="0" rtlCol="0" anchor="t"/>
          <a:lstStyle/>
          <a:p>
            <a:pPr marL="0" indent="0" algn="l">
              <a:lnSpc>
                <a:spcPts val="2300"/>
              </a:lnSpc>
              <a:buNone/>
            </a:pPr>
            <a:r>
              <a:rPr lang="en-US" sz="1450" dirty="0">
                <a:solidFill>
                  <a:srgbClr val="FFFFFF"/>
                </a:solidFill>
                <a:latin typeface="Open Sans" pitchFamily="34" charset="0"/>
                <a:ea typeface="Open Sans" pitchFamily="34" charset="-122"/>
                <a:cs typeface="Open Sans" pitchFamily="34" charset="-120"/>
              </a:rPr>
              <a:t>Allowing Amira to join a small group for brief activities, with her key person nearby, can help her engage with her peers. When young children have safe play equipment, they can try climbing, swinging, and hanging, which helps develop their spatial awareness.</a:t>
            </a:r>
            <a:endParaRPr lang="en-US" sz="1450" dirty="0"/>
          </a:p>
        </p:txBody>
      </p:sp>
      <p:sp>
        <p:nvSpPr>
          <p:cNvPr id="18" name="Shape 15"/>
          <p:cNvSpPr/>
          <p:nvPr/>
        </p:nvSpPr>
        <p:spPr>
          <a:xfrm>
            <a:off x="9272945" y="4646890"/>
            <a:ext cx="462677" cy="462677"/>
          </a:xfrm>
          <a:prstGeom prst="roundRect">
            <a:avLst>
              <a:gd name="adj" fmla="val 16803"/>
            </a:avLst>
          </a:prstGeom>
          <a:solidFill>
            <a:srgbClr val="FFFFFF"/>
          </a:solidFill>
          <a:ln w="22860">
            <a:solidFill>
              <a:srgbClr val="3FBFA1"/>
            </a:solidFill>
            <a:prstDash val="solid"/>
          </a:ln>
        </p:spPr>
        <p:txBody>
          <a:bodyPr/>
          <a:lstStyle/>
          <a:p>
            <a:endParaRPr lang="en-GB"/>
          </a:p>
        </p:txBody>
      </p:sp>
      <p:pic>
        <p:nvPicPr>
          <p:cNvPr id="1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388554" y="4762500"/>
            <a:ext cx="231338" cy="23133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4845" y="756285"/>
            <a:ext cx="11770995" cy="415528"/>
          </a:xfrm>
          <a:prstGeom prst="rect">
            <a:avLst/>
          </a:prstGeom>
          <a:noFill/>
          <a:ln/>
        </p:spPr>
        <p:txBody>
          <a:bodyPr wrap="none" lIns="0" tIns="0" rIns="0" bIns="0" rtlCol="0" anchor="t"/>
          <a:lstStyle/>
          <a:p>
            <a:pPr marL="0" indent="0" algn="l">
              <a:lnSpc>
                <a:spcPts val="3250"/>
              </a:lnSpc>
              <a:buNone/>
            </a:pPr>
            <a:r>
              <a:rPr lang="en-US" sz="2600" b="1" dirty="0">
                <a:solidFill>
                  <a:srgbClr val="26A688"/>
                </a:solidFill>
                <a:latin typeface="Unbounded Bold" pitchFamily="34" charset="0"/>
                <a:ea typeface="Unbounded Bold" pitchFamily="34" charset="-122"/>
                <a:cs typeface="Unbounded Bold" pitchFamily="34" charset="-120"/>
              </a:rPr>
              <a:t>Critical Evaluation</a:t>
            </a:r>
            <a:r>
              <a:rPr lang="en-US" sz="2600" b="1" dirty="0">
                <a:solidFill>
                  <a:srgbClr val="333F70"/>
                </a:solidFill>
                <a:latin typeface="Unbounded Bold" pitchFamily="34" charset="0"/>
                <a:ea typeface="Unbounded Bold" pitchFamily="34" charset="-122"/>
                <a:cs typeface="Unbounded Bold" pitchFamily="34" charset="-120"/>
              </a:rPr>
              <a:t> of Attachment Theory in This Context</a:t>
            </a:r>
            <a:endParaRPr lang="en-US" sz="2600" dirty="0"/>
          </a:p>
        </p:txBody>
      </p:sp>
      <p:sp>
        <p:nvSpPr>
          <p:cNvPr id="3" name="Text 1"/>
          <p:cNvSpPr/>
          <p:nvPr/>
        </p:nvSpPr>
        <p:spPr>
          <a:xfrm>
            <a:off x="664845" y="1587341"/>
            <a:ext cx="2077760" cy="259675"/>
          </a:xfrm>
          <a:prstGeom prst="rect">
            <a:avLst/>
          </a:prstGeom>
          <a:noFill/>
          <a:ln/>
        </p:spPr>
        <p:txBody>
          <a:bodyPr wrap="none" lIns="0" tIns="0" rIns="0" bIns="0" rtlCol="0" anchor="t"/>
          <a:lstStyle/>
          <a:p>
            <a:pPr marL="0" indent="0" algn="l">
              <a:lnSpc>
                <a:spcPts val="2000"/>
              </a:lnSpc>
              <a:buNone/>
            </a:pPr>
            <a:r>
              <a:rPr lang="en-US" sz="1600" b="1" dirty="0">
                <a:solidFill>
                  <a:srgbClr val="333F70"/>
                </a:solidFill>
                <a:latin typeface="Unbounded Bold" pitchFamily="34" charset="0"/>
                <a:ea typeface="Unbounded Bold" pitchFamily="34" charset="-122"/>
                <a:cs typeface="Unbounded Bold" pitchFamily="34" charset="-120"/>
              </a:rPr>
              <a:t>Strengths</a:t>
            </a:r>
            <a:endParaRPr lang="en-US" sz="1600" dirty="0"/>
          </a:p>
        </p:txBody>
      </p:sp>
      <p:sp>
        <p:nvSpPr>
          <p:cNvPr id="4" name="Text 2"/>
          <p:cNvSpPr/>
          <p:nvPr/>
        </p:nvSpPr>
        <p:spPr>
          <a:xfrm>
            <a:off x="664845" y="2013228"/>
            <a:ext cx="6447592" cy="1329333"/>
          </a:xfrm>
          <a:prstGeom prst="rect">
            <a:avLst/>
          </a:prstGeom>
          <a:noFill/>
          <a:ln/>
        </p:spPr>
        <p:txBody>
          <a:bodyPr wrap="square" lIns="0" tIns="0" rIns="0" bIns="0" rtlCol="0" anchor="t"/>
          <a:lstStyle/>
          <a:p>
            <a:pPr marL="0" indent="0" algn="l">
              <a:lnSpc>
                <a:spcPts val="2050"/>
              </a:lnSpc>
              <a:buNone/>
            </a:pPr>
            <a:r>
              <a:rPr lang="en-US" sz="1300" dirty="0">
                <a:solidFill>
                  <a:srgbClr val="333F70"/>
                </a:solidFill>
                <a:latin typeface="Open Sans" pitchFamily="34" charset="0"/>
                <a:ea typeface="Open Sans" pitchFamily="34" charset="-122"/>
                <a:cs typeface="Open Sans" pitchFamily="34" charset="-120"/>
              </a:rPr>
              <a:t>Looking through the lens of attachment theory can help to understand Amira's emotional distress and design relational strategies to support her in the nursery. Early relationships have a strong impact on social, emotional, and communication development. The importance of early relationships is well-embedded in UK early years policy and guidance (Birth to 5 Matters, 2021; NSPCC, 2021).</a:t>
            </a:r>
            <a:endParaRPr lang="en-US" sz="1300" dirty="0"/>
          </a:p>
        </p:txBody>
      </p:sp>
      <p:sp>
        <p:nvSpPr>
          <p:cNvPr id="5" name="Text 3"/>
          <p:cNvSpPr/>
          <p:nvPr/>
        </p:nvSpPr>
        <p:spPr>
          <a:xfrm>
            <a:off x="7525583" y="1587341"/>
            <a:ext cx="2077760" cy="259675"/>
          </a:xfrm>
          <a:prstGeom prst="rect">
            <a:avLst/>
          </a:prstGeom>
          <a:noFill/>
          <a:ln/>
        </p:spPr>
        <p:txBody>
          <a:bodyPr wrap="none" lIns="0" tIns="0" rIns="0" bIns="0" rtlCol="0" anchor="t"/>
          <a:lstStyle/>
          <a:p>
            <a:pPr marL="0" indent="0" algn="l">
              <a:lnSpc>
                <a:spcPts val="2000"/>
              </a:lnSpc>
              <a:buNone/>
            </a:pPr>
            <a:r>
              <a:rPr lang="en-US" sz="1600" b="1" dirty="0">
                <a:solidFill>
                  <a:srgbClr val="333F70"/>
                </a:solidFill>
                <a:latin typeface="Unbounded Bold" pitchFamily="34" charset="0"/>
                <a:ea typeface="Unbounded Bold" pitchFamily="34" charset="-122"/>
                <a:cs typeface="Unbounded Bold" pitchFamily="34" charset="-120"/>
              </a:rPr>
              <a:t>Limitations</a:t>
            </a:r>
            <a:endParaRPr lang="en-US" sz="1600" dirty="0"/>
          </a:p>
        </p:txBody>
      </p:sp>
      <p:sp>
        <p:nvSpPr>
          <p:cNvPr id="6" name="Text 4"/>
          <p:cNvSpPr/>
          <p:nvPr/>
        </p:nvSpPr>
        <p:spPr>
          <a:xfrm>
            <a:off x="7525583" y="2013228"/>
            <a:ext cx="6447592" cy="2924532"/>
          </a:xfrm>
          <a:prstGeom prst="rect">
            <a:avLst/>
          </a:prstGeom>
          <a:noFill/>
          <a:ln/>
        </p:spPr>
        <p:txBody>
          <a:bodyPr wrap="square" lIns="0" tIns="0" rIns="0" bIns="0" rtlCol="0" anchor="t"/>
          <a:lstStyle/>
          <a:p>
            <a:pPr marL="0" indent="0" algn="l">
              <a:lnSpc>
                <a:spcPts val="2050"/>
              </a:lnSpc>
              <a:buNone/>
            </a:pPr>
            <a:r>
              <a:rPr lang="en-US" sz="1300" dirty="0">
                <a:solidFill>
                  <a:srgbClr val="333F70"/>
                </a:solidFill>
                <a:latin typeface="Open Sans" pitchFamily="34" charset="0"/>
                <a:ea typeface="Open Sans" pitchFamily="34" charset="-122"/>
                <a:cs typeface="Open Sans" pitchFamily="34" charset="-120"/>
              </a:rPr>
              <a:t>However, the theory has limitations. The first formulations have been criticised for being too focused on the mother-child dyad and not sufficiently on other family and cultural variations in caregiving. Some uses of attachment theory may become too deterministic, suggesting that early insecurity leads inevitably to later problems, while evidence also suggests that supportive later experiences and interventions can promote resilience (Cassidy, 2013). Attachment measures like the Strange Situation were created in a particular culture and may not capture how attachment behaviours manifest across communities. For all these reasons, attachment theory should be used by practitioners alongside other developmental perspectives and should not label children or families using attachment classifications alone.</a:t>
            </a:r>
            <a:endParaRPr lang="en-US" sz="1300" dirty="0"/>
          </a:p>
        </p:txBody>
      </p:sp>
      <p:sp>
        <p:nvSpPr>
          <p:cNvPr id="7" name="Shape 5"/>
          <p:cNvSpPr/>
          <p:nvPr/>
        </p:nvSpPr>
        <p:spPr>
          <a:xfrm>
            <a:off x="664845" y="5357341"/>
            <a:ext cx="13300710" cy="28337"/>
          </a:xfrm>
          <a:prstGeom prst="rect">
            <a:avLst/>
          </a:prstGeom>
          <a:solidFill>
            <a:srgbClr val="333F70">
              <a:alpha val="50000"/>
            </a:srgbClr>
          </a:solidFill>
          <a:ln/>
        </p:spPr>
        <p:txBody>
          <a:bodyPr/>
          <a:lstStyle/>
          <a:p>
            <a:endParaRPr lang="en-GB"/>
          </a:p>
        </p:txBody>
      </p:sp>
      <p:sp>
        <p:nvSpPr>
          <p:cNvPr id="8" name="Text 6"/>
          <p:cNvSpPr/>
          <p:nvPr/>
        </p:nvSpPr>
        <p:spPr>
          <a:xfrm>
            <a:off x="664845" y="5634990"/>
            <a:ext cx="2077760" cy="259675"/>
          </a:xfrm>
          <a:prstGeom prst="rect">
            <a:avLst/>
          </a:prstGeom>
          <a:noFill/>
          <a:ln/>
        </p:spPr>
        <p:txBody>
          <a:bodyPr wrap="none" lIns="0" tIns="0" rIns="0" bIns="0" rtlCol="0" anchor="t"/>
          <a:lstStyle/>
          <a:p>
            <a:pPr marL="0" indent="0" algn="l">
              <a:lnSpc>
                <a:spcPts val="2000"/>
              </a:lnSpc>
              <a:buNone/>
            </a:pPr>
            <a:r>
              <a:rPr lang="en-US" sz="1600" b="1" dirty="0">
                <a:solidFill>
                  <a:srgbClr val="333F70"/>
                </a:solidFill>
                <a:latin typeface="Unbounded Bold" pitchFamily="34" charset="0"/>
                <a:ea typeface="Unbounded Bold" pitchFamily="34" charset="-122"/>
                <a:cs typeface="Unbounded Bold" pitchFamily="34" charset="-120"/>
              </a:rPr>
              <a:t>Conclusion</a:t>
            </a:r>
            <a:endParaRPr lang="en-US" sz="1600" dirty="0"/>
          </a:p>
        </p:txBody>
      </p:sp>
      <p:sp>
        <p:nvSpPr>
          <p:cNvPr id="9" name="Text 7"/>
          <p:cNvSpPr/>
          <p:nvPr/>
        </p:nvSpPr>
        <p:spPr>
          <a:xfrm>
            <a:off x="664845" y="6143982"/>
            <a:ext cx="13300710" cy="1329333"/>
          </a:xfrm>
          <a:prstGeom prst="rect">
            <a:avLst/>
          </a:prstGeom>
          <a:noFill/>
          <a:ln/>
        </p:spPr>
        <p:txBody>
          <a:bodyPr wrap="square" lIns="0" tIns="0" rIns="0" bIns="0" rtlCol="0" anchor="t"/>
          <a:lstStyle/>
          <a:p>
            <a:pPr marL="0" indent="0" algn="l">
              <a:lnSpc>
                <a:spcPts val="2050"/>
              </a:lnSpc>
              <a:buNone/>
            </a:pPr>
            <a:r>
              <a:rPr lang="en-US" sz="1300" dirty="0">
                <a:solidFill>
                  <a:srgbClr val="333F70"/>
                </a:solidFill>
                <a:latin typeface="Open Sans" pitchFamily="34" charset="0"/>
                <a:ea typeface="Open Sans" pitchFamily="34" charset="-122"/>
                <a:cs typeface="Open Sans" pitchFamily="34" charset="-120"/>
              </a:rPr>
              <a:t>All in all, Bowlby's attachment theory helps practitioners understand Amira's separation anxiety, limited verbal communication, and difficulties with group play as stemming from her underlying need for security and stable relationships. By examining both nature and nurture, we can see how the child's innate temperament and experiences in the nursery affect her development. An attachment-based approach, including a strong key-person relationship, sensitive transitions, enriched verbal and non-verbal communication, and scaffolded peer interactions, can support Amira's holistic development in the early years. On the other hand, a critical perspective urges practitioners to acknowledge the limits of attachment theory, respect cultural diversity, and maintain a balanced view of the child within her family and community.</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53415" y="609243"/>
            <a:ext cx="4084201" cy="510421"/>
          </a:xfrm>
          <a:prstGeom prst="rect">
            <a:avLst/>
          </a:prstGeom>
          <a:noFill/>
          <a:ln/>
        </p:spPr>
        <p:txBody>
          <a:bodyPr wrap="none" lIns="0" tIns="0" rIns="0" bIns="0" rtlCol="0" anchor="t"/>
          <a:lstStyle/>
          <a:p>
            <a:pPr marL="0" indent="0" algn="l">
              <a:lnSpc>
                <a:spcPts val="4000"/>
              </a:lnSpc>
              <a:buNone/>
            </a:pPr>
            <a:r>
              <a:rPr lang="en-US" sz="3200" b="1" dirty="0">
                <a:solidFill>
                  <a:srgbClr val="333F70"/>
                </a:solidFill>
                <a:latin typeface="Unbounded Bold" pitchFamily="34" charset="0"/>
                <a:ea typeface="Unbounded Bold" pitchFamily="34" charset="-122"/>
                <a:cs typeface="Unbounded Bold" pitchFamily="34" charset="-120"/>
              </a:rPr>
              <a:t>References</a:t>
            </a:r>
            <a:endParaRPr lang="en-US" sz="3200" dirty="0"/>
          </a:p>
        </p:txBody>
      </p:sp>
      <p:sp>
        <p:nvSpPr>
          <p:cNvPr id="3" name="Text 1"/>
          <p:cNvSpPr/>
          <p:nvPr/>
        </p:nvSpPr>
        <p:spPr>
          <a:xfrm>
            <a:off x="653415" y="1446371"/>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Ainsworth, M.D.S., Blehar, M., Waters, E. and Wall, S. (1978) </a:t>
            </a:r>
            <a:r>
              <a:rPr lang="en-US" sz="1250" i="1" dirty="0">
                <a:solidFill>
                  <a:srgbClr val="333F70"/>
                </a:solidFill>
                <a:latin typeface="Open Sans" pitchFamily="34" charset="0"/>
                <a:ea typeface="Open Sans" pitchFamily="34" charset="-122"/>
                <a:cs typeface="Open Sans" pitchFamily="34" charset="-120"/>
              </a:rPr>
              <a:t>Patterns of Attachment: A Psychological Study of the Strange Situation</a:t>
            </a:r>
            <a:r>
              <a:rPr lang="en-US" sz="1250" dirty="0">
                <a:solidFill>
                  <a:srgbClr val="333F70"/>
                </a:solidFill>
                <a:latin typeface="Open Sans" pitchFamily="34" charset="0"/>
                <a:ea typeface="Open Sans" pitchFamily="34" charset="-122"/>
                <a:cs typeface="Open Sans" pitchFamily="34" charset="-120"/>
              </a:rPr>
              <a:t>. Hillsdale, NJ: Erlbaum. Available at: </a:t>
            </a:r>
            <a:r>
              <a:rPr lang="en-US" sz="1250" u="sng" dirty="0">
                <a:solidFill>
                  <a:srgbClr val="26A688"/>
                </a:solidFill>
                <a:latin typeface="Open Sans" pitchFamily="34" charset="0"/>
                <a:ea typeface="Open Sans" pitchFamily="34" charset="-122"/>
                <a:cs typeface="Open Sans" pitchFamily="34" charset="-120"/>
                <a:hlinkClick r:id="rId3">
                  <a:extLst>
                    <a:ext uri="{A12FA001-AC4F-418D-AE19-62706E023703}">
                      <ahyp:hlinkClr xmlns:ahyp="http://schemas.microsoft.com/office/drawing/2018/hyperlinkcolor" val="tx"/>
                    </a:ext>
                  </a:extLst>
                </a:hlinkClick>
              </a:rPr>
              <a:t>https://mindsplain.com/wp-content/uploads/2021/01/Ainsworth-Patterns-of-Attachment.pdf</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4" name="Text 2"/>
          <p:cNvSpPr/>
          <p:nvPr/>
        </p:nvSpPr>
        <p:spPr>
          <a:xfrm>
            <a:off x="653415" y="2152769"/>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Birth to 5 Matters (2021) </a:t>
            </a:r>
            <a:r>
              <a:rPr lang="en-US" sz="1250" i="1" dirty="0">
                <a:solidFill>
                  <a:srgbClr val="333F70"/>
                </a:solidFill>
                <a:latin typeface="Open Sans" pitchFamily="34" charset="0"/>
                <a:ea typeface="Open Sans" pitchFamily="34" charset="-122"/>
                <a:cs typeface="Open Sans" pitchFamily="34" charset="-120"/>
              </a:rPr>
              <a:t>Attachment and the role of the key person</a:t>
            </a:r>
            <a:r>
              <a:rPr lang="en-US" sz="1250" dirty="0">
                <a:solidFill>
                  <a:srgbClr val="333F70"/>
                </a:solidFill>
                <a:latin typeface="Open Sans" pitchFamily="34" charset="0"/>
                <a:ea typeface="Open Sans" pitchFamily="34" charset="-122"/>
                <a:cs typeface="Open Sans" pitchFamily="34" charset="-120"/>
              </a:rPr>
              <a:t>. Birth to 5 Matters. Available at: </a:t>
            </a:r>
            <a:r>
              <a:rPr lang="en-US" sz="1250" u="sng" dirty="0">
                <a:solidFill>
                  <a:srgbClr val="26A688"/>
                </a:solidFill>
                <a:latin typeface="Open Sans" pitchFamily="34" charset="0"/>
                <a:ea typeface="Open Sans" pitchFamily="34" charset="-122"/>
                <a:cs typeface="Open Sans" pitchFamily="34" charset="-120"/>
                <a:hlinkClick r:id="rId4">
                  <a:extLst>
                    <a:ext uri="{A12FA001-AC4F-418D-AE19-62706E023703}">
                      <ahyp:hlinkClr xmlns:ahyp="http://schemas.microsoft.com/office/drawing/2018/hyperlinkcolor" val="tx"/>
                    </a:ext>
                  </a:extLst>
                </a:hlinkClick>
              </a:rPr>
              <a:t>https://birthto5matters.org.uk/attachment-and-the-role-of-the-key-person/</a:t>
            </a:r>
            <a:r>
              <a:rPr lang="en-US" sz="1250" dirty="0">
                <a:solidFill>
                  <a:srgbClr val="333F70"/>
                </a:solidFill>
                <a:latin typeface="Open Sans" pitchFamily="34" charset="0"/>
                <a:ea typeface="Open Sans" pitchFamily="34" charset="-122"/>
                <a:cs typeface="Open Sans" pitchFamily="34" charset="-120"/>
              </a:rPr>
              <a:t> (Accessed 16 November 2025). </a:t>
            </a:r>
            <a:r>
              <a:rPr lang="en-US" sz="1250" u="sng" dirty="0">
                <a:solidFill>
                  <a:srgbClr val="26A688"/>
                </a:solidFill>
                <a:latin typeface="Open Sans" pitchFamily="34" charset="0"/>
                <a:ea typeface="Open Sans" pitchFamily="34" charset="-122"/>
                <a:cs typeface="Open Sans" pitchFamily="34" charset="-120"/>
                <a:hlinkClick r:id="rId5">
                  <a:extLst>
                    <a:ext uri="{A12FA001-AC4F-418D-AE19-62706E023703}">
                      <ahyp:hlinkClr xmlns:ahyp="http://schemas.microsoft.com/office/drawing/2018/hyperlinkcolor" val="tx"/>
                    </a:ext>
                  </a:extLst>
                </a:hlinkClick>
              </a:rPr>
              <a:t>birthto5matters.org.uk</a:t>
            </a:r>
            <a:endParaRPr lang="en-US" sz="1250" dirty="0"/>
          </a:p>
        </p:txBody>
      </p:sp>
      <p:sp>
        <p:nvSpPr>
          <p:cNvPr id="5" name="Text 3"/>
          <p:cNvSpPr/>
          <p:nvPr/>
        </p:nvSpPr>
        <p:spPr>
          <a:xfrm>
            <a:off x="653415" y="2859167"/>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Bowlby, J. (1969) </a:t>
            </a:r>
            <a:r>
              <a:rPr lang="en-US" sz="1250" i="1" dirty="0">
                <a:solidFill>
                  <a:srgbClr val="333F70"/>
                </a:solidFill>
                <a:latin typeface="Open Sans" pitchFamily="34" charset="0"/>
                <a:ea typeface="Open Sans" pitchFamily="34" charset="-122"/>
                <a:cs typeface="Open Sans" pitchFamily="34" charset="-120"/>
              </a:rPr>
              <a:t>Attachment and Loss. Volume 1: Attachment</a:t>
            </a:r>
            <a:r>
              <a:rPr lang="en-US" sz="1250" dirty="0">
                <a:solidFill>
                  <a:srgbClr val="333F70"/>
                </a:solidFill>
                <a:latin typeface="Open Sans" pitchFamily="34" charset="0"/>
                <a:ea typeface="Open Sans" pitchFamily="34" charset="-122"/>
                <a:cs typeface="Open Sans" pitchFamily="34" charset="-120"/>
              </a:rPr>
              <a:t>. London: Hogarth Press. Available at: </a:t>
            </a:r>
            <a:r>
              <a:rPr lang="en-US" sz="1250" u="sng" dirty="0">
                <a:solidFill>
                  <a:srgbClr val="26A688"/>
                </a:solidFill>
                <a:latin typeface="Open Sans" pitchFamily="34" charset="0"/>
                <a:ea typeface="Open Sans" pitchFamily="34" charset="-122"/>
                <a:cs typeface="Open Sans" pitchFamily="34" charset="-120"/>
                <a:hlinkClick r:id="rId6">
                  <a:extLst>
                    <a:ext uri="{A12FA001-AC4F-418D-AE19-62706E023703}">
                      <ahyp:hlinkClr xmlns:ahyp="http://schemas.microsoft.com/office/drawing/2018/hyperlinkcolor" val="tx"/>
                    </a:ext>
                  </a:extLst>
                </a:hlinkClick>
              </a:rPr>
              <a:t>https://archive.org/details/attachmentlossvo00john</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6" name="Text 4"/>
          <p:cNvSpPr/>
          <p:nvPr/>
        </p:nvSpPr>
        <p:spPr>
          <a:xfrm>
            <a:off x="653415" y="3565565"/>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Cassidy, J. (2013) ‘Contributions of attachment theory and research: A framework for future research, translation, and policy’, </a:t>
            </a:r>
            <a:r>
              <a:rPr lang="en-US" sz="1250" i="1" dirty="0">
                <a:solidFill>
                  <a:srgbClr val="333F70"/>
                </a:solidFill>
                <a:latin typeface="Open Sans" pitchFamily="34" charset="0"/>
                <a:ea typeface="Open Sans" pitchFamily="34" charset="-122"/>
                <a:cs typeface="Open Sans" pitchFamily="34" charset="-120"/>
              </a:rPr>
              <a:t>Attachment and Human Development</a:t>
            </a:r>
            <a:r>
              <a:rPr lang="en-US" sz="1250" dirty="0">
                <a:solidFill>
                  <a:srgbClr val="333F70"/>
                </a:solidFill>
                <a:latin typeface="Open Sans" pitchFamily="34" charset="0"/>
                <a:ea typeface="Open Sans" pitchFamily="34" charset="-122"/>
                <a:cs typeface="Open Sans" pitchFamily="34" charset="-120"/>
              </a:rPr>
              <a:t>, 15(5–6), pp. 432–452. Available at: </a:t>
            </a:r>
            <a:r>
              <a:rPr lang="en-US" sz="1250" u="sng" dirty="0">
                <a:solidFill>
                  <a:srgbClr val="26A688"/>
                </a:solidFill>
                <a:latin typeface="Open Sans" pitchFamily="34" charset="0"/>
                <a:ea typeface="Open Sans" pitchFamily="34" charset="-122"/>
                <a:cs typeface="Open Sans" pitchFamily="34" charset="-120"/>
                <a:hlinkClick r:id="rId7">
                  <a:extLst>
                    <a:ext uri="{A12FA001-AC4F-418D-AE19-62706E023703}">
                      <ahyp:hlinkClr xmlns:ahyp="http://schemas.microsoft.com/office/drawing/2018/hyperlinkcolor" val="tx"/>
                    </a:ext>
                  </a:extLst>
                </a:hlinkClick>
              </a:rPr>
              <a:t>https://www.ncbi.nlm.nih.gov/pmc/articles/PMC4085672/</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7" name="Text 5"/>
          <p:cNvSpPr/>
          <p:nvPr/>
        </p:nvSpPr>
        <p:spPr>
          <a:xfrm>
            <a:off x="653415" y="4271963"/>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Deneault, A.A., Bureau, J.F. and Yergeau, E. (2023) ‘Does child–mother attachment predict and mediate children’s language outcomes?’, </a:t>
            </a:r>
            <a:r>
              <a:rPr lang="en-US" sz="1250" i="1" dirty="0">
                <a:solidFill>
                  <a:srgbClr val="333F70"/>
                </a:solidFill>
                <a:latin typeface="Open Sans" pitchFamily="34" charset="0"/>
                <a:ea typeface="Open Sans" pitchFamily="34" charset="-122"/>
                <a:cs typeface="Open Sans" pitchFamily="34" charset="-120"/>
              </a:rPr>
              <a:t>Infant Behavior and Development</a:t>
            </a:r>
            <a:r>
              <a:rPr lang="en-US" sz="1250" dirty="0">
                <a:solidFill>
                  <a:srgbClr val="333F70"/>
                </a:solidFill>
                <a:latin typeface="Open Sans" pitchFamily="34" charset="0"/>
                <a:ea typeface="Open Sans" pitchFamily="34" charset="-122"/>
                <a:cs typeface="Open Sans" pitchFamily="34" charset="-120"/>
              </a:rPr>
              <a:t>, 71, 101791. Available at: </a:t>
            </a:r>
            <a:r>
              <a:rPr lang="en-US" sz="1250" u="sng" dirty="0">
                <a:solidFill>
                  <a:srgbClr val="26A688"/>
                </a:solidFill>
                <a:latin typeface="Open Sans" pitchFamily="34" charset="0"/>
                <a:ea typeface="Open Sans" pitchFamily="34" charset="-122"/>
                <a:cs typeface="Open Sans" pitchFamily="34" charset="-120"/>
                <a:hlinkClick r:id="rId8">
                  <a:extLst>
                    <a:ext uri="{A12FA001-AC4F-418D-AE19-62706E023703}">
                      <ahyp:hlinkClr xmlns:ahyp="http://schemas.microsoft.com/office/drawing/2018/hyperlinkcolor" val="tx"/>
                    </a:ext>
                  </a:extLst>
                </a:hlinkClick>
              </a:rPr>
              <a:t>https://www.sciencedirect.com/science/article/abs/pii/S0273229723000291</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8" name="Text 6"/>
          <p:cNvSpPr/>
          <p:nvPr/>
        </p:nvSpPr>
        <p:spPr>
          <a:xfrm>
            <a:off x="653415" y="4978360"/>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Early Education and Childcare Quality Officers (2025) </a:t>
            </a:r>
            <a:r>
              <a:rPr lang="en-US" sz="1250" i="1" dirty="0">
                <a:solidFill>
                  <a:srgbClr val="333F70"/>
                </a:solidFill>
                <a:latin typeface="Open Sans" pitchFamily="34" charset="0"/>
                <a:ea typeface="Open Sans" pitchFamily="34" charset="-122"/>
                <a:cs typeface="Open Sans" pitchFamily="34" charset="-120"/>
              </a:rPr>
              <a:t>Focus on Key Person Approach</a:t>
            </a:r>
            <a:r>
              <a:rPr lang="en-US" sz="1250" dirty="0">
                <a:solidFill>
                  <a:srgbClr val="333F70"/>
                </a:solidFill>
                <a:latin typeface="Open Sans" pitchFamily="34" charset="0"/>
                <a:ea typeface="Open Sans" pitchFamily="34" charset="-122"/>
                <a:cs typeface="Open Sans" pitchFamily="34" charset="-120"/>
              </a:rPr>
              <a:t>. Bradford Children’s Services. Available at: </a:t>
            </a:r>
            <a:r>
              <a:rPr lang="en-US" sz="1250" u="sng" dirty="0">
                <a:solidFill>
                  <a:srgbClr val="26A688"/>
                </a:solidFill>
                <a:latin typeface="Open Sans" pitchFamily="34" charset="0"/>
                <a:ea typeface="Open Sans" pitchFamily="34" charset="-122"/>
                <a:cs typeface="Open Sans" pitchFamily="34" charset="-120"/>
                <a:hlinkClick r:id="rId9">
                  <a:extLst>
                    <a:ext uri="{A12FA001-AC4F-418D-AE19-62706E023703}">
                      <ahyp:hlinkClr xmlns:ahyp="http://schemas.microsoft.com/office/drawing/2018/hyperlinkcolor" val="tx"/>
                    </a:ext>
                  </a:extLst>
                </a:hlinkClick>
              </a:rPr>
              <a:t>https://skills4bradford.co.uk/Pages/Download/bae6208f-71aa-4ac0-a891-9d183c32be63/PageSectionDocuments</a:t>
            </a:r>
            <a:r>
              <a:rPr lang="en-US" sz="1250" dirty="0">
                <a:solidFill>
                  <a:srgbClr val="333F70"/>
                </a:solidFill>
                <a:latin typeface="Open Sans" pitchFamily="34" charset="0"/>
                <a:ea typeface="Open Sans" pitchFamily="34" charset="-122"/>
                <a:cs typeface="Open Sans" pitchFamily="34" charset="-120"/>
              </a:rPr>
              <a:t> (Accessed 16 November 2025).</a:t>
            </a:r>
            <a:endParaRPr lang="en-US" sz="1250" dirty="0"/>
          </a:p>
        </p:txBody>
      </p:sp>
      <p:sp>
        <p:nvSpPr>
          <p:cNvPr id="9" name="Text 7"/>
          <p:cNvSpPr/>
          <p:nvPr/>
        </p:nvSpPr>
        <p:spPr>
          <a:xfrm>
            <a:off x="653415" y="5684758"/>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Jethava, V. (2022) ‘Early attachment and the development of social communication’, </a:t>
            </a:r>
            <a:r>
              <a:rPr lang="en-US" sz="1250" i="1" dirty="0">
                <a:solidFill>
                  <a:srgbClr val="333F70"/>
                </a:solidFill>
                <a:latin typeface="Open Sans" pitchFamily="34" charset="0"/>
                <a:ea typeface="Open Sans" pitchFamily="34" charset="-122"/>
                <a:cs typeface="Open Sans" pitchFamily="34" charset="-120"/>
              </a:rPr>
              <a:t>Frontiers in Psychiatry</a:t>
            </a:r>
            <a:r>
              <a:rPr lang="en-US" sz="1250" dirty="0">
                <a:solidFill>
                  <a:srgbClr val="333F70"/>
                </a:solidFill>
                <a:latin typeface="Open Sans" pitchFamily="34" charset="0"/>
                <a:ea typeface="Open Sans" pitchFamily="34" charset="-122"/>
                <a:cs typeface="Open Sans" pitchFamily="34" charset="-120"/>
              </a:rPr>
              <a:t>, 13, 838950. Available at: </a:t>
            </a:r>
            <a:r>
              <a:rPr lang="en-US" sz="1250" u="sng" dirty="0">
                <a:solidFill>
                  <a:srgbClr val="26A688"/>
                </a:solidFill>
                <a:latin typeface="Open Sans" pitchFamily="34" charset="0"/>
                <a:ea typeface="Open Sans" pitchFamily="34" charset="-122"/>
                <a:cs typeface="Open Sans" pitchFamily="34" charset="-120"/>
                <a:hlinkClick r:id="rId10">
                  <a:extLst>
                    <a:ext uri="{A12FA001-AC4F-418D-AE19-62706E023703}">
                      <ahyp:hlinkClr xmlns:ahyp="http://schemas.microsoft.com/office/drawing/2018/hyperlinkcolor" val="tx"/>
                    </a:ext>
                  </a:extLst>
                </a:hlinkClick>
              </a:rPr>
              <a:t>https://www.frontiersin.org/articles/10.3389/fpsyt.2022.838950/full</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10" name="Text 8"/>
          <p:cNvSpPr/>
          <p:nvPr/>
        </p:nvSpPr>
        <p:spPr>
          <a:xfrm>
            <a:off x="653415" y="6391156"/>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NSPCC Learning (2021) ‘Attachment and child development’. NSPCC Learning. Available at: </a:t>
            </a:r>
            <a:r>
              <a:rPr lang="en-US" sz="1250" u="sng" dirty="0">
                <a:solidFill>
                  <a:srgbClr val="26A688"/>
                </a:solidFill>
                <a:latin typeface="Open Sans" pitchFamily="34" charset="0"/>
                <a:ea typeface="Open Sans" pitchFamily="34" charset="-122"/>
                <a:cs typeface="Open Sans" pitchFamily="34" charset="-120"/>
                <a:hlinkClick r:id="rId11">
                  <a:extLst>
                    <a:ext uri="{A12FA001-AC4F-418D-AE19-62706E023703}">
                      <ahyp:hlinkClr xmlns:ahyp="http://schemas.microsoft.com/office/drawing/2018/hyperlinkcolor" val="tx"/>
                    </a:ext>
                  </a:extLst>
                </a:hlinkClick>
              </a:rPr>
              <a:t>https://learning.nspcc.org.uk/child-health-development/attachment-early-years</a:t>
            </a:r>
            <a:r>
              <a:rPr lang="en-US" sz="1250" dirty="0">
                <a:solidFill>
                  <a:srgbClr val="333F70"/>
                </a:solidFill>
                <a:latin typeface="Open Sans" pitchFamily="34" charset="0"/>
                <a:ea typeface="Open Sans" pitchFamily="34" charset="-122"/>
                <a:cs typeface="Open Sans" pitchFamily="34" charset="-120"/>
              </a:rPr>
              <a:t> (Accessed 16 November 2025). </a:t>
            </a:r>
            <a:endParaRPr lang="en-US" sz="1250" dirty="0"/>
          </a:p>
        </p:txBody>
      </p:sp>
      <p:sp>
        <p:nvSpPr>
          <p:cNvPr id="11" name="Text 9"/>
          <p:cNvSpPr/>
          <p:nvPr/>
        </p:nvSpPr>
        <p:spPr>
          <a:xfrm>
            <a:off x="653415" y="7097554"/>
            <a:ext cx="13323570" cy="522684"/>
          </a:xfrm>
          <a:prstGeom prst="rect">
            <a:avLst/>
          </a:prstGeom>
          <a:noFill/>
          <a:ln/>
        </p:spPr>
        <p:txBody>
          <a:bodyPr wrap="square" lIns="0" tIns="0" rIns="0" bIns="0" rtlCol="0" anchor="t"/>
          <a:lstStyle/>
          <a:p>
            <a:pPr marL="0" indent="0" algn="l">
              <a:lnSpc>
                <a:spcPts val="2050"/>
              </a:lnSpc>
              <a:buNone/>
            </a:pPr>
            <a:r>
              <a:rPr lang="en-US" sz="1250" dirty="0">
                <a:solidFill>
                  <a:srgbClr val="333F70"/>
                </a:solidFill>
                <a:latin typeface="Open Sans" pitchFamily="34" charset="0"/>
                <a:ea typeface="Open Sans" pitchFamily="34" charset="-122"/>
                <a:cs typeface="Open Sans" pitchFamily="34" charset="-120"/>
              </a:rPr>
              <a:t>Samuel, E. (2021) ‘Attachment and social and emotional development’, </a:t>
            </a:r>
            <a:r>
              <a:rPr lang="en-US" sz="1250" i="1" dirty="0">
                <a:solidFill>
                  <a:srgbClr val="333F70"/>
                </a:solidFill>
                <a:latin typeface="Open Sans" pitchFamily="34" charset="0"/>
                <a:ea typeface="Open Sans" pitchFamily="34" charset="-122"/>
                <a:cs typeface="Open Sans" pitchFamily="34" charset="-120"/>
              </a:rPr>
              <a:t>Centre for Early Childhood</a:t>
            </a:r>
            <a:r>
              <a:rPr lang="en-US" sz="1250" dirty="0">
                <a:solidFill>
                  <a:srgbClr val="333F70"/>
                </a:solidFill>
                <a:latin typeface="Open Sans" pitchFamily="34" charset="0"/>
                <a:ea typeface="Open Sans" pitchFamily="34" charset="-122"/>
                <a:cs typeface="Open Sans" pitchFamily="34" charset="-120"/>
              </a:rPr>
              <a:t>. Available at: </a:t>
            </a:r>
            <a:r>
              <a:rPr lang="en-US" sz="1250" u="sng" dirty="0">
                <a:solidFill>
                  <a:srgbClr val="26A688"/>
                </a:solidFill>
                <a:latin typeface="Open Sans" pitchFamily="34" charset="0"/>
                <a:ea typeface="Open Sans" pitchFamily="34" charset="-122"/>
                <a:cs typeface="Open Sans" pitchFamily="34" charset="-120"/>
                <a:hlinkClick r:id="rId12">
                  <a:extLst>
                    <a:ext uri="{A12FA001-AC4F-418D-AE19-62706E023703}">
                      <ahyp:hlinkClr xmlns:ahyp="http://schemas.microsoft.com/office/drawing/2018/hyperlinkcolor" val="tx"/>
                    </a:ext>
                  </a:extLst>
                </a:hlinkClick>
              </a:rPr>
              <a:t>https://centreforearlychildhood.org/news-insights/guest-essays/attachment-social-emotional-development/</a:t>
            </a:r>
            <a:r>
              <a:rPr lang="en-US" sz="1250" dirty="0">
                <a:solidFill>
                  <a:srgbClr val="333F70"/>
                </a:solidFill>
                <a:latin typeface="Open Sans" pitchFamily="34" charset="0"/>
                <a:ea typeface="Open Sans" pitchFamily="34" charset="-122"/>
                <a:cs typeface="Open Sans" pitchFamily="34" charset="-120"/>
              </a:rPr>
              <a:t> (Accessed 16 November 2025).</a:t>
            </a:r>
            <a:endParaRPr lang="en-US" sz="12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2071</Words>
  <Application>Microsoft Office PowerPoint</Application>
  <PresentationFormat>Custom</PresentationFormat>
  <Paragraphs>80</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Open Sans</vt:lpstr>
      <vt:lpstr>Unbounded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Gyokan Nedzhati</dc:creator>
  <cp:lastModifiedBy>Gyokan Nedzhati (2429862)</cp:lastModifiedBy>
  <cp:revision>3</cp:revision>
  <dcterms:created xsi:type="dcterms:W3CDTF">2025-11-16T18:32:23Z</dcterms:created>
  <dcterms:modified xsi:type="dcterms:W3CDTF">2025-11-17T02:50:03Z</dcterms:modified>
</cp:coreProperties>
</file>