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8"/>
  </p:notesMasterIdLst>
  <p:sldIdLst>
    <p:sldId id="256" r:id="rId2"/>
    <p:sldId id="257" r:id="rId3"/>
    <p:sldId id="260" r:id="rId4"/>
    <p:sldId id="261" r:id="rId5"/>
    <p:sldId id="272" r:id="rId6"/>
    <p:sldId id="259" r:id="rId7"/>
    <p:sldId id="273" r:id="rId8"/>
    <p:sldId id="274" r:id="rId9"/>
    <p:sldId id="276" r:id="rId10"/>
    <p:sldId id="265" r:id="rId11"/>
    <p:sldId id="275" r:id="rId12"/>
    <p:sldId id="258" r:id="rId13"/>
    <p:sldId id="262" r:id="rId14"/>
    <p:sldId id="263" r:id="rId15"/>
    <p:sldId id="267" r:id="rId16"/>
    <p:sldId id="268" r:id="rId17"/>
  </p:sldIdLst>
  <p:sldSz cx="12192000" cy="6858000"/>
  <p:notesSz cx="6858000" cy="9525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C48E09-56FE-699F-09B7-C0CC69A9B771}" v="1947" dt="2020-04-02T06:08:06.4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28"/>
    <p:restoredTop sz="95628"/>
  </p:normalViewPr>
  <p:slideViewPr>
    <p:cSldViewPr snapToGrid="0" snapToObjects="1">
      <p:cViewPr>
        <p:scale>
          <a:sx n="100" d="100"/>
          <a:sy n="100" d="100"/>
        </p:scale>
        <p:origin x="1616" y="1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9E9E03-ED0B-4451-9C22-E7C99F302CDC}" type="datetimeFigureOut">
              <a:rPr lang="en-US"/>
              <a:t>4/1/2020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97D2A0-DEF0-497B-8078-5A65C26A327A}" type="slidenum">
              <a:rPr lang="en-US"/>
              <a:t>‹#›</a:t>
            </a:fld>
            <a:endParaRPr lang="en-US"/>
          </a:p>
        </p:txBody>
      </p:sp>
    </p:spTree>
    <p:extLst>
      <p:ext uri="{BB962C8B-B14F-4D97-AF65-F5344CB8AC3E}">
        <p14:creationId xmlns:p14="http://schemas.microsoft.com/office/powerpoint/2010/main" val="2335433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www.formula1-dictionary.net/undertray.html"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Slide 2: Above is the Test Plan for the first aero test session for the GP2 car on the base performance simulator. Our job roles for the test session were organised in a group meeting prior to the test session for example I was the Event overview consolidator which basically meant that I noted any issues that might occur during the straight line test, for example mishaps, re-runs etc. I also took feedback from the driver to what he feels for each run when the setup manager changes the wing angle or ride height. For example the driver would tell me if the decelleration of the vehicle had increased when wing angle was at a greater increment or decelleration decreased with a lesser increment of wing angle.</a:t>
            </a:r>
          </a:p>
        </p:txBody>
      </p:sp>
      <p:sp>
        <p:nvSpPr>
          <p:cNvPr id="4" name="Slide Number Placeholder 3"/>
          <p:cNvSpPr>
            <a:spLocks noGrp="1"/>
          </p:cNvSpPr>
          <p:nvPr>
            <p:ph type="sldNum" sz="quarter" idx="5"/>
          </p:nvPr>
        </p:nvSpPr>
        <p:spPr/>
        <p:txBody>
          <a:bodyPr/>
          <a:lstStyle/>
          <a:p>
            <a:fld id="{C997D2A0-DEF0-497B-8078-5A65C26A327A}" type="slidenum">
              <a:rPr lang="en-US"/>
              <a:t>2</a:t>
            </a:fld>
            <a:endParaRPr lang="en-US"/>
          </a:p>
        </p:txBody>
      </p:sp>
    </p:spTree>
    <p:extLst>
      <p:ext uri="{BB962C8B-B14F-4D97-AF65-F5344CB8AC3E}">
        <p14:creationId xmlns:p14="http://schemas.microsoft.com/office/powerpoint/2010/main" val="40495585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Slide 3: The excel spreadsheet above displays the wing angle and ride height level. The increments of adjustment from minimum adjustment to maximum adjustment with Minimum being (Green), Middle being (Yellow) and Maximum being (Red). On the Base Performance Simulator for the GP2 car we were able to see the minimum - maximum adjustment available for front/rear wing and front/rear ride. At this point we could go about creating our setups to be used on in the Aero test session. The setups we made up for the straight line test are in the right column with extra setups beneath if we had spare time in the test session. </a:t>
            </a:r>
            <a:endParaRPr lang="en-US" dirty="0">
              <a:cs typeface="Calibri"/>
            </a:endParaRPr>
          </a:p>
        </p:txBody>
      </p:sp>
      <p:sp>
        <p:nvSpPr>
          <p:cNvPr id="4" name="Slide Number Placeholder 3"/>
          <p:cNvSpPr>
            <a:spLocks noGrp="1"/>
          </p:cNvSpPr>
          <p:nvPr>
            <p:ph type="sldNum" sz="quarter" idx="5"/>
          </p:nvPr>
        </p:nvSpPr>
        <p:spPr/>
        <p:txBody>
          <a:bodyPr/>
          <a:lstStyle/>
          <a:p>
            <a:fld id="{C997D2A0-DEF0-497B-8078-5A65C26A327A}" type="slidenum">
              <a:rPr lang="en-US"/>
              <a:t>3</a:t>
            </a:fld>
            <a:endParaRPr lang="en-US"/>
          </a:p>
        </p:txBody>
      </p:sp>
    </p:spTree>
    <p:extLst>
      <p:ext uri="{BB962C8B-B14F-4D97-AF65-F5344CB8AC3E}">
        <p14:creationId xmlns:p14="http://schemas.microsoft.com/office/powerpoint/2010/main" val="46311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Slide 4: On the left are All of Group B's setups we made and on the right are the set ups of Group A. As you can see the setups our group had created had wing angle and ride height changes for each set up and on the right Group A did 11 setups in which they just altered the front and rear wing angle but left the front ride(40mm) and rear ride(50mm) at its mid point level. Then they carried out 8 setups where they left the front wing angle(20deg) and rear wing angle(20deg) at there mid point and altered the ride height levels for front and rear. For there last few set ups Group A carried out 6 setups where they altered the wing angles and ride levels for the front and rear of the vehicle.</a:t>
            </a:r>
            <a:endParaRPr lang="en-US" dirty="0">
              <a:cs typeface="Calibri"/>
            </a:endParaRPr>
          </a:p>
        </p:txBody>
      </p:sp>
      <p:sp>
        <p:nvSpPr>
          <p:cNvPr id="4" name="Slide Number Placeholder 3"/>
          <p:cNvSpPr>
            <a:spLocks noGrp="1"/>
          </p:cNvSpPr>
          <p:nvPr>
            <p:ph type="sldNum" sz="quarter" idx="5"/>
          </p:nvPr>
        </p:nvSpPr>
        <p:spPr/>
        <p:txBody>
          <a:bodyPr/>
          <a:lstStyle/>
          <a:p>
            <a:fld id="{C997D2A0-DEF0-497B-8078-5A65C26A327A}" type="slidenum">
              <a:rPr lang="en-US"/>
              <a:t>4</a:t>
            </a:fld>
            <a:endParaRPr lang="en-US"/>
          </a:p>
        </p:txBody>
      </p:sp>
    </p:spTree>
    <p:extLst>
      <p:ext uri="{BB962C8B-B14F-4D97-AF65-F5344CB8AC3E}">
        <p14:creationId xmlns:p14="http://schemas.microsoft.com/office/powerpoint/2010/main" val="11563321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Slide 5: Our straight line data we collected during test 1 turned out to be useless because we had told the driver to reach 4th gear for each setup and then carry out the coast down period until the vehicle stopped, the problem that came upon us was that eventually on our 8th run setup 3I the car went off the end of the skidpad circuit and for the rest of setups that followed we had to record them at 3rd gear (this was also to speed up our test). Therefore we had to use Group A's straight line data. Spreadsheet above shows Group A's setups on the left and on the right shows data plotted on motec and calculated to display on excel. For example I imported the data into Motec i2 software for example Setup 1(Wing), from here I recorded the top speed for this setup to be 205.3kmh as you can see above in the Column labelled Cv(Km/h). To convert kmh into m/s 205.3 is divided by 3.6 to give the velocity as 57.028ms in column Cv(m/s). </a:t>
            </a:r>
            <a:endParaRPr lang="en-US" dirty="0">
              <a:cs typeface="Calibri"/>
            </a:endParaRPr>
          </a:p>
        </p:txBody>
      </p:sp>
      <p:sp>
        <p:nvSpPr>
          <p:cNvPr id="4" name="Slide Number Placeholder 3"/>
          <p:cNvSpPr>
            <a:spLocks noGrp="1"/>
          </p:cNvSpPr>
          <p:nvPr>
            <p:ph type="sldNum" sz="quarter" idx="5"/>
          </p:nvPr>
        </p:nvSpPr>
        <p:spPr/>
        <p:txBody>
          <a:bodyPr/>
          <a:lstStyle/>
          <a:p>
            <a:fld id="{C997D2A0-DEF0-497B-8078-5A65C26A327A}" type="slidenum">
              <a:rPr lang="en-US"/>
              <a:t>5</a:t>
            </a:fld>
            <a:endParaRPr lang="en-US"/>
          </a:p>
        </p:txBody>
      </p:sp>
    </p:spTree>
    <p:extLst>
      <p:ext uri="{BB962C8B-B14F-4D97-AF65-F5344CB8AC3E}">
        <p14:creationId xmlns:p14="http://schemas.microsoft.com/office/powerpoint/2010/main" val="39195826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Slide 6: For us to be able to analyse data relating to our first and second test session, we had enter to correct expressions into the Motec i2 software for our GP2 car. For Motec to understand our vehicle the mathematical equations have to inputted as displayed above. On the right is the correct mathematical equations for our vehicles parameters also known as ''Static charachteristics'' such as the the mass, wheelbase, track, ackerman angle etc (these charachteristics can be measured or calculated while the vehicle is still). The expressions on the left are more ''Dynamic charachteristics'' that we really need softwares such as Motec to measure. The Aero math channels on the left represent the vehicles dynamic charachteristics such as lift, drag and the total aero force in Newtons is inputted above. The importance of the the above math channels is for discovering the effects aero has on our vehicles handling, ability to carry speed through a corner, braking distance, top speed and ultimately effects laptimes.</a:t>
            </a:r>
            <a:endParaRPr lang="en-US" dirty="0">
              <a:cs typeface="Calibri"/>
            </a:endParaRPr>
          </a:p>
        </p:txBody>
      </p:sp>
      <p:sp>
        <p:nvSpPr>
          <p:cNvPr id="4" name="Slide Number Placeholder 3"/>
          <p:cNvSpPr>
            <a:spLocks noGrp="1"/>
          </p:cNvSpPr>
          <p:nvPr>
            <p:ph type="sldNum" sz="quarter" idx="5"/>
          </p:nvPr>
        </p:nvSpPr>
        <p:spPr/>
        <p:txBody>
          <a:bodyPr/>
          <a:lstStyle/>
          <a:p>
            <a:fld id="{C997D2A0-DEF0-497B-8078-5A65C26A327A}" type="slidenum">
              <a:rPr lang="en-US"/>
              <a:t>6</a:t>
            </a:fld>
            <a:endParaRPr lang="en-US"/>
          </a:p>
        </p:txBody>
      </p:sp>
    </p:spTree>
    <p:extLst>
      <p:ext uri="{BB962C8B-B14F-4D97-AF65-F5344CB8AC3E}">
        <p14:creationId xmlns:p14="http://schemas.microsoft.com/office/powerpoint/2010/main" val="33217463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Slide 7: The Upper graph is of Total Coefficient of lift (yellow line) Vs Aero Efficiency (Purple line) (L/D). For setup 1(Wing) The aero efficiency is near its highest because the front and rear wing are at min setting therefore have little effect making the car more streamline. The ride height at this setup is at midpoint of 40mm front and 50mm rear making the car able rise under accelleration due to air flow beneath the car known as ground effect. Since the vehicle is a race the is has extremely low ride making it rigidly sprung as a result the flow volume between the vehicle and the ground is strongly dependent on the cars attitude relative to the ground. Very small ground clearance results in posititve lift since there is almost no airflow between the underbody and the ground. So since there is no wing on this setup and the ride height level is high this means that low pressures under the car causing total lift to be negative values as ground clearance increases. This is due to the fact that the flow velocity under the car decreases as ground clearance increases. This can also be seen at setup 22 A9 (Wing+Susp) where the wingle angle is very low for front and rear creating much less downforce and the ride height is at Max front 60mm and Max rear 70mm. With the ride height at their max setting the air enters the front wings then in low pressure, high velocity state after accelerating but the air gradually slows down and returns to free stream creating less drag and reducing downforce on the vehicle. For setup 9(Wing) where the front wing is max (40deg) and rear is max (40deg) and the the ride height is at its midpoint of front ride (40mm) and rear ride (50mm) we see the Lift and aero efficency graph cross over. This shows vehicle lift at one of its greater values because the wing angle are at a more aggressive angle and as a result increased aero forces on the vehicle is at 7407N total whereas in setup 1 the wing angle were at minimum angle the total aero was 4713N. The decrease in efficiency can be seen on setup 9 at the yellow line and the increase in drag can be seen in the purple line where they both cross over because drag is negative downforce. </a:t>
            </a:r>
          </a:p>
          <a:p>
            <a:r>
              <a:rPr lang="en-US">
                <a:cs typeface="Calibri"/>
              </a:rPr>
              <a:t>The Lower Graph is of The Total Aero (N) (Blue line) Vs Drag (N) (Red line). </a:t>
            </a:r>
            <a:endParaRPr lang="en-US"/>
          </a:p>
          <a:p>
            <a:r>
              <a:rPr lang="en-US">
                <a:cs typeface="Calibri"/>
              </a:rPr>
              <a:t>To calculate lift I firstly needed to find the aero force acting on the front on the vehicle in newtons which was taken from motec. The front lift for setup 1(wing) (2020/0.5 x 1.223 x (57.028^2)) = CL Front 1.016 was calculated by this equation (aero front/0.5 x Air density x (Cv ^ 2)).  Then I need to calculate the CL Rear (2693/0.5 x 1.223 x (57.028^2)) = CL Rear 1.343. Add these up to get Total lift 2.359 for Setup 1(Wing). The above graph you see is the Total lift for each setup. The Aero efficiency is simply defined as lift over drag  which is calculated by (CL total / CD acceleration) but the other factors had to be calculated to find drag. I had to find the decelleration force on the coast down period and subtract the rolling resistance of the vehicle from it to find Drag (N). From this point I could find (813.62/(0.5 x 1.233 x(201.6/3.6)^2) = CD accelleration 0.421 and was calculated by (Drag/(0.5 x Air density x (Velocity 1kmh / 3.6)^2).  Now From This point I could calculate (2.359/0.421) = Aero efficiency (L/D) 5.605. </a:t>
            </a:r>
            <a:endParaRPr lang="en-US"/>
          </a:p>
        </p:txBody>
      </p:sp>
      <p:sp>
        <p:nvSpPr>
          <p:cNvPr id="4" name="Slide Number Placeholder 3"/>
          <p:cNvSpPr>
            <a:spLocks noGrp="1"/>
          </p:cNvSpPr>
          <p:nvPr>
            <p:ph type="sldNum" sz="quarter" idx="5"/>
          </p:nvPr>
        </p:nvSpPr>
        <p:spPr/>
        <p:txBody>
          <a:bodyPr/>
          <a:lstStyle/>
          <a:p>
            <a:fld id="{C997D2A0-DEF0-497B-8078-5A65C26A327A}" type="slidenum">
              <a:rPr lang="en-US"/>
              <a:t>7</a:t>
            </a:fld>
            <a:endParaRPr lang="en-US"/>
          </a:p>
        </p:txBody>
      </p:sp>
    </p:spTree>
    <p:extLst>
      <p:ext uri="{BB962C8B-B14F-4D97-AF65-F5344CB8AC3E}">
        <p14:creationId xmlns:p14="http://schemas.microsoft.com/office/powerpoint/2010/main" val="7616286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Slide 8: Race </a:t>
            </a:r>
            <a:r>
              <a:rPr lang="en-US"/>
              <a:t>cars rely on a balance between drag and downforce in which drag is often sacrificed for necessary downforce. In order to make up for the speed losses due to drag. </a:t>
            </a:r>
            <a:endParaRPr lang="en-US">
              <a:cs typeface="Calibri"/>
            </a:endParaRPr>
          </a:p>
        </p:txBody>
      </p:sp>
      <p:sp>
        <p:nvSpPr>
          <p:cNvPr id="4" name="Slide Number Placeholder 3"/>
          <p:cNvSpPr>
            <a:spLocks noGrp="1"/>
          </p:cNvSpPr>
          <p:nvPr>
            <p:ph type="sldNum" sz="quarter" idx="5"/>
          </p:nvPr>
        </p:nvSpPr>
        <p:spPr/>
        <p:txBody>
          <a:bodyPr/>
          <a:lstStyle/>
          <a:p>
            <a:fld id="{C997D2A0-DEF0-497B-8078-5A65C26A327A}" type="slidenum">
              <a:rPr lang="en-US"/>
              <a:t>8</a:t>
            </a:fld>
            <a:endParaRPr lang="en-US"/>
          </a:p>
        </p:txBody>
      </p:sp>
    </p:spTree>
    <p:extLst>
      <p:ext uri="{BB962C8B-B14F-4D97-AF65-F5344CB8AC3E}">
        <p14:creationId xmlns:p14="http://schemas.microsoft.com/office/powerpoint/2010/main" val="25152737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Slide 9: The conditional formatting on the left is the Min – Mid – Max values for Total aero, CL Total, CD accelleration and Centre of Pressure for Ride height changes and Wing changes and as you can see it represents setup 1-9. So as you can see The upper graph represents how total aero force is affected for the setup 1 to 9 of the wing adjustments  and the lower graph shows how the total aero force is affected to just ride height changes. From what I can observe staright away is that ride height at Maximum ride front and rear with the wing angle at its midpoint creates slightly a greater total aero than max wing and mid ride. </a:t>
            </a:r>
            <a:endParaRPr lang="en-US" dirty="0">
              <a:cs typeface="Calibri"/>
            </a:endParaRPr>
          </a:p>
        </p:txBody>
      </p:sp>
      <p:sp>
        <p:nvSpPr>
          <p:cNvPr id="4" name="Slide Number Placeholder 3"/>
          <p:cNvSpPr>
            <a:spLocks noGrp="1"/>
          </p:cNvSpPr>
          <p:nvPr>
            <p:ph type="sldNum" sz="quarter" idx="5"/>
          </p:nvPr>
        </p:nvSpPr>
        <p:spPr/>
        <p:txBody>
          <a:bodyPr/>
          <a:lstStyle/>
          <a:p>
            <a:fld id="{C997D2A0-DEF0-497B-8078-5A65C26A327A}" type="slidenum">
              <a:rPr lang="en-US"/>
              <a:t>9</a:t>
            </a:fld>
            <a:endParaRPr lang="en-US"/>
          </a:p>
        </p:txBody>
      </p:sp>
    </p:spTree>
    <p:extLst>
      <p:ext uri="{BB962C8B-B14F-4D97-AF65-F5344CB8AC3E}">
        <p14:creationId xmlns:p14="http://schemas.microsoft.com/office/powerpoint/2010/main" val="3141141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Slide 10: The graphs on the left top is CDA relative to 1-9 Wing angle setups with ride staying at midpoint and beneath is CDA affected by just ride level changes. The drag of the vehicle as we can see is affected slightly more by altering wing angle rather than ride level as a all values stay around the same ball park but as wing angle is increased so the Coefficient of Drag. The drag is affected more by wing angle change because it is a ''aero resistance experienced as a solid object travels through air'' in this case the resistance is the ''airfoil'' which is the front wing. The ''teardrop'' winglets on the front and rear wing are the most aerodynamic shape according to studies because of separation</a:t>
            </a:r>
            <a:r>
              <a:rPr lang="en-US" dirty="0"/>
              <a:t>.  The term "separation" refers to the smooth flow of air as it closely hugs the surface of the wing then suddenly breaking free of the surface and creating a chaotic flow</a:t>
            </a:r>
            <a:r>
              <a:rPr lang="en-US" dirty="0">
                <a:cs typeface="Calibri"/>
              </a:rPr>
              <a:t> which is why they are that shape. </a:t>
            </a:r>
            <a:r>
              <a:rPr lang="en-US"/>
              <a:t>It is important to note that sharp frontal areas, rounded ends, sharp curves or sudden directional changes in a shape should be avoided since they tend to cause separation, which increases drag.</a:t>
            </a:r>
            <a:endParaRPr lang="en-US">
              <a:cs typeface="Calibri"/>
            </a:endParaRPr>
          </a:p>
          <a:p>
            <a:endParaRPr lang="en-US" b="1" i="1" dirty="0">
              <a:cs typeface="Calibri" panose="020F0502020204030204"/>
            </a:endParaRPr>
          </a:p>
          <a:p>
            <a:r>
              <a:rPr lang="en-US">
                <a:cs typeface="Calibri"/>
              </a:rPr>
              <a:t>On the right is the Total lift generated by wing angle changes and beneath is Total lift relative to ride level changes. You can have ''Positive lift''(up or lift) or negative lift(down or downforce).  I have research that modern f1 cars have CD values of 0.85 with corresponding CDA values of 1.2 which are in the same ballpark as the test results we got from the GP2 car CDa between 0.4-1.0 . As you can see </a:t>
            </a:r>
            <a:r>
              <a:rPr lang="en-US"/>
              <a:t>very small ground clearance results in posititve lift since there is almost no airflow between the underbody and the ground. So since there is no wing on this setup and the ride height level is high this means that low pressures under the car causing total lift to be negative values as ground clearance increases. This is due to the fact that the flow velocity under the car decreases as ground clearance increases. This can also be seen at setup 22 A9 (Wing+Susp) where the wingle angle is very low for front and rear creating much less downforce and the ride height is at Max front 60mm and Max rear 70mm. With the ride height at their max setting the air enters the front wings then in low pressure, high velocity state after accelerating but the air gradually slows down and returns to free stream creating less drag and reducing downforce on the vehicle. </a:t>
            </a:r>
          </a:p>
        </p:txBody>
      </p:sp>
      <p:sp>
        <p:nvSpPr>
          <p:cNvPr id="4" name="Slide Number Placeholder 3"/>
          <p:cNvSpPr>
            <a:spLocks noGrp="1"/>
          </p:cNvSpPr>
          <p:nvPr>
            <p:ph type="sldNum" sz="quarter" idx="5"/>
          </p:nvPr>
        </p:nvSpPr>
        <p:spPr/>
        <p:txBody>
          <a:bodyPr/>
          <a:lstStyle/>
          <a:p>
            <a:fld id="{C997D2A0-DEF0-497B-8078-5A65C26A327A}" type="slidenum">
              <a:rPr lang="en-US"/>
              <a:t>10</a:t>
            </a:fld>
            <a:endParaRPr lang="en-US"/>
          </a:p>
        </p:txBody>
      </p:sp>
    </p:spTree>
    <p:extLst>
      <p:ext uri="{BB962C8B-B14F-4D97-AF65-F5344CB8AC3E}">
        <p14:creationId xmlns:p14="http://schemas.microsoft.com/office/powerpoint/2010/main" val="31114086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Slide 11: The upper graph demonstrates how the centre of pressure changes to  just wing angle changes and on the bottom is how the centre of pressure changes to ride level changes. The centre of pressure of a vehicle is a state of equilibrium between the downforce on the front wheels and the downforce on the rear wheels. '' Too much pressure on the front causes oversteer'', ''too much on the back causes understeer''. This has been displayed as a % rather than a pressure. The reason the upper graph shows the centre of pressure as a % being affected more to wing angle changes and not to ride height changes is because race cars downforce is mostly generated by the front wing, rear wing and the floor. By tuning the front and rear downforce you can alter the cars centre of pressure as the centre of pressure is a balance of downforce at the front and rear axles.  The front wings on an f1 car produce 25-40% of the cars downforce </a:t>
            </a:r>
          </a:p>
        </p:txBody>
      </p:sp>
      <p:sp>
        <p:nvSpPr>
          <p:cNvPr id="4" name="Slide Number Placeholder 3"/>
          <p:cNvSpPr>
            <a:spLocks noGrp="1"/>
          </p:cNvSpPr>
          <p:nvPr>
            <p:ph type="sldNum" sz="quarter" idx="5"/>
          </p:nvPr>
        </p:nvSpPr>
        <p:spPr/>
        <p:txBody>
          <a:bodyPr/>
          <a:lstStyle/>
          <a:p>
            <a:fld id="{C997D2A0-DEF0-497B-8078-5A65C26A327A}" type="slidenum">
              <a:rPr lang="en-US"/>
              <a:t>11</a:t>
            </a:fld>
            <a:endParaRPr lang="en-US"/>
          </a:p>
        </p:txBody>
      </p:sp>
    </p:spTree>
    <p:extLst>
      <p:ext uri="{BB962C8B-B14F-4D97-AF65-F5344CB8AC3E}">
        <p14:creationId xmlns:p14="http://schemas.microsoft.com/office/powerpoint/2010/main" val="24708290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Slide 12: This is the Test plan for Group B's Circuit aero test using Silverstone national circuit on the Base Performance simulator. Above are duties of each team member, the time schedule and the setups we intended to test. My job was once again the event overview consolidator and my job was to take detailed notes of each run on any issues that came about and to take note of driver feedback for each setup. Eventually the driver preffered talking to us during trying out each setup and detailing the feel of the car and what the car was doing for each run. </a:t>
            </a:r>
          </a:p>
        </p:txBody>
      </p:sp>
      <p:sp>
        <p:nvSpPr>
          <p:cNvPr id="4" name="Slide Number Placeholder 3"/>
          <p:cNvSpPr>
            <a:spLocks noGrp="1"/>
          </p:cNvSpPr>
          <p:nvPr>
            <p:ph type="sldNum" sz="quarter" idx="5"/>
          </p:nvPr>
        </p:nvSpPr>
        <p:spPr/>
        <p:txBody>
          <a:bodyPr/>
          <a:lstStyle/>
          <a:p>
            <a:fld id="{C997D2A0-DEF0-497B-8078-5A65C26A327A}" type="slidenum">
              <a:rPr lang="en-US"/>
              <a:t>12</a:t>
            </a:fld>
            <a:endParaRPr lang="en-US"/>
          </a:p>
        </p:txBody>
      </p:sp>
    </p:spTree>
    <p:extLst>
      <p:ext uri="{BB962C8B-B14F-4D97-AF65-F5344CB8AC3E}">
        <p14:creationId xmlns:p14="http://schemas.microsoft.com/office/powerpoint/2010/main" val="37997205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Slide 13: The above slide is showing Setup 1A (min, min) (red line)  Vs Setup 9I (max, max) (black line). Setup 1A (min, min) had a lap time of 45.302sec around the Silverstone national circuit and Setup 9I (max, max) did a laptime of 45.651sec. 0.300s makes a huge difference when the laptime is less than a minuite making the circuit short. So why is this? Setup 1A no front wing or rear wing and the ride is at minimum adjustment, As stated earlier reffering to lower ground clearance the </a:t>
            </a:r>
            <a:r>
              <a:rPr lang="en-US" dirty="0"/>
              <a:t>extremely low ride making it rigidly sprung as a result the flow volume between the vehicle and the ground is strongly dependent on the cars attitude relative to the ground.</a:t>
            </a:r>
            <a:r>
              <a:rPr lang="en-US">
                <a:cs typeface="Calibri"/>
              </a:rPr>
              <a:t> The driver stated that there ''was severe understeer'' where he ran wide on turn 1 as the driver has lifted completely off the throttle so engine rpm decreases and speed decreases in compared with Setup 9I the driver can be controlled through turn 1 but has less entry speed due to the increased wing angle. The driver kept Locking up into Maggets with the lower downforce setup along with squirming under braking. With Setup 9I the driver can brake much later which can be seen in every corner and ''good turn in and can carry lots more speed'', ''lots of mechanical grip and good under traction''. With the increased downforce of this setup the driver creates a greater lateral G through turn 2 at the entry to Maggets corner but the lower downforce setup 1A catches up alot of time on the straights and the highspeed flowing corners. Although the Setup 9I had more downforce and was easier to drive ultimately the laptime was much slower than the min downforce setup. I found research from actual racing driver's explaining this, Mika Hakkinen spoke of his 1999 season with mclaren stating that '' the car was difficult to drive because it had less downforce but if you could carry speed you I could get fast laptime's.) The ferrari of eddie irvine that year had a better floor giving it more downforce so on tracks like malaysia, monaco or austria where there is much medium to slow speed corners the higher downforce setup worked better. The higher downforce setup has too much wing giving rise to 7790N of aero generated vs 5198N of aero force for the min downforce setup. </a:t>
            </a:r>
          </a:p>
        </p:txBody>
      </p:sp>
      <p:sp>
        <p:nvSpPr>
          <p:cNvPr id="4" name="Slide Number Placeholder 3"/>
          <p:cNvSpPr>
            <a:spLocks noGrp="1"/>
          </p:cNvSpPr>
          <p:nvPr>
            <p:ph type="sldNum" sz="quarter" idx="5"/>
          </p:nvPr>
        </p:nvSpPr>
        <p:spPr/>
        <p:txBody>
          <a:bodyPr/>
          <a:lstStyle/>
          <a:p>
            <a:fld id="{C997D2A0-DEF0-497B-8078-5A65C26A327A}" type="slidenum">
              <a:rPr lang="en-US"/>
              <a:t>13</a:t>
            </a:fld>
            <a:endParaRPr lang="en-US"/>
          </a:p>
        </p:txBody>
      </p:sp>
    </p:spTree>
    <p:extLst>
      <p:ext uri="{BB962C8B-B14F-4D97-AF65-F5344CB8AC3E}">
        <p14:creationId xmlns:p14="http://schemas.microsoft.com/office/powerpoint/2010/main" val="10948550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Slide 14: Setup 9A (max wing, mid ride) (red line) Vs Setup C (mid wing, min front ride, max rear ride) (black line). Setup 9A did a laptime of 45.541sec and Setup C did a laptime of 43.250sec in which was the fastest time time that our driver set for any of the setups. Setup C had maximum rake angle or angle of attack like the setup of the current redbull f1 cars. The effect of this setup gained 2.5sec on the setup of 9A. For Setup C our driver Stated that ''turn in was reasonable'', ''good stability under braking'', ''lots of grip on high speed corners'', ''good traction'', ''best setup yet. Looking at turn 1 the entry speed is 10kmh faster than Setup 9A also much higher speed while cornering through turn 1 and great traction on exit from turn 2, Braking into turn 3 is done a second earlier therefore the higher downforce setup can brake later. Slight understeer during second to last corner and then good traction exiting last corner.  </a:t>
            </a:r>
            <a:r>
              <a:rPr lang="en-US" dirty="0"/>
              <a:t>As over 45% of the downforce of a car comes from </a:t>
            </a:r>
            <a:r>
              <a:rPr lang="en-US" u="sng" dirty="0">
                <a:hlinkClick r:id="rId3"/>
              </a:rPr>
              <a:t>undertray</a:t>
            </a:r>
            <a:r>
              <a:rPr lang="en-US"/>
              <a:t> and around 35% from the rear, this is a crucial area to get right. Basically the Rake Angle is the deviation of the floor plane from the horizontal. Positive rake angle is higher end, and negative rake angle is higher front of the car. Negative rake is not in use in racing. So by increasing the rear of the car and decreasing the front you can generate more downforce at the rear which would explain the improvments to high speed cornering and the greater traction exiting a corner. There are two significant effects of this in that a steeper rake angle will accelerate the airflow beneath the car due to a greater release of pressure as it flows past the lowest point of the floor. A rake angle generates a venturi-like effect under the floor, where the majority of the ground effects. This might also have an impact on the centre of pressure which should move it forward. In this way is possible to, at higher speed, pull front of the car closer the ground.</a:t>
            </a:r>
            <a:endParaRPr lang="en-US" dirty="0">
              <a:cs typeface="Calibri"/>
            </a:endParaRPr>
          </a:p>
        </p:txBody>
      </p:sp>
      <p:sp>
        <p:nvSpPr>
          <p:cNvPr id="4" name="Slide Number Placeholder 3"/>
          <p:cNvSpPr>
            <a:spLocks noGrp="1"/>
          </p:cNvSpPr>
          <p:nvPr>
            <p:ph type="sldNum" sz="quarter" idx="5"/>
          </p:nvPr>
        </p:nvSpPr>
        <p:spPr/>
        <p:txBody>
          <a:bodyPr/>
          <a:lstStyle/>
          <a:p>
            <a:fld id="{C997D2A0-DEF0-497B-8078-5A65C26A327A}" type="slidenum">
              <a:rPr lang="en-US"/>
              <a:t>14</a:t>
            </a:fld>
            <a:endParaRPr lang="en-US"/>
          </a:p>
        </p:txBody>
      </p:sp>
    </p:spTree>
    <p:extLst>
      <p:ext uri="{BB962C8B-B14F-4D97-AF65-F5344CB8AC3E}">
        <p14:creationId xmlns:p14="http://schemas.microsoft.com/office/powerpoint/2010/main" val="34876507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Slide 15:</a:t>
            </a:r>
            <a:r>
              <a:rPr lang="en-US"/>
              <a:t> This slide represents the Setups 1-9 of just wing angle changes with ride height staying at its midpoint. The Left Bar graph Shows the centre of pressure change for:</a:t>
            </a:r>
            <a:endParaRPr lang="en-US" dirty="0"/>
          </a:p>
          <a:p>
            <a:r>
              <a:rPr lang="en-US"/>
              <a:t>Setup 1 (Wing) (Red bar) (min, min) =Cop 42.860          Setup 2 (Wing) (Green bar) (mid, mid) = Cop 37.728            Setup 3 (Wing) (Blue bar) (max, max) = Cop 31.304</a:t>
            </a:r>
          </a:p>
          <a:p>
            <a:endParaRPr lang="en-US" dirty="0">
              <a:cs typeface="Calibri"/>
            </a:endParaRPr>
          </a:p>
          <a:p>
            <a:r>
              <a:rPr lang="en-US">
                <a:cs typeface="Calibri"/>
              </a:rPr>
              <a:t>The middle graph shows the centre of pressure change for :</a:t>
            </a:r>
            <a:endParaRPr lang="en-US" dirty="0"/>
          </a:p>
          <a:p>
            <a:r>
              <a:rPr lang="en-US"/>
              <a:t>Setup 4 (Wing) (red bar) (mid, min) =Cop 50.605           Setup 5 (Wing) (Green bar) (mid, mid) =Cop 44.046             Setup 6 (Wing) (Blue bar) (mid, max) =Cop 38.908</a:t>
            </a:r>
          </a:p>
          <a:p>
            <a:endParaRPr lang="en-US" dirty="0">
              <a:cs typeface="Calibri"/>
            </a:endParaRPr>
          </a:p>
          <a:p>
            <a:r>
              <a:rPr lang="en-US">
                <a:cs typeface="Calibri"/>
              </a:rPr>
              <a:t>The middle graph shows the centre of pressure change for :</a:t>
            </a:r>
            <a:endParaRPr lang="en-US" dirty="0">
              <a:cs typeface="Calibri"/>
            </a:endParaRPr>
          </a:p>
          <a:p>
            <a:r>
              <a:rPr lang="en-US"/>
              <a:t>Setup 7 (Wing) (red bar) (mid, min) =Cop 55.515           Setup 8 (Wing) (Green bar) (mid, mid) =Cop 49.595             Setup 9 (Wing) (Blue bar) (mid, max) =Cop 44.620</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C997D2A0-DEF0-497B-8078-5A65C26A327A}" type="slidenum">
              <a:rPr lang="en-US"/>
              <a:t>‹#›</a:t>
            </a:fld>
            <a:endParaRPr lang="en-US"/>
          </a:p>
        </p:txBody>
      </p:sp>
    </p:spTree>
    <p:extLst>
      <p:ext uri="{BB962C8B-B14F-4D97-AF65-F5344CB8AC3E}">
        <p14:creationId xmlns:p14="http://schemas.microsoft.com/office/powerpoint/2010/main" val="37127159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dirty="0"/>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4/1/2020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7776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625171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dirty="0"/>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12022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4/1/2020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848011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4/1/2020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94376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4/1/2020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559169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27898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9876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87502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4/1/2020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703000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176972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8682594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997519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709783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699993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170507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19482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4/1/2020</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3471069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mcunniffe.148021@student.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25.jpeg"/><Relationship Id="rId4" Type="http://schemas.openxmlformats.org/officeDocument/2006/relationships/image" Target="../media/image24.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EFEA1-3D08-4041-A4AD-25D1C6CF21F7}"/>
              </a:ext>
            </a:extLst>
          </p:cNvPr>
          <p:cNvSpPr>
            <a:spLocks noGrp="1"/>
          </p:cNvSpPr>
          <p:nvPr>
            <p:ph type="ctrTitle"/>
          </p:nvPr>
        </p:nvSpPr>
        <p:spPr/>
        <p:txBody>
          <a:bodyPr>
            <a:normAutofit fontScale="90000"/>
          </a:bodyPr>
          <a:lstStyle/>
          <a:p>
            <a:r>
              <a:rPr lang="en-US" dirty="0">
                <a:latin typeface="Arial"/>
                <a:cs typeface="Arial"/>
              </a:rPr>
              <a:t>Aerodynamic Vehicle Testing on a Base Performance Simulator</a:t>
            </a:r>
          </a:p>
        </p:txBody>
      </p:sp>
      <p:sp>
        <p:nvSpPr>
          <p:cNvPr id="3" name="Subtitle 2">
            <a:extLst>
              <a:ext uri="{FF2B5EF4-FFF2-40B4-BE49-F238E27FC236}">
                <a16:creationId xmlns:a16="http://schemas.microsoft.com/office/drawing/2014/main" id="{BD6B7C6C-7FD5-D341-8104-C2EE87CC530C}"/>
              </a:ext>
            </a:extLst>
          </p:cNvPr>
          <p:cNvSpPr>
            <a:spLocks noGrp="1"/>
          </p:cNvSpPr>
          <p:nvPr>
            <p:ph type="subTitle" idx="1"/>
          </p:nvPr>
        </p:nvSpPr>
        <p:spPr/>
        <p:txBody>
          <a:bodyPr/>
          <a:lstStyle/>
          <a:p>
            <a:r>
              <a:rPr lang="en-US" dirty="0"/>
              <a:t>Name: Michael </a:t>
            </a:r>
            <a:r>
              <a:rPr lang="en-US" dirty="0" err="1"/>
              <a:t>Cunniffe</a:t>
            </a:r>
            <a:r>
              <a:rPr lang="en-US" dirty="0"/>
              <a:t> (P148021)</a:t>
            </a:r>
          </a:p>
          <a:p>
            <a:r>
              <a:rPr lang="en-US" dirty="0"/>
              <a:t>Email: </a:t>
            </a:r>
            <a:r>
              <a:rPr lang="en-US" dirty="0">
                <a:hlinkClick r:id="rId2"/>
              </a:rPr>
              <a:t>mcunniffe.148021@student.uwtsd.ac.uk</a:t>
            </a:r>
            <a:endParaRPr lang="en-US" dirty="0"/>
          </a:p>
          <a:p>
            <a:r>
              <a:rPr lang="en-US" dirty="0"/>
              <a:t>University of South Wales Trinity Saint David</a:t>
            </a:r>
          </a:p>
          <a:p>
            <a:endParaRPr lang="en-US" dirty="0"/>
          </a:p>
        </p:txBody>
      </p:sp>
    </p:spTree>
    <p:extLst>
      <p:ext uri="{BB962C8B-B14F-4D97-AF65-F5344CB8AC3E}">
        <p14:creationId xmlns:p14="http://schemas.microsoft.com/office/powerpoint/2010/main" val="241964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D729B-856F-B94D-AE61-B12B8E3FD377}"/>
              </a:ext>
            </a:extLst>
          </p:cNvPr>
          <p:cNvSpPr>
            <a:spLocks noGrp="1"/>
          </p:cNvSpPr>
          <p:nvPr>
            <p:ph type="title"/>
          </p:nvPr>
        </p:nvSpPr>
        <p:spPr/>
        <p:txBody>
          <a:bodyPr/>
          <a:lstStyle/>
          <a:p>
            <a:r>
              <a:rPr lang="en-US" sz="2800">
                <a:latin typeface="Arial"/>
                <a:cs typeface="Calibri Light"/>
              </a:rPr>
              <a:t>Straight Line Test Plan</a:t>
            </a:r>
            <a:r>
              <a:rPr lang="en-US" dirty="0">
                <a:latin typeface="Arial"/>
                <a:cs typeface="Calibri Light"/>
              </a:rPr>
              <a:t> </a:t>
            </a:r>
            <a:endParaRPr lang="en-US" dirty="0">
              <a:latin typeface="Arial"/>
            </a:endParaRPr>
          </a:p>
        </p:txBody>
      </p:sp>
      <p:pic>
        <p:nvPicPr>
          <p:cNvPr id="6" name="Content Placeholder 5" descr="A screenshot of a cell phone&#10;&#10;Description automatically generated">
            <a:extLst>
              <a:ext uri="{FF2B5EF4-FFF2-40B4-BE49-F238E27FC236}">
                <a16:creationId xmlns:a16="http://schemas.microsoft.com/office/drawing/2014/main" id="{FC426F32-B699-4C4F-A25D-A91DC44AAEAB}"/>
              </a:ext>
            </a:extLst>
          </p:cNvPr>
          <p:cNvPicPr>
            <a:picLocks noGrp="1" noChangeAspect="1"/>
          </p:cNvPicPr>
          <p:nvPr>
            <p:ph idx="1"/>
          </p:nvPr>
        </p:nvPicPr>
        <p:blipFill>
          <a:blip r:embed="rId3"/>
          <a:stretch>
            <a:fillRect/>
          </a:stretch>
        </p:blipFill>
        <p:spPr>
          <a:xfrm>
            <a:off x="278315" y="492822"/>
            <a:ext cx="3299691" cy="4351338"/>
          </a:xfrm>
        </p:spPr>
      </p:pic>
      <p:pic>
        <p:nvPicPr>
          <p:cNvPr id="8" name="Picture 7" descr="A screenshot of a cell phone&#10;&#10;Description automatically generated">
            <a:extLst>
              <a:ext uri="{FF2B5EF4-FFF2-40B4-BE49-F238E27FC236}">
                <a16:creationId xmlns:a16="http://schemas.microsoft.com/office/drawing/2014/main" id="{41EA0444-90CA-4F42-9A92-4D6518E3E00B}"/>
              </a:ext>
            </a:extLst>
          </p:cNvPr>
          <p:cNvPicPr>
            <a:picLocks noChangeAspect="1"/>
          </p:cNvPicPr>
          <p:nvPr/>
        </p:nvPicPr>
        <p:blipFill>
          <a:blip r:embed="rId4"/>
          <a:stretch>
            <a:fillRect/>
          </a:stretch>
        </p:blipFill>
        <p:spPr>
          <a:xfrm>
            <a:off x="4156985" y="340422"/>
            <a:ext cx="3537528" cy="4658014"/>
          </a:xfrm>
          <a:prstGeom prst="rect">
            <a:avLst/>
          </a:prstGeom>
        </p:spPr>
      </p:pic>
      <p:pic>
        <p:nvPicPr>
          <p:cNvPr id="10" name="Picture 9" descr="A picture containing drawing&#10;&#10;Description automatically generated">
            <a:extLst>
              <a:ext uri="{FF2B5EF4-FFF2-40B4-BE49-F238E27FC236}">
                <a16:creationId xmlns:a16="http://schemas.microsoft.com/office/drawing/2014/main" id="{FEE81599-C233-F04B-B450-0F5F00D4EDDE}"/>
              </a:ext>
            </a:extLst>
          </p:cNvPr>
          <p:cNvPicPr>
            <a:picLocks noChangeAspect="1"/>
          </p:cNvPicPr>
          <p:nvPr/>
        </p:nvPicPr>
        <p:blipFill>
          <a:blip r:embed="rId5"/>
          <a:stretch>
            <a:fillRect/>
          </a:stretch>
        </p:blipFill>
        <p:spPr>
          <a:xfrm>
            <a:off x="8330437" y="352097"/>
            <a:ext cx="3537528" cy="4639003"/>
          </a:xfrm>
          <a:prstGeom prst="rect">
            <a:avLst/>
          </a:prstGeom>
        </p:spPr>
      </p:pic>
    </p:spTree>
    <p:extLst>
      <p:ext uri="{BB962C8B-B14F-4D97-AF65-F5344CB8AC3E}">
        <p14:creationId xmlns:p14="http://schemas.microsoft.com/office/powerpoint/2010/main" val="23765282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5E12F-2F6A-D344-A251-B253C0E1A6FE}"/>
              </a:ext>
            </a:extLst>
          </p:cNvPr>
          <p:cNvSpPr>
            <a:spLocks noGrp="1"/>
          </p:cNvSpPr>
          <p:nvPr>
            <p:ph type="title"/>
          </p:nvPr>
        </p:nvSpPr>
        <p:spPr/>
        <p:txBody>
          <a:bodyPr>
            <a:normAutofit/>
          </a:bodyPr>
          <a:lstStyle/>
          <a:p>
            <a:r>
              <a:rPr lang="en-US" sz="2800">
                <a:latin typeface="Arial"/>
                <a:cs typeface="Calibri Light"/>
              </a:rPr>
              <a:t>Creating Appropriate Setups Spreadsheet</a:t>
            </a:r>
            <a:endParaRPr lang="en-US" sz="2800">
              <a:latin typeface="Arial"/>
            </a:endParaRPr>
          </a:p>
        </p:txBody>
      </p:sp>
      <p:pic>
        <p:nvPicPr>
          <p:cNvPr id="5" name="Content Placeholder 4" descr="A picture containing screenshot, sitting&#10;&#10;Description automatically generated">
            <a:extLst>
              <a:ext uri="{FF2B5EF4-FFF2-40B4-BE49-F238E27FC236}">
                <a16:creationId xmlns:a16="http://schemas.microsoft.com/office/drawing/2014/main" id="{A3B8F5DA-1D64-5444-9A7D-810138797141}"/>
              </a:ext>
            </a:extLst>
          </p:cNvPr>
          <p:cNvPicPr>
            <a:picLocks noGrp="1" noChangeAspect="1"/>
          </p:cNvPicPr>
          <p:nvPr>
            <p:ph idx="1"/>
          </p:nvPr>
        </p:nvPicPr>
        <p:blipFill>
          <a:blip r:embed="rId3"/>
          <a:stretch>
            <a:fillRect/>
          </a:stretch>
        </p:blipFill>
        <p:spPr>
          <a:xfrm>
            <a:off x="1563016" y="365760"/>
            <a:ext cx="9070414" cy="4125278"/>
          </a:xfrm>
        </p:spPr>
      </p:pic>
    </p:spTree>
    <p:extLst>
      <p:ext uri="{BB962C8B-B14F-4D97-AF65-F5344CB8AC3E}">
        <p14:creationId xmlns:p14="http://schemas.microsoft.com/office/powerpoint/2010/main" val="29924640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FAC1C-99B9-644E-8D40-89B9D46BFBE2}"/>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2800">
                <a:solidFill>
                  <a:srgbClr val="FFFFFF"/>
                </a:solidFill>
                <a:latin typeface="Arial"/>
                <a:cs typeface="Calibri Light"/>
              </a:rPr>
              <a:t>Group A and Group B Setups</a:t>
            </a:r>
            <a:endParaRPr lang="en-US" sz="2800">
              <a:solidFill>
                <a:srgbClr val="FFFFFF"/>
              </a:solidFill>
              <a:latin typeface="Arial"/>
            </a:endParaRPr>
          </a:p>
        </p:txBody>
      </p:sp>
      <p:pic>
        <p:nvPicPr>
          <p:cNvPr id="5" name="Content Placeholder 4" descr="A close up of a building&#10;&#10;Description automatically generated">
            <a:extLst>
              <a:ext uri="{FF2B5EF4-FFF2-40B4-BE49-F238E27FC236}">
                <a16:creationId xmlns:a16="http://schemas.microsoft.com/office/drawing/2014/main" id="{6B1E6CE0-229A-8549-AFF4-55D929466262}"/>
              </a:ext>
            </a:extLst>
          </p:cNvPr>
          <p:cNvPicPr>
            <a:picLocks noGrp="1" noChangeAspect="1"/>
          </p:cNvPicPr>
          <p:nvPr>
            <p:ph idx="1"/>
          </p:nvPr>
        </p:nvPicPr>
        <p:blipFill>
          <a:blip r:embed="rId3"/>
          <a:stretch>
            <a:fillRect/>
          </a:stretch>
        </p:blipFill>
        <p:spPr>
          <a:xfrm>
            <a:off x="1170757" y="1680058"/>
            <a:ext cx="3885740" cy="4744397"/>
          </a:xfrm>
          <a:prstGeom prst="rect">
            <a:avLst/>
          </a:prstGeom>
        </p:spPr>
      </p:pic>
      <p:pic>
        <p:nvPicPr>
          <p:cNvPr id="7" name="Picture 6" descr="A close up of a building&#10;&#10;Description automatically generated">
            <a:extLst>
              <a:ext uri="{FF2B5EF4-FFF2-40B4-BE49-F238E27FC236}">
                <a16:creationId xmlns:a16="http://schemas.microsoft.com/office/drawing/2014/main" id="{D5636A47-8BE8-2349-AA96-E800ADFD9F78}"/>
              </a:ext>
            </a:extLst>
          </p:cNvPr>
          <p:cNvPicPr>
            <a:picLocks noChangeAspect="1"/>
          </p:cNvPicPr>
          <p:nvPr/>
        </p:nvPicPr>
        <p:blipFill>
          <a:blip r:embed="rId4"/>
          <a:stretch>
            <a:fillRect/>
          </a:stretch>
        </p:blipFill>
        <p:spPr>
          <a:xfrm>
            <a:off x="6613047" y="2426818"/>
            <a:ext cx="5119968" cy="3997637"/>
          </a:xfrm>
          <a:prstGeom prst="rect">
            <a:avLst/>
          </a:prstGeom>
        </p:spPr>
      </p:pic>
    </p:spTree>
    <p:extLst>
      <p:ext uri="{BB962C8B-B14F-4D97-AF65-F5344CB8AC3E}">
        <p14:creationId xmlns:p14="http://schemas.microsoft.com/office/powerpoint/2010/main" val="649955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01F13-908B-314F-A443-3D66D552673E}"/>
              </a:ext>
            </a:extLst>
          </p:cNvPr>
          <p:cNvSpPr>
            <a:spLocks noGrp="1"/>
          </p:cNvSpPr>
          <p:nvPr>
            <p:ph type="title"/>
          </p:nvPr>
        </p:nvSpPr>
        <p:spPr/>
        <p:txBody>
          <a:bodyPr>
            <a:normAutofit/>
          </a:bodyPr>
          <a:lstStyle/>
          <a:p>
            <a:r>
              <a:rPr lang="en-US" sz="2800">
                <a:latin typeface="Arial"/>
                <a:cs typeface="Calibri Light"/>
              </a:rPr>
              <a:t>Straight Line Test: Aero Force, CLT, CDA, Aero Efficiency</a:t>
            </a:r>
            <a:endParaRPr lang="en-US" sz="2800">
              <a:latin typeface="Arial"/>
            </a:endParaRPr>
          </a:p>
        </p:txBody>
      </p:sp>
      <p:pic>
        <p:nvPicPr>
          <p:cNvPr id="7" name="Content Placeholder 6" descr="A building next to a window&#10;&#10;Description automatically generated">
            <a:extLst>
              <a:ext uri="{FF2B5EF4-FFF2-40B4-BE49-F238E27FC236}">
                <a16:creationId xmlns:a16="http://schemas.microsoft.com/office/drawing/2014/main" id="{9C8BE7C9-6AED-904F-894A-2358F4CDB2F6}"/>
              </a:ext>
            </a:extLst>
          </p:cNvPr>
          <p:cNvPicPr>
            <a:picLocks noGrp="1" noChangeAspect="1"/>
          </p:cNvPicPr>
          <p:nvPr>
            <p:ph idx="1"/>
          </p:nvPr>
        </p:nvPicPr>
        <p:blipFill>
          <a:blip r:embed="rId3"/>
          <a:stretch>
            <a:fillRect/>
          </a:stretch>
        </p:blipFill>
        <p:spPr>
          <a:xfrm>
            <a:off x="118280" y="1763194"/>
            <a:ext cx="11955439" cy="2715202"/>
          </a:xfrm>
        </p:spPr>
      </p:pic>
    </p:spTree>
    <p:extLst>
      <p:ext uri="{BB962C8B-B14F-4D97-AF65-F5344CB8AC3E}">
        <p14:creationId xmlns:p14="http://schemas.microsoft.com/office/powerpoint/2010/main" val="19985299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1331E-FB42-0748-AE30-9294404EE2F3}"/>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2800">
                <a:solidFill>
                  <a:srgbClr val="FFFFFF"/>
                </a:solidFill>
                <a:latin typeface="Arial"/>
                <a:cs typeface="Calibri Light"/>
              </a:rPr>
              <a:t>Static and Dynamic Math Channels</a:t>
            </a:r>
            <a:endParaRPr lang="en-US" sz="2800">
              <a:solidFill>
                <a:srgbClr val="FFFFFF"/>
              </a:solidFill>
              <a:latin typeface="Arial"/>
            </a:endParaRPr>
          </a:p>
        </p:txBody>
      </p:sp>
      <p:pic>
        <p:nvPicPr>
          <p:cNvPr id="5" name="Content Placeholder 4" descr="A screenshot of a cell phone&#10;&#10;Description automatically generated">
            <a:extLst>
              <a:ext uri="{FF2B5EF4-FFF2-40B4-BE49-F238E27FC236}">
                <a16:creationId xmlns:a16="http://schemas.microsoft.com/office/drawing/2014/main" id="{01F795C6-A906-4F4C-81F5-60F1F2FF2100}"/>
              </a:ext>
            </a:extLst>
          </p:cNvPr>
          <p:cNvPicPr>
            <a:picLocks noGrp="1" noChangeAspect="1"/>
          </p:cNvPicPr>
          <p:nvPr>
            <p:ph idx="1"/>
          </p:nvPr>
        </p:nvPicPr>
        <p:blipFill>
          <a:blip r:embed="rId3"/>
          <a:stretch>
            <a:fillRect/>
          </a:stretch>
        </p:blipFill>
        <p:spPr>
          <a:xfrm>
            <a:off x="94615" y="1482566"/>
            <a:ext cx="7534275" cy="2752725"/>
          </a:xfrm>
          <a:prstGeom prst="rect">
            <a:avLst/>
          </a:prstGeom>
        </p:spPr>
      </p:pic>
      <p:pic>
        <p:nvPicPr>
          <p:cNvPr id="7" name="Picture 6" descr="A screenshot of a social media post&#10;&#10;Description automatically generated">
            <a:extLst>
              <a:ext uri="{FF2B5EF4-FFF2-40B4-BE49-F238E27FC236}">
                <a16:creationId xmlns:a16="http://schemas.microsoft.com/office/drawing/2014/main" id="{5284EEB4-C12D-A944-ABF2-DB233B35155D}"/>
              </a:ext>
            </a:extLst>
          </p:cNvPr>
          <p:cNvPicPr>
            <a:picLocks noChangeAspect="1"/>
          </p:cNvPicPr>
          <p:nvPr/>
        </p:nvPicPr>
        <p:blipFill>
          <a:blip r:embed="rId4"/>
          <a:stretch>
            <a:fillRect/>
          </a:stretch>
        </p:blipFill>
        <p:spPr>
          <a:xfrm>
            <a:off x="6092287" y="3554100"/>
            <a:ext cx="5455917" cy="3068953"/>
          </a:xfrm>
          <a:prstGeom prst="rect">
            <a:avLst/>
          </a:prstGeom>
        </p:spPr>
      </p:pic>
    </p:spTree>
    <p:extLst>
      <p:ext uri="{BB962C8B-B14F-4D97-AF65-F5344CB8AC3E}">
        <p14:creationId xmlns:p14="http://schemas.microsoft.com/office/powerpoint/2010/main" val="33380901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035EF-112A-C940-9B8C-770BE58443AE}"/>
              </a:ext>
            </a:extLst>
          </p:cNvPr>
          <p:cNvSpPr>
            <a:spLocks noGrp="1"/>
          </p:cNvSpPr>
          <p:nvPr>
            <p:ph type="title"/>
          </p:nvPr>
        </p:nvSpPr>
        <p:spPr>
          <a:xfrm>
            <a:off x="1000452" y="1610024"/>
            <a:ext cx="3058621" cy="1457002"/>
          </a:xfrm>
        </p:spPr>
        <p:txBody>
          <a:bodyPr vert="horz" lIns="91440" tIns="45720" rIns="91440" bIns="45720" rtlCol="0" anchor="b">
            <a:normAutofit/>
          </a:bodyPr>
          <a:lstStyle/>
          <a:p>
            <a:r>
              <a:rPr lang="en-US" sz="2800" dirty="0">
                <a:latin typeface="Arial"/>
                <a:cs typeface="Calibri Light"/>
              </a:rPr>
              <a:t>Aero Setups </a:t>
            </a:r>
            <a:r>
              <a:rPr lang="en-US" sz="2800">
                <a:latin typeface="Arial"/>
                <a:cs typeface="Calibri Light"/>
              </a:rPr>
              <a:t>Comparison</a:t>
            </a:r>
            <a:endParaRPr lang="en-US" sz="2800" kern="1200">
              <a:latin typeface="Arial"/>
              <a:cs typeface="+mj-cs"/>
            </a:endParaRPr>
          </a:p>
        </p:txBody>
      </p:sp>
      <p:sp>
        <p:nvSpPr>
          <p:cNvPr id="19" name="Content Placeholder 18">
            <a:extLst>
              <a:ext uri="{FF2B5EF4-FFF2-40B4-BE49-F238E27FC236}">
                <a16:creationId xmlns:a16="http://schemas.microsoft.com/office/drawing/2014/main" id="{CB7479C7-A007-47D5-8CE4-90456454BC79}"/>
              </a:ext>
            </a:extLst>
          </p:cNvPr>
          <p:cNvSpPr>
            <a:spLocks noGrp="1"/>
          </p:cNvSpPr>
          <p:nvPr>
            <p:ph idx="1"/>
          </p:nvPr>
        </p:nvSpPr>
        <p:spPr>
          <a:xfrm>
            <a:off x="1000450" y="3067026"/>
            <a:ext cx="3058623" cy="3272324"/>
          </a:xfrm>
        </p:spPr>
        <p:txBody>
          <a:bodyPr anchor="t">
            <a:normAutofit/>
          </a:bodyPr>
          <a:lstStyle/>
          <a:p>
            <a:endParaRPr lang="en-US" sz="2000"/>
          </a:p>
        </p:txBody>
      </p:sp>
      <p:pic>
        <p:nvPicPr>
          <p:cNvPr id="15" name="Picture 14">
            <a:extLst>
              <a:ext uri="{FF2B5EF4-FFF2-40B4-BE49-F238E27FC236}">
                <a16:creationId xmlns:a16="http://schemas.microsoft.com/office/drawing/2014/main" id="{9F36FB5D-6B86-BD45-BEDF-27B25C4A4EC4}"/>
              </a:ext>
            </a:extLst>
          </p:cNvPr>
          <p:cNvPicPr>
            <a:picLocks noChangeAspect="1"/>
          </p:cNvPicPr>
          <p:nvPr/>
        </p:nvPicPr>
        <p:blipFill rotWithShape="1">
          <a:blip r:embed="rId3"/>
          <a:srcRect l="5899" r="870" b="-1"/>
          <a:stretch/>
        </p:blipFill>
        <p:spPr>
          <a:xfrm>
            <a:off x="4636963" y="10"/>
            <a:ext cx="7555037" cy="3383270"/>
          </a:xfrm>
          <a:prstGeom prst="rect">
            <a:avLst/>
          </a:prstGeom>
        </p:spPr>
      </p:pic>
      <p:pic>
        <p:nvPicPr>
          <p:cNvPr id="13" name="Content Placeholder 12">
            <a:extLst>
              <a:ext uri="{FF2B5EF4-FFF2-40B4-BE49-F238E27FC236}">
                <a16:creationId xmlns:a16="http://schemas.microsoft.com/office/drawing/2014/main" id="{71B3F6F5-3931-1642-BCB6-0C0C964B58E6}"/>
              </a:ext>
            </a:extLst>
          </p:cNvPr>
          <p:cNvPicPr>
            <a:picLocks noChangeAspect="1"/>
          </p:cNvPicPr>
          <p:nvPr/>
        </p:nvPicPr>
        <p:blipFill rotWithShape="1">
          <a:blip r:embed="rId4"/>
          <a:srcRect l="2889" r="-1" b="-1"/>
          <a:stretch/>
        </p:blipFill>
        <p:spPr>
          <a:xfrm>
            <a:off x="4639056" y="3474720"/>
            <a:ext cx="7552944" cy="3383280"/>
          </a:xfrm>
          <a:prstGeom prst="rect">
            <a:avLst/>
          </a:prstGeom>
        </p:spPr>
      </p:pic>
    </p:spTree>
    <p:extLst>
      <p:ext uri="{BB962C8B-B14F-4D97-AF65-F5344CB8AC3E}">
        <p14:creationId xmlns:p14="http://schemas.microsoft.com/office/powerpoint/2010/main" val="1746812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DF90B-241F-F44D-AD65-B3AA53C18A55}"/>
              </a:ext>
            </a:extLst>
          </p:cNvPr>
          <p:cNvSpPr>
            <a:spLocks noGrp="1"/>
          </p:cNvSpPr>
          <p:nvPr>
            <p:ph type="title"/>
          </p:nvPr>
        </p:nvSpPr>
        <p:spPr/>
        <p:txBody>
          <a:bodyPr>
            <a:normAutofit/>
          </a:bodyPr>
          <a:lstStyle/>
          <a:p>
            <a:r>
              <a:rPr lang="en-US" sz="2800">
                <a:latin typeface="Arial"/>
                <a:cs typeface="Calibri Light"/>
              </a:rPr>
              <a:t>Best Aerodynamic Setups Comparison</a:t>
            </a:r>
            <a:endParaRPr lang="en-US" sz="2800">
              <a:latin typeface="Arial"/>
            </a:endParaRPr>
          </a:p>
        </p:txBody>
      </p:sp>
      <p:pic>
        <p:nvPicPr>
          <p:cNvPr id="6" name="Content Placeholder 5" descr="A picture containing green&#10;&#10;Description automatically generated">
            <a:extLst>
              <a:ext uri="{FF2B5EF4-FFF2-40B4-BE49-F238E27FC236}">
                <a16:creationId xmlns:a16="http://schemas.microsoft.com/office/drawing/2014/main" id="{53100788-FA47-BD46-B716-BA41524927AB}"/>
              </a:ext>
            </a:extLst>
          </p:cNvPr>
          <p:cNvPicPr>
            <a:picLocks noGrp="1" noChangeAspect="1"/>
          </p:cNvPicPr>
          <p:nvPr>
            <p:ph idx="1"/>
          </p:nvPr>
        </p:nvPicPr>
        <p:blipFill>
          <a:blip r:embed="rId3"/>
          <a:stretch>
            <a:fillRect/>
          </a:stretch>
        </p:blipFill>
        <p:spPr>
          <a:xfrm>
            <a:off x="684213" y="1014556"/>
            <a:ext cx="8534400" cy="2957226"/>
          </a:xfrm>
        </p:spPr>
      </p:pic>
      <p:sp>
        <p:nvSpPr>
          <p:cNvPr id="4" name="TextBox 3">
            <a:extLst>
              <a:ext uri="{FF2B5EF4-FFF2-40B4-BE49-F238E27FC236}">
                <a16:creationId xmlns:a16="http://schemas.microsoft.com/office/drawing/2014/main" id="{0F6797AD-C0DF-4544-93B7-DE86FC51AEBE}"/>
              </a:ext>
            </a:extLst>
          </p:cNvPr>
          <p:cNvSpPr txBox="1"/>
          <p:nvPr/>
        </p:nvSpPr>
        <p:spPr>
          <a:xfrm>
            <a:off x="13615988" y="4186238"/>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12064995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Content Placeholder 4" descr="A screenshot of a cell phone&#10;&#10;Description automatically generated">
            <a:extLst>
              <a:ext uri="{FF2B5EF4-FFF2-40B4-BE49-F238E27FC236}">
                <a16:creationId xmlns:a16="http://schemas.microsoft.com/office/drawing/2014/main" id="{6BD28E13-C129-2C48-9C7A-47013395DACF}"/>
              </a:ext>
            </a:extLst>
          </p:cNvPr>
          <p:cNvPicPr>
            <a:picLocks noChangeAspect="1"/>
          </p:cNvPicPr>
          <p:nvPr/>
        </p:nvPicPr>
        <p:blipFill>
          <a:blip r:embed="rId3"/>
          <a:stretch>
            <a:fillRect/>
          </a:stretch>
        </p:blipFill>
        <p:spPr>
          <a:xfrm>
            <a:off x="622549" y="651198"/>
            <a:ext cx="3854945" cy="2460191"/>
          </a:xfrm>
          <a:prstGeom prst="rect">
            <a:avLst/>
          </a:prstGeom>
        </p:spPr>
      </p:pic>
      <p:pic>
        <p:nvPicPr>
          <p:cNvPr id="3" name="Picture 2" descr="A screenshot of a cell phone&#10;&#10;Description automatically generated">
            <a:extLst>
              <a:ext uri="{FF2B5EF4-FFF2-40B4-BE49-F238E27FC236}">
                <a16:creationId xmlns:a16="http://schemas.microsoft.com/office/drawing/2014/main" id="{1F5CA60D-2725-AE49-9BFA-98F0765396F9}"/>
              </a:ext>
            </a:extLst>
          </p:cNvPr>
          <p:cNvPicPr>
            <a:picLocks noChangeAspect="1"/>
          </p:cNvPicPr>
          <p:nvPr/>
        </p:nvPicPr>
        <p:blipFill>
          <a:blip r:embed="rId4"/>
          <a:stretch>
            <a:fillRect/>
          </a:stretch>
        </p:blipFill>
        <p:spPr>
          <a:xfrm>
            <a:off x="622549" y="3779934"/>
            <a:ext cx="3854945" cy="2408150"/>
          </a:xfrm>
          <a:prstGeom prst="rect">
            <a:avLst/>
          </a:prstGeom>
        </p:spPr>
      </p:pic>
      <p:pic>
        <p:nvPicPr>
          <p:cNvPr id="5" name="Picture 4" descr="A screenshot of a video game&#10;&#10;Description automatically generated">
            <a:extLst>
              <a:ext uri="{FF2B5EF4-FFF2-40B4-BE49-F238E27FC236}">
                <a16:creationId xmlns:a16="http://schemas.microsoft.com/office/drawing/2014/main" id="{4EA6F521-437B-7B4A-9314-8B0CE50AD5A0}"/>
              </a:ext>
            </a:extLst>
          </p:cNvPr>
          <p:cNvPicPr>
            <a:picLocks noChangeAspect="1"/>
          </p:cNvPicPr>
          <p:nvPr/>
        </p:nvPicPr>
        <p:blipFill>
          <a:blip r:embed="rId5"/>
          <a:stretch>
            <a:fillRect/>
          </a:stretch>
        </p:blipFill>
        <p:spPr>
          <a:xfrm>
            <a:off x="5144764" y="1352753"/>
            <a:ext cx="6410084" cy="4166554"/>
          </a:xfrm>
          <a:prstGeom prst="rect">
            <a:avLst/>
          </a:prstGeom>
        </p:spPr>
      </p:pic>
    </p:spTree>
    <p:extLst>
      <p:ext uri="{BB962C8B-B14F-4D97-AF65-F5344CB8AC3E}">
        <p14:creationId xmlns:p14="http://schemas.microsoft.com/office/powerpoint/2010/main" val="9858438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D07F3-EC4F-5642-8A0E-16EA275F8B6E}"/>
              </a:ext>
            </a:extLst>
          </p:cNvPr>
          <p:cNvSpPr>
            <a:spLocks noGrp="1"/>
          </p:cNvSpPr>
          <p:nvPr>
            <p:ph type="title"/>
          </p:nvPr>
        </p:nvSpPr>
        <p:spPr>
          <a:xfrm>
            <a:off x="841248" y="272346"/>
            <a:ext cx="10506456" cy="1197864"/>
          </a:xfrm>
        </p:spPr>
        <p:txBody>
          <a:bodyPr vert="horz" lIns="91440" tIns="45720" rIns="91440" bIns="45720" rtlCol="0" anchor="b">
            <a:normAutofit/>
          </a:bodyPr>
          <a:lstStyle/>
          <a:p>
            <a:pPr algn="ctr"/>
            <a:r>
              <a:rPr lang="en-US" sz="2800" dirty="0">
                <a:latin typeface="Arial"/>
                <a:cs typeface="Calibri Light"/>
              </a:rPr>
              <a:t>Aero Wing Setups and Suspension Setups </a:t>
            </a:r>
            <a:r>
              <a:rPr lang="en-US" sz="2800">
                <a:latin typeface="Arial"/>
                <a:cs typeface="Calibri Light"/>
              </a:rPr>
              <a:t>Comparison </a:t>
            </a:r>
            <a:endParaRPr lang="en-US" sz="2800" kern="1200" dirty="0">
              <a:latin typeface="Arial"/>
              <a:cs typeface="Calibri Light"/>
            </a:endParaRPr>
          </a:p>
        </p:txBody>
      </p:sp>
      <p:pic>
        <p:nvPicPr>
          <p:cNvPr id="12" name="Content Placeholder 11" descr="A picture containing elephant, game, ball&#10;&#10;Description automatically generated">
            <a:extLst>
              <a:ext uri="{FF2B5EF4-FFF2-40B4-BE49-F238E27FC236}">
                <a16:creationId xmlns:a16="http://schemas.microsoft.com/office/drawing/2014/main" id="{F33EC5DD-D2CD-7849-83D2-D6B83BA5ADB3}"/>
              </a:ext>
            </a:extLst>
          </p:cNvPr>
          <p:cNvPicPr>
            <a:picLocks noGrp="1" noChangeAspect="1"/>
          </p:cNvPicPr>
          <p:nvPr>
            <p:ph idx="1"/>
          </p:nvPr>
        </p:nvPicPr>
        <p:blipFill rotWithShape="1">
          <a:blip r:embed="rId3"/>
          <a:stretch/>
        </p:blipFill>
        <p:spPr>
          <a:xfrm>
            <a:off x="6482080" y="2240280"/>
            <a:ext cx="5457825" cy="3614738"/>
          </a:xfrm>
          <a:prstGeom prst="rect">
            <a:avLst/>
          </a:prstGeom>
        </p:spPr>
      </p:pic>
      <p:pic>
        <p:nvPicPr>
          <p:cNvPr id="17" name="Picture 16" descr="A picture containing photo, monitor, different, various&#10;&#10;Description automatically generated">
            <a:extLst>
              <a:ext uri="{FF2B5EF4-FFF2-40B4-BE49-F238E27FC236}">
                <a16:creationId xmlns:a16="http://schemas.microsoft.com/office/drawing/2014/main" id="{8F1200D7-9902-5240-B085-E97250DB3895}"/>
              </a:ext>
            </a:extLst>
          </p:cNvPr>
          <p:cNvPicPr>
            <a:picLocks noChangeAspect="1"/>
          </p:cNvPicPr>
          <p:nvPr/>
        </p:nvPicPr>
        <p:blipFill rotWithShape="1">
          <a:blip r:embed="rId4"/>
          <a:srcRect l="4730" r="4449"/>
          <a:stretch/>
        </p:blipFill>
        <p:spPr>
          <a:xfrm>
            <a:off x="356616" y="1935480"/>
            <a:ext cx="5742432" cy="4078224"/>
          </a:xfrm>
          <a:prstGeom prst="rect">
            <a:avLst/>
          </a:prstGeom>
        </p:spPr>
      </p:pic>
    </p:spTree>
    <p:extLst>
      <p:ext uri="{BB962C8B-B14F-4D97-AF65-F5344CB8AC3E}">
        <p14:creationId xmlns:p14="http://schemas.microsoft.com/office/powerpoint/2010/main" val="38044350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56B96-3373-AA41-8DFF-850828533023}"/>
              </a:ext>
            </a:extLst>
          </p:cNvPr>
          <p:cNvSpPr>
            <a:spLocks noGrp="1"/>
          </p:cNvSpPr>
          <p:nvPr>
            <p:ph type="title"/>
          </p:nvPr>
        </p:nvSpPr>
        <p:spPr/>
        <p:txBody>
          <a:bodyPr>
            <a:normAutofit/>
          </a:bodyPr>
          <a:lstStyle/>
          <a:p>
            <a:r>
              <a:rPr lang="en-US" sz="2800">
                <a:latin typeface="Arial"/>
                <a:cs typeface="Arial"/>
              </a:rPr>
              <a:t>Aero Wing Setups and Suspension Setups Comparison</a:t>
            </a:r>
            <a:endParaRPr lang="en-US" sz="2800"/>
          </a:p>
        </p:txBody>
      </p:sp>
      <p:pic>
        <p:nvPicPr>
          <p:cNvPr id="5" name="Content Placeholder 4" descr="A picture containing screenshot, monitor, sitting, computer&#10;&#10;Description automatically generated">
            <a:extLst>
              <a:ext uri="{FF2B5EF4-FFF2-40B4-BE49-F238E27FC236}">
                <a16:creationId xmlns:a16="http://schemas.microsoft.com/office/drawing/2014/main" id="{637FD0DE-4AAB-7D4C-91E8-83F2CA4E0F93}"/>
              </a:ext>
            </a:extLst>
          </p:cNvPr>
          <p:cNvPicPr>
            <a:picLocks noGrp="1" noChangeAspect="1"/>
          </p:cNvPicPr>
          <p:nvPr>
            <p:ph idx="1"/>
          </p:nvPr>
        </p:nvPicPr>
        <p:blipFill>
          <a:blip r:embed="rId3"/>
          <a:stretch>
            <a:fillRect/>
          </a:stretch>
        </p:blipFill>
        <p:spPr>
          <a:xfrm>
            <a:off x="3297294" y="655320"/>
            <a:ext cx="5594237" cy="3614738"/>
          </a:xfrm>
        </p:spPr>
      </p:pic>
    </p:spTree>
    <p:extLst>
      <p:ext uri="{BB962C8B-B14F-4D97-AF65-F5344CB8AC3E}">
        <p14:creationId xmlns:p14="http://schemas.microsoft.com/office/powerpoint/2010/main" val="27897997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189DC-CB0E-234F-8FFB-4E405D738179}"/>
              </a:ext>
            </a:extLst>
          </p:cNvPr>
          <p:cNvSpPr>
            <a:spLocks noGrp="1"/>
          </p:cNvSpPr>
          <p:nvPr>
            <p:ph type="title"/>
          </p:nvPr>
        </p:nvSpPr>
        <p:spPr/>
        <p:txBody>
          <a:bodyPr>
            <a:normAutofit/>
          </a:bodyPr>
          <a:lstStyle/>
          <a:p>
            <a:r>
              <a:rPr lang="en-US" sz="2800">
                <a:latin typeface="Arial"/>
                <a:cs typeface="Calibri Light"/>
              </a:rPr>
              <a:t>Silverstone National Circuit Test Plan</a:t>
            </a:r>
            <a:endParaRPr lang="en-US" sz="2800" dirty="0">
              <a:latin typeface="Arial"/>
              <a:cs typeface="Calibri Light"/>
            </a:endParaRPr>
          </a:p>
        </p:txBody>
      </p:sp>
      <p:pic>
        <p:nvPicPr>
          <p:cNvPr id="5" name="Content Placeholder 4" descr="A screenshot of a cell phone&#10;&#10;Description automatically generated">
            <a:extLst>
              <a:ext uri="{FF2B5EF4-FFF2-40B4-BE49-F238E27FC236}">
                <a16:creationId xmlns:a16="http://schemas.microsoft.com/office/drawing/2014/main" id="{021BBF32-E0FE-1E41-9626-24BE1C5A56F6}"/>
              </a:ext>
            </a:extLst>
          </p:cNvPr>
          <p:cNvPicPr>
            <a:picLocks noGrp="1" noChangeAspect="1"/>
          </p:cNvPicPr>
          <p:nvPr>
            <p:ph idx="1"/>
          </p:nvPr>
        </p:nvPicPr>
        <p:blipFill>
          <a:blip r:embed="rId3"/>
          <a:stretch>
            <a:fillRect/>
          </a:stretch>
        </p:blipFill>
        <p:spPr>
          <a:xfrm>
            <a:off x="1549831" y="413703"/>
            <a:ext cx="3327150" cy="4351338"/>
          </a:xfrm>
        </p:spPr>
      </p:pic>
      <p:pic>
        <p:nvPicPr>
          <p:cNvPr id="7" name="Picture 6" descr="A screenshot of a social media post&#10;&#10;Description automatically generated">
            <a:extLst>
              <a:ext uri="{FF2B5EF4-FFF2-40B4-BE49-F238E27FC236}">
                <a16:creationId xmlns:a16="http://schemas.microsoft.com/office/drawing/2014/main" id="{F8986A03-93E2-E14D-974C-B9B7CD9040F6}"/>
              </a:ext>
            </a:extLst>
          </p:cNvPr>
          <p:cNvPicPr>
            <a:picLocks noChangeAspect="1"/>
          </p:cNvPicPr>
          <p:nvPr/>
        </p:nvPicPr>
        <p:blipFill>
          <a:blip r:embed="rId4"/>
          <a:stretch>
            <a:fillRect/>
          </a:stretch>
        </p:blipFill>
        <p:spPr>
          <a:xfrm>
            <a:off x="6569897" y="407670"/>
            <a:ext cx="3713293" cy="4351338"/>
          </a:xfrm>
          <a:prstGeom prst="rect">
            <a:avLst/>
          </a:prstGeom>
        </p:spPr>
      </p:pic>
    </p:spTree>
    <p:extLst>
      <p:ext uri="{BB962C8B-B14F-4D97-AF65-F5344CB8AC3E}">
        <p14:creationId xmlns:p14="http://schemas.microsoft.com/office/powerpoint/2010/main" val="26109216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F894A-D79B-424F-8516-FE9864B1D52F}"/>
              </a:ext>
            </a:extLst>
          </p:cNvPr>
          <p:cNvSpPr>
            <a:spLocks noGrp="1"/>
          </p:cNvSpPr>
          <p:nvPr>
            <p:ph type="title"/>
          </p:nvPr>
        </p:nvSpPr>
        <p:spPr/>
        <p:txBody>
          <a:bodyPr>
            <a:normAutofit/>
          </a:bodyPr>
          <a:lstStyle/>
          <a:p>
            <a:r>
              <a:rPr lang="en-US" sz="3200">
                <a:latin typeface="Arial"/>
                <a:cs typeface="Arial"/>
              </a:rPr>
              <a:t>Setup </a:t>
            </a:r>
            <a:r>
              <a:rPr lang="en-US" sz="3200">
                <a:solidFill>
                  <a:srgbClr val="FF0000"/>
                </a:solidFill>
                <a:latin typeface="Arial"/>
                <a:cs typeface="Arial"/>
              </a:rPr>
              <a:t>1A</a:t>
            </a:r>
            <a:r>
              <a:rPr lang="en-US" sz="3200" dirty="0">
                <a:solidFill>
                  <a:srgbClr val="FF0000"/>
                </a:solidFill>
                <a:latin typeface="Arial"/>
                <a:cs typeface="Arial"/>
              </a:rPr>
              <a:t> </a:t>
            </a:r>
            <a:r>
              <a:rPr lang="en-US" sz="3200">
                <a:latin typeface="Arial"/>
                <a:cs typeface="Arial"/>
              </a:rPr>
              <a:t>(min wing, min ride) vs 9I (max wing, max ride)</a:t>
            </a:r>
          </a:p>
        </p:txBody>
      </p:sp>
      <p:pic>
        <p:nvPicPr>
          <p:cNvPr id="5" name="Content Placeholder 4" descr="A close up of a map&#10;&#10;Description automatically generated">
            <a:extLst>
              <a:ext uri="{FF2B5EF4-FFF2-40B4-BE49-F238E27FC236}">
                <a16:creationId xmlns:a16="http://schemas.microsoft.com/office/drawing/2014/main" id="{1BB25B62-5DDB-D745-AC98-8B6EFDCD0F1B}"/>
              </a:ext>
            </a:extLst>
          </p:cNvPr>
          <p:cNvPicPr>
            <a:picLocks noGrp="1" noChangeAspect="1"/>
          </p:cNvPicPr>
          <p:nvPr>
            <p:ph idx="1"/>
          </p:nvPr>
        </p:nvPicPr>
        <p:blipFill>
          <a:blip r:embed="rId3"/>
          <a:stretch>
            <a:fillRect/>
          </a:stretch>
        </p:blipFill>
        <p:spPr>
          <a:xfrm>
            <a:off x="684213" y="786289"/>
            <a:ext cx="8534400" cy="3413760"/>
          </a:xfrm>
        </p:spPr>
      </p:pic>
    </p:spTree>
    <p:extLst>
      <p:ext uri="{BB962C8B-B14F-4D97-AF65-F5344CB8AC3E}">
        <p14:creationId xmlns:p14="http://schemas.microsoft.com/office/powerpoint/2010/main" val="8564955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0B661-A717-3447-AC47-2D55196EF6E8}"/>
              </a:ext>
            </a:extLst>
          </p:cNvPr>
          <p:cNvSpPr>
            <a:spLocks noGrp="1"/>
          </p:cNvSpPr>
          <p:nvPr>
            <p:ph type="title"/>
          </p:nvPr>
        </p:nvSpPr>
        <p:spPr/>
        <p:txBody>
          <a:bodyPr>
            <a:normAutofit/>
          </a:bodyPr>
          <a:lstStyle/>
          <a:p>
            <a:r>
              <a:rPr lang="en-US" sz="2400" dirty="0">
                <a:latin typeface="Arial" panose="020B0604020202020204" pitchFamily="34" charset="0"/>
                <a:cs typeface="Arial" panose="020B0604020202020204" pitchFamily="34" charset="0"/>
              </a:rPr>
              <a:t>Setup </a:t>
            </a:r>
            <a:r>
              <a:rPr lang="en-US" sz="2400" dirty="0">
                <a:solidFill>
                  <a:srgbClr val="FF0000"/>
                </a:solidFill>
                <a:latin typeface="Arial" panose="020B0604020202020204" pitchFamily="34" charset="0"/>
                <a:cs typeface="Arial" panose="020B0604020202020204" pitchFamily="34" charset="0"/>
              </a:rPr>
              <a:t>9A</a:t>
            </a:r>
            <a:r>
              <a:rPr lang="en-US" sz="2400" dirty="0">
                <a:latin typeface="Arial" panose="020B0604020202020204" pitchFamily="34" charset="0"/>
                <a:cs typeface="Arial" panose="020B0604020202020204" pitchFamily="34" charset="0"/>
              </a:rPr>
              <a:t> (max wing, mid ride) vs C (mid wing, min front ride, max rear ride)</a:t>
            </a:r>
            <a:endParaRPr lang="en-US" sz="2400" dirty="0"/>
          </a:p>
        </p:txBody>
      </p:sp>
      <p:pic>
        <p:nvPicPr>
          <p:cNvPr id="5" name="Content Placeholder 4" descr="A close up of a map&#10;&#10;Description automatically generated">
            <a:extLst>
              <a:ext uri="{FF2B5EF4-FFF2-40B4-BE49-F238E27FC236}">
                <a16:creationId xmlns:a16="http://schemas.microsoft.com/office/drawing/2014/main" id="{AD7DFFCE-B84F-AE4F-A649-5FA2F5C7933A}"/>
              </a:ext>
            </a:extLst>
          </p:cNvPr>
          <p:cNvPicPr>
            <a:picLocks noGrp="1" noChangeAspect="1"/>
          </p:cNvPicPr>
          <p:nvPr>
            <p:ph idx="1"/>
          </p:nvPr>
        </p:nvPicPr>
        <p:blipFill>
          <a:blip r:embed="rId3"/>
          <a:stretch>
            <a:fillRect/>
          </a:stretch>
        </p:blipFill>
        <p:spPr>
          <a:xfrm>
            <a:off x="684213" y="785522"/>
            <a:ext cx="8534400" cy="3415294"/>
          </a:xfrm>
        </p:spPr>
      </p:pic>
    </p:spTree>
    <p:extLst>
      <p:ext uri="{BB962C8B-B14F-4D97-AF65-F5344CB8AC3E}">
        <p14:creationId xmlns:p14="http://schemas.microsoft.com/office/powerpoint/2010/main" val="9566724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FDA88-1AF1-E641-9382-0E1EDAC2142D}"/>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a:solidFill>
                  <a:srgbClr val="FFFFFF"/>
                </a:solidFill>
              </a:rPr>
              <a:t>Centre of Pressure for Setups 1-9</a:t>
            </a:r>
          </a:p>
        </p:txBody>
      </p:sp>
      <p:pic>
        <p:nvPicPr>
          <p:cNvPr id="14" name="Picture 14">
            <a:extLst>
              <a:ext uri="{FF2B5EF4-FFF2-40B4-BE49-F238E27FC236}">
                <a16:creationId xmlns:a16="http://schemas.microsoft.com/office/drawing/2014/main" id="{B8687862-5A5F-4326-A782-9FA0DDD0DE40}"/>
              </a:ext>
            </a:extLst>
          </p:cNvPr>
          <p:cNvPicPr>
            <a:picLocks noGrp="1" noChangeAspect="1"/>
          </p:cNvPicPr>
          <p:nvPr>
            <p:ph idx="1"/>
          </p:nvPr>
        </p:nvPicPr>
        <p:blipFill>
          <a:blip r:embed="rId3"/>
          <a:stretch>
            <a:fillRect/>
          </a:stretch>
        </p:blipFill>
        <p:spPr>
          <a:xfrm>
            <a:off x="320040" y="1191943"/>
            <a:ext cx="3425609" cy="2267312"/>
          </a:xfrm>
          <a:prstGeom prst="rect">
            <a:avLst/>
          </a:prstGeom>
        </p:spPr>
      </p:pic>
      <p:pic>
        <p:nvPicPr>
          <p:cNvPr id="16" name="Picture 16">
            <a:extLst>
              <a:ext uri="{FF2B5EF4-FFF2-40B4-BE49-F238E27FC236}">
                <a16:creationId xmlns:a16="http://schemas.microsoft.com/office/drawing/2014/main" id="{F26D1C89-9471-4975-89DC-E53F3934305B}"/>
              </a:ext>
            </a:extLst>
          </p:cNvPr>
          <p:cNvPicPr>
            <a:picLocks noChangeAspect="1"/>
          </p:cNvPicPr>
          <p:nvPr/>
        </p:nvPicPr>
        <p:blipFill>
          <a:blip r:embed="rId4"/>
          <a:stretch>
            <a:fillRect/>
          </a:stretch>
        </p:blipFill>
        <p:spPr>
          <a:xfrm>
            <a:off x="4385729" y="1174948"/>
            <a:ext cx="3433324" cy="2286062"/>
          </a:xfrm>
          <a:prstGeom prst="rect">
            <a:avLst/>
          </a:prstGeom>
        </p:spPr>
      </p:pic>
      <p:pic>
        <p:nvPicPr>
          <p:cNvPr id="18" name="Picture 18">
            <a:extLst>
              <a:ext uri="{FF2B5EF4-FFF2-40B4-BE49-F238E27FC236}">
                <a16:creationId xmlns:a16="http://schemas.microsoft.com/office/drawing/2014/main" id="{239EB306-54CC-4B22-9E68-49B210147029}"/>
              </a:ext>
            </a:extLst>
          </p:cNvPr>
          <p:cNvPicPr>
            <a:picLocks noChangeAspect="1"/>
          </p:cNvPicPr>
          <p:nvPr/>
        </p:nvPicPr>
        <p:blipFill>
          <a:blip r:embed="rId5"/>
          <a:stretch>
            <a:fillRect/>
          </a:stretch>
        </p:blipFill>
        <p:spPr>
          <a:xfrm>
            <a:off x="8449725" y="1176543"/>
            <a:ext cx="3423916" cy="2281781"/>
          </a:xfrm>
          <a:prstGeom prst="rect">
            <a:avLst/>
          </a:prstGeom>
        </p:spPr>
      </p:pic>
    </p:spTree>
    <p:extLst>
      <p:ext uri="{BB962C8B-B14F-4D97-AF65-F5344CB8AC3E}">
        <p14:creationId xmlns:p14="http://schemas.microsoft.com/office/powerpoint/2010/main" val="2456558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75CA8C-90FB-A04F-8096-F5A340FE7ADB}"/>
              </a:ext>
            </a:extLst>
          </p:cNvPr>
          <p:cNvSpPr>
            <a:spLocks noGrp="1"/>
          </p:cNvSpPr>
          <p:nvPr>
            <p:ph type="title"/>
          </p:nvPr>
        </p:nvSpPr>
        <p:spPr>
          <a:xfrm>
            <a:off x="684212" y="485244"/>
            <a:ext cx="8534400" cy="1507067"/>
          </a:xfrm>
        </p:spPr>
        <p:txBody>
          <a:bodyPr>
            <a:normAutofit/>
          </a:bodyPr>
          <a:lstStyle/>
          <a:p>
            <a:r>
              <a:rPr lang="en-US">
                <a:latin typeface="Arial"/>
                <a:cs typeface="Calibri Light"/>
              </a:rPr>
              <a:t>Conclusion</a:t>
            </a:r>
            <a:endParaRPr lang="en-US">
              <a:latin typeface="Arial"/>
            </a:endParaRP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a:extLst>
              <a:ext uri="{FF2B5EF4-FFF2-40B4-BE49-F238E27FC236}">
                <a16:creationId xmlns:a16="http://schemas.microsoft.com/office/drawing/2014/main" id="{42065FD3-1391-DE40-8EB3-67008E3669A5}"/>
              </a:ext>
            </a:extLst>
          </p:cNvPr>
          <p:cNvSpPr>
            <a:spLocks noGrp="1"/>
          </p:cNvSpPr>
          <p:nvPr>
            <p:ph idx="1"/>
          </p:nvPr>
        </p:nvSpPr>
        <p:spPr>
          <a:xfrm>
            <a:off x="684212" y="2068511"/>
            <a:ext cx="8534400" cy="3615267"/>
          </a:xfrm>
        </p:spPr>
        <p:txBody>
          <a:bodyPr vert="horz" lIns="91440" tIns="45720" rIns="91440" bIns="45720" rtlCol="0">
            <a:normAutofit/>
          </a:bodyPr>
          <a:lstStyle/>
          <a:p>
            <a:r>
              <a:rPr lang="en-US" sz="1900">
                <a:solidFill>
                  <a:schemeClr val="tx1"/>
                </a:solidFill>
                <a:latin typeface="Arial"/>
                <a:cs typeface="Calibri"/>
              </a:rPr>
              <a:t>The GP2 car is largely limited on corner entry by the rear available grip on most setups we tested in low to mid speed turns where the car needs a slight rear bias to the Centre of Pressure which prevents the car from suffering from oversteer. Too much front wing in these corners has shown to make the car too pointy and hinders laptimes even though the driveability of the car is improved. The Setup Called C turned out to be the quickest of all with the car being a little understeery, this setup was the setup with maximum Rake angle. Minimum front ride and maximum rear ride gave rise to the ability to create lesser lateral acceleration (At the rear axle) in corners than the setups with greater wing angles. The centre of pressure is greatly affected by front wing angle and can make the Centre of pressure more neutral or biased towards the front.</a:t>
            </a:r>
          </a:p>
        </p:txBody>
      </p:sp>
    </p:spTree>
    <p:extLst>
      <p:ext uri="{BB962C8B-B14F-4D97-AF65-F5344CB8AC3E}">
        <p14:creationId xmlns:p14="http://schemas.microsoft.com/office/powerpoint/2010/main" val="1363087484"/>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TotalTime>
  <Words>76</Words>
  <Application>Microsoft Office PowerPoint</Application>
  <PresentationFormat>Widescreen</PresentationFormat>
  <Paragraphs>6</Paragraphs>
  <Slides>16</Slides>
  <Notes>14</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Slice</vt:lpstr>
      <vt:lpstr>Aerodynamic Vehicle Testing on a Base Performance Simulator</vt:lpstr>
      <vt:lpstr>Straight Line Test Plan </vt:lpstr>
      <vt:lpstr>Creating Appropriate Setups Spreadsheet</vt:lpstr>
      <vt:lpstr>Group A and Group B Setups</vt:lpstr>
      <vt:lpstr>Straight Line Test: Aero Force, CLT, CDA, Aero Efficiency</vt:lpstr>
      <vt:lpstr>Static and Dynamic Math Channels</vt:lpstr>
      <vt:lpstr>Aero Setups Comparison</vt:lpstr>
      <vt:lpstr>Best Aerodynamic Setups Comparison</vt:lpstr>
      <vt:lpstr>PowerPoint Presentation</vt:lpstr>
      <vt:lpstr>Aero Wing Setups and Suspension Setups Comparison </vt:lpstr>
      <vt:lpstr>Aero Wing Setups and Suspension Setups Comparison</vt:lpstr>
      <vt:lpstr>Silverstone National Circuit Test Plan</vt:lpstr>
      <vt:lpstr>Setup 1A (min wing, min ride) vs 9I (max wing, max ride)</vt:lpstr>
      <vt:lpstr>Setup 9A (max wing, mid ride) vs C (mid wing, min front ride, max rear ride)</vt:lpstr>
      <vt:lpstr>Centre of Pressure for Setups 1-9</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Aerodynamic Vehicle Testing on a Base Performance Simulator</dc:title>
  <dc:creator>Dympna Cunniffe</dc:creator>
  <cp:lastModifiedBy>Dympna Cunniffe</cp:lastModifiedBy>
  <cp:revision>3255</cp:revision>
  <dcterms:created xsi:type="dcterms:W3CDTF">2020-03-26T02:44:35Z</dcterms:created>
  <dcterms:modified xsi:type="dcterms:W3CDTF">2020-04-02T06:11:02Z</dcterms:modified>
</cp:coreProperties>
</file>