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2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27"/>
    <p:restoredTop sz="94601"/>
  </p:normalViewPr>
  <p:slideViewPr>
    <p:cSldViewPr snapToGrid="0">
      <p:cViewPr varScale="1">
        <p:scale>
          <a:sx n="85" d="100"/>
          <a:sy n="85" d="100"/>
        </p:scale>
        <p:origin x="176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F1F33-85EC-10DC-55C8-7068789E1F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823F60-E1FB-DE10-4794-91BDF8F4B1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03127-CBD8-BA52-6ED4-CC986CF50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23EE1-A5B4-86EE-170A-92997A734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BD58F-0ED3-25B1-F81D-240B860F7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8444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4A7DE-E36A-2C71-B57B-EB62A4391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66A62-4593-056B-93F2-B1B33A4924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ABD8B6-2DA6-5589-C92C-E77191764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B7EC65-2D6D-3AC9-CC77-B0FE88B5A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F3989C-E0F0-1ECA-9D60-1F283EB4C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116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DF8F3-BCDA-8084-3851-8EAD1C709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5F9B11-AF66-9C62-8F13-2DA2EDC074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635F0-3791-2F1B-B28C-BAD4CBFAC2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53382-7300-001F-4460-CAE8B6C19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679BA-CF33-0EB1-5D17-C65BD18FB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482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1D572-DE9B-2D9B-E1B6-44547C8B4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4D9D5-D235-056B-9389-B417B7C348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7EB7E2-D70F-48CF-C149-903FC6DE35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441779-F0F9-ECAA-DF74-C0B04E3B0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18854D-CBA4-BDAB-2426-86FD1C031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740568-989B-5841-4600-65C44CF31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479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6FADA-8C97-E9E1-29EF-5DE77F095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C3F5EB-1F1C-4AE2-1E9C-048A5B35D5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3B4964-4156-AAF3-EDE2-4C9A059E6F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C3C46B-2408-2BE5-4464-7571C72DAF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9C209E-87A6-97F8-EB37-5F7E990732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1B9DE4-F33B-90ED-2184-33F18E376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56E347-9DDE-7E29-2D19-CD9F50CF8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3ECA2F-7379-5FE1-062E-180776EEA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232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5752D-41BD-8628-03FF-E4302F59B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9A75AA-B828-D2DB-B722-658348D2C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32A591-0769-6A33-E01B-B74521B65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CBE561-4B1A-F226-EE11-30EC4FA84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3567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FA42FB-8B5D-50C9-57B8-DB9272046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AB41C3-EAA0-4E81-3C9E-62E5CF508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E0BFE3-C821-9EB5-699E-1C8B15665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512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14C04-7E11-097D-2D67-495FCAE17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6369C-FAA5-81AA-47BD-634D9AEE6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73B22B-1860-9857-0AB5-146F94B4B5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3B5203-0C66-861A-7DAB-39353CDF1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96454F-4145-341F-48DC-E3E911003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3F4BBC-78EF-FC7B-450C-BA77BC5CE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4727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74084-0663-4194-CFBD-DBDB5F882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88F1087-704B-F690-853C-510F233FFD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14B33F-4F6A-5689-D169-62CF80A46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2074F6-8B79-6106-0B91-0BABF9D8C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0F6F1A-060A-5042-7ABB-6594CD12B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50E6AD-2534-B189-5320-143E4A3FD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079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74675-D806-E92C-DE23-6083361F9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322667-2C87-C9AD-104E-C043DEF4EB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F5431-6162-3CB9-F1CF-8CBB3B079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B2FCE-ECE9-8310-0288-CE5698F8C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B56636-0F73-3381-5445-E54660DA3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5368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C32724-61AA-0D78-0D0E-6DF3F9FF2A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84B437-D0BE-F502-F123-E673896E42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1297BB-7837-32C3-C2E1-2A6D7752F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28694E-AF1C-AA9E-7709-75BA3F122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F4C994-9366-8019-9F92-7D2F2D856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122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BCB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A1D6D8-AF0F-0676-F499-BD9B0FF0D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44C75C-F768-F4EC-42BB-3730CF5A2B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6D7F7F-543E-2D77-6059-72847AE18E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94B48F-609D-9649-8B6D-251983B6316A}" type="datetimeFigureOut">
              <a:rPr lang="en-US" smtClean="0"/>
              <a:t>6/8/26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0B84C-A88A-1A5C-0EAC-3CA53F99F5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6BF75-EC6D-7229-8C69-AA6EA86042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BD49F4-A5AA-C14B-A40E-51CABAE711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749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cp.co.uk/ethical-framework" TargetMode="External"/><Relationship Id="rId2" Type="http://schemas.openxmlformats.org/officeDocument/2006/relationships/hyperlink" Target="https://www.hcpc-uk.org/standards/standards-of-conduct-performance-and-ethi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D5257-8AF3-C1A1-4756-4A43F7CBD8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7696" y="1122363"/>
            <a:ext cx="10521696" cy="230663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  <a:r>
              <a:rPr lang="en-GB" b="1" dirty="0">
                <a:solidFill>
                  <a:srgbClr val="0D0D0D"/>
                </a:solidFill>
                <a:latin typeface="-apple-system-body"/>
                <a:cs typeface="Arial" panose="020B0604020202020204" pitchFamily="34" charset="0"/>
              </a:rPr>
              <a:t>- A Key Skill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in Health and Social Care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F474E4-8011-BB13-A49F-0F8CC180E0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Tamyne Cossa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2507591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Self-Awareness Presentation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Olubukola Adegbite </a:t>
            </a:r>
          </a:p>
        </p:txBody>
      </p:sp>
    </p:spTree>
    <p:extLst>
      <p:ext uri="{BB962C8B-B14F-4D97-AF65-F5344CB8AC3E}">
        <p14:creationId xmlns:p14="http://schemas.microsoft.com/office/powerpoint/2010/main" val="2082863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D1523-45CC-73D9-4E5A-73C2E3495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8248" y="18255"/>
            <a:ext cx="10515600" cy="1325563"/>
          </a:xfrm>
        </p:spPr>
        <p:txBody>
          <a:bodyPr/>
          <a:lstStyle/>
          <a:p>
            <a:r>
              <a:rPr lang="en-US" dirty="0"/>
              <a:t>What is reflection?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D2B1E-5E17-144B-D00B-27B2F8E88A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328" y="1343818"/>
            <a:ext cx="11475720" cy="5081366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 means thinking carefully about experiences, actions, and feelings in order to learn and improve.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health and social care, reflection helps professionals: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 their behaviour and decisions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 from experiences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and relationships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better care for service users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 is important because every client has different experiences, beliefs, and needs. Reflection is a continuous process of learning and self-evaluation.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93144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91904-C134-1A1C-139D-11652D486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213360"/>
            <a:ext cx="10515600" cy="1325563"/>
          </a:xfrm>
        </p:spPr>
        <p:txBody>
          <a:bodyPr/>
          <a:lstStyle/>
          <a:p>
            <a:r>
              <a:rPr lang="en-US" dirty="0"/>
              <a:t>Why reflection is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8BE217-E09A-CD58-C8DF-93246725E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448" y="1255776"/>
            <a:ext cx="11350752" cy="53888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is Reflection Important?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 is important because it: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Improves self-awareness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Supports emotional wellbeing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Encourages professional development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Improves decision making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professionals avoid judgement and bias</a:t>
            </a:r>
          </a:p>
          <a:p>
            <a:pPr>
              <a:buFont typeface="Wingdings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Promotes person-centred care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Counsellors and care workers must avoid projecting their own experiences or feelings onto clients because the client is the expert in their own life.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448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485AA-829A-423C-BFAB-264DC5175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Gibbs’ Reflective Cycle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59AD6-301A-D654-4891-9354D6AFC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76" y="1414272"/>
            <a:ext cx="11216640" cy="529132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Gibbs’ Reflective Cycle (1988)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Gibbs’ Reflective Cycle is a model used in health and social care to help professionals reflect on experiences and improve future practice.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model encourages workers to think carefully about situations, their emotions, and what they could do differently next time.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6 Stages of Gibbs’ Reflective Cycle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Description – What happened?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Feelings – What were you thinking and feeling?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Evaluation – What went well and what did not?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Analysis – Why did the situation happen this way?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Conclusion – What have you learned?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Action Plan – What would you do differently next time?</a:t>
            </a:r>
          </a:p>
        </p:txBody>
      </p:sp>
    </p:spTree>
    <p:extLst>
      <p:ext uri="{BB962C8B-B14F-4D97-AF65-F5344CB8AC3E}">
        <p14:creationId xmlns:p14="http://schemas.microsoft.com/office/powerpoint/2010/main" val="1229519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E1BB6-C07E-B6DF-61BE-2684B33F0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696" y="98361"/>
            <a:ext cx="10515600" cy="1325563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Reflection in Professional Practice</a:t>
            </a:r>
            <a:br>
              <a:rPr lang="en-US" dirty="0"/>
            </a:br>
            <a:endParaRPr lang="en-US" dirty="0"/>
          </a:p>
        </p:txBody>
      </p:sp>
      <p:sp>
        <p:nvSpPr>
          <p:cNvPr id="4" name="Terminator 3">
            <a:extLst>
              <a:ext uri="{FF2B5EF4-FFF2-40B4-BE49-F238E27FC236}">
                <a16:creationId xmlns:a16="http://schemas.microsoft.com/office/drawing/2014/main" id="{0F854706-4CE6-F0B6-8E57-FCB2CEB853E3}"/>
              </a:ext>
            </a:extLst>
          </p:cNvPr>
          <p:cNvSpPr/>
          <p:nvPr/>
        </p:nvSpPr>
        <p:spPr>
          <a:xfrm>
            <a:off x="0" y="5173072"/>
            <a:ext cx="8107680" cy="1325563"/>
          </a:xfrm>
          <a:prstGeom prst="flowChartTerminator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reflecting on experiences, professionals can identify areas for improvement and adapt their practice to better meet the needs of service users.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A6D1987-3572-F495-C877-C9BD9053D2D9}"/>
              </a:ext>
            </a:extLst>
          </p:cNvPr>
          <p:cNvSpPr/>
          <p:nvPr/>
        </p:nvSpPr>
        <p:spPr>
          <a:xfrm>
            <a:off x="7345680" y="1022146"/>
            <a:ext cx="4754880" cy="402653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practice is used across health and social care settings, including nursing, counselling, social work, care homes, and early years services.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 helps professionals to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Wingdings" pitchFamily="2" charset="2"/>
              </a:rPr>
              <a:t>:</a:t>
            </a:r>
          </a:p>
          <a:p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 Improve communication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 Learn from mistakes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 Remain non-judgemental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 Improve decision-making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✔ Provide safer, person-centred care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9D65F421-72B2-461D-9380-D83D32397ACF}"/>
              </a:ext>
            </a:extLst>
          </p:cNvPr>
          <p:cNvSpPr/>
          <p:nvPr/>
        </p:nvSpPr>
        <p:spPr>
          <a:xfrm>
            <a:off x="91440" y="1312926"/>
            <a:ext cx="7168896" cy="303580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 in Professional Practice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organisations such as the HCPC and BACP encourage reflective practice to maintain safe and effective care.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Professionals may: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Keep reflective journals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Attend supervision meetings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Discuss challenging situations with colleagues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Evaluate what went well and what could improve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5131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A21FF-A4DD-58E3-F980-2B2E3CA21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4" y="-183515"/>
            <a:ext cx="11524488" cy="1325563"/>
          </a:xfrm>
        </p:spPr>
        <p:txBody>
          <a:bodyPr>
            <a:normAutofit/>
          </a:bodyPr>
          <a:lstStyle/>
          <a:p>
            <a:r>
              <a:rPr lang="en-GB" dirty="0"/>
              <a:t>Practical Example Using Gibbs’ Reflective Cycle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8EB62-A859-CD18-A081-38AE637E1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648" y="1007936"/>
            <a:ext cx="11524488" cy="5612320"/>
          </a:xfrm>
        </p:spPr>
        <p:txBody>
          <a:bodyPr>
            <a:normAutofit fontScale="70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Practical Example in a Counselling Setting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counsellor is supporting a client who repeatedly returns to an unhealthy relationship. After the session, the counsellor feels frustrated and emotionally affected.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counsellor then uses Gibbs’ Reflective Cycle to reflect on the session.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Using Gibbs’ Cycle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Description: The client discussed returning to their partner again.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Feelings: The counsellor felt frustrated and worried for the client.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Evaluation: The session remained professional, but the counsellor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emotional involvement internally.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Analysis: The counsellor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realised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personal opinions may have influenced their thinking.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Conclusion: Clients must make decisions in their own time.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Action Plan: The counsellor plans to discuss the situation in supervision and continue using a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non-judgemental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approach.</a:t>
            </a:r>
          </a:p>
        </p:txBody>
      </p:sp>
    </p:spTree>
    <p:extLst>
      <p:ext uri="{BB962C8B-B14F-4D97-AF65-F5344CB8AC3E}">
        <p14:creationId xmlns:p14="http://schemas.microsoft.com/office/powerpoint/2010/main" val="34855631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AE20E-3442-A22B-C363-D76133189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 of Reflection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2DB78-81FD-CC8C-AA9A-DBADF8E4A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447673"/>
            <a:ext cx="10515600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Although reflection is valuable, it can sometimes be difficult because: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Professionals may struggle to accept mistakes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Emotional situations can be difficult to process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Time pressures may limit opportunities to reflect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Some workers may avoid self-evaluation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Despite these challenges, reflection is important for continuous professional development and improving care.</a:t>
            </a:r>
          </a:p>
        </p:txBody>
      </p:sp>
    </p:spTree>
    <p:extLst>
      <p:ext uri="{BB962C8B-B14F-4D97-AF65-F5344CB8AC3E}">
        <p14:creationId xmlns:p14="http://schemas.microsoft.com/office/powerpoint/2010/main" val="10452174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10E3B-FB34-9327-9FBE-508A81B91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1020" y="460462"/>
            <a:ext cx="4828482" cy="85291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 Reflection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8AAD2-46D4-E30D-F6F4-AFCC7EFA82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64794"/>
            <a:ext cx="10515600" cy="9233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believe reflection is important because health and social care professionals work closely with vulnerable individuals and must remain self-aware, professional and compassionate.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766A0E-5111-B7FB-8488-52E3EEA3B151}"/>
              </a:ext>
            </a:extLst>
          </p:cNvPr>
          <p:cNvSpPr txBox="1"/>
          <p:nvPr/>
        </p:nvSpPr>
        <p:spPr>
          <a:xfrm>
            <a:off x="0" y="2188124"/>
            <a:ext cx="564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Reflection helps professionals to: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Learn from experiences and mistakes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Improve communication with service users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Remain non-judgemental and self-aware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✔ Deliver compassionate, person-centred care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988F9B-7724-7D82-FA31-ADC6B2595243}"/>
              </a:ext>
            </a:extLst>
          </p:cNvPr>
          <p:cNvSpPr txBox="1"/>
          <p:nvPr/>
        </p:nvSpPr>
        <p:spPr>
          <a:xfrm>
            <a:off x="0" y="5038344"/>
            <a:ext cx="92781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Personally, I believe reflection is important because it allows professionals to continually improve their practice and better meet the individual needs of service users.</a:t>
            </a:r>
          </a:p>
          <a:p>
            <a:endParaRPr lang="en-US" dirty="0"/>
          </a:p>
        </p:txBody>
      </p:sp>
      <p:pic>
        <p:nvPicPr>
          <p:cNvPr id="8" name="Graphic 7" descr="Person with idea outline">
            <a:extLst>
              <a:ext uri="{FF2B5EF4-FFF2-40B4-BE49-F238E27FC236}">
                <a16:creationId xmlns:a16="http://schemas.microsoft.com/office/drawing/2014/main" id="{B39182C9-316B-BDBD-9729-0D62D2BA28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95944" y="3218688"/>
            <a:ext cx="3639312" cy="363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517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5886-0C31-B8C6-9B54-1B6D5ABDC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3464" y="0"/>
            <a:ext cx="10515600" cy="1325563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56800-C62A-0B98-A3F8-E4AF5897E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1460500"/>
            <a:ext cx="11170920" cy="503237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 is an essential skill in health and social care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improves self-awareness and professional practice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Gibbs’ Reflective Cycle provides a structured way to learn from experiences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 supports emotional wellbeing and person-centred care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Reflective practice helps professionals continuously improve the support they provide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Overall, reflection helps health and social care workers provide safe, compassionate, and effective care. This ultimately improves outcomes for service users by ensuring care remains safe, person-centred and responsive to individual needs.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795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D0458-7DB3-7E3C-10F6-13925ED9C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064CC-014D-F0BC-2053-339B8736C0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Bolton, G. (2018) Reflective Practice: Writing and Professional Development. 5th </a:t>
            </a:r>
            <a:r>
              <a:rPr lang="en-US" dirty="0" err="1"/>
              <a:t>edn</a:t>
            </a:r>
            <a:r>
              <a:rPr lang="en-US" dirty="0"/>
              <a:t>. London: SAGE Publications.</a:t>
            </a:r>
          </a:p>
          <a:p>
            <a:endParaRPr lang="en-US" dirty="0"/>
          </a:p>
          <a:p>
            <a:r>
              <a:rPr lang="en-US" dirty="0"/>
              <a:t>Gibbs, G. (1988) Learning by Doing: A Guide to Teaching and Learning Methods. Oxford: Oxford Polytechnic.</a:t>
            </a:r>
          </a:p>
          <a:p>
            <a:endParaRPr lang="en-US" dirty="0"/>
          </a:p>
          <a:p>
            <a:r>
              <a:rPr lang="en-US" dirty="0"/>
              <a:t>Schön, D.A. (1983) The Reflective Practitioner: How Professionals Think in Action. New York: Basic Books.</a:t>
            </a:r>
          </a:p>
          <a:p>
            <a:endParaRPr lang="en-US" dirty="0"/>
          </a:p>
          <a:p>
            <a:r>
              <a:rPr lang="en-US" dirty="0"/>
              <a:t>The Health and Care Professions Council (HCPC) (2024) Standards of conduct, performance and ethics. Available at: </a:t>
            </a:r>
            <a:r>
              <a:rPr lang="en-US" dirty="0">
                <a:hlinkClick r:id="rId2"/>
              </a:rPr>
              <a:t>https://www.hcpc-uk.org/standards/standards-of-conduct-performance-and-ethics</a:t>
            </a:r>
            <a:r>
              <a:rPr lang="en-US" dirty="0"/>
              <a:t>  (Accessed: 2026).</a:t>
            </a:r>
          </a:p>
          <a:p>
            <a:endParaRPr lang="en-US" dirty="0"/>
          </a:p>
          <a:p>
            <a:r>
              <a:rPr lang="en-US" dirty="0"/>
              <a:t>The British Association for Counselling and Psychotherapy (BACP) (2024) Ethical Framework for the Counselling Professions. Available at: </a:t>
            </a:r>
            <a:r>
              <a:rPr lang="en-US" dirty="0">
                <a:hlinkClick r:id="rId3"/>
              </a:rPr>
              <a:t>https://www.bacp.co.uk/ethical-framework</a:t>
            </a:r>
            <a:r>
              <a:rPr lang="en-US" dirty="0"/>
              <a:t> (Accessed: 2026).</a:t>
            </a:r>
          </a:p>
        </p:txBody>
      </p:sp>
    </p:spTree>
    <p:extLst>
      <p:ext uri="{BB962C8B-B14F-4D97-AF65-F5344CB8AC3E}">
        <p14:creationId xmlns:p14="http://schemas.microsoft.com/office/powerpoint/2010/main" val="3517099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925</Words>
  <Application>Microsoft Macintosh PowerPoint</Application>
  <PresentationFormat>Widescreen</PresentationFormat>
  <Paragraphs>107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-apple-system-body</vt:lpstr>
      <vt:lpstr>Aptos</vt:lpstr>
      <vt:lpstr>Aptos Display</vt:lpstr>
      <vt:lpstr>Arial</vt:lpstr>
      <vt:lpstr>Wingdings</vt:lpstr>
      <vt:lpstr>Office Theme</vt:lpstr>
      <vt:lpstr>Reflection- A Key Skill in Health and Social Care Practice</vt:lpstr>
      <vt:lpstr>What is reflection? </vt:lpstr>
      <vt:lpstr>Why reflection is Important</vt:lpstr>
      <vt:lpstr>Gibbs’ Reflective Cycle </vt:lpstr>
      <vt:lpstr> Reflection in Professional Practice </vt:lpstr>
      <vt:lpstr>Practical Example Using Gibbs’ Reflective Cycle</vt:lpstr>
      <vt:lpstr>Challenges of Reflection </vt:lpstr>
      <vt:lpstr>Personal Reflection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Tamyne Summer Cossa (2507591)</dc:creator>
  <cp:lastModifiedBy>Tamyne Summer Cossa (2507591)</cp:lastModifiedBy>
  <cp:revision>3</cp:revision>
  <dcterms:created xsi:type="dcterms:W3CDTF">2026-05-28T09:07:40Z</dcterms:created>
  <dcterms:modified xsi:type="dcterms:W3CDTF">2026-06-08T21:19:15Z</dcterms:modified>
</cp:coreProperties>
</file>