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8" r:id="rId2"/>
    <p:sldId id="259" r:id="rId3"/>
    <p:sldId id="264" r:id="rId4"/>
    <p:sldId id="260" r:id="rId5"/>
    <p:sldId id="261" r:id="rId6"/>
    <p:sldId id="262" r:id="rId7"/>
    <p:sldId id="263" r:id="rId8"/>
    <p:sldId id="265" r:id="rId9"/>
    <p:sldId id="267" r:id="rId10"/>
    <p:sldId id="270" r:id="rId11"/>
    <p:sldId id="269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FF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017" autoAdjust="0"/>
    <p:restoredTop sz="94660"/>
  </p:normalViewPr>
  <p:slideViewPr>
    <p:cSldViewPr snapToGrid="0">
      <p:cViewPr>
        <p:scale>
          <a:sx n="56" d="100"/>
          <a:sy n="56" d="100"/>
        </p:scale>
        <p:origin x="1184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C20BB3-3CCB-4FE5-991B-82F6BCB48AF3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746DE6-3336-457D-A091-FA20AC1C53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952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Consider talking about: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Effect on work teams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2728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391AB-F383-4237-A071-AD1C6E9246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6636DA-4FDE-4B32-8CCE-37EFA3E757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F87932-8FF0-4DF1-A776-9A3CE37618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495F3-B757-4FAF-98AA-EDA7D1485485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38FAB8-C9F1-4DBB-B355-D8DEE3706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490E3-D8E8-4766-9104-14009BF563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6901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BC967-18DB-4664-9B4D-06177FB94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DF7174-64B4-4D8F-BF44-3DD1F66CAD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CD83D3-86C4-482F-A2DC-B4C55DBF3F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495F3-B757-4FAF-98AA-EDA7D1485485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F05BE2-6C23-4CB4-A63E-457E635BF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097965-24FE-4C07-BE16-69AE439950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57682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3394D-04EF-440C-B08B-114464B31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EBE3F6-F021-4D6B-8B0D-EF74D7461F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96233C-6806-4593-91C0-CF4ECD84A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495F3-B757-4FAF-98AA-EDA7D1485485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3A761E-2D3A-4397-A82C-2F3B981DE0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97E71-B59F-4260-B01B-2B7CEB089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326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4DFCB-DD40-4637-9CAB-2BAF24231C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94065F-4B44-4622-98EE-166F936489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AF1249-B890-4466-9E24-84A2490700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0FA9B4-D282-452F-B78A-FF5873ACF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495F3-B757-4FAF-98AA-EDA7D1485485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9B0F13-A139-4B66-9544-16480800F6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8791D0-EC30-4D8C-8764-475D8DB34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5023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3AA7D-15D2-4D5F-B1C4-501073416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E80A0E-25B9-4E8E-8B0D-201E1C5640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89B111-0CA0-47CD-9F0B-DBCBA3AE3C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EF0E02D-3176-4B85-ACB6-721F268274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7D9317-BBE1-4F36-82FE-E348F6F18A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837DDCB-69F8-49FA-A111-C8AB271389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495F3-B757-4FAF-98AA-EDA7D1485485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A18B0CD-1F68-412E-9232-F267114C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9B21FC-12CC-472D-BC38-EF413158CC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1432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F51AB-8384-4E67-914C-B39484AD23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909660-3861-4545-BF68-9ED039B5D0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495F3-B757-4FAF-98AA-EDA7D1485485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DD5392-AC3A-4EAF-ADE6-B6CF4B50AC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679880-BF48-4F4D-B8B3-4E99FC415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489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F98E25-CF37-4F73-9E22-2102381678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495F3-B757-4FAF-98AA-EDA7D1485485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D7A0E1-38AB-4FDA-8EC1-2D7617909C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A8E424-5A91-4557-9ADF-4A9422A069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8027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BB935-0427-44CC-A384-333EAD831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B9DCF6-55CF-43EE-B135-BFC4B4D40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37538E-A112-4E8F-A445-1A06B0C353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30D413-9505-4ED8-BFF1-5141BE9EE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495F3-B757-4FAF-98AA-EDA7D1485485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0815B0-4528-4FA2-8472-8F19C0F165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C9FCEF-4406-4552-BFE4-6DA3761357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0635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CE22C-69D4-49EC-8858-787B3C67B0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6A4341-3C0B-4025-AE17-8F0F8FABF5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F5FF01-E0B6-419C-ABCC-70844E4EAC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501218-FFD7-4F25-B220-F5DE5F706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495F3-B757-4FAF-98AA-EDA7D1485485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87CBFB-34A6-49D8-A1D2-45DF38876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2726A4-D33A-486A-B120-648AF3D8BA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7433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3B8678-553E-4A5B-8CFE-5DB358BDF3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3AF303-1F73-4575-83E6-561589F163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36EC56-7DCF-400D-A871-C26291EB1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495F3-B757-4FAF-98AA-EDA7D1485485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AC5B-7C77-4F8C-ADB0-8D208A2EB3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2F48AF-AB8F-4DD2-BC77-7E2F42AD3B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3178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0ED820-BFE6-41B5-8064-984037A999A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A27FEA-5359-474A-B4F8-FF510DD748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4DD33D-563C-4B8C-B8C1-625FF5C5B8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495F3-B757-4FAF-98AA-EDA7D1485485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471877-89FD-46BE-832F-C5660A556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6E675F-CC4D-48CF-90C8-53829EE08B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4621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07C8C3-4165-4353-ABF2-492454AF91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9AA46A-3C66-4E4A-9907-225E50ABB7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7F8214-A11A-4309-9D51-44F35987D1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6495F3-B757-4FAF-98AA-EDA7D1485485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A334EB-8260-4F13-9553-5A8593D9DC6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C1EF96-E028-4E68-864E-9B77CF9F25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8597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essenza.com/2018/04/will-democracy-survive-whether-hard-questions-dark-times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.in/article/hr-insights/what-does-freedom-in-business-mean-to-you-4775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g"/><Relationship Id="rId3" Type="http://schemas.openxmlformats.org/officeDocument/2006/relationships/image" Target="../media/image8.jpg"/><Relationship Id="rId7" Type="http://schemas.openxmlformats.org/officeDocument/2006/relationships/image" Target="../media/image12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10" Type="http://schemas.openxmlformats.org/officeDocument/2006/relationships/image" Target="../media/image15.png"/><Relationship Id="rId4" Type="http://schemas.openxmlformats.org/officeDocument/2006/relationships/image" Target="../media/image9.jpg"/><Relationship Id="rId9" Type="http://schemas.openxmlformats.org/officeDocument/2006/relationships/image" Target="../media/image14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2777490" y="2673435"/>
            <a:ext cx="6742066" cy="1495024"/>
          </a:xfrm>
          <a:solidFill>
            <a:schemeClr val="accent2"/>
          </a:solidFill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chemeClr val="accent1"/>
                </a:solidFill>
                <a:effectLst>
                  <a:innerShdw blurRad="63500" dist="50800" dir="13500000">
                    <a:srgbClr val="FFC000">
                      <a:alpha val="50000"/>
                    </a:srgbClr>
                  </a:innerShdw>
                </a:effectLst>
              </a:rPr>
              <a:t>Module: Emergent Leadership Skills in the Workplace</a:t>
            </a:r>
          </a:p>
          <a:p>
            <a:r>
              <a:rPr lang="en-US" sz="3200" b="1" dirty="0">
                <a:solidFill>
                  <a:schemeClr val="accent1"/>
                </a:solidFill>
                <a:effectLst>
                  <a:innerShdw blurRad="63500" dist="50800" dir="13500000">
                    <a:srgbClr val="FFC000">
                      <a:alpha val="50000"/>
                    </a:srgbClr>
                  </a:innerShdw>
                </a:effectLst>
              </a:rPr>
              <a:t>Module code: BMSW6101</a:t>
            </a:r>
            <a:endParaRPr sz="3200" b="1" dirty="0">
              <a:solidFill>
                <a:schemeClr val="accent1"/>
              </a:solidFill>
              <a:effectLst>
                <a:innerShdw blurRad="63500" dist="50800" dir="13500000">
                  <a:srgbClr val="FFC000">
                    <a:alpha val="50000"/>
                  </a:srgb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80189" y="931243"/>
            <a:ext cx="5687567" cy="1315027"/>
          </a:xfrm>
          <a:noFill/>
        </p:spPr>
        <p:txBody>
          <a:bodyPr anchor="ctr">
            <a:noAutofit/>
          </a:bodyPr>
          <a:lstStyle/>
          <a:p>
            <a:r>
              <a:rPr lang="en-US" dirty="0">
                <a:solidFill>
                  <a:srgbClr val="FFC000"/>
                </a:solidFill>
                <a:effectLst>
                  <a:glow rad="127000">
                    <a:schemeClr val="accent1"/>
                  </a:glow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latin typeface="Arial Black" panose="020B0A04020102020204" pitchFamily="34" charset="0"/>
              </a:rPr>
              <a:t>Leadership</a:t>
            </a:r>
            <a:r>
              <a:rPr lang="en-US" sz="4800" dirty="0">
                <a:solidFill>
                  <a:srgbClr val="FFC000"/>
                </a:solidFill>
                <a:effectLst>
                  <a:glow rad="127000">
                    <a:schemeClr val="accent1"/>
                  </a:glow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latin typeface="Arial Black" panose="020B0A04020102020204" pitchFamily="34" charset="0"/>
              </a:rPr>
              <a:t> </a:t>
            </a:r>
            <a:r>
              <a:rPr lang="en-US" dirty="0">
                <a:solidFill>
                  <a:srgbClr val="FFC000"/>
                </a:solidFill>
                <a:effectLst>
                  <a:glow rad="127000">
                    <a:schemeClr val="accent1"/>
                  </a:glow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latin typeface="Arial Black" panose="020B0A04020102020204" pitchFamily="34" charset="0"/>
              </a:rPr>
              <a:t>Styles</a:t>
            </a: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400535-15C6-A12F-55A9-B9395225A837}"/>
              </a:ext>
            </a:extLst>
          </p:cNvPr>
          <p:cNvSpPr txBox="1"/>
          <p:nvPr/>
        </p:nvSpPr>
        <p:spPr>
          <a:xfrm>
            <a:off x="2142649" y="4235015"/>
            <a:ext cx="812979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accent1"/>
                </a:solidFill>
                <a:effectLst>
                  <a:glow rad="127000">
                    <a:srgbClr val="FFC000"/>
                  </a:glow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Student Name: Abdul Wahid Ullah  </a:t>
            </a:r>
          </a:p>
          <a:p>
            <a:pPr algn="ctr"/>
            <a:r>
              <a:rPr lang="en-GB" sz="2800" b="1" dirty="0">
                <a:solidFill>
                  <a:schemeClr val="accent1"/>
                </a:solidFill>
                <a:effectLst>
                  <a:innerShdw blurRad="63500" dist="50800" dir="13500000">
                    <a:schemeClr val="accent2">
                      <a:alpha val="50000"/>
                    </a:schemeClr>
                  </a:innerShdw>
                </a:effectLst>
              </a:rPr>
              <a:t>Student Number: 1912519 </a:t>
            </a:r>
          </a:p>
          <a:p>
            <a:pPr algn="ctr"/>
            <a:r>
              <a:rPr lang="en-GB" sz="2800" b="1" dirty="0">
                <a:solidFill>
                  <a:schemeClr val="accent1"/>
                </a:solidFill>
                <a:effectLst>
                  <a:innerShdw blurRad="63500" dist="50800" dir="13500000">
                    <a:schemeClr val="accent2">
                      <a:alpha val="50000"/>
                    </a:schemeClr>
                  </a:innerShdw>
                </a:effectLst>
              </a:rPr>
              <a:t>Lecturer: </a:t>
            </a:r>
            <a:r>
              <a:rPr lang="en-GB" sz="2800" b="1" dirty="0" err="1">
                <a:solidFill>
                  <a:schemeClr val="accent1"/>
                </a:solidFill>
                <a:effectLst>
                  <a:innerShdw blurRad="63500" dist="50800" dir="13500000">
                    <a:schemeClr val="accent2">
                      <a:alpha val="50000"/>
                    </a:schemeClr>
                  </a:innerShdw>
                </a:effectLst>
              </a:rPr>
              <a:t>Sujeewa</a:t>
            </a:r>
            <a:r>
              <a:rPr lang="en-GB" sz="2800" b="1" dirty="0">
                <a:solidFill>
                  <a:schemeClr val="accent1"/>
                </a:solidFill>
                <a:effectLst>
                  <a:innerShdw blurRad="63500" dist="50800" dir="13500000">
                    <a:schemeClr val="accent2">
                      <a:alpha val="50000"/>
                    </a:schemeClr>
                  </a:innerShdw>
                </a:effectLst>
              </a:rPr>
              <a:t> Herath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B06C49-D5F7-EFD9-7EFB-867145B4B656}"/>
              </a:ext>
            </a:extLst>
          </p:cNvPr>
          <p:cNvSpPr txBox="1"/>
          <p:nvPr/>
        </p:nvSpPr>
        <p:spPr>
          <a:xfrm>
            <a:off x="4313957" y="5697772"/>
            <a:ext cx="35640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Date: 06/06/2022</a:t>
            </a:r>
          </a:p>
        </p:txBody>
      </p:sp>
    </p:spTree>
    <p:extLst>
      <p:ext uri="{BB962C8B-B14F-4D97-AF65-F5344CB8AC3E}">
        <p14:creationId xmlns:p14="http://schemas.microsoft.com/office/powerpoint/2010/main" val="38462881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8129" y="433099"/>
            <a:ext cx="3000583" cy="1808289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</a:rPr>
              <a:t>Contents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4447308" y="591344"/>
            <a:ext cx="7330562" cy="5585619"/>
          </a:xfrm>
        </p:spPr>
        <p:txBody>
          <a:bodyPr anchor="ctr">
            <a:normAutofit/>
          </a:bodyPr>
          <a:lstStyle/>
          <a:p>
            <a:r>
              <a:rPr lang="en-US" dirty="0"/>
              <a:t>Leadership Styles</a:t>
            </a:r>
          </a:p>
          <a:p>
            <a:r>
              <a:rPr lang="en-US" dirty="0"/>
              <a:t>Laissez-faire</a:t>
            </a:r>
          </a:p>
          <a:p>
            <a:r>
              <a:rPr lang="en-US" dirty="0"/>
              <a:t>Democratic</a:t>
            </a:r>
          </a:p>
          <a:p>
            <a:r>
              <a:rPr lang="en-US" dirty="0"/>
              <a:t>Authoritarian/Autocratic</a:t>
            </a:r>
          </a:p>
          <a:p>
            <a:r>
              <a:rPr lang="en-US" dirty="0"/>
              <a:t>Transactional &amp; Transformational</a:t>
            </a:r>
          </a:p>
          <a:p>
            <a:r>
              <a:rPr lang="en-US" dirty="0"/>
              <a:t>My leadership Style </a:t>
            </a:r>
          </a:p>
          <a:p>
            <a:r>
              <a:rPr lang="en-US" dirty="0"/>
              <a:t>Advantages &amp; Disadvantages of my leadership styles </a:t>
            </a:r>
          </a:p>
          <a:p>
            <a:r>
              <a:rPr lang="en-US" dirty="0"/>
              <a:t>Conclusion</a:t>
            </a:r>
          </a:p>
          <a:p>
            <a:r>
              <a:rPr lang="en-US" dirty="0"/>
              <a:t>References</a:t>
            </a:r>
          </a:p>
        </p:txBody>
      </p:sp>
      <p:pic>
        <p:nvPicPr>
          <p:cNvPr id="5" name="Picture 4" descr="A close-up of a credit card&#10;&#10;Description automatically generated with low confidence">
            <a:extLst>
              <a:ext uri="{FF2B5EF4-FFF2-40B4-BE49-F238E27FC236}">
                <a16:creationId xmlns:a16="http://schemas.microsoft.com/office/drawing/2014/main" id="{846A7DAF-C615-9FC3-B939-530D3E5972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467" y="2455479"/>
            <a:ext cx="2752245" cy="237522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018705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0113" y="674595"/>
            <a:ext cx="3010523" cy="1480299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solidFill>
                  <a:srgbClr val="FFFFFF"/>
                </a:solidFill>
              </a:rPr>
              <a:t>Leadership Styles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1599" y="516518"/>
            <a:ext cx="6440555" cy="5824963"/>
          </a:xfrm>
        </p:spPr>
        <p:txBody>
          <a:bodyPr anchor="ctr">
            <a:normAutofit fontScale="55000" lnSpcReduction="20000"/>
          </a:bodyPr>
          <a:lstStyle/>
          <a:p>
            <a:pPr marL="0" indent="0">
              <a:buNone/>
            </a:pPr>
            <a:endParaRPr lang="en-US" sz="6200" dirty="0">
              <a:ea typeface="Segoe UI" panose="020B0502040204020203" pitchFamily="34" charset="0"/>
              <a:cs typeface="Segoe UI Semilight" panose="020B0402040204020203" pitchFamily="34" charset="0"/>
            </a:endParaRPr>
          </a:p>
          <a:p>
            <a:pPr marL="0" indent="0">
              <a:buNone/>
            </a:pPr>
            <a:r>
              <a:rPr lang="en-US" sz="4500" dirty="0">
                <a:ea typeface="Segoe UI" panose="020B0502040204020203" pitchFamily="34" charset="0"/>
                <a:cs typeface="Segoe UI Semilight" panose="020B0402040204020203" pitchFamily="34" charset="0"/>
              </a:rPr>
              <a:t>Leadership Styles and Theories. </a:t>
            </a:r>
          </a:p>
          <a:p>
            <a:pPr marL="0" indent="0">
              <a:buNone/>
            </a:pPr>
            <a:endParaRPr lang="en-US" sz="3400" dirty="0">
              <a:ea typeface="Segoe UI" panose="020B0502040204020203" pitchFamily="34" charset="0"/>
              <a:cs typeface="Segoe UI Semilight" panose="020B0402040204020203" pitchFamily="34" charset="0"/>
            </a:endParaRPr>
          </a:p>
          <a:p>
            <a:pPr marL="0" indent="0">
              <a:buNone/>
            </a:pPr>
            <a:r>
              <a:rPr lang="en-US" sz="3300" b="0" i="0" dirty="0">
                <a:solidFill>
                  <a:srgbClr val="202124"/>
                </a:solidFill>
                <a:effectLst/>
              </a:rPr>
              <a:t>In 1939, psychologist Kurt Lewin determined three basic leadership styles:</a:t>
            </a:r>
            <a:r>
              <a:rPr lang="en-US" sz="3300" b="1" i="0" dirty="0">
                <a:solidFill>
                  <a:srgbClr val="202124"/>
                </a:solidFill>
                <a:effectLst/>
              </a:rPr>
              <a:t> </a:t>
            </a:r>
            <a:r>
              <a:rPr lang="en-US" sz="3300" i="0" dirty="0">
                <a:solidFill>
                  <a:srgbClr val="202124"/>
                </a:solidFill>
                <a:effectLst/>
              </a:rPr>
              <a:t>Authoritarian (Autocratic), Participative (Democratic) and Delegative (Laissez-Faire).</a:t>
            </a:r>
            <a:endParaRPr lang="en-US" sz="3300" dirty="0">
              <a:solidFill>
                <a:srgbClr val="202124"/>
              </a:solidFill>
              <a:ea typeface="Segoe UI" panose="020B0502040204020203" pitchFamily="34" charset="0"/>
              <a:cs typeface="Segoe UI Semilight" panose="020B0402040204020203" pitchFamily="34" charset="0"/>
            </a:endParaRPr>
          </a:p>
          <a:p>
            <a:pPr marL="0" indent="0">
              <a:buNone/>
            </a:pPr>
            <a:endParaRPr lang="en-US" sz="2600" dirty="0">
              <a:ea typeface="Segoe UI" panose="020B0502040204020203" pitchFamily="34" charset="0"/>
              <a:cs typeface="Segoe UI Semilight" panose="020B0402040204020203" pitchFamily="34" charset="0"/>
            </a:endParaRPr>
          </a:p>
          <a:p>
            <a:pPr marL="0" indent="0">
              <a:buNone/>
            </a:pPr>
            <a:r>
              <a:rPr lang="en-US" sz="2900" dirty="0">
                <a:ea typeface="Segoe UI" panose="020B0502040204020203" pitchFamily="34" charset="0"/>
                <a:cs typeface="Segoe UI Semilight" panose="020B0402040204020203" pitchFamily="34" charset="0"/>
              </a:rPr>
              <a:t>In 1960, Douglas McGregor of Harvard conceptualized two contrasting theories in Douglas McGregor’s Theory X and Y (1960).  </a:t>
            </a:r>
          </a:p>
          <a:p>
            <a:pPr marL="0" indent="0">
              <a:buNone/>
            </a:pPr>
            <a:endParaRPr lang="en-US" sz="2900" dirty="0">
              <a:ea typeface="Segoe UI" panose="020B0502040204020203" pitchFamily="34" charset="0"/>
              <a:cs typeface="Segoe UI Semilight" panose="020B0402040204020203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US" sz="2900" dirty="0">
                <a:solidFill>
                  <a:srgbClr val="FF0000"/>
                </a:solidFill>
                <a:ea typeface="Segoe UI" panose="020B0502040204020203" pitchFamily="34" charset="0"/>
                <a:cs typeface="Segoe UI Semilight" panose="020B0402040204020203" pitchFamily="34" charset="0"/>
              </a:rPr>
              <a:t> </a:t>
            </a:r>
            <a:r>
              <a:rPr lang="en-US" sz="2900" dirty="0">
                <a:ea typeface="Segoe UI" panose="020B0502040204020203" pitchFamily="34" charset="0"/>
                <a:cs typeface="Segoe UI Semilight" panose="020B0402040204020203" pitchFamily="34" charset="0"/>
              </a:rPr>
              <a:t>Theory X based on McGregor's assumption that some people dislike work and don’t want extra responsibilities. Leaders may have to micro-manage team members or employees.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900" dirty="0">
                <a:solidFill>
                  <a:srgbClr val="FF0000"/>
                </a:solidFill>
                <a:ea typeface="Segoe UI" panose="020B0502040204020203" pitchFamily="34" charset="0"/>
                <a:cs typeface="Segoe UI Semilight" panose="020B0402040204020203" pitchFamily="34" charset="0"/>
              </a:rPr>
              <a:t> </a:t>
            </a:r>
            <a:r>
              <a:rPr lang="en-US" sz="2900" dirty="0">
                <a:ea typeface="Segoe UI" panose="020B0502040204020203" pitchFamily="34" charset="0"/>
                <a:cs typeface="Segoe UI Semilight" panose="020B0402040204020203" pitchFamily="34" charset="0"/>
              </a:rPr>
              <a:t>Theory Y based on McGregor's assumption that employees and team members come to work because they want to.  Managers allow employees or team members to get involved.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The theory Z (</a:t>
            </a:r>
            <a:r>
              <a:rPr lang="en-US" dirty="0" err="1"/>
              <a:t>Ouchi</a:t>
            </a:r>
            <a:r>
              <a:rPr lang="en-US" dirty="0"/>
              <a:t>), was introduced in the 1980s by William </a:t>
            </a:r>
            <a:r>
              <a:rPr lang="en-US" dirty="0" err="1"/>
              <a:t>Ouchi</a:t>
            </a:r>
            <a:r>
              <a:rPr lang="en-US" dirty="0"/>
              <a:t> , following the X, Y theory of Douglas McGregor. (1960). </a:t>
            </a:r>
            <a:r>
              <a:rPr lang="en-US" dirty="0" err="1"/>
              <a:t>Ouchi</a:t>
            </a:r>
            <a:r>
              <a:rPr lang="en-US" dirty="0"/>
              <a:t> argued that western organizations could learn from their Japanese counterparts. </a:t>
            </a:r>
            <a:endParaRPr lang="en-US" altLang="en-US" sz="3200" dirty="0"/>
          </a:p>
          <a:p>
            <a:pPr marL="0" indent="0">
              <a:buNone/>
            </a:pPr>
            <a:endParaRPr lang="en-US" sz="2900" dirty="0">
              <a:ea typeface="Segoe UI" panose="020B0502040204020203" pitchFamily="34" charset="0"/>
              <a:cs typeface="Segoe UI Semilight" panose="020B0402040204020203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endParaRPr lang="en-US" sz="2900" dirty="0">
              <a:ea typeface="Segoe UI" panose="020B0502040204020203" pitchFamily="34" charset="0"/>
              <a:cs typeface="Segoe UI Semilight" panose="020B0402040204020203" pitchFamily="34" charset="0"/>
            </a:endParaRPr>
          </a:p>
          <a:p>
            <a:pPr marL="0" indent="0">
              <a:buNone/>
            </a:pPr>
            <a:r>
              <a:rPr lang="en-US" sz="3800" b="1" i="0" dirty="0">
                <a:solidFill>
                  <a:srgbClr val="505050"/>
                </a:solidFill>
                <a:effectLst/>
                <a:latin typeface="Gabriola" panose="04040605051002020D02" pitchFamily="82" charset="0"/>
              </a:rPr>
              <a:t>“An objective without a plan is a dream.” Douglas McGregor (1960)  </a:t>
            </a:r>
          </a:p>
          <a:p>
            <a:pPr marL="0" indent="0">
              <a:buNone/>
            </a:pPr>
            <a:endParaRPr lang="en-US" sz="2200" dirty="0">
              <a:solidFill>
                <a:srgbClr val="FF0000"/>
              </a:solidFill>
              <a:ea typeface="Segoe UI" panose="020B0502040204020203" pitchFamily="34" charset="0"/>
              <a:cs typeface="Segoe UI Semilight" panose="020B0402040204020203" pitchFamily="34" charset="0"/>
            </a:endParaRPr>
          </a:p>
          <a:p>
            <a:pPr marL="0" indent="0">
              <a:buNone/>
            </a:pPr>
            <a:endParaRPr lang="en-US" sz="4800" b="0" i="0" dirty="0">
              <a:solidFill>
                <a:srgbClr val="505050"/>
              </a:solidFill>
              <a:effectLst/>
              <a:latin typeface="Open Sans" panose="020B0606030504020204" pitchFamily="34" charset="0"/>
            </a:endParaRPr>
          </a:p>
          <a:p>
            <a:pPr marL="0" indent="0">
              <a:buNone/>
            </a:pPr>
            <a:endParaRPr lang="en-US" sz="2400" dirty="0">
              <a:ea typeface="Segoe UI" panose="020B0502040204020203" pitchFamily="34" charset="0"/>
              <a:cs typeface="Segoe UI Semilight" panose="020B0402040204020203" pitchFamily="34" charset="0"/>
            </a:endParaRP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2A9D0CCB-8C41-4E3C-8821-7C0F7FDE09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027" y="2603419"/>
            <a:ext cx="2556079" cy="2623931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286319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0933" y="163859"/>
            <a:ext cx="3398149" cy="2593480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</a:rPr>
              <a:t>Authoritarian / Autocratic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Content Placeholder 4">
            <a:extLst>
              <a:ext uri="{FF2B5EF4-FFF2-40B4-BE49-F238E27FC236}">
                <a16:creationId xmlns:a16="http://schemas.microsoft.com/office/drawing/2014/main" id="{C3A9C433-7BF6-627C-91AA-12471DF1ED92}"/>
              </a:ext>
            </a:extLst>
          </p:cNvPr>
          <p:cNvGrpSpPr/>
          <p:nvPr/>
        </p:nvGrpSpPr>
        <p:grpSpPr>
          <a:xfrm>
            <a:off x="381731" y="2455479"/>
            <a:ext cx="2976551" cy="2494722"/>
            <a:chOff x="310083" y="3788548"/>
            <a:chExt cx="2902218" cy="2112724"/>
          </a:xfrm>
          <a:solidFill>
            <a:schemeClr val="accent2"/>
          </a:solidFill>
          <a:effectLst>
            <a:reflection blurRad="6350" stA="52000" endA="300" endPos="35000" dir="5400000" sy="-100000" algn="bl" rotWithShape="0"/>
          </a:effectLst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BA5E3500-212E-1895-93DC-742A3C000A0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10083" y="3788548"/>
              <a:ext cx="2902218" cy="2049946"/>
            </a:xfrm>
            <a:prstGeom prst="rect">
              <a:avLst/>
            </a:prstGeom>
            <a:ln w="228600" cap="sq" cmpd="thickThin">
              <a:solidFill>
                <a:srgbClr val="000000"/>
              </a:solidFill>
              <a:prstDash val="solid"/>
              <a:miter lim="800000"/>
            </a:ln>
            <a:effectLst>
              <a:innerShdw blurRad="76200">
                <a:srgbClr val="000000"/>
              </a:innerShdw>
            </a:effectLst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</p:pic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30CE1B-D84D-C493-6910-32DADD4B63F6}"/>
                </a:ext>
              </a:extLst>
            </p:cNvPr>
            <p:cNvSpPr/>
            <p:nvPr/>
          </p:nvSpPr>
          <p:spPr>
            <a:xfrm>
              <a:off x="352902" y="5898943"/>
              <a:ext cx="224368" cy="2329"/>
            </a:xfrm>
            <a:custGeom>
              <a:avLst/>
              <a:gdLst>
                <a:gd name="connsiteX0" fmla="*/ -746 w 224368"/>
                <a:gd name="connsiteY0" fmla="*/ -93 h 2329"/>
                <a:gd name="connsiteX1" fmla="*/ 223623 w 224368"/>
                <a:gd name="connsiteY1" fmla="*/ -93 h 2329"/>
                <a:gd name="connsiteX2" fmla="*/ 223623 w 224368"/>
                <a:gd name="connsiteY2" fmla="*/ 2236 h 2329"/>
                <a:gd name="connsiteX3" fmla="*/ -746 w 224368"/>
                <a:gd name="connsiteY3" fmla="*/ 2236 h 2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4368" h="2329">
                  <a:moveTo>
                    <a:pt x="-746" y="-93"/>
                  </a:moveTo>
                  <a:lnTo>
                    <a:pt x="223623" y="-93"/>
                  </a:lnTo>
                  <a:lnTo>
                    <a:pt x="223623" y="2236"/>
                  </a:lnTo>
                  <a:lnTo>
                    <a:pt x="-746" y="2236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dk1">
                    <a:lumMod val="67000"/>
                  </a:schemeClr>
                </a:gs>
                <a:gs pos="48000">
                  <a:schemeClr val="dk1">
                    <a:lumMod val="97000"/>
                    <a:lumOff val="3000"/>
                  </a:schemeClr>
                </a:gs>
                <a:gs pos="100000">
                  <a:schemeClr val="dk1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en-GB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B279D42-4477-F4C9-0BD8-4E3A0FDE5C3D}"/>
                </a:ext>
              </a:extLst>
            </p:cNvPr>
            <p:cNvSpPr/>
            <p:nvPr/>
          </p:nvSpPr>
          <p:spPr>
            <a:xfrm>
              <a:off x="1401885" y="5898943"/>
              <a:ext cx="192316" cy="2329"/>
            </a:xfrm>
            <a:custGeom>
              <a:avLst/>
              <a:gdLst>
                <a:gd name="connsiteX0" fmla="*/ -746 w 192316"/>
                <a:gd name="connsiteY0" fmla="*/ -93 h 2329"/>
                <a:gd name="connsiteX1" fmla="*/ 191570 w 192316"/>
                <a:gd name="connsiteY1" fmla="*/ -93 h 2329"/>
                <a:gd name="connsiteX2" fmla="*/ 191570 w 192316"/>
                <a:gd name="connsiteY2" fmla="*/ 2236 h 2329"/>
                <a:gd name="connsiteX3" fmla="*/ -746 w 192316"/>
                <a:gd name="connsiteY3" fmla="*/ 2236 h 2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2316" h="2329">
                  <a:moveTo>
                    <a:pt x="-746" y="-93"/>
                  </a:moveTo>
                  <a:lnTo>
                    <a:pt x="191570" y="-93"/>
                  </a:lnTo>
                  <a:lnTo>
                    <a:pt x="191570" y="2236"/>
                  </a:lnTo>
                  <a:lnTo>
                    <a:pt x="-746" y="2236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dk1">
                    <a:lumMod val="67000"/>
                  </a:schemeClr>
                </a:gs>
                <a:gs pos="48000">
                  <a:schemeClr val="dk1">
                    <a:lumMod val="97000"/>
                    <a:lumOff val="3000"/>
                  </a:schemeClr>
                </a:gs>
                <a:gs pos="100000">
                  <a:schemeClr val="dk1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en-GB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F5A87E5B-3DC5-6224-6C5E-59C128CA1EE6}"/>
              </a:ext>
            </a:extLst>
          </p:cNvPr>
          <p:cNvSpPr txBox="1"/>
          <p:nvPr/>
        </p:nvSpPr>
        <p:spPr>
          <a:xfrm>
            <a:off x="4534576" y="5716489"/>
            <a:ext cx="65806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Authoritarian leadership skills is based on the assumption on Douglas McGregor’s 1960’s Theory X </a:t>
            </a:r>
          </a:p>
          <a:p>
            <a:r>
              <a:rPr lang="en-GB" sz="1600" dirty="0" err="1"/>
              <a:t>Bodla</a:t>
            </a:r>
            <a:r>
              <a:rPr lang="en-GB" sz="1600" dirty="0"/>
              <a:t> et al, (2019)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22407B1-D731-95B6-2546-7CBB5189CE47}"/>
              </a:ext>
            </a:extLst>
          </p:cNvPr>
          <p:cNvSpPr txBox="1"/>
          <p:nvPr/>
        </p:nvSpPr>
        <p:spPr>
          <a:xfrm>
            <a:off x="4378070" y="338966"/>
            <a:ext cx="6580685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3600" dirty="0"/>
              <a:t>The leader here takes a centralised role.</a:t>
            </a:r>
          </a:p>
          <a:p>
            <a:pPr marL="571500" indent="-571500">
              <a:buFont typeface="Wingdings" panose="05000000000000000000" pitchFamily="2" charset="2"/>
              <a:buChar char="ü"/>
            </a:pPr>
            <a:endParaRPr lang="en-GB" sz="3600" dirty="0"/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3600" dirty="0"/>
              <a:t>Exercising their authority and power. </a:t>
            </a:r>
          </a:p>
          <a:p>
            <a:pPr marL="571500" indent="-571500">
              <a:buFont typeface="Wingdings" panose="05000000000000000000" pitchFamily="2" charset="2"/>
              <a:buChar char="ü"/>
            </a:pPr>
            <a:endParaRPr lang="en-GB" sz="3600" dirty="0"/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3600" dirty="0"/>
              <a:t>Taking all the responsibility in organising, planning and the decision making process. </a:t>
            </a:r>
          </a:p>
        </p:txBody>
      </p:sp>
    </p:spTree>
    <p:extLst>
      <p:ext uri="{BB962C8B-B14F-4D97-AF65-F5344CB8AC3E}">
        <p14:creationId xmlns:p14="http://schemas.microsoft.com/office/powerpoint/2010/main" val="1208348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661" y="431775"/>
            <a:ext cx="3342727" cy="1817826"/>
          </a:xfrm>
        </p:spPr>
        <p:txBody>
          <a:bodyPr>
            <a:normAutofit/>
          </a:bodyPr>
          <a:lstStyle/>
          <a:p>
            <a:pPr algn="ctr"/>
            <a:r>
              <a:rPr lang="en-US" sz="4800" b="1" dirty="0">
                <a:solidFill>
                  <a:srgbClr val="FFFFFF"/>
                </a:solidFill>
              </a:rPr>
              <a:t>Democratic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Content Placeholder 4" descr="Text, whiteboard&#10;&#10;Description automatically generated">
            <a:extLst>
              <a:ext uri="{FF2B5EF4-FFF2-40B4-BE49-F238E27FC236}">
                <a16:creationId xmlns:a16="http://schemas.microsoft.com/office/drawing/2014/main" id="{EE80F6DC-9CBC-A19C-1A35-4427F3EDBD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96444" y="2681376"/>
            <a:ext cx="3342727" cy="2038161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4E8D353-25B0-34D3-95DD-4F863946A7EC}"/>
              </a:ext>
            </a:extLst>
          </p:cNvPr>
          <p:cNvSpPr txBox="1"/>
          <p:nvPr/>
        </p:nvSpPr>
        <p:spPr>
          <a:xfrm>
            <a:off x="9415562" y="6583039"/>
            <a:ext cx="310381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www.pressenza.com/2018/04/will-democracy-survive-whether-hard-questions-dark-times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/3.0/"/>
              </a:rPr>
              <a:t>CC BY</a:t>
            </a:r>
            <a:endParaRPr lang="en-GB" sz="9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125BEB5-E37C-A445-AB95-5719248C63E2}"/>
              </a:ext>
            </a:extLst>
          </p:cNvPr>
          <p:cNvSpPr txBox="1"/>
          <p:nvPr/>
        </p:nvSpPr>
        <p:spPr>
          <a:xfrm>
            <a:off x="4896432" y="213393"/>
            <a:ext cx="6939490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3200" dirty="0"/>
              <a:t>This leadership style takes a decentralised position. </a:t>
            </a:r>
          </a:p>
          <a:p>
            <a:endParaRPr lang="en-GB" sz="3200" dirty="0"/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3200" dirty="0"/>
              <a:t>The leader and its team members or employees share ideas.</a:t>
            </a:r>
          </a:p>
          <a:p>
            <a:endParaRPr lang="en-GB" sz="3200" dirty="0"/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3200" dirty="0"/>
              <a:t>They participate in group interaction and the decision making process.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DA06DFB-18D4-52E9-B1C2-E6B4AC2D28B2}"/>
              </a:ext>
            </a:extLst>
          </p:cNvPr>
          <p:cNvSpPr txBox="1"/>
          <p:nvPr/>
        </p:nvSpPr>
        <p:spPr>
          <a:xfrm>
            <a:off x="4641599" y="5707913"/>
            <a:ext cx="626165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Democratic leadership skills is based on the assumption on Douglas McGregor’s 1960’s Theory Y. </a:t>
            </a:r>
          </a:p>
          <a:p>
            <a:r>
              <a:rPr lang="en-US" sz="1600" dirty="0"/>
              <a:t>Woods and </a:t>
            </a:r>
            <a:r>
              <a:rPr lang="en-US" sz="1600" dirty="0" err="1"/>
              <a:t>Gronn</a:t>
            </a:r>
            <a:r>
              <a:rPr lang="en-US" sz="1600" dirty="0"/>
              <a:t>, (2019)</a:t>
            </a:r>
            <a:endParaRPr lang="en-GB" sz="16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CE29C45-4885-C8B9-CBFF-357289AF7B03}"/>
              </a:ext>
            </a:extLst>
          </p:cNvPr>
          <p:cNvSpPr txBox="1"/>
          <p:nvPr/>
        </p:nvSpPr>
        <p:spPr>
          <a:xfrm>
            <a:off x="4641599" y="4583820"/>
            <a:ext cx="65172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“It is critical that managers and their subordinates agree in advance on how performance will be measured and rewarded”. </a:t>
            </a:r>
            <a:r>
              <a:rPr lang="en-US" b="0" i="0" dirty="0">
                <a:solidFill>
                  <a:srgbClr val="333333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Ware, J. and Grantham, C. (2005)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3093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8642" y="487103"/>
            <a:ext cx="3480438" cy="2116402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</a:rPr>
              <a:t>Laissez-faire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Content Placeholder 11" descr="A picture containing grass, sky, outdoor, field&#10;&#10;Description automatically generated">
            <a:extLst>
              <a:ext uri="{FF2B5EF4-FFF2-40B4-BE49-F238E27FC236}">
                <a16:creationId xmlns:a16="http://schemas.microsoft.com/office/drawing/2014/main" id="{5FB45071-DD02-01C6-87F4-057D2FBF47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29843" y="3090608"/>
            <a:ext cx="3137062" cy="1650991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ECCBE48-7850-7F15-77F1-725ECCD4C220}"/>
              </a:ext>
            </a:extLst>
          </p:cNvPr>
          <p:cNvSpPr txBox="1"/>
          <p:nvPr/>
        </p:nvSpPr>
        <p:spPr>
          <a:xfrm>
            <a:off x="4719972" y="864704"/>
            <a:ext cx="6609516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800" dirty="0"/>
              <a:t>This leadership approach gives team members/employees to get on with their roles. </a:t>
            </a:r>
          </a:p>
          <a:p>
            <a:pPr marL="571500" indent="-571500">
              <a:buFont typeface="Wingdings" panose="05000000000000000000" pitchFamily="2" charset="2"/>
              <a:buChar char="ü"/>
            </a:pPr>
            <a:endParaRPr lang="en-GB" sz="280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800" dirty="0"/>
              <a:t>They maybe highly qualified and motivated employees/team members, who work autonomously or independently</a:t>
            </a:r>
          </a:p>
          <a:p>
            <a:pPr marL="571500" indent="-571500">
              <a:buFont typeface="Wingdings" panose="05000000000000000000" pitchFamily="2" charset="2"/>
              <a:buChar char="ü"/>
            </a:pPr>
            <a:endParaRPr lang="en-GB" sz="280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800" dirty="0"/>
              <a:t>By exercising their own decision making and organising themselves and taking on accountability.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733C1D5-5890-0CDB-F53A-8CF15F92247D}"/>
              </a:ext>
            </a:extLst>
          </p:cNvPr>
          <p:cNvSpPr txBox="1"/>
          <p:nvPr/>
        </p:nvSpPr>
        <p:spPr>
          <a:xfrm>
            <a:off x="5035433" y="5846510"/>
            <a:ext cx="597859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br>
              <a:rPr lang="en-GB" dirty="0"/>
            </a:br>
            <a:r>
              <a:rPr lang="en-GB" b="0" i="0" dirty="0">
                <a:effectLst/>
                <a:latin typeface="Source Sans Pro" panose="020B0503030403020204" pitchFamily="34" charset="0"/>
              </a:rPr>
              <a:t>Robert and </a:t>
            </a:r>
            <a:r>
              <a:rPr lang="en-GB" dirty="0" err="1"/>
              <a:t>Vandenberghe</a:t>
            </a:r>
            <a:r>
              <a:rPr lang="en-GB" dirty="0"/>
              <a:t>, (2020)</a:t>
            </a:r>
          </a:p>
        </p:txBody>
      </p:sp>
    </p:spTree>
    <p:extLst>
      <p:ext uri="{BB962C8B-B14F-4D97-AF65-F5344CB8AC3E}">
        <p14:creationId xmlns:p14="http://schemas.microsoft.com/office/powerpoint/2010/main" val="1618715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24338"/>
            <a:ext cx="3607904" cy="1788699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</a:rPr>
              <a:t>Transactional &amp; Transformational </a:t>
            </a:r>
            <a:br>
              <a:rPr lang="en-US" b="1" dirty="0">
                <a:solidFill>
                  <a:srgbClr val="FFFFFF"/>
                </a:solidFill>
              </a:rPr>
            </a:br>
            <a:r>
              <a:rPr lang="en-US" b="1" dirty="0">
                <a:solidFill>
                  <a:srgbClr val="FFFFFF"/>
                </a:solidFill>
              </a:rPr>
              <a:t>Leaders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59970" y="541365"/>
            <a:ext cx="4662421" cy="505798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b="1" u="sng" dirty="0"/>
              <a:t>TRANACTIONAL</a:t>
            </a:r>
            <a:endParaRPr lang="en-US" sz="1600" u="sng" dirty="0"/>
          </a:p>
          <a:p>
            <a:pPr marL="0" indent="0" algn="ctr">
              <a:buNone/>
            </a:pPr>
            <a:endParaRPr lang="en-US" sz="1600" u="sng" dirty="0"/>
          </a:p>
          <a:p>
            <a:pPr>
              <a:buFont typeface="Wingdings" panose="05000000000000000000" pitchFamily="2" charset="2"/>
              <a:buChar char="ü"/>
            </a:pPr>
            <a:r>
              <a:rPr lang="en-US" sz="2300" b="1" dirty="0"/>
              <a:t> </a:t>
            </a:r>
            <a:r>
              <a:rPr lang="en-US" sz="2000" b="1" dirty="0"/>
              <a:t>Task &amp; Results Driven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000" b="1" dirty="0"/>
              <a:t> Strict Boundaries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000" b="1" dirty="0"/>
              <a:t> Evaluate Performance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000" b="1" dirty="0"/>
              <a:t> Efficiency &amp; Effectiveness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000" b="1" dirty="0"/>
              <a:t> Adheres to Strict Deadlines </a:t>
            </a:r>
          </a:p>
          <a:p>
            <a:pPr marL="0" indent="0">
              <a:buNone/>
            </a:pPr>
            <a:endParaRPr lang="en-US" sz="3600" dirty="0"/>
          </a:p>
          <a:p>
            <a:pPr marL="0" indent="0">
              <a:buNone/>
            </a:pPr>
            <a:r>
              <a:rPr lang="en-US" sz="1800" dirty="0"/>
              <a:t>Armstrong, (2016)</a:t>
            </a:r>
          </a:p>
        </p:txBody>
      </p:sp>
      <p:pic>
        <p:nvPicPr>
          <p:cNvPr id="5" name="Picture 4" descr="A picture containing text, sky&#10;&#10;Description automatically generated">
            <a:extLst>
              <a:ext uri="{FF2B5EF4-FFF2-40B4-BE49-F238E27FC236}">
                <a16:creationId xmlns:a16="http://schemas.microsoft.com/office/drawing/2014/main" id="{C38B3A32-5FEF-6FA2-787D-35B77C3357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066" y="3070356"/>
            <a:ext cx="3066509" cy="183061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ABD33B9-8BC6-F2A7-871C-53F807B2D828}"/>
              </a:ext>
            </a:extLst>
          </p:cNvPr>
          <p:cNvSpPr txBox="1"/>
          <p:nvPr/>
        </p:nvSpPr>
        <p:spPr>
          <a:xfrm>
            <a:off x="9122391" y="1184897"/>
            <a:ext cx="2511444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000" b="1" u="sng" dirty="0"/>
              <a:t>TRANSFORMATIONAL</a:t>
            </a:r>
            <a:r>
              <a:rPr lang="en-US" b="1" u="sng" dirty="0"/>
              <a:t> </a:t>
            </a:r>
            <a:r>
              <a:rPr lang="en-US" sz="1600" u="sng" dirty="0"/>
              <a:t> </a:t>
            </a:r>
          </a:p>
          <a:p>
            <a:endParaRPr lang="en-US" sz="1600" dirty="0"/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 </a:t>
            </a:r>
            <a:r>
              <a:rPr lang="en-US" sz="2000" b="1" dirty="0"/>
              <a:t>Vision &amp; Values</a:t>
            </a:r>
          </a:p>
          <a:p>
            <a:endParaRPr lang="en-US" sz="2000" b="1" dirty="0"/>
          </a:p>
          <a:p>
            <a:pPr>
              <a:buFont typeface="Wingdings" panose="05000000000000000000" pitchFamily="2" charset="2"/>
              <a:buChar char="ü"/>
            </a:pPr>
            <a:r>
              <a:rPr lang="en-US" sz="2000" b="1" dirty="0"/>
              <a:t> Lead by Example </a:t>
            </a:r>
          </a:p>
          <a:p>
            <a:pPr>
              <a:buFont typeface="Wingdings" panose="05000000000000000000" pitchFamily="2" charset="2"/>
              <a:buChar char="ü"/>
            </a:pPr>
            <a:endParaRPr lang="en-US" sz="2000" b="1" dirty="0"/>
          </a:p>
          <a:p>
            <a:pPr>
              <a:buFont typeface="Wingdings" panose="05000000000000000000" pitchFamily="2" charset="2"/>
              <a:buChar char="ü"/>
            </a:pPr>
            <a:r>
              <a:rPr lang="en-US" sz="2000" b="1" dirty="0"/>
              <a:t> Enthuse &amp; Engage</a:t>
            </a:r>
          </a:p>
          <a:p>
            <a:endParaRPr lang="en-US" sz="2000" b="1" dirty="0"/>
          </a:p>
          <a:p>
            <a:pPr>
              <a:buFont typeface="Wingdings" panose="05000000000000000000" pitchFamily="2" charset="2"/>
              <a:buChar char="ü"/>
            </a:pPr>
            <a:r>
              <a:rPr lang="en-US" sz="2000" b="1" dirty="0"/>
              <a:t> Inspire Your Team </a:t>
            </a:r>
          </a:p>
        </p:txBody>
      </p:sp>
    </p:spTree>
    <p:extLst>
      <p:ext uri="{BB962C8B-B14F-4D97-AF65-F5344CB8AC3E}">
        <p14:creationId xmlns:p14="http://schemas.microsoft.com/office/powerpoint/2010/main" val="1694507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358" y="358126"/>
            <a:ext cx="2831618" cy="2136280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My leadership Style </a:t>
            </a:r>
            <a:br>
              <a:rPr lang="en-US" b="1" dirty="0"/>
            </a:br>
            <a:endParaRPr lang="en-US" b="1" dirty="0">
              <a:solidFill>
                <a:srgbClr val="FFFFFF"/>
              </a:solidFill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4274194" y="2806502"/>
            <a:ext cx="6549369" cy="911209"/>
          </a:xfrm>
        </p:spPr>
        <p:txBody>
          <a:bodyPr anchor="ctr">
            <a:normAutofit fontScale="25000" lnSpcReduction="20000"/>
          </a:bodyPr>
          <a:lstStyle/>
          <a:p>
            <a:pPr marL="0" indent="0">
              <a:buNone/>
            </a:pPr>
            <a:endParaRPr lang="en-GB" sz="7200" dirty="0"/>
          </a:p>
          <a:p>
            <a:pPr marL="0" indent="0">
              <a:buNone/>
            </a:pPr>
            <a:endParaRPr lang="en-GB" sz="4100" dirty="0"/>
          </a:p>
          <a:p>
            <a:pPr marL="0" indent="0">
              <a:buNone/>
            </a:pPr>
            <a:endParaRPr lang="en-GB" sz="4100" dirty="0"/>
          </a:p>
          <a:p>
            <a:pPr marL="0" indent="0" algn="ctr">
              <a:buNone/>
            </a:pPr>
            <a:r>
              <a:rPr lang="en-GB" sz="9600" dirty="0"/>
              <a:t>The results strongly suggest that I have a ‘Democratic’ leadership style</a:t>
            </a:r>
            <a:r>
              <a:rPr lang="en-GB" sz="9600" i="1" dirty="0"/>
              <a:t>. </a:t>
            </a:r>
            <a:endParaRPr lang="en-GB" sz="9600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sz="9600" dirty="0"/>
              <a:t> My staff members delegate and communicate.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9600" dirty="0"/>
              <a:t> They go the extra mile and get the job done. (Even when I am not there).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9600" dirty="0"/>
              <a:t> Get involved in decision making process.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9600" dirty="0"/>
              <a:t> Team members and subordinates get more creative and at problem solving.   </a:t>
            </a:r>
          </a:p>
          <a:p>
            <a:pPr marL="0" indent="0">
              <a:buNone/>
            </a:pPr>
            <a:endParaRPr lang="en-GB" sz="6400" b="1" dirty="0"/>
          </a:p>
          <a:p>
            <a:pPr marL="0" indent="0">
              <a:buNone/>
            </a:pPr>
            <a:endParaRPr lang="en-GB" sz="12800" dirty="0"/>
          </a:p>
          <a:p>
            <a:pPr>
              <a:buFont typeface="Wingdings" panose="05000000000000000000" pitchFamily="2" charset="2"/>
              <a:buChar char="ü"/>
            </a:pPr>
            <a:endParaRPr lang="en-GB" sz="4100" dirty="0"/>
          </a:p>
          <a:p>
            <a:pPr marL="0" indent="0">
              <a:buNone/>
            </a:pPr>
            <a:endParaRPr lang="en-GB" sz="4100" dirty="0"/>
          </a:p>
          <a:p>
            <a:pPr marL="0" indent="0">
              <a:buNone/>
            </a:pPr>
            <a:endParaRPr lang="en-GB" sz="4100" dirty="0"/>
          </a:p>
          <a:p>
            <a:pPr>
              <a:buFont typeface="Wingdings" panose="05000000000000000000" pitchFamily="2" charset="2"/>
              <a:buChar char="ü"/>
            </a:pPr>
            <a:endParaRPr lang="en-GB" sz="2000" dirty="0"/>
          </a:p>
          <a:p>
            <a:pPr>
              <a:buFont typeface="Wingdings" panose="05000000000000000000" pitchFamily="2" charset="2"/>
              <a:buChar char="ü"/>
            </a:pPr>
            <a:endParaRPr sz="1600" dirty="0"/>
          </a:p>
        </p:txBody>
      </p:sp>
      <p:pic>
        <p:nvPicPr>
          <p:cNvPr id="5" name="Picture 4" descr="A person holding a glass of wine&#10;&#10;Description automatically generated">
            <a:extLst>
              <a:ext uri="{FF2B5EF4-FFF2-40B4-BE49-F238E27FC236}">
                <a16:creationId xmlns:a16="http://schemas.microsoft.com/office/drawing/2014/main" id="{B9AC42C3-92F6-9BCA-1801-0F6FE5A1DA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849" y="2494406"/>
            <a:ext cx="2773016" cy="277301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238114A8-C4AF-9A19-2E9A-B224CBA871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7272" y="4882696"/>
            <a:ext cx="1398642" cy="1881761"/>
          </a:xfrm>
          <a:prstGeom prst="rect">
            <a:avLst/>
          </a:prstGeom>
        </p:spPr>
      </p:pic>
      <p:pic>
        <p:nvPicPr>
          <p:cNvPr id="10" name="Picture 9" descr="Text&#10;&#10;Description automatically generated">
            <a:extLst>
              <a:ext uri="{FF2B5EF4-FFF2-40B4-BE49-F238E27FC236}">
                <a16:creationId xmlns:a16="http://schemas.microsoft.com/office/drawing/2014/main" id="{9D7B89BD-A1BA-0FE2-C619-67959C4E05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2916" y="4882696"/>
            <a:ext cx="1398642" cy="1881761"/>
          </a:xfrm>
          <a:prstGeom prst="rect">
            <a:avLst/>
          </a:prstGeom>
        </p:spPr>
      </p:pic>
      <p:pic>
        <p:nvPicPr>
          <p:cNvPr id="14" name="Picture 13" descr="Text&#10;&#10;Description automatically generated with low confidence">
            <a:extLst>
              <a:ext uri="{FF2B5EF4-FFF2-40B4-BE49-F238E27FC236}">
                <a16:creationId xmlns:a16="http://schemas.microsoft.com/office/drawing/2014/main" id="{70F08121-0E5D-EFB1-5406-7CD23F27AE5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6847" y="4882697"/>
            <a:ext cx="1398641" cy="1881762"/>
          </a:xfrm>
          <a:prstGeom prst="rect">
            <a:avLst/>
          </a:prstGeom>
        </p:spPr>
      </p:pic>
      <p:pic>
        <p:nvPicPr>
          <p:cNvPr id="18" name="Picture 17" descr="A picture containing text&#10;&#10;Description automatically generated">
            <a:extLst>
              <a:ext uri="{FF2B5EF4-FFF2-40B4-BE49-F238E27FC236}">
                <a16:creationId xmlns:a16="http://schemas.microsoft.com/office/drawing/2014/main" id="{4FE38D14-A69A-4C14-C169-ACC5AEDF398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3326" y="4882696"/>
            <a:ext cx="1344281" cy="1881762"/>
          </a:xfrm>
          <a:prstGeom prst="rect">
            <a:avLst/>
          </a:prstGeom>
        </p:spPr>
      </p:pic>
      <p:pic>
        <p:nvPicPr>
          <p:cNvPr id="24" name="Picture 23" descr="A picture containing logo&#10;&#10;Description automatically generated">
            <a:extLst>
              <a:ext uri="{FF2B5EF4-FFF2-40B4-BE49-F238E27FC236}">
                <a16:creationId xmlns:a16="http://schemas.microsoft.com/office/drawing/2014/main" id="{C3F0B992-E777-A8FA-CC61-41DCE148349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81052" y="202435"/>
            <a:ext cx="1226555" cy="1097845"/>
          </a:xfrm>
          <a:prstGeom prst="rect">
            <a:avLst/>
          </a:prstGeom>
        </p:spPr>
      </p:pic>
      <p:pic>
        <p:nvPicPr>
          <p:cNvPr id="26" name="Picture 25" descr="A picture containing text&#10;&#10;Description automatically generated">
            <a:extLst>
              <a:ext uri="{FF2B5EF4-FFF2-40B4-BE49-F238E27FC236}">
                <a16:creationId xmlns:a16="http://schemas.microsoft.com/office/drawing/2014/main" id="{45382F2D-CF61-D509-253D-A7519FA6F8D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81052" y="2494406"/>
            <a:ext cx="1193075" cy="1063761"/>
          </a:xfrm>
          <a:prstGeom prst="rect">
            <a:avLst/>
          </a:prstGeom>
        </p:spPr>
      </p:pic>
      <p:pic>
        <p:nvPicPr>
          <p:cNvPr id="28" name="Picture 27" descr="Logo&#10;&#10;Description automatically generated">
            <a:extLst>
              <a:ext uri="{FF2B5EF4-FFF2-40B4-BE49-F238E27FC236}">
                <a16:creationId xmlns:a16="http://schemas.microsoft.com/office/drawing/2014/main" id="{496E8FDC-4E33-CC3D-858C-B8245EDCBF6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7053" y="202435"/>
            <a:ext cx="1347856" cy="1189285"/>
          </a:xfrm>
          <a:prstGeom prst="rect">
            <a:avLst/>
          </a:prstGeom>
        </p:spPr>
      </p:pic>
      <p:pic>
        <p:nvPicPr>
          <p:cNvPr id="32" name="Picture 31" descr="Logo&#10;&#10;Description automatically generated">
            <a:extLst>
              <a:ext uri="{FF2B5EF4-FFF2-40B4-BE49-F238E27FC236}">
                <a16:creationId xmlns:a16="http://schemas.microsoft.com/office/drawing/2014/main" id="{280871BC-C88E-C0A1-69C8-C7946F16563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2235" y="202434"/>
            <a:ext cx="1833884" cy="1097845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D9658493-7FC8-6F26-A297-60DD7E314AA8}"/>
              </a:ext>
            </a:extLst>
          </p:cNvPr>
          <p:cNvSpPr txBox="1"/>
          <p:nvPr/>
        </p:nvSpPr>
        <p:spPr>
          <a:xfrm>
            <a:off x="4005579" y="4143252"/>
            <a:ext cx="7086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rgbClr val="000000"/>
                </a:solidFill>
              </a:rPr>
              <a:t>Sense of security, belonging and job satisfaction </a:t>
            </a:r>
          </a:p>
          <a:p>
            <a:pPr algn="ctr"/>
            <a:r>
              <a:rPr lang="en-GB" sz="2000" b="1" dirty="0"/>
              <a:t>= </a:t>
            </a:r>
            <a:r>
              <a:rPr lang="en-GB" sz="2000" b="1" dirty="0">
                <a:solidFill>
                  <a:srgbClr val="CC00FF"/>
                </a:solidFill>
              </a:rPr>
              <a:t>recognition</a:t>
            </a:r>
            <a:r>
              <a:rPr lang="en-GB" sz="2000" b="1" dirty="0"/>
              <a:t> and </a:t>
            </a:r>
            <a:r>
              <a:rPr lang="en-GB" sz="2000" b="1" dirty="0">
                <a:solidFill>
                  <a:srgbClr val="CC00FF"/>
                </a:solidFill>
              </a:rPr>
              <a:t>rewards.</a:t>
            </a:r>
            <a:endParaRPr lang="en-GB" sz="2000" dirty="0">
              <a:solidFill>
                <a:srgbClr val="CC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8698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2" dur="2000" fill="hold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8" y="591344"/>
            <a:ext cx="3497869" cy="2261186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</a:rPr>
              <a:t>Advantages &amp; Disadvantages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GB" sz="2800" b="1" dirty="0"/>
              <a:t>The Advantages of my Leadership </a:t>
            </a:r>
            <a:r>
              <a:rPr lang="en-GB" b="1" dirty="0"/>
              <a:t>S</a:t>
            </a:r>
            <a:r>
              <a:rPr lang="en-GB" sz="2800" b="1" dirty="0"/>
              <a:t>tyle</a:t>
            </a:r>
          </a:p>
          <a:p>
            <a:pPr marL="0" indent="0">
              <a:buNone/>
            </a:pPr>
            <a:endParaRPr lang="en-GB" sz="2800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/>
              <a:t> Long term productivity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/>
              <a:t> My employees feel inclusive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/>
              <a:t> Great group interaction and communication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/>
              <a:t> A sense of democracy 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sz="2800" dirty="0"/>
          </a:p>
          <a:p>
            <a:pPr marL="0" indent="0">
              <a:buNone/>
            </a:pPr>
            <a:r>
              <a:rPr lang="en-GB" sz="2800" b="1" dirty="0"/>
              <a:t>The Disadvantages of my Leadership </a:t>
            </a:r>
            <a:r>
              <a:rPr lang="en-GB" b="1" dirty="0"/>
              <a:t>S</a:t>
            </a:r>
            <a:r>
              <a:rPr lang="en-GB" sz="2800" b="1" dirty="0"/>
              <a:t>tyle</a:t>
            </a:r>
          </a:p>
          <a:p>
            <a:pPr marL="0" indent="0">
              <a:buNone/>
            </a:pPr>
            <a:endParaRPr lang="en-GB" sz="2800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/>
              <a:t> This style is not valid when your employees are not trustworthy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/>
              <a:t> May not get a general consensus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 </a:t>
            </a:r>
            <a:r>
              <a:rPr lang="en-GB" sz="2800" dirty="0"/>
              <a:t>This style is not valid</a:t>
            </a:r>
            <a:r>
              <a:rPr lang="en-GB" dirty="0"/>
              <a:t> i</a:t>
            </a:r>
            <a:r>
              <a:rPr lang="en-GB" sz="2800" dirty="0"/>
              <a:t>n a situation or crisis </a:t>
            </a:r>
          </a:p>
          <a:p>
            <a:endParaRPr dirty="0"/>
          </a:p>
        </p:txBody>
      </p:sp>
      <p:pic>
        <p:nvPicPr>
          <p:cNvPr id="5" name="Picture 4" descr="Close-up of hands shaking&#10;&#10;Description automatically generated with medium confidence">
            <a:extLst>
              <a:ext uri="{FF2B5EF4-FFF2-40B4-BE49-F238E27FC236}">
                <a16:creationId xmlns:a16="http://schemas.microsoft.com/office/drawing/2014/main" id="{E242EEB4-998E-0902-9AA2-F05B32EDC3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410" y="2852530"/>
            <a:ext cx="3220697" cy="1739142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230696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60606" y="616690"/>
            <a:ext cx="3247058" cy="1314980"/>
          </a:xfrm>
        </p:spPr>
        <p:txBody>
          <a:bodyPr>
            <a:normAutofit/>
          </a:bodyPr>
          <a:lstStyle/>
          <a:p>
            <a:pPr algn="ctr"/>
            <a:r>
              <a:rPr lang="en-US" sz="4800" b="1" dirty="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4732020" y="1417320"/>
            <a:ext cx="6267248" cy="5121592"/>
          </a:xfrm>
        </p:spPr>
        <p:txBody>
          <a:bodyPr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US" i="1" dirty="0"/>
              <a:t>To conclude, all leaders can improve, develop, and grow their own effective leadership styles to suit expectations, demands and needs. </a:t>
            </a:r>
            <a:endParaRPr lang="en-GB" i="1" dirty="0"/>
          </a:p>
          <a:p>
            <a:pPr marL="0" indent="0">
              <a:buNone/>
            </a:pPr>
            <a:r>
              <a:rPr lang="en-US" i="1" dirty="0"/>
              <a:t>In a team where subordinates show a lack of discipline and focus, then an autocratic (authoritarian) style is better suited to meet organizations and subordinates' expectations too. </a:t>
            </a:r>
            <a:endParaRPr lang="en-GB" i="1" dirty="0"/>
          </a:p>
          <a:p>
            <a:pPr marL="0" indent="0">
              <a:buNone/>
            </a:pPr>
            <a:r>
              <a:rPr lang="en-US" i="1" dirty="0"/>
              <a:t>Embracing dynamic change and development in leadership, looking at what is expected from leaders and to motivate subordinates alike is no mean feat. </a:t>
            </a:r>
            <a:endParaRPr lang="en-GB" i="1" dirty="0"/>
          </a:p>
          <a:p>
            <a:pPr marL="0" indent="0">
              <a:buNone/>
            </a:pPr>
            <a:r>
              <a:rPr lang="en-US" i="1" dirty="0"/>
              <a:t>In the present-day, we are seeing change that is so rapid, that leaders will have to adapt in a blend of leadership styles, to implement in fast changing scenarios within an organization. </a:t>
            </a:r>
            <a:endParaRPr lang="en-GB" i="1" dirty="0"/>
          </a:p>
          <a:p>
            <a:pPr marL="0" indent="0">
              <a:buNone/>
            </a:pPr>
            <a:r>
              <a:rPr lang="en-US" i="1" dirty="0"/>
              <a:t>However, the emphasis is on the word ‘leader’, is not just to lead, but more importantly to lead by example, with the purpose and passion to succeed. </a:t>
            </a:r>
            <a:endParaRPr lang="en-GB" i="1" dirty="0"/>
          </a:p>
          <a:p>
            <a:pPr marL="0" indent="0">
              <a:buNone/>
            </a:pPr>
            <a:endParaRPr lang="en-US" sz="6200" dirty="0"/>
          </a:p>
          <a:p>
            <a:pPr marL="0" indent="0">
              <a:buNone/>
            </a:pPr>
            <a:endParaRPr dirty="0"/>
          </a:p>
        </p:txBody>
      </p:sp>
      <p:pic>
        <p:nvPicPr>
          <p:cNvPr id="6" name="Picture 5" descr="Shape, arrow&#10;&#10;Description automatically generated">
            <a:extLst>
              <a:ext uri="{FF2B5EF4-FFF2-40B4-BE49-F238E27FC236}">
                <a16:creationId xmlns:a16="http://schemas.microsoft.com/office/drawing/2014/main" id="{28EA7986-7439-250D-5E14-75F3D5BDF1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066" y="1931670"/>
            <a:ext cx="2697713" cy="4144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3464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85191"/>
            <a:ext cx="4167271" cy="4666105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THANK YOU …</a:t>
            </a:r>
            <a:br>
              <a:rPr lang="en-US" b="1" dirty="0">
                <a:solidFill>
                  <a:srgbClr val="FFFFFF"/>
                </a:solidFill>
              </a:rPr>
            </a:br>
            <a:r>
              <a:rPr lang="en-US" b="1" dirty="0">
                <a:solidFill>
                  <a:srgbClr val="FFFFFF"/>
                </a:solidFill>
              </a:rPr>
              <a:t>ANY QUESTIONS?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12734F3-20F7-FEC8-BD70-E3630022D6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9237" y="3399178"/>
            <a:ext cx="3336690" cy="3498579"/>
          </a:xfrm>
        </p:spPr>
      </p:pic>
      <p:pic>
        <p:nvPicPr>
          <p:cNvPr id="10" name="Picture 9" descr="A picture containing text, building, outdoor&#10;&#10;Description automatically generated">
            <a:extLst>
              <a:ext uri="{FF2B5EF4-FFF2-40B4-BE49-F238E27FC236}">
                <a16:creationId xmlns:a16="http://schemas.microsoft.com/office/drawing/2014/main" id="{81A20288-0E3C-9160-1ED8-A3E4C4ADB4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9237" y="89707"/>
            <a:ext cx="7598269" cy="3259521"/>
          </a:xfrm>
          <a:prstGeom prst="rect">
            <a:avLst/>
          </a:prstGeom>
        </p:spPr>
      </p:pic>
      <p:pic>
        <p:nvPicPr>
          <p:cNvPr id="14" name="Picture 13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F5472558-D35A-FE3D-C698-DA63B77362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2278" y="3399178"/>
            <a:ext cx="4155228" cy="3259522"/>
          </a:xfrm>
          <a:prstGeom prst="rect">
            <a:avLst/>
          </a:prstGeom>
        </p:spPr>
      </p:pic>
      <p:pic>
        <p:nvPicPr>
          <p:cNvPr id="16" name="Picture 15" descr="A blackboard with writing on it&#10;&#10;Description automatically generated with low confidence">
            <a:extLst>
              <a:ext uri="{FF2B5EF4-FFF2-40B4-BE49-F238E27FC236}">
                <a16:creationId xmlns:a16="http://schemas.microsoft.com/office/drawing/2014/main" id="{48C2D1F7-7C66-1360-CBD6-EBAD4591D06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8558" y="1645082"/>
            <a:ext cx="4619625" cy="344805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456318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3047" y="677234"/>
            <a:ext cx="3698391" cy="44611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REFERENCES</a:t>
            </a:r>
            <a:r>
              <a:rPr lang="en-US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4167272" y="547688"/>
            <a:ext cx="7918711" cy="6219823"/>
          </a:xfrm>
        </p:spPr>
        <p:txBody>
          <a:bodyPr anchor="ctr">
            <a:normAutofit fontScale="77500" lnSpcReduction="20000"/>
          </a:bodyPr>
          <a:lstStyle/>
          <a:p>
            <a:pPr marL="342900" lvl="0" indent="-34290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2022. </a:t>
            </a:r>
            <a:r>
              <a:rPr lang="en-US" sz="1800" i="1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Douglas McGregor's Theory X and Theory Y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[video] Available at: &lt;https://www.youtube.com/watch?v=CXAzZRnJo2o&gt; [Accessed 6 June 2022].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Adair, J., 2013. </a:t>
            </a:r>
            <a:r>
              <a:rPr lang="en-US" sz="1800" i="1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Develop your leadership skills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London: Kogan Page Limited, p.44.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200" dirty="0">
                <a:solidFill>
                  <a:srgbClr val="555555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ALI, A.B., TANG, N., ROLF, V.D. and MIR, U.R., 2019. Authoritarian leadership, organizational citizenship behavior, and organizational deviance: Curvilinear relationships. </a:t>
            </a:r>
            <a:r>
              <a:rPr lang="en-US" sz="1800" i="1" kern="1200" dirty="0">
                <a:solidFill>
                  <a:srgbClr val="555555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Leadership &amp; Organization Development Journal, </a:t>
            </a:r>
            <a:r>
              <a:rPr lang="en-US" sz="1800" b="1" kern="1200" dirty="0">
                <a:solidFill>
                  <a:srgbClr val="555555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40</a:t>
            </a:r>
            <a:r>
              <a:rPr lang="en-US" sz="1800" kern="1200" dirty="0">
                <a:solidFill>
                  <a:srgbClr val="555555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(5), pp. 583-599.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Armstrong, M., 2012. </a:t>
            </a:r>
            <a:r>
              <a:rPr lang="en-US" sz="1800" i="1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Armstrong's handbook of management and leadership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London: Kogan Page, pp.27 - 28.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Armstrong, M., n.d. </a:t>
            </a:r>
            <a:r>
              <a:rPr lang="en-US" sz="1800" i="1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Armstrong's handbook of management and leadership for HR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4th ed. London: Kogan Page, pp.90 - 92.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Brighton School of Business and Management, 2022. </a:t>
            </a:r>
            <a:r>
              <a:rPr lang="en-US" sz="1800" i="1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Lewin's Leadership Styles Framework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[video] Available at: &lt;https://www.youtube.com/watch?v=Gy-7lJeTcTs&gt; [Accessed 6 July 2022].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Cherry, K., 2021. </a:t>
            </a:r>
            <a:r>
              <a:rPr lang="en-US" sz="1800" i="1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Democratic Leadership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lang="en-US" sz="1800" kern="1200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Verywell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Mind. Available at: &lt;https://www.verywellmind.com/whats-your-leadership-style-3866929?quizResult=705ec57c&amp;quizResult=705ec57c&gt; [Accessed 6 June 2022].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200" dirty="0" err="1">
                <a:solidFill>
                  <a:srgbClr val="3A3A3A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Ouchi</a:t>
            </a:r>
            <a:r>
              <a:rPr lang="en-US" sz="1800" kern="1200" dirty="0">
                <a:solidFill>
                  <a:srgbClr val="3A3A3A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W.G. (1981) </a:t>
            </a:r>
            <a:r>
              <a:rPr lang="en-US" sz="1800" i="1" kern="1200" dirty="0">
                <a:solidFill>
                  <a:srgbClr val="3A3A3A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Theory Z : how American business can meet the Japanese challenge.</a:t>
            </a:r>
            <a:r>
              <a:rPr lang="en-US" sz="1800" kern="1200" dirty="0">
                <a:solidFill>
                  <a:srgbClr val="3A3A3A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New York: Avon Books USA.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Robert, V. and </a:t>
            </a:r>
            <a:r>
              <a:rPr lang="en-US" sz="1800" kern="1200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Vandenberghe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C. (2020) </a:t>
            </a:r>
            <a:r>
              <a:rPr lang="en-US" sz="1800" i="1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‘Laissez-Faire Leadership and Affective Commitment: the Roles of Leader-Member Exchange and Subordinate Relational Self-concept’, 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business and psychology, 36(4), pp. 533–551. doi:10.1007/s10869-020-09700-9.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Sullivan, J., 1983. Announcements. </a:t>
            </a:r>
            <a:r>
              <a:rPr lang="en-US" sz="1800" i="1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Academy of Management Review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[online] 8(4), pp.719-724. Available at: &lt;https://journals.aom.org/doi/abs/10.5465/amr.1983.4287722&gt; [Accessed 16 June 2022].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200" dirty="0">
                <a:solidFill>
                  <a:srgbClr val="595959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Ware, J. and Grantham, C. (2005) ‘Which skills and competencies will be most critical for leaders as the workplace continues to evolve?’, </a:t>
            </a:r>
            <a:r>
              <a:rPr lang="en-US" sz="1800" i="1" kern="1200" dirty="0">
                <a:solidFill>
                  <a:srgbClr val="595959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Leadership in Action</a:t>
            </a:r>
            <a:r>
              <a:rPr lang="en-US" sz="1800" kern="1200" dirty="0">
                <a:solidFill>
                  <a:srgbClr val="595959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24(6), p. 15. Available at: https://search-ebscohost-com.ezproxy.uwtsd.ac.uk/login.aspx?direct=true&amp;db=bth&amp;AN=17070453&amp;site=ehost-live (Accessed: 6 July 2022).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Woods, P. A. and </a:t>
            </a:r>
            <a:r>
              <a:rPr lang="en-US" sz="1800" kern="1200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Gronn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P. (2009) </a:t>
            </a:r>
            <a:r>
              <a:rPr lang="en-US" sz="1800" i="1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‘Nurturing Democracy: The Contribution of Distributed Leadership to a Democratic Organizational Landscape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’, Educational Management Administration &amp; Leadership, 37(4), pp. 430–451. </a:t>
            </a:r>
            <a:r>
              <a:rPr lang="en-US" sz="1800" kern="1200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10.1177/1741143209334597.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spcBef>
                <a:spcPts val="1000"/>
              </a:spcBef>
              <a:buNone/>
            </a:pPr>
            <a:endParaRPr sz="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986613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14792</TotalTime>
  <Words>1283</Words>
  <Application>Microsoft Office PowerPoint</Application>
  <PresentationFormat>Widescreen</PresentationFormat>
  <Paragraphs>128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2" baseType="lpstr">
      <vt:lpstr>Arial</vt:lpstr>
      <vt:lpstr>Arial Black</vt:lpstr>
      <vt:lpstr>Calibri</vt:lpstr>
      <vt:lpstr>Calibri Light</vt:lpstr>
      <vt:lpstr>Gabriola</vt:lpstr>
      <vt:lpstr>Open Sans</vt:lpstr>
      <vt:lpstr>Source Sans Pro</vt:lpstr>
      <vt:lpstr>Times New Roman</vt:lpstr>
      <vt:lpstr>Wingdings</vt:lpstr>
      <vt:lpstr>Office Theme</vt:lpstr>
      <vt:lpstr>Leadership Styles</vt:lpstr>
      <vt:lpstr>Contents</vt:lpstr>
      <vt:lpstr>Leadership Styles</vt:lpstr>
      <vt:lpstr>Authoritarian / Autocratic</vt:lpstr>
      <vt:lpstr>Democratic</vt:lpstr>
      <vt:lpstr>Laissez-faire</vt:lpstr>
      <vt:lpstr>Transactional &amp; Transformational  Leaders</vt:lpstr>
      <vt:lpstr>My leadership Style  </vt:lpstr>
      <vt:lpstr>Advantages &amp; Disadvantages</vt:lpstr>
      <vt:lpstr>Conclusion</vt:lpstr>
      <vt:lpstr>THANK YOU … ANY QUESTIONS?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Here's your outline to get started</dc:title>
  <dc:creator>Abdul Ullah</dc:creator>
  <cp:lastModifiedBy>Abdul Ullah</cp:lastModifiedBy>
  <cp:revision>100</cp:revision>
  <dcterms:created xsi:type="dcterms:W3CDTF">2022-06-06T11:14:02Z</dcterms:created>
  <dcterms:modified xsi:type="dcterms:W3CDTF">2022-07-15T08:39:39Z</dcterms:modified>
</cp:coreProperties>
</file>