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7" r:id="rId1"/>
  </p:sldMasterIdLst>
  <p:notesMasterIdLst>
    <p:notesMasterId r:id="rId36"/>
  </p:notesMasterIdLst>
  <p:sldIdLst>
    <p:sldId id="277" r:id="rId2"/>
    <p:sldId id="270" r:id="rId3"/>
    <p:sldId id="516" r:id="rId4"/>
    <p:sldId id="517" r:id="rId5"/>
    <p:sldId id="518" r:id="rId6"/>
    <p:sldId id="519" r:id="rId7"/>
    <p:sldId id="520" r:id="rId8"/>
    <p:sldId id="521" r:id="rId9"/>
    <p:sldId id="522" r:id="rId10"/>
    <p:sldId id="524" r:id="rId11"/>
    <p:sldId id="523" r:id="rId12"/>
    <p:sldId id="525" r:id="rId13"/>
    <p:sldId id="526" r:id="rId14"/>
    <p:sldId id="527" r:id="rId15"/>
    <p:sldId id="544" r:id="rId16"/>
    <p:sldId id="545" r:id="rId17"/>
    <p:sldId id="546" r:id="rId18"/>
    <p:sldId id="529" r:id="rId19"/>
    <p:sldId id="530" r:id="rId20"/>
    <p:sldId id="531" r:id="rId21"/>
    <p:sldId id="532" r:id="rId22"/>
    <p:sldId id="533" r:id="rId23"/>
    <p:sldId id="534" r:id="rId24"/>
    <p:sldId id="535" r:id="rId25"/>
    <p:sldId id="528" r:id="rId26"/>
    <p:sldId id="541" r:id="rId27"/>
    <p:sldId id="536" r:id="rId28"/>
    <p:sldId id="542" r:id="rId29"/>
    <p:sldId id="537" r:id="rId30"/>
    <p:sldId id="538" r:id="rId31"/>
    <p:sldId id="543" r:id="rId32"/>
    <p:sldId id="539" r:id="rId33"/>
    <p:sldId id="540" r:id="rId34"/>
    <p:sldId id="389" r:id="rId35"/>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92D3EE0-2991-4ADC-8B80-5D48D151B479}" v="184" dt="2026-02-06T10:36:26.59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68" autoAdjust="0"/>
    <p:restoredTop sz="85316" autoAdjust="0"/>
  </p:normalViewPr>
  <p:slideViewPr>
    <p:cSldViewPr>
      <p:cViewPr>
        <p:scale>
          <a:sx n="61" d="100"/>
          <a:sy n="61" d="100"/>
        </p:scale>
        <p:origin x="-114" y="672"/>
      </p:cViewPr>
      <p:guideLst>
        <p:guide orient="horz" pos="2160"/>
        <p:guide pos="3840"/>
      </p:guideLst>
    </p:cSldViewPr>
  </p:slideViewPr>
  <p:notesTextViewPr>
    <p:cViewPr>
      <p:scale>
        <a:sx n="100" d="100"/>
        <a:sy n="100" d="100"/>
      </p:scale>
      <p:origin x="0" y="0"/>
    </p:cViewPr>
  </p:notesTextViewPr>
  <p:sorterViewPr>
    <p:cViewPr>
      <p:scale>
        <a:sx n="66" d="100"/>
        <a:sy n="66" d="100"/>
      </p:scale>
      <p:origin x="0" y="-158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au Academic" userId="1c8f60c04643d64b" providerId="LiveId" clId="{08672D6D-4B5B-42D9-B5C7-2D554DBB9608}"/>
    <pc:docChg chg="undo custSel addSld delSld modSld sldOrd">
      <pc:chgData name="Beau Academic" userId="1c8f60c04643d64b" providerId="LiveId" clId="{08672D6D-4B5B-42D9-B5C7-2D554DBB9608}" dt="2026-02-06T10:36:40.224" v="4737" actId="12"/>
      <pc:docMkLst>
        <pc:docMk/>
      </pc:docMkLst>
      <pc:sldChg chg="modSp mod">
        <pc:chgData name="Beau Academic" userId="1c8f60c04643d64b" providerId="LiveId" clId="{08672D6D-4B5B-42D9-B5C7-2D554DBB9608}" dt="2026-01-29T17:09:12.389" v="3276" actId="20577"/>
        <pc:sldMkLst>
          <pc:docMk/>
          <pc:sldMk cId="0" sldId="270"/>
        </pc:sldMkLst>
        <pc:graphicFrameChg chg="mod modGraphic">
          <ac:chgData name="Beau Academic" userId="1c8f60c04643d64b" providerId="LiveId" clId="{08672D6D-4B5B-42D9-B5C7-2D554DBB9608}" dt="2026-01-29T17:09:12.389" v="3276" actId="20577"/>
          <ac:graphicFrameMkLst>
            <pc:docMk/>
            <pc:sldMk cId="0" sldId="270"/>
            <ac:graphicFrameMk id="4" creationId="{C28793D7-AFD7-F3AE-AF3F-F684F93B94B3}"/>
          </ac:graphicFrameMkLst>
        </pc:graphicFrameChg>
      </pc:sldChg>
      <pc:sldChg chg="modSp mod">
        <pc:chgData name="Beau Academic" userId="1c8f60c04643d64b" providerId="LiveId" clId="{08672D6D-4B5B-42D9-B5C7-2D554DBB9608}" dt="2026-01-29T14:47:07.979" v="23" actId="20577"/>
        <pc:sldMkLst>
          <pc:docMk/>
          <pc:sldMk cId="0" sldId="277"/>
        </pc:sldMkLst>
        <pc:spChg chg="mod">
          <ac:chgData name="Beau Academic" userId="1c8f60c04643d64b" providerId="LiveId" clId="{08672D6D-4B5B-42D9-B5C7-2D554DBB9608}" dt="2026-01-29T14:47:07.979" v="23" actId="20577"/>
          <ac:spMkLst>
            <pc:docMk/>
            <pc:sldMk cId="0" sldId="277"/>
            <ac:spMk id="5123" creationId="{F98A1305-E230-41C1-B359-9219D6B92A73}"/>
          </ac:spMkLst>
        </pc:spChg>
      </pc:sldChg>
      <pc:sldChg chg="modSp mod">
        <pc:chgData name="Beau Academic" userId="1c8f60c04643d64b" providerId="LiveId" clId="{08672D6D-4B5B-42D9-B5C7-2D554DBB9608}" dt="2026-01-29T18:20:16.729" v="4541" actId="20577"/>
        <pc:sldMkLst>
          <pc:docMk/>
          <pc:sldMk cId="0" sldId="389"/>
        </pc:sldMkLst>
        <pc:spChg chg="mod">
          <ac:chgData name="Beau Academic" userId="1c8f60c04643d64b" providerId="LiveId" clId="{08672D6D-4B5B-42D9-B5C7-2D554DBB9608}" dt="2026-01-29T18:20:16.729" v="4541" actId="20577"/>
          <ac:spMkLst>
            <pc:docMk/>
            <pc:sldMk cId="0" sldId="389"/>
            <ac:spMk id="48131" creationId="{167262C3-1E78-4053-B4CC-3A2283986DF0}"/>
          </ac:spMkLst>
        </pc:spChg>
      </pc:sldChg>
      <pc:sldChg chg="addSp modSp mod modClrScheme chgLayout modNotesTx">
        <pc:chgData name="Beau Academic" userId="1c8f60c04643d64b" providerId="LiveId" clId="{08672D6D-4B5B-42D9-B5C7-2D554DBB9608}" dt="2026-01-29T15:04:14.767" v="857" actId="20577"/>
        <pc:sldMkLst>
          <pc:docMk/>
          <pc:sldMk cId="1594419220" sldId="516"/>
        </pc:sldMkLst>
        <pc:spChg chg="mod">
          <ac:chgData name="Beau Academic" userId="1c8f60c04643d64b" providerId="LiveId" clId="{08672D6D-4B5B-42D9-B5C7-2D554DBB9608}" dt="2026-01-29T14:51:35.367" v="398" actId="26606"/>
          <ac:spMkLst>
            <pc:docMk/>
            <pc:sldMk cId="1594419220" sldId="516"/>
            <ac:spMk id="2" creationId="{9FB84A04-1C59-57A2-0C3D-B459064055F1}"/>
          </ac:spMkLst>
        </pc:spChg>
        <pc:spChg chg="mod">
          <ac:chgData name="Beau Academic" userId="1c8f60c04643d64b" providerId="LiveId" clId="{08672D6D-4B5B-42D9-B5C7-2D554DBB9608}" dt="2026-01-29T14:51:35.367" v="398" actId="26606"/>
          <ac:spMkLst>
            <pc:docMk/>
            <pc:sldMk cId="1594419220" sldId="516"/>
            <ac:spMk id="3" creationId="{C3396FA8-CED7-7C28-49B6-1DDC7F58DF07}"/>
          </ac:spMkLst>
        </pc:spChg>
        <pc:picChg chg="add mod">
          <ac:chgData name="Beau Academic" userId="1c8f60c04643d64b" providerId="LiveId" clId="{08672D6D-4B5B-42D9-B5C7-2D554DBB9608}" dt="2026-01-29T14:51:35.367" v="398" actId="26606"/>
          <ac:picMkLst>
            <pc:docMk/>
            <pc:sldMk cId="1594419220" sldId="516"/>
            <ac:picMk id="5" creationId="{4377C8F4-66D5-C657-2414-1475C694F22A}"/>
          </ac:picMkLst>
        </pc:picChg>
      </pc:sldChg>
      <pc:sldChg chg="addSp modSp new mod">
        <pc:chgData name="Beau Academic" userId="1c8f60c04643d64b" providerId="LiveId" clId="{08672D6D-4B5B-42D9-B5C7-2D554DBB9608}" dt="2026-01-29T18:20:48.885" v="4542" actId="14"/>
        <pc:sldMkLst>
          <pc:docMk/>
          <pc:sldMk cId="4123677467" sldId="517"/>
        </pc:sldMkLst>
        <pc:spChg chg="mod">
          <ac:chgData name="Beau Academic" userId="1c8f60c04643d64b" providerId="LiveId" clId="{08672D6D-4B5B-42D9-B5C7-2D554DBB9608}" dt="2026-01-29T14:52:02.521" v="419" actId="20577"/>
          <ac:spMkLst>
            <pc:docMk/>
            <pc:sldMk cId="4123677467" sldId="517"/>
            <ac:spMk id="2" creationId="{D95CA38D-46BD-21B3-9B1D-4D3235848DCF}"/>
          </ac:spMkLst>
        </pc:spChg>
        <pc:spChg chg="mod">
          <ac:chgData name="Beau Academic" userId="1c8f60c04643d64b" providerId="LiveId" clId="{08672D6D-4B5B-42D9-B5C7-2D554DBB9608}" dt="2026-01-29T14:55:49.347" v="577" actId="14100"/>
          <ac:spMkLst>
            <pc:docMk/>
            <pc:sldMk cId="4123677467" sldId="517"/>
            <ac:spMk id="3" creationId="{52AA2164-ED9B-C5ED-C3D5-5F5D5498D69E}"/>
          </ac:spMkLst>
        </pc:spChg>
        <pc:spChg chg="mod">
          <ac:chgData name="Beau Academic" userId="1c8f60c04643d64b" providerId="LiveId" clId="{08672D6D-4B5B-42D9-B5C7-2D554DBB9608}" dt="2026-01-29T18:20:48.885" v="4542" actId="14"/>
          <ac:spMkLst>
            <pc:docMk/>
            <pc:sldMk cId="4123677467" sldId="517"/>
            <ac:spMk id="4" creationId="{E1756AC1-A404-07B3-E28F-30E0D5A00639}"/>
          </ac:spMkLst>
        </pc:spChg>
        <pc:picChg chg="add mod">
          <ac:chgData name="Beau Academic" userId="1c8f60c04643d64b" providerId="LiveId" clId="{08672D6D-4B5B-42D9-B5C7-2D554DBB9608}" dt="2026-01-29T14:55:58.585" v="579" actId="1076"/>
          <ac:picMkLst>
            <pc:docMk/>
            <pc:sldMk cId="4123677467" sldId="517"/>
            <ac:picMk id="6" creationId="{9290C91B-067E-E8DC-5C2F-D8DA47DC3941}"/>
          </ac:picMkLst>
        </pc:picChg>
        <pc:picChg chg="add mod">
          <ac:chgData name="Beau Academic" userId="1c8f60c04643d64b" providerId="LiveId" clId="{08672D6D-4B5B-42D9-B5C7-2D554DBB9608}" dt="2026-01-29T14:55:54.537" v="578" actId="1076"/>
          <ac:picMkLst>
            <pc:docMk/>
            <pc:sldMk cId="4123677467" sldId="517"/>
            <ac:picMk id="8" creationId="{0E565279-E977-43DF-E328-B19EED924CBA}"/>
          </ac:picMkLst>
        </pc:picChg>
      </pc:sldChg>
      <pc:sldChg chg="addSp delSp modSp new mod">
        <pc:chgData name="Beau Academic" userId="1c8f60c04643d64b" providerId="LiveId" clId="{08672D6D-4B5B-42D9-B5C7-2D554DBB9608}" dt="2026-01-29T15:03:47.741" v="835" actId="26606"/>
        <pc:sldMkLst>
          <pc:docMk/>
          <pc:sldMk cId="1502460333" sldId="518"/>
        </pc:sldMkLst>
        <pc:spChg chg="mod">
          <ac:chgData name="Beau Academic" userId="1c8f60c04643d64b" providerId="LiveId" clId="{08672D6D-4B5B-42D9-B5C7-2D554DBB9608}" dt="2026-01-29T15:03:47.741" v="835" actId="26606"/>
          <ac:spMkLst>
            <pc:docMk/>
            <pc:sldMk cId="1502460333" sldId="518"/>
            <ac:spMk id="2" creationId="{2A4D6899-75F0-66B2-4B5A-0FB928F77715}"/>
          </ac:spMkLst>
        </pc:spChg>
        <pc:spChg chg="mod">
          <ac:chgData name="Beau Academic" userId="1c8f60c04643d64b" providerId="LiveId" clId="{08672D6D-4B5B-42D9-B5C7-2D554DBB9608}" dt="2026-01-29T15:03:47.741" v="835" actId="26606"/>
          <ac:spMkLst>
            <pc:docMk/>
            <pc:sldMk cId="1502460333" sldId="518"/>
            <ac:spMk id="3" creationId="{61BF0794-8AE2-A262-6616-180D3D59DB62}"/>
          </ac:spMkLst>
        </pc:spChg>
        <pc:picChg chg="add mod">
          <ac:chgData name="Beau Academic" userId="1c8f60c04643d64b" providerId="LiveId" clId="{08672D6D-4B5B-42D9-B5C7-2D554DBB9608}" dt="2026-01-29T15:03:47.741" v="835" actId="26606"/>
          <ac:picMkLst>
            <pc:docMk/>
            <pc:sldMk cId="1502460333" sldId="518"/>
            <ac:picMk id="6" creationId="{6F630A55-D7C2-F4A6-4F7D-D4579FCF9ADB}"/>
          </ac:picMkLst>
        </pc:picChg>
      </pc:sldChg>
      <pc:sldChg chg="addSp delSp modSp new mod">
        <pc:chgData name="Beau Academic" userId="1c8f60c04643d64b" providerId="LiveId" clId="{08672D6D-4B5B-42D9-B5C7-2D554DBB9608}" dt="2026-01-29T15:17:35.582" v="1053" actId="20577"/>
        <pc:sldMkLst>
          <pc:docMk/>
          <pc:sldMk cId="4258992504" sldId="519"/>
        </pc:sldMkLst>
        <pc:spChg chg="mod">
          <ac:chgData name="Beau Academic" userId="1c8f60c04643d64b" providerId="LiveId" clId="{08672D6D-4B5B-42D9-B5C7-2D554DBB9608}" dt="2026-01-29T15:05:07.056" v="894" actId="20577"/>
          <ac:spMkLst>
            <pc:docMk/>
            <pc:sldMk cId="4258992504" sldId="519"/>
            <ac:spMk id="2" creationId="{6BF390C0-D502-F063-6D95-D14EF6D41005}"/>
          </ac:spMkLst>
        </pc:spChg>
        <pc:spChg chg="mod">
          <ac:chgData name="Beau Academic" userId="1c8f60c04643d64b" providerId="LiveId" clId="{08672D6D-4B5B-42D9-B5C7-2D554DBB9608}" dt="2026-01-29T15:17:35.582" v="1053" actId="20577"/>
          <ac:spMkLst>
            <pc:docMk/>
            <pc:sldMk cId="4258992504" sldId="519"/>
            <ac:spMk id="4" creationId="{CA38A65C-62A4-811C-22BC-DA8D3BABA540}"/>
          </ac:spMkLst>
        </pc:spChg>
        <pc:picChg chg="add mod ord">
          <ac:chgData name="Beau Academic" userId="1c8f60c04643d64b" providerId="LiveId" clId="{08672D6D-4B5B-42D9-B5C7-2D554DBB9608}" dt="2026-01-29T15:16:31.879" v="926" actId="1076"/>
          <ac:picMkLst>
            <pc:docMk/>
            <pc:sldMk cId="4258992504" sldId="519"/>
            <ac:picMk id="6" creationId="{67BEBEF5-0CD9-C996-26AC-4B63B8E0365C}"/>
          </ac:picMkLst>
        </pc:picChg>
        <pc:picChg chg="add mod">
          <ac:chgData name="Beau Academic" userId="1c8f60c04643d64b" providerId="LiveId" clId="{08672D6D-4B5B-42D9-B5C7-2D554DBB9608}" dt="2026-01-29T15:16:35.296" v="927" actId="1076"/>
          <ac:picMkLst>
            <pc:docMk/>
            <pc:sldMk cId="4258992504" sldId="519"/>
            <ac:picMk id="8" creationId="{258B3BD9-7B40-0B75-76CE-1924BC0D67E1}"/>
          </ac:picMkLst>
        </pc:picChg>
      </pc:sldChg>
      <pc:sldChg chg="addSp delSp modSp new mod">
        <pc:chgData name="Beau Academic" userId="1c8f60c04643d64b" providerId="LiveId" clId="{08672D6D-4B5B-42D9-B5C7-2D554DBB9608}" dt="2026-01-29T18:21:16.856" v="4544" actId="20577"/>
        <pc:sldMkLst>
          <pc:docMk/>
          <pc:sldMk cId="3437125591" sldId="520"/>
        </pc:sldMkLst>
        <pc:spChg chg="mod">
          <ac:chgData name="Beau Academic" userId="1c8f60c04643d64b" providerId="LiveId" clId="{08672D6D-4B5B-42D9-B5C7-2D554DBB9608}" dt="2026-01-29T15:18:36.307" v="1096" actId="20577"/>
          <ac:spMkLst>
            <pc:docMk/>
            <pc:sldMk cId="3437125591" sldId="520"/>
            <ac:spMk id="2" creationId="{F50CC80D-D8EF-05B7-EA6A-7B6C5B8C0C05}"/>
          </ac:spMkLst>
        </pc:spChg>
        <pc:spChg chg="mod">
          <ac:chgData name="Beau Academic" userId="1c8f60c04643d64b" providerId="LiveId" clId="{08672D6D-4B5B-42D9-B5C7-2D554DBB9608}" dt="2026-01-29T18:21:16.856" v="4544" actId="20577"/>
          <ac:spMkLst>
            <pc:docMk/>
            <pc:sldMk cId="3437125591" sldId="520"/>
            <ac:spMk id="3" creationId="{B0A63CF0-7DA4-F0DD-B2D4-B342B125B1E5}"/>
          </ac:spMkLst>
        </pc:spChg>
        <pc:spChg chg="add mod">
          <ac:chgData name="Beau Academic" userId="1c8f60c04643d64b" providerId="LiveId" clId="{08672D6D-4B5B-42D9-B5C7-2D554DBB9608}" dt="2026-01-29T15:22:45.468" v="1615" actId="14100"/>
          <ac:spMkLst>
            <pc:docMk/>
            <pc:sldMk cId="3437125591" sldId="520"/>
            <ac:spMk id="5" creationId="{9F32EF2A-33BD-E4A2-FB9F-808CBFE38E3C}"/>
          </ac:spMkLst>
        </pc:spChg>
      </pc:sldChg>
      <pc:sldChg chg="modSp new mod">
        <pc:chgData name="Beau Academic" userId="1c8f60c04643d64b" providerId="LiveId" clId="{08672D6D-4B5B-42D9-B5C7-2D554DBB9608}" dt="2026-02-06T10:25:59.073" v="4602" actId="113"/>
        <pc:sldMkLst>
          <pc:docMk/>
          <pc:sldMk cId="1281972390" sldId="521"/>
        </pc:sldMkLst>
        <pc:spChg chg="mod">
          <ac:chgData name="Beau Academic" userId="1c8f60c04643d64b" providerId="LiveId" clId="{08672D6D-4B5B-42D9-B5C7-2D554DBB9608}" dt="2026-01-29T15:25:47.451" v="1651" actId="20577"/>
          <ac:spMkLst>
            <pc:docMk/>
            <pc:sldMk cId="1281972390" sldId="521"/>
            <ac:spMk id="2" creationId="{4AD8C776-04DC-2B5B-C71A-512EAAA6CDF6}"/>
          </ac:spMkLst>
        </pc:spChg>
        <pc:spChg chg="mod">
          <ac:chgData name="Beau Academic" userId="1c8f60c04643d64b" providerId="LiveId" clId="{08672D6D-4B5B-42D9-B5C7-2D554DBB9608}" dt="2026-02-06T10:25:59.073" v="4602" actId="113"/>
          <ac:spMkLst>
            <pc:docMk/>
            <pc:sldMk cId="1281972390" sldId="521"/>
            <ac:spMk id="3" creationId="{6DA163B7-A81A-26FE-9557-08D5063634B7}"/>
          </ac:spMkLst>
        </pc:spChg>
        <pc:spChg chg="mod">
          <ac:chgData name="Beau Academic" userId="1c8f60c04643d64b" providerId="LiveId" clId="{08672D6D-4B5B-42D9-B5C7-2D554DBB9608}" dt="2026-01-29T18:21:33.655" v="4546" actId="20577"/>
          <ac:spMkLst>
            <pc:docMk/>
            <pc:sldMk cId="1281972390" sldId="521"/>
            <ac:spMk id="4" creationId="{9F7A4726-3259-AF20-5F2E-819FB50212D7}"/>
          </ac:spMkLst>
        </pc:spChg>
      </pc:sldChg>
      <pc:sldChg chg="addSp delSp modSp new mod modNotes modNotesTx">
        <pc:chgData name="Beau Academic" userId="1c8f60c04643d64b" providerId="LiveId" clId="{08672D6D-4B5B-42D9-B5C7-2D554DBB9608}" dt="2026-01-29T15:45:58.263" v="2545" actId="113"/>
        <pc:sldMkLst>
          <pc:docMk/>
          <pc:sldMk cId="2539819272" sldId="522"/>
        </pc:sldMkLst>
        <pc:spChg chg="mod">
          <ac:chgData name="Beau Academic" userId="1c8f60c04643d64b" providerId="LiveId" clId="{08672D6D-4B5B-42D9-B5C7-2D554DBB9608}" dt="2026-01-29T15:37:04.576" v="1861" actId="20577"/>
          <ac:spMkLst>
            <pc:docMk/>
            <pc:sldMk cId="2539819272" sldId="522"/>
            <ac:spMk id="2" creationId="{24819811-1DE1-AC0C-AD95-2F7312DEC581}"/>
          </ac:spMkLst>
        </pc:spChg>
        <pc:spChg chg="mod">
          <ac:chgData name="Beau Academic" userId="1c8f60c04643d64b" providerId="LiveId" clId="{08672D6D-4B5B-42D9-B5C7-2D554DBB9608}" dt="2026-01-29T15:44:14.633" v="2493" actId="14100"/>
          <ac:spMkLst>
            <pc:docMk/>
            <pc:sldMk cId="2539819272" sldId="522"/>
            <ac:spMk id="3" creationId="{3DCC09F7-AF6A-26A6-D87F-AF505404C086}"/>
          </ac:spMkLst>
        </pc:spChg>
        <pc:spChg chg="add mod">
          <ac:chgData name="Beau Academic" userId="1c8f60c04643d64b" providerId="LiveId" clId="{08672D6D-4B5B-42D9-B5C7-2D554DBB9608}" dt="2026-01-29T15:45:58.263" v="2545" actId="113"/>
          <ac:spMkLst>
            <pc:docMk/>
            <pc:sldMk cId="2539819272" sldId="522"/>
            <ac:spMk id="9" creationId="{F5AEB213-3319-239A-4086-D4F4D12B00F9}"/>
          </ac:spMkLst>
        </pc:spChg>
        <pc:picChg chg="add mod">
          <ac:chgData name="Beau Academic" userId="1c8f60c04643d64b" providerId="LiveId" clId="{08672D6D-4B5B-42D9-B5C7-2D554DBB9608}" dt="2026-01-29T15:45:00.818" v="2498" actId="1076"/>
          <ac:picMkLst>
            <pc:docMk/>
            <pc:sldMk cId="2539819272" sldId="522"/>
            <ac:picMk id="8" creationId="{B69E9D70-07DA-4956-2799-61914EB00520}"/>
          </ac:picMkLst>
        </pc:picChg>
      </pc:sldChg>
      <pc:sldChg chg="addSp delSp modSp new mod">
        <pc:chgData name="Beau Academic" userId="1c8f60c04643d64b" providerId="LiveId" clId="{08672D6D-4B5B-42D9-B5C7-2D554DBB9608}" dt="2026-01-29T15:54:32.997" v="2794" actId="20577"/>
        <pc:sldMkLst>
          <pc:docMk/>
          <pc:sldMk cId="2710290269" sldId="523"/>
        </pc:sldMkLst>
        <pc:spChg chg="mod">
          <ac:chgData name="Beau Academic" userId="1c8f60c04643d64b" providerId="LiveId" clId="{08672D6D-4B5B-42D9-B5C7-2D554DBB9608}" dt="2026-01-29T15:53:40.609" v="2781" actId="1076"/>
          <ac:spMkLst>
            <pc:docMk/>
            <pc:sldMk cId="2710290269" sldId="523"/>
            <ac:spMk id="2" creationId="{8926621C-2827-F2C1-9214-B66432C5B8E6}"/>
          </ac:spMkLst>
        </pc:spChg>
        <pc:spChg chg="mod">
          <ac:chgData name="Beau Academic" userId="1c8f60c04643d64b" providerId="LiveId" clId="{08672D6D-4B5B-42D9-B5C7-2D554DBB9608}" dt="2026-01-29T15:53:43.551" v="2782" actId="1076"/>
          <ac:spMkLst>
            <pc:docMk/>
            <pc:sldMk cId="2710290269" sldId="523"/>
            <ac:spMk id="3" creationId="{E215D75E-9539-68B0-A009-D657DFB02965}"/>
          </ac:spMkLst>
        </pc:spChg>
        <pc:spChg chg="mod">
          <ac:chgData name="Beau Academic" userId="1c8f60c04643d64b" providerId="LiveId" clId="{08672D6D-4B5B-42D9-B5C7-2D554DBB9608}" dt="2026-01-29T15:52:15.767" v="2723" actId="18245"/>
          <ac:spMkLst>
            <pc:docMk/>
            <pc:sldMk cId="2710290269" sldId="523"/>
            <ac:spMk id="7" creationId="{90BF9119-EC73-81E4-FF73-EC1B0FA38F9A}"/>
          </ac:spMkLst>
        </pc:spChg>
        <pc:spChg chg="mod">
          <ac:chgData name="Beau Academic" userId="1c8f60c04643d64b" providerId="LiveId" clId="{08672D6D-4B5B-42D9-B5C7-2D554DBB9608}" dt="2026-01-29T15:53:57.061" v="2785" actId="403"/>
          <ac:spMkLst>
            <pc:docMk/>
            <pc:sldMk cId="2710290269" sldId="523"/>
            <ac:spMk id="8" creationId="{06E0A9DC-5773-27D6-2480-3B6C8F2EF0F6}"/>
          </ac:spMkLst>
        </pc:spChg>
        <pc:spChg chg="mod">
          <ac:chgData name="Beau Academic" userId="1c8f60c04643d64b" providerId="LiveId" clId="{08672D6D-4B5B-42D9-B5C7-2D554DBB9608}" dt="2026-01-29T15:52:15.767" v="2723" actId="18245"/>
          <ac:spMkLst>
            <pc:docMk/>
            <pc:sldMk cId="2710290269" sldId="523"/>
            <ac:spMk id="9" creationId="{95CB53FE-DA5F-FB6E-0023-0F8AE9044E1A}"/>
          </ac:spMkLst>
        </pc:spChg>
        <pc:spChg chg="mod">
          <ac:chgData name="Beau Academic" userId="1c8f60c04643d64b" providerId="LiveId" clId="{08672D6D-4B5B-42D9-B5C7-2D554DBB9608}" dt="2026-01-29T15:54:06.681" v="2786" actId="207"/>
          <ac:spMkLst>
            <pc:docMk/>
            <pc:sldMk cId="2710290269" sldId="523"/>
            <ac:spMk id="10" creationId="{C9F1A10A-4D8F-B6D9-EAE6-9D6B1C9B16D6}"/>
          </ac:spMkLst>
        </pc:spChg>
        <pc:spChg chg="mod">
          <ac:chgData name="Beau Academic" userId="1c8f60c04643d64b" providerId="LiveId" clId="{08672D6D-4B5B-42D9-B5C7-2D554DBB9608}" dt="2026-01-29T15:52:15.767" v="2723" actId="18245"/>
          <ac:spMkLst>
            <pc:docMk/>
            <pc:sldMk cId="2710290269" sldId="523"/>
            <ac:spMk id="11" creationId="{8042AC76-5191-D53B-84DF-FD041A6D0AE4}"/>
          </ac:spMkLst>
        </pc:spChg>
        <pc:spChg chg="mod">
          <ac:chgData name="Beau Academic" userId="1c8f60c04643d64b" providerId="LiveId" clId="{08672D6D-4B5B-42D9-B5C7-2D554DBB9608}" dt="2026-01-29T15:54:32.997" v="2794" actId="20577"/>
          <ac:spMkLst>
            <pc:docMk/>
            <pc:sldMk cId="2710290269" sldId="523"/>
            <ac:spMk id="12" creationId="{0D4F9A7A-FD5D-AE2D-B199-99F00E00342B}"/>
          </ac:spMkLst>
        </pc:spChg>
        <pc:spChg chg="mod">
          <ac:chgData name="Beau Academic" userId="1c8f60c04643d64b" providerId="LiveId" clId="{08672D6D-4B5B-42D9-B5C7-2D554DBB9608}" dt="2026-01-29T15:52:15.767" v="2723" actId="18245"/>
          <ac:spMkLst>
            <pc:docMk/>
            <pc:sldMk cId="2710290269" sldId="523"/>
            <ac:spMk id="13" creationId="{04B89D36-56B9-7F57-850B-0AFAF479FEF1}"/>
          </ac:spMkLst>
        </pc:spChg>
        <pc:spChg chg="mod">
          <ac:chgData name="Beau Academic" userId="1c8f60c04643d64b" providerId="LiveId" clId="{08672D6D-4B5B-42D9-B5C7-2D554DBB9608}" dt="2026-01-29T15:54:17.659" v="2789" actId="207"/>
          <ac:spMkLst>
            <pc:docMk/>
            <pc:sldMk cId="2710290269" sldId="523"/>
            <ac:spMk id="14" creationId="{5B707F9A-1C71-7B23-05DE-4ED22BC853FE}"/>
          </ac:spMkLst>
        </pc:spChg>
        <pc:spChg chg="mod">
          <ac:chgData name="Beau Academic" userId="1c8f60c04643d64b" providerId="LiveId" clId="{08672D6D-4B5B-42D9-B5C7-2D554DBB9608}" dt="2026-01-29T15:52:15.767" v="2723" actId="18245"/>
          <ac:spMkLst>
            <pc:docMk/>
            <pc:sldMk cId="2710290269" sldId="523"/>
            <ac:spMk id="15" creationId="{7654D45D-2A9E-62DC-F86F-65416ACFA271}"/>
          </ac:spMkLst>
        </pc:spChg>
        <pc:spChg chg="mod">
          <ac:chgData name="Beau Academic" userId="1c8f60c04643d64b" providerId="LiveId" clId="{08672D6D-4B5B-42D9-B5C7-2D554DBB9608}" dt="2026-01-29T15:54:23.475" v="2791" actId="403"/>
          <ac:spMkLst>
            <pc:docMk/>
            <pc:sldMk cId="2710290269" sldId="523"/>
            <ac:spMk id="16" creationId="{AFA3BE7A-FEE8-165C-7804-550AE36A213E}"/>
          </ac:spMkLst>
        </pc:spChg>
        <pc:grpChg chg="mod">
          <ac:chgData name="Beau Academic" userId="1c8f60c04643d64b" providerId="LiveId" clId="{08672D6D-4B5B-42D9-B5C7-2D554DBB9608}" dt="2026-01-29T15:54:29.123" v="2792" actId="14100"/>
          <ac:grpSpMkLst>
            <pc:docMk/>
            <pc:sldMk cId="2710290269" sldId="523"/>
            <ac:grpSpMk id="6" creationId="{1C37CC48-B01E-8807-B2AD-38D507778B3A}"/>
          </ac:grpSpMkLst>
        </pc:grpChg>
      </pc:sldChg>
      <pc:sldChg chg="addSp delSp modSp new mod ord modClrScheme delAnim modAnim chgLayout modNotesTx">
        <pc:chgData name="Beau Academic" userId="1c8f60c04643d64b" providerId="LiveId" clId="{08672D6D-4B5B-42D9-B5C7-2D554DBB9608}" dt="2026-01-29T16:17:52.718" v="2846" actId="26606"/>
        <pc:sldMkLst>
          <pc:docMk/>
          <pc:sldMk cId="1657604454" sldId="524"/>
        </pc:sldMkLst>
        <pc:spChg chg="add mod ord">
          <ac:chgData name="Beau Academic" userId="1c8f60c04643d64b" providerId="LiveId" clId="{08672D6D-4B5B-42D9-B5C7-2D554DBB9608}" dt="2026-01-29T15:56:52.364" v="2817" actId="26606"/>
          <ac:spMkLst>
            <pc:docMk/>
            <pc:sldMk cId="1657604454" sldId="524"/>
            <ac:spMk id="5" creationId="{481FBF3A-2AAE-2147-A129-AFD17BEEEA89}"/>
          </ac:spMkLst>
        </pc:spChg>
        <pc:picChg chg="add mod">
          <ac:chgData name="Beau Academic" userId="1c8f60c04643d64b" providerId="LiveId" clId="{08672D6D-4B5B-42D9-B5C7-2D554DBB9608}" dt="2026-01-29T16:17:52.718" v="2846" actId="26606"/>
          <ac:picMkLst>
            <pc:docMk/>
            <pc:sldMk cId="1657604454" sldId="524"/>
            <ac:picMk id="8" creationId="{B5E3F3AB-1F96-A03A-53A9-DDB467186615}"/>
          </ac:picMkLst>
        </pc:picChg>
      </pc:sldChg>
      <pc:sldChg chg="addSp delSp modSp new mod modNotes">
        <pc:chgData name="Beau Academic" userId="1c8f60c04643d64b" providerId="LiveId" clId="{08672D6D-4B5B-42D9-B5C7-2D554DBB9608}" dt="2026-01-29T16:41:57.985" v="3025" actId="113"/>
        <pc:sldMkLst>
          <pc:docMk/>
          <pc:sldMk cId="4228288306" sldId="525"/>
        </pc:sldMkLst>
        <pc:spChg chg="mod">
          <ac:chgData name="Beau Academic" userId="1c8f60c04643d64b" providerId="LiveId" clId="{08672D6D-4B5B-42D9-B5C7-2D554DBB9608}" dt="2026-01-29T15:58:43.639" v="2821"/>
          <ac:spMkLst>
            <pc:docMk/>
            <pc:sldMk cId="4228288306" sldId="525"/>
            <ac:spMk id="2" creationId="{C5CBA06C-77EF-5C35-1468-01F28D4D2CF9}"/>
          </ac:spMkLst>
        </pc:spChg>
        <pc:spChg chg="mod">
          <ac:chgData name="Beau Academic" userId="1c8f60c04643d64b" providerId="LiveId" clId="{08672D6D-4B5B-42D9-B5C7-2D554DBB9608}" dt="2026-01-29T16:40:56.617" v="3010" actId="1076"/>
          <ac:spMkLst>
            <pc:docMk/>
            <pc:sldMk cId="4228288306" sldId="525"/>
            <ac:spMk id="3" creationId="{4B1164AF-1A56-0BE9-FF91-42FCC49CC9A3}"/>
          </ac:spMkLst>
        </pc:spChg>
        <pc:spChg chg="add mod">
          <ac:chgData name="Beau Academic" userId="1c8f60c04643d64b" providerId="LiveId" clId="{08672D6D-4B5B-42D9-B5C7-2D554DBB9608}" dt="2026-01-29T16:41:57.985" v="3025" actId="113"/>
          <ac:spMkLst>
            <pc:docMk/>
            <pc:sldMk cId="4228288306" sldId="525"/>
            <ac:spMk id="9" creationId="{236E41BE-3D7E-0228-E826-255570C7333C}"/>
          </ac:spMkLst>
        </pc:spChg>
        <pc:picChg chg="add mod">
          <ac:chgData name="Beau Academic" userId="1c8f60c04643d64b" providerId="LiveId" clId="{08672D6D-4B5B-42D9-B5C7-2D554DBB9608}" dt="2026-01-29T16:40:51.885" v="3009" actId="1076"/>
          <ac:picMkLst>
            <pc:docMk/>
            <pc:sldMk cId="4228288306" sldId="525"/>
            <ac:picMk id="6" creationId="{86DBFD24-7832-236A-6C12-0D8850C59415}"/>
          </ac:picMkLst>
        </pc:picChg>
      </pc:sldChg>
      <pc:sldChg chg="addSp delSp modSp new mod modClrScheme chgLayout">
        <pc:chgData name="Beau Academic" userId="1c8f60c04643d64b" providerId="LiveId" clId="{08672D6D-4B5B-42D9-B5C7-2D554DBB9608}" dt="2026-01-29T17:00:08.545" v="3042" actId="113"/>
        <pc:sldMkLst>
          <pc:docMk/>
          <pc:sldMk cId="548121490" sldId="526"/>
        </pc:sldMkLst>
        <pc:spChg chg="add mod ord">
          <ac:chgData name="Beau Academic" userId="1c8f60c04643d64b" providerId="LiveId" clId="{08672D6D-4B5B-42D9-B5C7-2D554DBB9608}" dt="2026-01-29T16:59:06.573" v="3030" actId="26606"/>
          <ac:spMkLst>
            <pc:docMk/>
            <pc:sldMk cId="548121490" sldId="526"/>
            <ac:spMk id="5" creationId="{1FFEA878-ABEE-90DA-0E0A-894BE36A3B50}"/>
          </ac:spMkLst>
        </pc:spChg>
        <pc:spChg chg="add mod">
          <ac:chgData name="Beau Academic" userId="1c8f60c04643d64b" providerId="LiveId" clId="{08672D6D-4B5B-42D9-B5C7-2D554DBB9608}" dt="2026-01-29T17:00:08.545" v="3042" actId="113"/>
          <ac:spMkLst>
            <pc:docMk/>
            <pc:sldMk cId="548121490" sldId="526"/>
            <ac:spMk id="11" creationId="{331418C8-B909-EA3F-7264-C8AADDB86EB7}"/>
          </ac:spMkLst>
        </pc:spChg>
        <pc:picChg chg="add mod">
          <ac:chgData name="Beau Academic" userId="1c8f60c04643d64b" providerId="LiveId" clId="{08672D6D-4B5B-42D9-B5C7-2D554DBB9608}" dt="2026-01-29T16:59:17.816" v="3032" actId="27614"/>
          <ac:picMkLst>
            <pc:docMk/>
            <pc:sldMk cId="548121490" sldId="526"/>
            <ac:picMk id="6" creationId="{7C8A3511-814D-FE93-3F53-ABAA4B126830}"/>
          </ac:picMkLst>
        </pc:picChg>
      </pc:sldChg>
      <pc:sldChg chg="addSp delSp modSp new mod">
        <pc:chgData name="Beau Academic" userId="1c8f60c04643d64b" providerId="LiveId" clId="{08672D6D-4B5B-42D9-B5C7-2D554DBB9608}" dt="2026-01-29T17:06:06.139" v="3129" actId="20577"/>
        <pc:sldMkLst>
          <pc:docMk/>
          <pc:sldMk cId="154371396" sldId="527"/>
        </pc:sldMkLst>
        <pc:spChg chg="mod">
          <ac:chgData name="Beau Academic" userId="1c8f60c04643d64b" providerId="LiveId" clId="{08672D6D-4B5B-42D9-B5C7-2D554DBB9608}" dt="2026-01-29T17:02:01.918" v="3081" actId="20577"/>
          <ac:spMkLst>
            <pc:docMk/>
            <pc:sldMk cId="154371396" sldId="527"/>
            <ac:spMk id="2" creationId="{7B3719B4-088C-E005-E65D-27739C8E6C2B}"/>
          </ac:spMkLst>
        </pc:spChg>
        <pc:graphicFrameChg chg="add mod ord modGraphic">
          <ac:chgData name="Beau Academic" userId="1c8f60c04643d64b" providerId="LiveId" clId="{08672D6D-4B5B-42D9-B5C7-2D554DBB9608}" dt="2026-01-29T17:06:06.139" v="3129" actId="20577"/>
          <ac:graphicFrameMkLst>
            <pc:docMk/>
            <pc:sldMk cId="154371396" sldId="527"/>
            <ac:graphicFrameMk id="10" creationId="{61740BC4-E6CF-451D-0351-302C94B45387}"/>
          </ac:graphicFrameMkLst>
        </pc:graphicFrameChg>
      </pc:sldChg>
      <pc:sldChg chg="modSp new mod">
        <pc:chgData name="Beau Academic" userId="1c8f60c04643d64b" providerId="LiveId" clId="{08672D6D-4B5B-42D9-B5C7-2D554DBB9608}" dt="2026-01-29T17:09:37.252" v="3303" actId="1076"/>
        <pc:sldMkLst>
          <pc:docMk/>
          <pc:sldMk cId="1101405592" sldId="528"/>
        </pc:sldMkLst>
        <pc:spChg chg="mod">
          <ac:chgData name="Beau Academic" userId="1c8f60c04643d64b" providerId="LiveId" clId="{08672D6D-4B5B-42D9-B5C7-2D554DBB9608}" dt="2026-01-29T17:09:37.252" v="3303" actId="1076"/>
          <ac:spMkLst>
            <pc:docMk/>
            <pc:sldMk cId="1101405592" sldId="528"/>
            <ac:spMk id="2" creationId="{4A7D9C63-4E26-8078-B715-FADFDC457BBA}"/>
          </ac:spMkLst>
        </pc:spChg>
      </pc:sldChg>
      <pc:sldChg chg="modSp new mod ord modNotesTx">
        <pc:chgData name="Beau Academic" userId="1c8f60c04643d64b" providerId="LiveId" clId="{08672D6D-4B5B-42D9-B5C7-2D554DBB9608}" dt="2026-01-29T17:15:10.158" v="3498" actId="20577"/>
        <pc:sldMkLst>
          <pc:docMk/>
          <pc:sldMk cId="692735964" sldId="529"/>
        </pc:sldMkLst>
        <pc:spChg chg="mod">
          <ac:chgData name="Beau Academic" userId="1c8f60c04643d64b" providerId="LiveId" clId="{08672D6D-4B5B-42D9-B5C7-2D554DBB9608}" dt="2026-01-29T17:11:15.342" v="3346" actId="1076"/>
          <ac:spMkLst>
            <pc:docMk/>
            <pc:sldMk cId="692735964" sldId="529"/>
            <ac:spMk id="2" creationId="{A304714C-C276-B5D7-D863-4DFB99F6CDB9}"/>
          </ac:spMkLst>
        </pc:spChg>
      </pc:sldChg>
      <pc:sldChg chg="addSp modSp new mod">
        <pc:chgData name="Beau Academic" userId="1c8f60c04643d64b" providerId="LiveId" clId="{08672D6D-4B5B-42D9-B5C7-2D554DBB9608}" dt="2026-01-29T17:14:31.489" v="3431" actId="20577"/>
        <pc:sldMkLst>
          <pc:docMk/>
          <pc:sldMk cId="148050614" sldId="530"/>
        </pc:sldMkLst>
        <pc:spChg chg="mod">
          <ac:chgData name="Beau Academic" userId="1c8f60c04643d64b" providerId="LiveId" clId="{08672D6D-4B5B-42D9-B5C7-2D554DBB9608}" dt="2026-01-29T17:11:57.790" v="3356" actId="404"/>
          <ac:spMkLst>
            <pc:docMk/>
            <pc:sldMk cId="148050614" sldId="530"/>
            <ac:spMk id="2" creationId="{0CC8AFF1-CD55-2F4A-1116-6B98B29493DD}"/>
          </ac:spMkLst>
        </pc:spChg>
        <pc:spChg chg="add mod">
          <ac:chgData name="Beau Academic" userId="1c8f60c04643d64b" providerId="LiveId" clId="{08672D6D-4B5B-42D9-B5C7-2D554DBB9608}" dt="2026-01-29T17:14:31.489" v="3431" actId="20577"/>
          <ac:spMkLst>
            <pc:docMk/>
            <pc:sldMk cId="148050614" sldId="530"/>
            <ac:spMk id="4" creationId="{3851AB0D-7027-73CE-3FA3-36E0061112E5}"/>
          </ac:spMkLst>
        </pc:spChg>
      </pc:sldChg>
      <pc:sldChg chg="addSp delSp modSp new mod">
        <pc:chgData name="Beau Academic" userId="1c8f60c04643d64b" providerId="LiveId" clId="{08672D6D-4B5B-42D9-B5C7-2D554DBB9608}" dt="2026-01-29T17:23:03.459" v="3803" actId="20577"/>
        <pc:sldMkLst>
          <pc:docMk/>
          <pc:sldMk cId="738338729" sldId="531"/>
        </pc:sldMkLst>
        <pc:spChg chg="mod">
          <ac:chgData name="Beau Academic" userId="1c8f60c04643d64b" providerId="LiveId" clId="{08672D6D-4B5B-42D9-B5C7-2D554DBB9608}" dt="2026-01-29T17:15:48.642" v="3558" actId="20577"/>
          <ac:spMkLst>
            <pc:docMk/>
            <pc:sldMk cId="738338729" sldId="531"/>
            <ac:spMk id="2" creationId="{18C62985-5B01-4869-5631-8C50003EE179}"/>
          </ac:spMkLst>
        </pc:spChg>
        <pc:spChg chg="add mod">
          <ac:chgData name="Beau Academic" userId="1c8f60c04643d64b" providerId="LiveId" clId="{08672D6D-4B5B-42D9-B5C7-2D554DBB9608}" dt="2026-01-29T17:22:34.503" v="3790" actId="1076"/>
          <ac:spMkLst>
            <pc:docMk/>
            <pc:sldMk cId="738338729" sldId="531"/>
            <ac:spMk id="4" creationId="{FEC2FFBE-7198-D778-64F5-60A721A4574D}"/>
          </ac:spMkLst>
        </pc:spChg>
        <pc:spChg chg="add mod">
          <ac:chgData name="Beau Academic" userId="1c8f60c04643d64b" providerId="LiveId" clId="{08672D6D-4B5B-42D9-B5C7-2D554DBB9608}" dt="2026-01-29T17:23:03.459" v="3803" actId="20577"/>
          <ac:spMkLst>
            <pc:docMk/>
            <pc:sldMk cId="738338729" sldId="531"/>
            <ac:spMk id="6" creationId="{8E66339B-9F5E-D102-0355-AF494A9CA79C}"/>
          </ac:spMkLst>
        </pc:spChg>
      </pc:sldChg>
      <pc:sldChg chg="addSp delSp modSp new mod">
        <pc:chgData name="Beau Academic" userId="1c8f60c04643d64b" providerId="LiveId" clId="{08672D6D-4B5B-42D9-B5C7-2D554DBB9608}" dt="2026-01-29T17:21:56.851" v="3785" actId="1076"/>
        <pc:sldMkLst>
          <pc:docMk/>
          <pc:sldMk cId="1342989590" sldId="532"/>
        </pc:sldMkLst>
        <pc:spChg chg="add mod">
          <ac:chgData name="Beau Academic" userId="1c8f60c04643d64b" providerId="LiveId" clId="{08672D6D-4B5B-42D9-B5C7-2D554DBB9608}" dt="2026-01-29T17:21:56.851" v="3785" actId="1076"/>
          <ac:spMkLst>
            <pc:docMk/>
            <pc:sldMk cId="1342989590" sldId="532"/>
            <ac:spMk id="3" creationId="{BD40C0C0-32BB-EDB6-BE2D-9D8A8427E2FB}"/>
          </ac:spMkLst>
        </pc:spChg>
        <pc:spChg chg="add mod">
          <ac:chgData name="Beau Academic" userId="1c8f60c04643d64b" providerId="LiveId" clId="{08672D6D-4B5B-42D9-B5C7-2D554DBB9608}" dt="2026-01-29T17:21:53.903" v="3784" actId="1076"/>
          <ac:spMkLst>
            <pc:docMk/>
            <pc:sldMk cId="1342989590" sldId="532"/>
            <ac:spMk id="8" creationId="{67EEDDD5-02B4-6688-9780-36128558A489}"/>
          </ac:spMkLst>
        </pc:spChg>
      </pc:sldChg>
      <pc:sldChg chg="addSp modSp new mod">
        <pc:chgData name="Beau Academic" userId="1c8f60c04643d64b" providerId="LiveId" clId="{08672D6D-4B5B-42D9-B5C7-2D554DBB9608}" dt="2026-01-29T17:27:06.446" v="3869" actId="20577"/>
        <pc:sldMkLst>
          <pc:docMk/>
          <pc:sldMk cId="2255468062" sldId="533"/>
        </pc:sldMkLst>
        <pc:spChg chg="mod">
          <ac:chgData name="Beau Academic" userId="1c8f60c04643d64b" providerId="LiveId" clId="{08672D6D-4B5B-42D9-B5C7-2D554DBB9608}" dt="2026-01-29T17:24:14.363" v="3816" actId="20577"/>
          <ac:spMkLst>
            <pc:docMk/>
            <pc:sldMk cId="2255468062" sldId="533"/>
            <ac:spMk id="2" creationId="{0BFE30EC-A4C3-7A32-5CAF-0780E2E8A998}"/>
          </ac:spMkLst>
        </pc:spChg>
        <pc:spChg chg="add mod">
          <ac:chgData name="Beau Academic" userId="1c8f60c04643d64b" providerId="LiveId" clId="{08672D6D-4B5B-42D9-B5C7-2D554DBB9608}" dt="2026-01-29T17:27:06.446" v="3869" actId="20577"/>
          <ac:spMkLst>
            <pc:docMk/>
            <pc:sldMk cId="2255468062" sldId="533"/>
            <ac:spMk id="4" creationId="{6AA828B8-F45A-9E7E-BDB0-76E4B7255646}"/>
          </ac:spMkLst>
        </pc:spChg>
        <pc:spChg chg="add mod">
          <ac:chgData name="Beau Academic" userId="1c8f60c04643d64b" providerId="LiveId" clId="{08672D6D-4B5B-42D9-B5C7-2D554DBB9608}" dt="2026-01-29T17:26:24.587" v="3851" actId="1076"/>
          <ac:spMkLst>
            <pc:docMk/>
            <pc:sldMk cId="2255468062" sldId="533"/>
            <ac:spMk id="5" creationId="{8408846F-B958-FAC5-066C-D99901EB762F}"/>
          </ac:spMkLst>
        </pc:spChg>
      </pc:sldChg>
      <pc:sldChg chg="addSp modSp new mod">
        <pc:chgData name="Beau Academic" userId="1c8f60c04643d64b" providerId="LiveId" clId="{08672D6D-4B5B-42D9-B5C7-2D554DBB9608}" dt="2026-01-29T17:30:01.019" v="3934" actId="20577"/>
        <pc:sldMkLst>
          <pc:docMk/>
          <pc:sldMk cId="3967197872" sldId="534"/>
        </pc:sldMkLst>
        <pc:spChg chg="mod">
          <ac:chgData name="Beau Academic" userId="1c8f60c04643d64b" providerId="LiveId" clId="{08672D6D-4B5B-42D9-B5C7-2D554DBB9608}" dt="2026-01-29T17:27:57.678" v="3876" actId="1076"/>
          <ac:spMkLst>
            <pc:docMk/>
            <pc:sldMk cId="3967197872" sldId="534"/>
            <ac:spMk id="2" creationId="{DC3F5631-667E-1935-32EC-212B83E37971}"/>
          </ac:spMkLst>
        </pc:spChg>
        <pc:spChg chg="add mod">
          <ac:chgData name="Beau Academic" userId="1c8f60c04643d64b" providerId="LiveId" clId="{08672D6D-4B5B-42D9-B5C7-2D554DBB9608}" dt="2026-01-29T17:30:01.019" v="3934" actId="20577"/>
          <ac:spMkLst>
            <pc:docMk/>
            <pc:sldMk cId="3967197872" sldId="534"/>
            <ac:spMk id="4" creationId="{615A2F4C-67CE-1148-22F7-EDB929ADC156}"/>
          </ac:spMkLst>
        </pc:spChg>
        <pc:spChg chg="add">
          <ac:chgData name="Beau Academic" userId="1c8f60c04643d64b" providerId="LiveId" clId="{08672D6D-4B5B-42D9-B5C7-2D554DBB9608}" dt="2026-01-29T17:29:57.743" v="3930" actId="22"/>
          <ac:spMkLst>
            <pc:docMk/>
            <pc:sldMk cId="3967197872" sldId="534"/>
            <ac:spMk id="6" creationId="{CC848ED1-C37C-3685-E4DA-924CFD583E56}"/>
          </ac:spMkLst>
        </pc:spChg>
      </pc:sldChg>
      <pc:sldChg chg="modSp new mod ord">
        <pc:chgData name="Beau Academic" userId="1c8f60c04643d64b" providerId="LiveId" clId="{08672D6D-4B5B-42D9-B5C7-2D554DBB9608}" dt="2026-01-29T17:55:44.690" v="4034"/>
        <pc:sldMkLst>
          <pc:docMk/>
          <pc:sldMk cId="3578772663" sldId="535"/>
        </pc:sldMkLst>
        <pc:spChg chg="mod">
          <ac:chgData name="Beau Academic" userId="1c8f60c04643d64b" providerId="LiveId" clId="{08672D6D-4B5B-42D9-B5C7-2D554DBB9608}" dt="2026-01-29T17:55:38.208" v="4032" actId="20577"/>
          <ac:spMkLst>
            <pc:docMk/>
            <pc:sldMk cId="3578772663" sldId="535"/>
            <ac:spMk id="2" creationId="{F8CCEED7-ECCF-77FD-5289-A9BD18D86830}"/>
          </ac:spMkLst>
        </pc:spChg>
      </pc:sldChg>
      <pc:sldChg chg="addSp modSp new mod">
        <pc:chgData name="Beau Academic" userId="1c8f60c04643d64b" providerId="LiveId" clId="{08672D6D-4B5B-42D9-B5C7-2D554DBB9608}" dt="2026-01-29T18:00:54.694" v="4097" actId="1076"/>
        <pc:sldMkLst>
          <pc:docMk/>
          <pc:sldMk cId="270569007" sldId="536"/>
        </pc:sldMkLst>
        <pc:spChg chg="mod">
          <ac:chgData name="Beau Academic" userId="1c8f60c04643d64b" providerId="LiveId" clId="{08672D6D-4B5B-42D9-B5C7-2D554DBB9608}" dt="2026-01-29T17:57:44.369" v="4057" actId="20577"/>
          <ac:spMkLst>
            <pc:docMk/>
            <pc:sldMk cId="270569007" sldId="536"/>
            <ac:spMk id="2" creationId="{90724A54-50AE-27FD-FC07-328FC42259F8}"/>
          </ac:spMkLst>
        </pc:spChg>
        <pc:spChg chg="add mod">
          <ac:chgData name="Beau Academic" userId="1c8f60c04643d64b" providerId="LiveId" clId="{08672D6D-4B5B-42D9-B5C7-2D554DBB9608}" dt="2026-01-29T18:00:54.694" v="4097" actId="1076"/>
          <ac:spMkLst>
            <pc:docMk/>
            <pc:sldMk cId="270569007" sldId="536"/>
            <ac:spMk id="6" creationId="{0E485277-4C0B-D0FE-447B-4F2F2E9FDDC7}"/>
          </ac:spMkLst>
        </pc:spChg>
        <pc:spChg chg="add mod">
          <ac:chgData name="Beau Academic" userId="1c8f60c04643d64b" providerId="LiveId" clId="{08672D6D-4B5B-42D9-B5C7-2D554DBB9608}" dt="2026-01-29T18:00:44.950" v="4094" actId="1076"/>
          <ac:spMkLst>
            <pc:docMk/>
            <pc:sldMk cId="270569007" sldId="536"/>
            <ac:spMk id="8" creationId="{96C6B9D5-5BC0-22CB-AB80-E413BCFFB41C}"/>
          </ac:spMkLst>
        </pc:spChg>
        <pc:picChg chg="add mod">
          <ac:chgData name="Beau Academic" userId="1c8f60c04643d64b" providerId="LiveId" clId="{08672D6D-4B5B-42D9-B5C7-2D554DBB9608}" dt="2026-01-29T17:57:34.862" v="4039" actId="1076"/>
          <ac:picMkLst>
            <pc:docMk/>
            <pc:sldMk cId="270569007" sldId="536"/>
            <ac:picMk id="4" creationId="{6A3F4FC3-CE0F-1BA0-03D7-83FC431DDD34}"/>
          </ac:picMkLst>
        </pc:picChg>
        <pc:picChg chg="add mod">
          <ac:chgData name="Beau Academic" userId="1c8f60c04643d64b" providerId="LiveId" clId="{08672D6D-4B5B-42D9-B5C7-2D554DBB9608}" dt="2026-01-29T17:59:49.711" v="4084" actId="1076"/>
          <ac:picMkLst>
            <pc:docMk/>
            <pc:sldMk cId="270569007" sldId="536"/>
            <ac:picMk id="10" creationId="{84A1C6AF-B148-AD7C-96B0-A817D3B687EE}"/>
          </ac:picMkLst>
        </pc:picChg>
        <pc:picChg chg="add mod">
          <ac:chgData name="Beau Academic" userId="1c8f60c04643d64b" providerId="LiveId" clId="{08672D6D-4B5B-42D9-B5C7-2D554DBB9608}" dt="2026-01-29T18:00:47.194" v="4095" actId="1076"/>
          <ac:picMkLst>
            <pc:docMk/>
            <pc:sldMk cId="270569007" sldId="536"/>
            <ac:picMk id="12" creationId="{57FA9318-934E-01AE-8395-7D661AD305AA}"/>
          </ac:picMkLst>
        </pc:picChg>
      </pc:sldChg>
      <pc:sldChg chg="addSp modSp new mod">
        <pc:chgData name="Beau Academic" userId="1c8f60c04643d64b" providerId="LiveId" clId="{08672D6D-4B5B-42D9-B5C7-2D554DBB9608}" dt="2026-01-29T18:04:50.855" v="4174" actId="1038"/>
        <pc:sldMkLst>
          <pc:docMk/>
          <pc:sldMk cId="578128996" sldId="537"/>
        </pc:sldMkLst>
        <pc:spChg chg="mod">
          <ac:chgData name="Beau Academic" userId="1c8f60c04643d64b" providerId="LiveId" clId="{08672D6D-4B5B-42D9-B5C7-2D554DBB9608}" dt="2026-01-29T18:03:03.838" v="4133" actId="14100"/>
          <ac:spMkLst>
            <pc:docMk/>
            <pc:sldMk cId="578128996" sldId="537"/>
            <ac:spMk id="2" creationId="{D44723A1-BBE7-0553-7F00-2C6988298121}"/>
          </ac:spMkLst>
        </pc:spChg>
        <pc:spChg chg="add mod">
          <ac:chgData name="Beau Academic" userId="1c8f60c04643d64b" providerId="LiveId" clId="{08672D6D-4B5B-42D9-B5C7-2D554DBB9608}" dt="2026-01-29T18:03:26.588" v="4138" actId="403"/>
          <ac:spMkLst>
            <pc:docMk/>
            <pc:sldMk cId="578128996" sldId="537"/>
            <ac:spMk id="6" creationId="{78CFFDAE-913A-9FD2-AF8E-0CEB1BE98902}"/>
          </ac:spMkLst>
        </pc:spChg>
        <pc:spChg chg="add mod">
          <ac:chgData name="Beau Academic" userId="1c8f60c04643d64b" providerId="LiveId" clId="{08672D6D-4B5B-42D9-B5C7-2D554DBB9608}" dt="2026-01-29T18:04:27.092" v="4165" actId="113"/>
          <ac:spMkLst>
            <pc:docMk/>
            <pc:sldMk cId="578128996" sldId="537"/>
            <ac:spMk id="8" creationId="{89DF49E7-3AB9-C71B-0780-5D5319EB7286}"/>
          </ac:spMkLst>
        </pc:spChg>
        <pc:picChg chg="add mod">
          <ac:chgData name="Beau Academic" userId="1c8f60c04643d64b" providerId="LiveId" clId="{08672D6D-4B5B-42D9-B5C7-2D554DBB9608}" dt="2026-01-29T18:02:51.321" v="4101" actId="1076"/>
          <ac:picMkLst>
            <pc:docMk/>
            <pc:sldMk cId="578128996" sldId="537"/>
            <ac:picMk id="4" creationId="{6359A9AD-6FF1-E125-FD44-3DCA1D4617D2}"/>
          </ac:picMkLst>
        </pc:picChg>
        <pc:picChg chg="add mod">
          <ac:chgData name="Beau Academic" userId="1c8f60c04643d64b" providerId="LiveId" clId="{08672D6D-4B5B-42D9-B5C7-2D554DBB9608}" dt="2026-01-29T18:04:50.855" v="4174" actId="1038"/>
          <ac:picMkLst>
            <pc:docMk/>
            <pc:sldMk cId="578128996" sldId="537"/>
            <ac:picMk id="10" creationId="{79E4FC80-22EB-5BA1-075D-94674D8196BA}"/>
          </ac:picMkLst>
        </pc:picChg>
      </pc:sldChg>
      <pc:sldChg chg="addSp delSp modSp add mod">
        <pc:chgData name="Beau Academic" userId="1c8f60c04643d64b" providerId="LiveId" clId="{08672D6D-4B5B-42D9-B5C7-2D554DBB9608}" dt="2026-01-29T18:08:05.989" v="4240" actId="14100"/>
        <pc:sldMkLst>
          <pc:docMk/>
          <pc:sldMk cId="3189141385" sldId="538"/>
        </pc:sldMkLst>
        <pc:spChg chg="add mod">
          <ac:chgData name="Beau Academic" userId="1c8f60c04643d64b" providerId="LiveId" clId="{08672D6D-4B5B-42D9-B5C7-2D554DBB9608}" dt="2026-01-29T18:08:02.567" v="4239" actId="1076"/>
          <ac:spMkLst>
            <pc:docMk/>
            <pc:sldMk cId="3189141385" sldId="538"/>
            <ac:spMk id="5" creationId="{51659FA6-FF26-9516-C1C0-3408F666E0EF}"/>
          </ac:spMkLst>
        </pc:spChg>
        <pc:spChg chg="mod">
          <ac:chgData name="Beau Academic" userId="1c8f60c04643d64b" providerId="LiveId" clId="{08672D6D-4B5B-42D9-B5C7-2D554DBB9608}" dt="2026-01-29T18:08:05.989" v="4240" actId="14100"/>
          <ac:spMkLst>
            <pc:docMk/>
            <pc:sldMk cId="3189141385" sldId="538"/>
            <ac:spMk id="6" creationId="{50581242-21DD-95C7-6870-665E9F4BA07E}"/>
          </ac:spMkLst>
        </pc:spChg>
      </pc:sldChg>
      <pc:sldChg chg="addSp modSp new mod">
        <pc:chgData name="Beau Academic" userId="1c8f60c04643d64b" providerId="LiveId" clId="{08672D6D-4B5B-42D9-B5C7-2D554DBB9608}" dt="2026-01-29T18:14:26.887" v="4313" actId="120"/>
        <pc:sldMkLst>
          <pc:docMk/>
          <pc:sldMk cId="1511710025" sldId="539"/>
        </pc:sldMkLst>
        <pc:spChg chg="mod">
          <ac:chgData name="Beau Academic" userId="1c8f60c04643d64b" providerId="LiveId" clId="{08672D6D-4B5B-42D9-B5C7-2D554DBB9608}" dt="2026-01-29T18:09:52.251" v="4266" actId="1076"/>
          <ac:spMkLst>
            <pc:docMk/>
            <pc:sldMk cId="1511710025" sldId="539"/>
            <ac:spMk id="2" creationId="{818A79D4-79C9-7A2A-5986-A98BADA261FF}"/>
          </ac:spMkLst>
        </pc:spChg>
        <pc:spChg chg="add mod">
          <ac:chgData name="Beau Academic" userId="1c8f60c04643d64b" providerId="LiveId" clId="{08672D6D-4B5B-42D9-B5C7-2D554DBB9608}" dt="2026-01-29T18:14:26.887" v="4313" actId="120"/>
          <ac:spMkLst>
            <pc:docMk/>
            <pc:sldMk cId="1511710025" sldId="539"/>
            <ac:spMk id="5" creationId="{365154DD-D0D9-189C-C69D-E6AA0FCA07CD}"/>
          </ac:spMkLst>
        </pc:spChg>
        <pc:spChg chg="add mod">
          <ac:chgData name="Beau Academic" userId="1c8f60c04643d64b" providerId="LiveId" clId="{08672D6D-4B5B-42D9-B5C7-2D554DBB9608}" dt="2026-01-29T18:14:16.515" v="4310" actId="1076"/>
          <ac:spMkLst>
            <pc:docMk/>
            <pc:sldMk cId="1511710025" sldId="539"/>
            <ac:spMk id="7" creationId="{3DE6B7FE-EF9C-7B7B-031D-50F72969C9FD}"/>
          </ac:spMkLst>
        </pc:spChg>
        <pc:picChg chg="add mod">
          <ac:chgData name="Beau Academic" userId="1c8f60c04643d64b" providerId="LiveId" clId="{08672D6D-4B5B-42D9-B5C7-2D554DBB9608}" dt="2026-01-29T18:10:05.070" v="4267" actId="1076"/>
          <ac:picMkLst>
            <pc:docMk/>
            <pc:sldMk cId="1511710025" sldId="539"/>
            <ac:picMk id="4" creationId="{7D0A5D0C-832A-A9DB-2CC3-9F45530A2CCC}"/>
          </ac:picMkLst>
        </pc:picChg>
        <pc:picChg chg="add mod">
          <ac:chgData name="Beau Academic" userId="1c8f60c04643d64b" providerId="LiveId" clId="{08672D6D-4B5B-42D9-B5C7-2D554DBB9608}" dt="2026-01-29T18:13:51.199" v="4306" actId="14100"/>
          <ac:picMkLst>
            <pc:docMk/>
            <pc:sldMk cId="1511710025" sldId="539"/>
            <ac:picMk id="6" creationId="{F74C5B3E-813C-11D2-14AF-94E02A16EF71}"/>
          </ac:picMkLst>
        </pc:picChg>
      </pc:sldChg>
      <pc:sldChg chg="addSp delSp modSp add mod">
        <pc:chgData name="Beau Academic" userId="1c8f60c04643d64b" providerId="LiveId" clId="{08672D6D-4B5B-42D9-B5C7-2D554DBB9608}" dt="2026-01-29T18:19:11.349" v="4380" actId="166"/>
        <pc:sldMkLst>
          <pc:docMk/>
          <pc:sldMk cId="37934100" sldId="540"/>
        </pc:sldMkLst>
        <pc:spChg chg="mod">
          <ac:chgData name="Beau Academic" userId="1c8f60c04643d64b" providerId="LiveId" clId="{08672D6D-4B5B-42D9-B5C7-2D554DBB9608}" dt="2026-01-29T18:17:48.558" v="4357" actId="1076"/>
          <ac:spMkLst>
            <pc:docMk/>
            <pc:sldMk cId="37934100" sldId="540"/>
            <ac:spMk id="2" creationId="{E71A328F-35AE-B058-5288-EE6014C68052}"/>
          </ac:spMkLst>
        </pc:spChg>
        <pc:spChg chg="mod">
          <ac:chgData name="Beau Academic" userId="1c8f60c04643d64b" providerId="LiveId" clId="{08672D6D-4B5B-42D9-B5C7-2D554DBB9608}" dt="2026-01-29T18:19:04.874" v="4379" actId="208"/>
          <ac:spMkLst>
            <pc:docMk/>
            <pc:sldMk cId="37934100" sldId="540"/>
            <ac:spMk id="7" creationId="{7AF49CEF-3254-94FA-235F-DD35DAC321F6}"/>
          </ac:spMkLst>
        </pc:spChg>
        <pc:spChg chg="add mod">
          <ac:chgData name="Beau Academic" userId="1c8f60c04643d64b" providerId="LiveId" clId="{08672D6D-4B5B-42D9-B5C7-2D554DBB9608}" dt="2026-01-29T18:18:56.276" v="4378" actId="1076"/>
          <ac:spMkLst>
            <pc:docMk/>
            <pc:sldMk cId="37934100" sldId="540"/>
            <ac:spMk id="10" creationId="{0E3B0418-77BD-4C42-9383-1703BB6A1F63}"/>
          </ac:spMkLst>
        </pc:spChg>
        <pc:picChg chg="mod ord">
          <ac:chgData name="Beau Academic" userId="1c8f60c04643d64b" providerId="LiveId" clId="{08672D6D-4B5B-42D9-B5C7-2D554DBB9608}" dt="2026-01-29T18:19:11.349" v="4380" actId="166"/>
          <ac:picMkLst>
            <pc:docMk/>
            <pc:sldMk cId="37934100" sldId="540"/>
            <ac:picMk id="4" creationId="{2CF26D08-6498-8809-EB18-B568B4B6315B}"/>
          </ac:picMkLst>
        </pc:picChg>
        <pc:picChg chg="add mod">
          <ac:chgData name="Beau Academic" userId="1c8f60c04643d64b" providerId="LiveId" clId="{08672D6D-4B5B-42D9-B5C7-2D554DBB9608}" dt="2026-01-29T18:18:53.496" v="4377" actId="1076"/>
          <ac:picMkLst>
            <pc:docMk/>
            <pc:sldMk cId="37934100" sldId="540"/>
            <ac:picMk id="8" creationId="{ED2C3EC7-D84E-6C1D-33E6-8171D4B0D688}"/>
          </ac:picMkLst>
        </pc:picChg>
      </pc:sldChg>
      <pc:sldChg chg="addSp delSp modSp new mod">
        <pc:chgData name="Beau Academic" userId="1c8f60c04643d64b" providerId="LiveId" clId="{08672D6D-4B5B-42D9-B5C7-2D554DBB9608}" dt="2026-01-29T18:27:04.778" v="4552" actId="1076"/>
        <pc:sldMkLst>
          <pc:docMk/>
          <pc:sldMk cId="779938548" sldId="541"/>
        </pc:sldMkLst>
        <pc:picChg chg="add mod">
          <ac:chgData name="Beau Academic" userId="1c8f60c04643d64b" providerId="LiveId" clId="{08672D6D-4B5B-42D9-B5C7-2D554DBB9608}" dt="2026-01-29T18:27:04.778" v="4552" actId="1076"/>
          <ac:picMkLst>
            <pc:docMk/>
            <pc:sldMk cId="779938548" sldId="541"/>
            <ac:picMk id="4" creationId="{2FE19131-95F0-BB2E-42EF-3DEDA4688C15}"/>
          </ac:picMkLst>
        </pc:picChg>
      </pc:sldChg>
      <pc:sldChg chg="addSp modSp new mod">
        <pc:chgData name="Beau Academic" userId="1c8f60c04643d64b" providerId="LiveId" clId="{08672D6D-4B5B-42D9-B5C7-2D554DBB9608}" dt="2026-01-29T18:27:52.393" v="4556" actId="962"/>
        <pc:sldMkLst>
          <pc:docMk/>
          <pc:sldMk cId="2019349735" sldId="542"/>
        </pc:sldMkLst>
        <pc:picChg chg="add mod">
          <ac:chgData name="Beau Academic" userId="1c8f60c04643d64b" providerId="LiveId" clId="{08672D6D-4B5B-42D9-B5C7-2D554DBB9608}" dt="2026-01-29T18:27:52.393" v="4556" actId="962"/>
          <ac:picMkLst>
            <pc:docMk/>
            <pc:sldMk cId="2019349735" sldId="542"/>
            <ac:picMk id="4" creationId="{BD8F04F6-3570-E126-BD88-1F0602F1AA7F}"/>
          </ac:picMkLst>
        </pc:picChg>
      </pc:sldChg>
      <pc:sldChg chg="addSp modSp new mod">
        <pc:chgData name="Beau Academic" userId="1c8f60c04643d64b" providerId="LiveId" clId="{08672D6D-4B5B-42D9-B5C7-2D554DBB9608}" dt="2026-01-29T18:28:31.743" v="4562" actId="1076"/>
        <pc:sldMkLst>
          <pc:docMk/>
          <pc:sldMk cId="3054792577" sldId="543"/>
        </pc:sldMkLst>
        <pc:picChg chg="add mod">
          <ac:chgData name="Beau Academic" userId="1c8f60c04643d64b" providerId="LiveId" clId="{08672D6D-4B5B-42D9-B5C7-2D554DBB9608}" dt="2026-01-29T18:28:31.743" v="4562" actId="1076"/>
          <ac:picMkLst>
            <pc:docMk/>
            <pc:sldMk cId="3054792577" sldId="543"/>
            <ac:picMk id="4" creationId="{FEE24032-FB46-D68D-EF91-441BACE1C935}"/>
          </ac:picMkLst>
        </pc:picChg>
      </pc:sldChg>
      <pc:sldChg chg="modSp new mod ord">
        <pc:chgData name="Beau Academic" userId="1c8f60c04643d64b" providerId="LiveId" clId="{08672D6D-4B5B-42D9-B5C7-2D554DBB9608}" dt="2026-02-06T10:27:42.961" v="4614" actId="404"/>
        <pc:sldMkLst>
          <pc:docMk/>
          <pc:sldMk cId="1481607113" sldId="544"/>
        </pc:sldMkLst>
        <pc:spChg chg="mod">
          <ac:chgData name="Beau Academic" userId="1c8f60c04643d64b" providerId="LiveId" clId="{08672D6D-4B5B-42D9-B5C7-2D554DBB9608}" dt="2026-02-06T10:26:44.560" v="4603"/>
          <ac:spMkLst>
            <pc:docMk/>
            <pc:sldMk cId="1481607113" sldId="544"/>
            <ac:spMk id="2" creationId="{B0B5A77C-1732-2DA3-EA41-688537D9B7CA}"/>
          </ac:spMkLst>
        </pc:spChg>
        <pc:spChg chg="mod">
          <ac:chgData name="Beau Academic" userId="1c8f60c04643d64b" providerId="LiveId" clId="{08672D6D-4B5B-42D9-B5C7-2D554DBB9608}" dt="2026-02-06T10:27:20.552" v="4611" actId="404"/>
          <ac:spMkLst>
            <pc:docMk/>
            <pc:sldMk cId="1481607113" sldId="544"/>
            <ac:spMk id="3" creationId="{F8C9AFCF-F540-B70D-BE20-A0ADE535BF17}"/>
          </ac:spMkLst>
        </pc:spChg>
        <pc:spChg chg="mod">
          <ac:chgData name="Beau Academic" userId="1c8f60c04643d64b" providerId="LiveId" clId="{08672D6D-4B5B-42D9-B5C7-2D554DBB9608}" dt="2026-02-06T10:27:42.961" v="4614" actId="404"/>
          <ac:spMkLst>
            <pc:docMk/>
            <pc:sldMk cId="1481607113" sldId="544"/>
            <ac:spMk id="4" creationId="{E625C66F-9800-F098-89C5-1302F97D9C8F}"/>
          </ac:spMkLst>
        </pc:spChg>
      </pc:sldChg>
      <pc:sldChg chg="addSp delSp modSp new mod">
        <pc:chgData name="Beau Academic" userId="1c8f60c04643d64b" providerId="LiveId" clId="{08672D6D-4B5B-42D9-B5C7-2D554DBB9608}" dt="2026-02-06T10:34:54.401" v="4717" actId="12"/>
        <pc:sldMkLst>
          <pc:docMk/>
          <pc:sldMk cId="3940170238" sldId="545"/>
        </pc:sldMkLst>
        <pc:spChg chg="mod">
          <ac:chgData name="Beau Academic" userId="1c8f60c04643d64b" providerId="LiveId" clId="{08672D6D-4B5B-42D9-B5C7-2D554DBB9608}" dt="2026-02-06T10:30:38.379" v="4699" actId="1076"/>
          <ac:spMkLst>
            <pc:docMk/>
            <pc:sldMk cId="3940170238" sldId="545"/>
            <ac:spMk id="2" creationId="{C5C882D4-A194-A5CB-4D3F-FDB7D6BA3046}"/>
          </ac:spMkLst>
        </pc:spChg>
        <pc:spChg chg="del">
          <ac:chgData name="Beau Academic" userId="1c8f60c04643d64b" providerId="LiveId" clId="{08672D6D-4B5B-42D9-B5C7-2D554DBB9608}" dt="2026-02-06T10:28:39.974" v="4616" actId="22"/>
          <ac:spMkLst>
            <pc:docMk/>
            <pc:sldMk cId="3940170238" sldId="545"/>
            <ac:spMk id="3" creationId="{40298F3F-A5C5-B761-1407-D50E703C8551}"/>
          </ac:spMkLst>
        </pc:spChg>
        <pc:spChg chg="del">
          <ac:chgData name="Beau Academic" userId="1c8f60c04643d64b" providerId="LiveId" clId="{08672D6D-4B5B-42D9-B5C7-2D554DBB9608}" dt="2026-02-06T10:32:35.242" v="4700" actId="478"/>
          <ac:spMkLst>
            <pc:docMk/>
            <pc:sldMk cId="3940170238" sldId="545"/>
            <ac:spMk id="4" creationId="{A88EE294-5D6E-783A-D83E-8518AC4B51F1}"/>
          </ac:spMkLst>
        </pc:spChg>
        <pc:spChg chg="add mod">
          <ac:chgData name="Beau Academic" userId="1c8f60c04643d64b" providerId="LiveId" clId="{08672D6D-4B5B-42D9-B5C7-2D554DBB9608}" dt="2026-02-06T10:34:11.083" v="4709" actId="12"/>
          <ac:spMkLst>
            <pc:docMk/>
            <pc:sldMk cId="3940170238" sldId="545"/>
            <ac:spMk id="7" creationId="{4965D1A4-A9F4-88D4-0FFA-9AD0690A3F63}"/>
          </ac:spMkLst>
        </pc:spChg>
        <pc:spChg chg="add mod">
          <ac:chgData name="Beau Academic" userId="1c8f60c04643d64b" providerId="LiveId" clId="{08672D6D-4B5B-42D9-B5C7-2D554DBB9608}" dt="2026-02-06T10:34:54.401" v="4717" actId="12"/>
          <ac:spMkLst>
            <pc:docMk/>
            <pc:sldMk cId="3940170238" sldId="545"/>
            <ac:spMk id="8" creationId="{828D22B9-823D-BC1F-C5AB-F2D04E5FD1D5}"/>
          </ac:spMkLst>
        </pc:spChg>
        <pc:picChg chg="add mod ord">
          <ac:chgData name="Beau Academic" userId="1c8f60c04643d64b" providerId="LiveId" clId="{08672D6D-4B5B-42D9-B5C7-2D554DBB9608}" dt="2026-02-06T10:28:57.722" v="4623" actId="1076"/>
          <ac:picMkLst>
            <pc:docMk/>
            <pc:sldMk cId="3940170238" sldId="545"/>
            <ac:picMk id="6" creationId="{E0717425-C454-8635-813D-B62E3FF02DFE}"/>
          </ac:picMkLst>
        </pc:picChg>
      </pc:sldChg>
      <pc:sldChg chg="modSp add mod">
        <pc:chgData name="Beau Academic" userId="1c8f60c04643d64b" providerId="LiveId" clId="{08672D6D-4B5B-42D9-B5C7-2D554DBB9608}" dt="2026-02-06T10:36:40.224" v="4737" actId="12"/>
        <pc:sldMkLst>
          <pc:docMk/>
          <pc:sldMk cId="143428032" sldId="546"/>
        </pc:sldMkLst>
        <pc:spChg chg="mod">
          <ac:chgData name="Beau Academic" userId="1c8f60c04643d64b" providerId="LiveId" clId="{08672D6D-4B5B-42D9-B5C7-2D554DBB9608}" dt="2026-02-06T10:35:28.372" v="4721" actId="1076"/>
          <ac:spMkLst>
            <pc:docMk/>
            <pc:sldMk cId="143428032" sldId="546"/>
            <ac:spMk id="2" creationId="{E627BAA8-06FA-B3C2-C1A3-1814A17A6B3C}"/>
          </ac:spMkLst>
        </pc:spChg>
        <pc:spChg chg="mod">
          <ac:chgData name="Beau Academic" userId="1c8f60c04643d64b" providerId="LiveId" clId="{08672D6D-4B5B-42D9-B5C7-2D554DBB9608}" dt="2026-02-06T10:36:13.166" v="4733" actId="12"/>
          <ac:spMkLst>
            <pc:docMk/>
            <pc:sldMk cId="143428032" sldId="546"/>
            <ac:spMk id="7" creationId="{CC39BD3F-C55B-874A-B5D3-45CAF76481AC}"/>
          </ac:spMkLst>
        </pc:spChg>
        <pc:spChg chg="mod">
          <ac:chgData name="Beau Academic" userId="1c8f60c04643d64b" providerId="LiveId" clId="{08672D6D-4B5B-42D9-B5C7-2D554DBB9608}" dt="2026-02-06T10:36:40.224" v="4737" actId="12"/>
          <ac:spMkLst>
            <pc:docMk/>
            <pc:sldMk cId="143428032" sldId="546"/>
            <ac:spMk id="8" creationId="{B03A16D2-326C-E23B-BD07-DF5FABE3D436}"/>
          </ac:spMkLst>
        </pc:spChg>
        <pc:picChg chg="mod">
          <ac:chgData name="Beau Academic" userId="1c8f60c04643d64b" providerId="LiveId" clId="{08672D6D-4B5B-42D9-B5C7-2D554DBB9608}" dt="2026-02-06T10:35:46.564" v="4729" actId="1076"/>
          <ac:picMkLst>
            <pc:docMk/>
            <pc:sldMk cId="143428032" sldId="546"/>
            <ac:picMk id="6" creationId="{F3564724-1D5F-3D9C-EED4-67F95936C90C}"/>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3D2BC66-1E64-458C-A3DA-E3D51F748D03}"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GB"/>
        </a:p>
      </dgm:t>
    </dgm:pt>
    <dgm:pt modelId="{D6BD5DAD-81A6-4396-8272-CF28080C5A00}">
      <dgm:prSet phldrT="[Text]" phldr="0"/>
      <dgm:spPr/>
      <dgm:t>
        <a:bodyPr/>
        <a:lstStyle/>
        <a:p>
          <a:r>
            <a:rPr lang="en-GB" dirty="0"/>
            <a:t>Explore culture and its role in the workplace. </a:t>
          </a:r>
        </a:p>
      </dgm:t>
    </dgm:pt>
    <dgm:pt modelId="{33151507-0639-4DE0-AFDA-3B0286A4FF96}" type="parTrans" cxnId="{EF9C60DE-AFFB-4449-A17B-E422E413B1BD}">
      <dgm:prSet/>
      <dgm:spPr/>
      <dgm:t>
        <a:bodyPr/>
        <a:lstStyle/>
        <a:p>
          <a:endParaRPr lang="en-GB"/>
        </a:p>
      </dgm:t>
    </dgm:pt>
    <dgm:pt modelId="{50D4B536-4EA5-4D9A-BA92-9921A1137C03}" type="sibTrans" cxnId="{EF9C60DE-AFFB-4449-A17B-E422E413B1BD}">
      <dgm:prSet/>
      <dgm:spPr/>
      <dgm:t>
        <a:bodyPr/>
        <a:lstStyle/>
        <a:p>
          <a:endParaRPr lang="en-GB"/>
        </a:p>
      </dgm:t>
    </dgm:pt>
    <dgm:pt modelId="{62F8B874-E46B-406F-88AB-03DA13223905}">
      <dgm:prSet phldrT="[Text]" phldr="0"/>
      <dgm:spPr/>
      <dgm:t>
        <a:bodyPr/>
        <a:lstStyle/>
        <a:p>
          <a:r>
            <a:rPr lang="en-GB" dirty="0"/>
            <a:t>Consider organisational examples</a:t>
          </a:r>
        </a:p>
      </dgm:t>
    </dgm:pt>
    <dgm:pt modelId="{D2545E8F-F24B-4E2D-8D6F-D50A60E22486}" type="parTrans" cxnId="{4135771A-837D-49E5-8151-FCE3FB7CDEC1}">
      <dgm:prSet/>
      <dgm:spPr/>
      <dgm:t>
        <a:bodyPr/>
        <a:lstStyle/>
        <a:p>
          <a:endParaRPr lang="en-GB"/>
        </a:p>
      </dgm:t>
    </dgm:pt>
    <dgm:pt modelId="{3BEF4172-7442-4E03-B267-EC9900670EA0}" type="sibTrans" cxnId="{4135771A-837D-49E5-8151-FCE3FB7CDEC1}">
      <dgm:prSet/>
      <dgm:spPr/>
      <dgm:t>
        <a:bodyPr/>
        <a:lstStyle/>
        <a:p>
          <a:endParaRPr lang="en-GB"/>
        </a:p>
      </dgm:t>
    </dgm:pt>
    <dgm:pt modelId="{E7675F46-4561-4F17-9F2C-E744E3FC6341}">
      <dgm:prSet phldrT="[Text]" phldr="0"/>
      <dgm:spPr/>
      <dgm:t>
        <a:bodyPr/>
        <a:lstStyle/>
        <a:p>
          <a:r>
            <a:rPr lang="en-GB"/>
            <a:t>Introduce different theories of culture  </a:t>
          </a:r>
          <a:endParaRPr lang="en-GB" dirty="0"/>
        </a:p>
      </dgm:t>
    </dgm:pt>
    <dgm:pt modelId="{79BCD8AC-13A4-4B1C-8F45-1B9630BB5652}" type="parTrans" cxnId="{09669A27-4447-48E1-A21E-4D9BC9F1B751}">
      <dgm:prSet/>
      <dgm:spPr/>
      <dgm:t>
        <a:bodyPr/>
        <a:lstStyle/>
        <a:p>
          <a:endParaRPr lang="en-GB"/>
        </a:p>
      </dgm:t>
    </dgm:pt>
    <dgm:pt modelId="{4324E50B-3E2B-44DC-9B9A-D76296622CB7}" type="sibTrans" cxnId="{09669A27-4447-48E1-A21E-4D9BC9F1B751}">
      <dgm:prSet/>
      <dgm:spPr/>
      <dgm:t>
        <a:bodyPr/>
        <a:lstStyle/>
        <a:p>
          <a:endParaRPr lang="en-GB"/>
        </a:p>
      </dgm:t>
    </dgm:pt>
    <dgm:pt modelId="{89C98209-DC8E-4CDE-A006-2F2CAA5FD080}" type="pres">
      <dgm:prSet presAssocID="{83D2BC66-1E64-458C-A3DA-E3D51F748D03}" presName="CompostProcess" presStyleCnt="0">
        <dgm:presLayoutVars>
          <dgm:dir/>
          <dgm:resizeHandles val="exact"/>
        </dgm:presLayoutVars>
      </dgm:prSet>
      <dgm:spPr/>
    </dgm:pt>
    <dgm:pt modelId="{6455CAF1-4526-4DA7-9DD3-393A0D08CA5D}" type="pres">
      <dgm:prSet presAssocID="{83D2BC66-1E64-458C-A3DA-E3D51F748D03}" presName="arrow" presStyleLbl="bgShp" presStyleIdx="0" presStyleCnt="1"/>
      <dgm:spPr/>
    </dgm:pt>
    <dgm:pt modelId="{138EE867-269B-4173-ACCC-112887EE1AA8}" type="pres">
      <dgm:prSet presAssocID="{83D2BC66-1E64-458C-A3DA-E3D51F748D03}" presName="linearProcess" presStyleCnt="0"/>
      <dgm:spPr/>
    </dgm:pt>
    <dgm:pt modelId="{5D78F727-6A1E-4BAB-803C-F5672EB72A30}" type="pres">
      <dgm:prSet presAssocID="{D6BD5DAD-81A6-4396-8272-CF28080C5A00}" presName="textNode" presStyleLbl="node1" presStyleIdx="0" presStyleCnt="3">
        <dgm:presLayoutVars>
          <dgm:bulletEnabled val="1"/>
        </dgm:presLayoutVars>
      </dgm:prSet>
      <dgm:spPr/>
    </dgm:pt>
    <dgm:pt modelId="{E99ECD6F-685A-4AB2-B932-E4ECBD2F1449}" type="pres">
      <dgm:prSet presAssocID="{50D4B536-4EA5-4D9A-BA92-9921A1137C03}" presName="sibTrans" presStyleCnt="0"/>
      <dgm:spPr/>
    </dgm:pt>
    <dgm:pt modelId="{0EB5DEF6-C709-4AEA-9DF1-68799D4F0C4C}" type="pres">
      <dgm:prSet presAssocID="{E7675F46-4561-4F17-9F2C-E744E3FC6341}" presName="textNode" presStyleLbl="node1" presStyleIdx="1" presStyleCnt="3">
        <dgm:presLayoutVars>
          <dgm:bulletEnabled val="1"/>
        </dgm:presLayoutVars>
      </dgm:prSet>
      <dgm:spPr/>
    </dgm:pt>
    <dgm:pt modelId="{2867B390-0527-4042-800E-12B564C37CB2}" type="pres">
      <dgm:prSet presAssocID="{4324E50B-3E2B-44DC-9B9A-D76296622CB7}" presName="sibTrans" presStyleCnt="0"/>
      <dgm:spPr/>
    </dgm:pt>
    <dgm:pt modelId="{6706E242-9296-4103-8A24-C53F3F01095D}" type="pres">
      <dgm:prSet presAssocID="{62F8B874-E46B-406F-88AB-03DA13223905}" presName="textNode" presStyleLbl="node1" presStyleIdx="2" presStyleCnt="3">
        <dgm:presLayoutVars>
          <dgm:bulletEnabled val="1"/>
        </dgm:presLayoutVars>
      </dgm:prSet>
      <dgm:spPr/>
    </dgm:pt>
  </dgm:ptLst>
  <dgm:cxnLst>
    <dgm:cxn modelId="{4135771A-837D-49E5-8151-FCE3FB7CDEC1}" srcId="{83D2BC66-1E64-458C-A3DA-E3D51F748D03}" destId="{62F8B874-E46B-406F-88AB-03DA13223905}" srcOrd="2" destOrd="0" parTransId="{D2545E8F-F24B-4E2D-8D6F-D50A60E22486}" sibTransId="{3BEF4172-7442-4E03-B267-EC9900670EA0}"/>
    <dgm:cxn modelId="{09669A27-4447-48E1-A21E-4D9BC9F1B751}" srcId="{83D2BC66-1E64-458C-A3DA-E3D51F748D03}" destId="{E7675F46-4561-4F17-9F2C-E744E3FC6341}" srcOrd="1" destOrd="0" parTransId="{79BCD8AC-13A4-4B1C-8F45-1B9630BB5652}" sibTransId="{4324E50B-3E2B-44DC-9B9A-D76296622CB7}"/>
    <dgm:cxn modelId="{15CDBD3D-BB01-422E-BC5F-EFD67BABABED}" type="presOf" srcId="{D6BD5DAD-81A6-4396-8272-CF28080C5A00}" destId="{5D78F727-6A1E-4BAB-803C-F5672EB72A30}" srcOrd="0" destOrd="0" presId="urn:microsoft.com/office/officeart/2005/8/layout/hProcess9"/>
    <dgm:cxn modelId="{97ECE546-E59C-4F79-A5CB-02BFA9EA1306}" type="presOf" srcId="{62F8B874-E46B-406F-88AB-03DA13223905}" destId="{6706E242-9296-4103-8A24-C53F3F01095D}" srcOrd="0" destOrd="0" presId="urn:microsoft.com/office/officeart/2005/8/layout/hProcess9"/>
    <dgm:cxn modelId="{B4E9B572-25F3-43B8-9489-809480FE21F5}" type="presOf" srcId="{E7675F46-4561-4F17-9F2C-E744E3FC6341}" destId="{0EB5DEF6-C709-4AEA-9DF1-68799D4F0C4C}" srcOrd="0" destOrd="0" presId="urn:microsoft.com/office/officeart/2005/8/layout/hProcess9"/>
    <dgm:cxn modelId="{71F55EA7-1F09-4B16-A77A-1255188224F7}" type="presOf" srcId="{83D2BC66-1E64-458C-A3DA-E3D51F748D03}" destId="{89C98209-DC8E-4CDE-A006-2F2CAA5FD080}" srcOrd="0" destOrd="0" presId="urn:microsoft.com/office/officeart/2005/8/layout/hProcess9"/>
    <dgm:cxn modelId="{EF9C60DE-AFFB-4449-A17B-E422E413B1BD}" srcId="{83D2BC66-1E64-458C-A3DA-E3D51F748D03}" destId="{D6BD5DAD-81A6-4396-8272-CF28080C5A00}" srcOrd="0" destOrd="0" parTransId="{33151507-0639-4DE0-AFDA-3B0286A4FF96}" sibTransId="{50D4B536-4EA5-4D9A-BA92-9921A1137C03}"/>
    <dgm:cxn modelId="{881EAA80-0E7D-4FFC-B7A0-5E1CB4AFFE61}" type="presParOf" srcId="{89C98209-DC8E-4CDE-A006-2F2CAA5FD080}" destId="{6455CAF1-4526-4DA7-9DD3-393A0D08CA5D}" srcOrd="0" destOrd="0" presId="urn:microsoft.com/office/officeart/2005/8/layout/hProcess9"/>
    <dgm:cxn modelId="{E699D4F7-9388-4178-A148-77870FE60B64}" type="presParOf" srcId="{89C98209-DC8E-4CDE-A006-2F2CAA5FD080}" destId="{138EE867-269B-4173-ACCC-112887EE1AA8}" srcOrd="1" destOrd="0" presId="urn:microsoft.com/office/officeart/2005/8/layout/hProcess9"/>
    <dgm:cxn modelId="{D06565E4-E6F0-45FC-99FE-BC4917B503E5}" type="presParOf" srcId="{138EE867-269B-4173-ACCC-112887EE1AA8}" destId="{5D78F727-6A1E-4BAB-803C-F5672EB72A30}" srcOrd="0" destOrd="0" presId="urn:microsoft.com/office/officeart/2005/8/layout/hProcess9"/>
    <dgm:cxn modelId="{26F657E2-EF7C-471D-ADA5-818CAEE0EDC1}" type="presParOf" srcId="{138EE867-269B-4173-ACCC-112887EE1AA8}" destId="{E99ECD6F-685A-4AB2-B932-E4ECBD2F1449}" srcOrd="1" destOrd="0" presId="urn:microsoft.com/office/officeart/2005/8/layout/hProcess9"/>
    <dgm:cxn modelId="{83086D43-14B3-4868-9037-BD0C36330E92}" type="presParOf" srcId="{138EE867-269B-4173-ACCC-112887EE1AA8}" destId="{0EB5DEF6-C709-4AEA-9DF1-68799D4F0C4C}" srcOrd="2" destOrd="0" presId="urn:microsoft.com/office/officeart/2005/8/layout/hProcess9"/>
    <dgm:cxn modelId="{1DDBDC1E-8D14-4BBF-BB7D-FAD13A15ED20}" type="presParOf" srcId="{138EE867-269B-4173-ACCC-112887EE1AA8}" destId="{2867B390-0527-4042-800E-12B564C37CB2}" srcOrd="3" destOrd="0" presId="urn:microsoft.com/office/officeart/2005/8/layout/hProcess9"/>
    <dgm:cxn modelId="{C63FDF43-0926-4644-836C-5623ED5E1998}" type="presParOf" srcId="{138EE867-269B-4173-ACCC-112887EE1AA8}" destId="{6706E242-9296-4103-8A24-C53F3F01095D}"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55CAF1-4526-4DA7-9DD3-393A0D08CA5D}">
      <dsp:nvSpPr>
        <dsp:cNvPr id="0" name=""/>
        <dsp:cNvSpPr/>
      </dsp:nvSpPr>
      <dsp:spPr>
        <a:xfrm>
          <a:off x="822959" y="0"/>
          <a:ext cx="9326880" cy="3916363"/>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78F727-6A1E-4BAB-803C-F5672EB72A30}">
      <dsp:nvSpPr>
        <dsp:cNvPr id="0" name=""/>
        <dsp:cNvSpPr/>
      </dsp:nvSpPr>
      <dsp:spPr>
        <a:xfrm>
          <a:off x="371832" y="1174908"/>
          <a:ext cx="3291840" cy="156654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Explore culture and its role in the workplace. </a:t>
          </a:r>
        </a:p>
      </dsp:txBody>
      <dsp:txXfrm>
        <a:off x="448304" y="1251380"/>
        <a:ext cx="3138896" cy="1413601"/>
      </dsp:txXfrm>
    </dsp:sp>
    <dsp:sp modelId="{0EB5DEF6-C709-4AEA-9DF1-68799D4F0C4C}">
      <dsp:nvSpPr>
        <dsp:cNvPr id="0" name=""/>
        <dsp:cNvSpPr/>
      </dsp:nvSpPr>
      <dsp:spPr>
        <a:xfrm>
          <a:off x="3840480" y="1174908"/>
          <a:ext cx="3291840" cy="156654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Introduce different theories of culture  </a:t>
          </a:r>
          <a:endParaRPr lang="en-GB" sz="2600" kern="1200" dirty="0"/>
        </a:p>
      </dsp:txBody>
      <dsp:txXfrm>
        <a:off x="3916952" y="1251380"/>
        <a:ext cx="3138896" cy="1413601"/>
      </dsp:txXfrm>
    </dsp:sp>
    <dsp:sp modelId="{6706E242-9296-4103-8A24-C53F3F01095D}">
      <dsp:nvSpPr>
        <dsp:cNvPr id="0" name=""/>
        <dsp:cNvSpPr/>
      </dsp:nvSpPr>
      <dsp:spPr>
        <a:xfrm>
          <a:off x="7309127" y="1174908"/>
          <a:ext cx="3291840" cy="156654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Consider organisational examples</a:t>
          </a:r>
        </a:p>
      </dsp:txBody>
      <dsp:txXfrm>
        <a:off x="7385599" y="1251380"/>
        <a:ext cx="3138896" cy="1413601"/>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A2D6598-39D4-46B2-9713-496B3447F3DD}"/>
              </a:ext>
            </a:extLst>
          </p:cNvPr>
          <p:cNvSpPr>
            <a:spLocks noGrp="1"/>
          </p:cNvSpPr>
          <p:nvPr>
            <p:ph type="hdr" sz="quarter"/>
          </p:nvPr>
        </p:nvSpPr>
        <p:spPr>
          <a:xfrm>
            <a:off x="0" y="0"/>
            <a:ext cx="2971800" cy="457200"/>
          </a:xfrm>
          <a:prstGeom prst="rect">
            <a:avLst/>
          </a:prstGeom>
        </p:spPr>
        <p:txBody>
          <a:bodyPr vert="horz" wrap="square" lIns="91440" tIns="45720" rIns="91440" bIns="45720" numCol="1" anchor="t" anchorCtr="0" compatLnSpc="1">
            <a:prstTxWarp prst="textNoShape">
              <a:avLst/>
            </a:prstTxWarp>
          </a:bodyPr>
          <a:lstStyle>
            <a:lvl1pPr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2DF2024D-8C6B-45F3-ACF4-3D3ED6F5A6F6}"/>
              </a:ext>
            </a:extLst>
          </p:cNvPr>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eaLnBrk="1" hangingPunct="1">
              <a:defRPr sz="1200">
                <a:latin typeface="Arial" charset="0"/>
                <a:cs typeface="Arial" charset="0"/>
              </a:defRPr>
            </a:lvl1pPr>
          </a:lstStyle>
          <a:p>
            <a:pPr>
              <a:defRPr/>
            </a:pPr>
            <a:fld id="{06303292-C28D-475D-B03F-C37B2CB4A4F3}" type="datetimeFigureOut">
              <a:rPr lang="en-GB"/>
              <a:pPr>
                <a:defRPr/>
              </a:pPr>
              <a:t>06/02/2026</a:t>
            </a:fld>
            <a:endParaRPr lang="en-GB"/>
          </a:p>
        </p:txBody>
      </p:sp>
      <p:sp>
        <p:nvSpPr>
          <p:cNvPr id="4" name="Slide Image Placeholder 3">
            <a:extLst>
              <a:ext uri="{FF2B5EF4-FFF2-40B4-BE49-F238E27FC236}">
                <a16:creationId xmlns:a16="http://schemas.microsoft.com/office/drawing/2014/main" id="{1EB61ABD-9FF1-4DB4-B489-F142AE6BAFEC}"/>
              </a:ext>
            </a:extLst>
          </p:cNvPr>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7CDDAA54-8818-46D9-AE11-E21D3B3F0753}"/>
              </a:ext>
            </a:extLst>
          </p:cNvPr>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23AC7FF0-F9E5-45CE-943C-F1125063D70D}"/>
              </a:ext>
            </a:extLst>
          </p:cNvPr>
          <p:cNvSpPr>
            <a:spLocks noGrp="1"/>
          </p:cNvSpPr>
          <p:nvPr>
            <p:ph type="ftr" sz="quarter" idx="4"/>
          </p:nvPr>
        </p:nvSpPr>
        <p:spPr>
          <a:xfrm>
            <a:off x="0" y="8685213"/>
            <a:ext cx="2971800" cy="457200"/>
          </a:xfrm>
          <a:prstGeom prst="rect">
            <a:avLst/>
          </a:prstGeom>
        </p:spPr>
        <p:txBody>
          <a:bodyPr vert="horz" wrap="square" lIns="91440" tIns="45720" rIns="91440" bIns="45720" numCol="1" anchor="b" anchorCtr="0" compatLnSpc="1">
            <a:prstTxWarp prst="textNoShape">
              <a:avLst/>
            </a:prstTxWarp>
          </a:bodyPr>
          <a:lstStyle>
            <a:lvl1pPr eaLnBrk="1" hangingPunct="1">
              <a:defRPr sz="12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B787D9AC-B319-4E64-8BE1-501EAF46510A}"/>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83B840F1-0E33-4179-81AC-7AE21D0E497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3B840F1-0E33-4179-81AC-7AE21D0E497D}" type="slidenum">
              <a:rPr lang="en-GB" altLang="en-US" smtClean="0"/>
              <a:pPr>
                <a:defRPr/>
              </a:pPr>
              <a:t>2</a:t>
            </a:fld>
            <a:endParaRPr lang="en-GB" altLang="en-US"/>
          </a:p>
        </p:txBody>
      </p:sp>
    </p:spTree>
    <p:extLst>
      <p:ext uri="{BB962C8B-B14F-4D97-AF65-F5344CB8AC3E}">
        <p14:creationId xmlns:p14="http://schemas.microsoft.com/office/powerpoint/2010/main" val="6971358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Cole and Kelly 2020</a:t>
            </a:r>
          </a:p>
        </p:txBody>
      </p:sp>
      <p:sp>
        <p:nvSpPr>
          <p:cNvPr id="4" name="Slide Number Placeholder 3"/>
          <p:cNvSpPr>
            <a:spLocks noGrp="1"/>
          </p:cNvSpPr>
          <p:nvPr>
            <p:ph type="sldNum" sz="quarter" idx="5"/>
          </p:nvPr>
        </p:nvSpPr>
        <p:spPr/>
        <p:txBody>
          <a:bodyPr/>
          <a:lstStyle/>
          <a:p>
            <a:pPr>
              <a:defRPr/>
            </a:pPr>
            <a:fld id="{83B840F1-0E33-4179-81AC-7AE21D0E497D}" type="slidenum">
              <a:rPr lang="en-GB" altLang="en-US" smtClean="0"/>
              <a:pPr>
                <a:defRPr/>
              </a:pPr>
              <a:t>3</a:t>
            </a:fld>
            <a:endParaRPr lang="en-GB" altLang="en-US"/>
          </a:p>
        </p:txBody>
      </p:sp>
    </p:spTree>
    <p:extLst>
      <p:ext uri="{BB962C8B-B14F-4D97-AF65-F5344CB8AC3E}">
        <p14:creationId xmlns:p14="http://schemas.microsoft.com/office/powerpoint/2010/main" val="11509908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Cole and Kelly 2020</a:t>
            </a:r>
          </a:p>
          <a:p>
            <a:endParaRPr lang="en-GB" dirty="0"/>
          </a:p>
        </p:txBody>
      </p:sp>
      <p:sp>
        <p:nvSpPr>
          <p:cNvPr id="4" name="Slide Number Placeholder 3"/>
          <p:cNvSpPr>
            <a:spLocks noGrp="1"/>
          </p:cNvSpPr>
          <p:nvPr>
            <p:ph type="sldNum" sz="quarter" idx="5"/>
          </p:nvPr>
        </p:nvSpPr>
        <p:spPr/>
        <p:txBody>
          <a:bodyPr/>
          <a:lstStyle/>
          <a:p>
            <a:pPr>
              <a:defRPr/>
            </a:pPr>
            <a:fld id="{83B840F1-0E33-4179-81AC-7AE21D0E497D}" type="slidenum">
              <a:rPr lang="en-GB" altLang="en-US" smtClean="0"/>
              <a:pPr>
                <a:defRPr/>
              </a:pPr>
              <a:t>4</a:t>
            </a:fld>
            <a:endParaRPr lang="en-GB" altLang="en-US"/>
          </a:p>
        </p:txBody>
      </p:sp>
    </p:spTree>
    <p:extLst>
      <p:ext uri="{BB962C8B-B14F-4D97-AF65-F5344CB8AC3E}">
        <p14:creationId xmlns:p14="http://schemas.microsoft.com/office/powerpoint/2010/main" val="14616149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Cole and Kelly 2020</a:t>
            </a:r>
          </a:p>
          <a:p>
            <a:endParaRPr lang="en-GB" dirty="0"/>
          </a:p>
        </p:txBody>
      </p:sp>
      <p:sp>
        <p:nvSpPr>
          <p:cNvPr id="4" name="Slide Number Placeholder 3"/>
          <p:cNvSpPr>
            <a:spLocks noGrp="1"/>
          </p:cNvSpPr>
          <p:nvPr>
            <p:ph type="sldNum" sz="quarter" idx="5"/>
          </p:nvPr>
        </p:nvSpPr>
        <p:spPr/>
        <p:txBody>
          <a:bodyPr/>
          <a:lstStyle/>
          <a:p>
            <a:pPr>
              <a:defRPr/>
            </a:pPr>
            <a:fld id="{83B840F1-0E33-4179-81AC-7AE21D0E497D}" type="slidenum">
              <a:rPr lang="en-GB" altLang="en-US" smtClean="0"/>
              <a:pPr>
                <a:defRPr/>
              </a:pPr>
              <a:t>5</a:t>
            </a:fld>
            <a:endParaRPr lang="en-GB" altLang="en-US"/>
          </a:p>
        </p:txBody>
      </p:sp>
    </p:spTree>
    <p:extLst>
      <p:ext uri="{BB962C8B-B14F-4D97-AF65-F5344CB8AC3E}">
        <p14:creationId xmlns:p14="http://schemas.microsoft.com/office/powerpoint/2010/main" val="37294072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b="0" dirty="0"/>
              <a:t>Leaders create culture through what they pay attention to</a:t>
            </a:r>
          </a:p>
          <a:p>
            <a:r>
              <a:rPr lang="en-GB" b="0" dirty="0"/>
              <a:t>What leaders consistently measure, reward, control, and react to sends powerful signals about what truly matters. Employees learn values not from mission statements, but from leaders’ day-to-day priorities.</a:t>
            </a:r>
          </a:p>
          <a:p>
            <a:r>
              <a:rPr lang="en-GB" b="0" dirty="0"/>
              <a:t>2. Leaders shape culture through reactions to crises</a:t>
            </a:r>
          </a:p>
          <a:p>
            <a:r>
              <a:rPr lang="en-GB" b="0" dirty="0"/>
              <a:t>How leaders respond in critical incidents or crises reveals underlying assumptions and reinforces norms. Stressful moments accelerate cultural learning because people watch leaders most closely then.</a:t>
            </a:r>
          </a:p>
          <a:p>
            <a:r>
              <a:rPr lang="en-GB" b="0" dirty="0"/>
              <a:t>3. Role </a:t>
            </a:r>
            <a:r>
              <a:rPr lang="en-GB" b="0" dirty="0" err="1"/>
              <a:t>modeling</a:t>
            </a:r>
            <a:r>
              <a:rPr lang="en-GB" b="0" dirty="0"/>
              <a:t> is more important than formal messaging</a:t>
            </a:r>
          </a:p>
          <a:p>
            <a:r>
              <a:rPr lang="en-GB" b="0" dirty="0"/>
              <a:t>Leaders’ </a:t>
            </a:r>
            <a:r>
              <a:rPr lang="en-GB" b="0" dirty="0" err="1"/>
              <a:t>behavior</a:t>
            </a:r>
            <a:r>
              <a:rPr lang="en-GB" b="0" dirty="0"/>
              <a:t>—not their words—defines acceptable conduct. Inconsistencies between stated values and actual </a:t>
            </a:r>
            <a:r>
              <a:rPr lang="en-GB" b="0" dirty="0" err="1"/>
              <a:t>behavior</a:t>
            </a:r>
            <a:r>
              <a:rPr lang="en-GB" b="0" dirty="0"/>
              <a:t> undermine culture quickly.</a:t>
            </a:r>
          </a:p>
          <a:p>
            <a:r>
              <a:rPr lang="en-GB" b="0" dirty="0"/>
              <a:t>4. Allocation of rewards and status embeds values</a:t>
            </a:r>
          </a:p>
          <a:p>
            <a:r>
              <a:rPr lang="en-GB" b="0" dirty="0"/>
              <a:t>Who gets promoted, recognized, or sidelined communicates cultural rules. Reward systems are one of the strongest mechanisms for embedding culture.</a:t>
            </a:r>
          </a:p>
          <a:p>
            <a:r>
              <a:rPr lang="en-GB" b="0" dirty="0"/>
              <a:t>5. Hiring, promotion, and firing decisions shape culture</a:t>
            </a:r>
          </a:p>
          <a:p>
            <a:r>
              <a:rPr lang="en-GB" b="0" dirty="0"/>
              <a:t>Leaders reinforce culture by:</a:t>
            </a:r>
          </a:p>
          <a:p>
            <a:r>
              <a:rPr lang="en-GB" b="0" dirty="0"/>
              <a:t>Hiring people who fit core assumptions</a:t>
            </a:r>
          </a:p>
          <a:p>
            <a:r>
              <a:rPr lang="en-GB" b="0" dirty="0"/>
              <a:t>Promoting those who exemplify desired </a:t>
            </a:r>
            <a:r>
              <a:rPr lang="en-GB" b="0" dirty="0" err="1"/>
              <a:t>behaviors</a:t>
            </a:r>
            <a:endParaRPr lang="en-GB" b="0" dirty="0"/>
          </a:p>
          <a:p>
            <a:r>
              <a:rPr lang="en-GB" b="0" dirty="0"/>
              <a:t>Removing those who violate key values</a:t>
            </a:r>
          </a:p>
          <a:p>
            <a:r>
              <a:rPr lang="en-GB" b="0" dirty="0"/>
              <a:t>Over time, this creates cultural consistency.</a:t>
            </a:r>
          </a:p>
          <a:p>
            <a:r>
              <a:rPr lang="en-GB" b="0" dirty="0"/>
              <a:t>6. Leaders institutionalize culture through systems and structures</a:t>
            </a:r>
          </a:p>
          <a:p>
            <a:r>
              <a:rPr lang="en-GB" b="0" dirty="0"/>
              <a:t>Organizational design choices—such as reporting lines, control systems, rituals, and routines—make cultural assumptions durable and self-reinforcing.</a:t>
            </a:r>
          </a:p>
          <a:p>
            <a:r>
              <a:rPr lang="en-GB" b="0" dirty="0"/>
              <a:t>7. Founders have a disproportionate influence</a:t>
            </a:r>
          </a:p>
          <a:p>
            <a:r>
              <a:rPr lang="en-GB" b="0" dirty="0"/>
              <a:t>Early leaders embed their own beliefs and assumptions into the organization. As the company grows, these assumptions become taken for granted and harder to change.</a:t>
            </a:r>
          </a:p>
          <a:p>
            <a:r>
              <a:rPr lang="en-GB" b="0" dirty="0"/>
              <a:t>8. Culture change requires leadership transformation</a:t>
            </a:r>
          </a:p>
          <a:p>
            <a:r>
              <a:rPr lang="en-GB" b="0" dirty="0"/>
              <a:t>Schein emphasizes that culture cannot be changed directly. Leaders must:</a:t>
            </a:r>
          </a:p>
          <a:p>
            <a:r>
              <a:rPr lang="en-GB" b="0" dirty="0"/>
              <a:t>First become aware of existing assumptions</a:t>
            </a:r>
          </a:p>
          <a:p>
            <a:r>
              <a:rPr lang="en-GB" b="0" dirty="0"/>
              <a:t>Model new ways of thinking and behaving</a:t>
            </a:r>
          </a:p>
          <a:p>
            <a:r>
              <a:rPr lang="en-GB" b="0" dirty="0"/>
              <a:t>Tolerate uncertainty while new norms take hold</a:t>
            </a:r>
          </a:p>
          <a:p>
            <a:r>
              <a:rPr lang="en-GB" b="0" dirty="0"/>
              <a:t>Without leader change, culture change fails.</a:t>
            </a:r>
          </a:p>
          <a:p>
            <a:endParaRPr lang="en-GB" b="0" dirty="0"/>
          </a:p>
        </p:txBody>
      </p:sp>
      <p:sp>
        <p:nvSpPr>
          <p:cNvPr id="4" name="Slide Number Placeholder 3"/>
          <p:cNvSpPr>
            <a:spLocks noGrp="1"/>
          </p:cNvSpPr>
          <p:nvPr>
            <p:ph type="sldNum" sz="quarter" idx="5"/>
          </p:nvPr>
        </p:nvSpPr>
        <p:spPr/>
        <p:txBody>
          <a:bodyPr/>
          <a:lstStyle/>
          <a:p>
            <a:pPr>
              <a:defRPr/>
            </a:pPr>
            <a:fld id="{83B840F1-0E33-4179-81AC-7AE21D0E497D}" type="slidenum">
              <a:rPr lang="en-GB" altLang="en-US" smtClean="0"/>
              <a:pPr>
                <a:defRPr/>
              </a:pPr>
              <a:t>9</a:t>
            </a:fld>
            <a:endParaRPr lang="en-GB" altLang="en-US"/>
          </a:p>
        </p:txBody>
      </p:sp>
    </p:spTree>
    <p:extLst>
      <p:ext uri="{BB962C8B-B14F-4D97-AF65-F5344CB8AC3E}">
        <p14:creationId xmlns:p14="http://schemas.microsoft.com/office/powerpoint/2010/main" val="40465264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https://www.youtube.com/watch?v=gPqz315HSdg</a:t>
            </a:r>
          </a:p>
        </p:txBody>
      </p:sp>
      <p:sp>
        <p:nvSpPr>
          <p:cNvPr id="4" name="Slide Number Placeholder 3"/>
          <p:cNvSpPr>
            <a:spLocks noGrp="1"/>
          </p:cNvSpPr>
          <p:nvPr>
            <p:ph type="sldNum" sz="quarter" idx="5"/>
          </p:nvPr>
        </p:nvSpPr>
        <p:spPr/>
        <p:txBody>
          <a:bodyPr/>
          <a:lstStyle/>
          <a:p>
            <a:pPr>
              <a:defRPr/>
            </a:pPr>
            <a:fld id="{83B840F1-0E33-4179-81AC-7AE21D0E497D}" type="slidenum">
              <a:rPr lang="en-GB" altLang="en-US" smtClean="0"/>
              <a:pPr>
                <a:defRPr/>
              </a:pPr>
              <a:t>10</a:t>
            </a:fld>
            <a:endParaRPr lang="en-GB" altLang="en-US"/>
          </a:p>
        </p:txBody>
      </p:sp>
    </p:spTree>
    <p:extLst>
      <p:ext uri="{BB962C8B-B14F-4D97-AF65-F5344CB8AC3E}">
        <p14:creationId xmlns:p14="http://schemas.microsoft.com/office/powerpoint/2010/main" val="7669598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r>
              <a:rPr lang="en-GB" b="1" dirty="0"/>
              <a:t>Power Distance</a:t>
            </a:r>
          </a:p>
          <a:p>
            <a:r>
              <a:rPr lang="en-GB" dirty="0"/>
              <a:t>Power Distance refers to the extent to which less powerful members of a society accept that power is distributed unequally. In high power-distance cultures, hierarchy is respected, authority is rarely questioned, and decision-making is centralized. In low power-distance cultures, equality is emphasized, managers are more approachable, and subordinates expect to be consulted.</a:t>
            </a:r>
          </a:p>
          <a:p>
            <a:br>
              <a:rPr lang="en-GB" dirty="0"/>
            </a:br>
            <a:endParaRPr lang="en-GB" dirty="0"/>
          </a:p>
          <a:p>
            <a:r>
              <a:rPr lang="en-GB" b="1" dirty="0"/>
              <a:t>Individualism vs. Collectivism</a:t>
            </a:r>
          </a:p>
          <a:p>
            <a:r>
              <a:rPr lang="en-GB" dirty="0"/>
              <a:t>This dimension describes whether people see themselves primarily as independent individuals or as members of a group. Individualist cultures prioritize personal achievement, autonomy, and individual rights, while collectivist cultures emphasize group loyalty, harmony, and shared responsibility. In workplaces, this influences motivation, teamwork, and reward systems.</a:t>
            </a:r>
          </a:p>
          <a:p>
            <a:br>
              <a:rPr lang="en-GB" dirty="0"/>
            </a:br>
            <a:endParaRPr lang="en-GB" dirty="0"/>
          </a:p>
          <a:p>
            <a:r>
              <a:rPr lang="en-GB" b="1" dirty="0"/>
              <a:t>Masculinity vs. Femininity</a:t>
            </a:r>
          </a:p>
          <a:p>
            <a:r>
              <a:rPr lang="en-GB" dirty="0"/>
              <a:t>Masculinity versus Femininity reflects the distribution of emotional roles between genders and the value placed on competitiveness versus care. Masculine cultures value achievement, assertiveness, and material success, whereas feminine cultures prioritize cooperation, quality of life, and work–life balance. This affects leadership styles, conflict resolution, and performance expectations.</a:t>
            </a:r>
          </a:p>
          <a:p>
            <a:br>
              <a:rPr lang="en-GB" dirty="0"/>
            </a:br>
            <a:endParaRPr lang="en-GB" dirty="0"/>
          </a:p>
          <a:p>
            <a:r>
              <a:rPr lang="en-GB" b="1" dirty="0"/>
              <a:t>Uncertainty Avoidance</a:t>
            </a:r>
          </a:p>
          <a:p>
            <a:r>
              <a:rPr lang="en-GB" dirty="0"/>
              <a:t>Uncertainty Avoidance measures the extent to which people feel uncomfortable with ambiguity and uncertainty. High uncertainty-avoidance cultures prefer clear rules, formal procedures, and risk reduction, while low uncertainty-avoidance cultures are more tolerant of change, experimentation, and flexible structures. This dimension strongly shapes innovation and decision-making.</a:t>
            </a:r>
          </a:p>
          <a:p>
            <a:br>
              <a:rPr lang="en-GB" dirty="0"/>
            </a:br>
            <a:endParaRPr lang="en-GB" dirty="0"/>
          </a:p>
          <a:p>
            <a:r>
              <a:rPr lang="en-GB" b="1" dirty="0"/>
              <a:t>Long-Term Orientation</a:t>
            </a:r>
          </a:p>
          <a:p>
            <a:r>
              <a:rPr lang="en-GB" dirty="0"/>
              <a:t>Long-Term Orientation refers to the degree to which a society focuses on future rewards rather than immediate results. Long-term-oriented cultures value perseverance, adaptation, and long-range planning, while short-term-oriented cultures emphasize tradition, quick results, and respect for social obligations. This influences strategic planning and investment decisions.</a:t>
            </a:r>
          </a:p>
          <a:p>
            <a:br>
              <a:rPr lang="en-GB" dirty="0"/>
            </a:br>
            <a:endParaRPr lang="en-GB" dirty="0"/>
          </a:p>
          <a:p>
            <a:r>
              <a:rPr lang="en-GB" b="1" dirty="0"/>
              <a:t>Indulgence vs. Restraint</a:t>
            </a:r>
          </a:p>
          <a:p>
            <a:r>
              <a:rPr lang="en-GB" dirty="0"/>
              <a:t>Indulgence versus Restraint describes the extent to which societies allow the free gratification of human desires. Indulgent cultures encourage enjoyment, leisure, and personal freedom, whereas restrained cultures regulate </a:t>
            </a:r>
            <a:r>
              <a:rPr lang="en-GB" dirty="0" err="1"/>
              <a:t>behavior</a:t>
            </a:r>
            <a:r>
              <a:rPr lang="en-GB" dirty="0"/>
              <a:t> through strict social norms and self-control. This dimension affects work–life balance, motivation, and attitudes toward well-being.</a:t>
            </a:r>
          </a:p>
          <a:p>
            <a:endParaRPr lang="en-GB" dirty="0"/>
          </a:p>
        </p:txBody>
      </p:sp>
      <p:sp>
        <p:nvSpPr>
          <p:cNvPr id="4" name="Slide Number Placeholder 3"/>
          <p:cNvSpPr>
            <a:spLocks noGrp="1"/>
          </p:cNvSpPr>
          <p:nvPr>
            <p:ph type="sldNum" sz="quarter" idx="5"/>
          </p:nvPr>
        </p:nvSpPr>
        <p:spPr/>
        <p:txBody>
          <a:bodyPr/>
          <a:lstStyle/>
          <a:p>
            <a:pPr>
              <a:defRPr/>
            </a:pPr>
            <a:fld id="{83B840F1-0E33-4179-81AC-7AE21D0E497D}" type="slidenum">
              <a:rPr lang="en-GB" altLang="en-US" smtClean="0"/>
              <a:pPr>
                <a:defRPr/>
              </a:pPr>
              <a:t>12</a:t>
            </a:fld>
            <a:endParaRPr lang="en-GB" altLang="en-US"/>
          </a:p>
        </p:txBody>
      </p:sp>
    </p:spTree>
    <p:extLst>
      <p:ext uri="{BB962C8B-B14F-4D97-AF65-F5344CB8AC3E}">
        <p14:creationId xmlns:p14="http://schemas.microsoft.com/office/powerpoint/2010/main" val="35800647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The Seven Elements</a:t>
            </a:r>
          </a:p>
          <a:p>
            <a:r>
              <a:rPr lang="en-GB" b="1" dirty="0"/>
              <a:t>Hard S’s (formal, visible)</a:t>
            </a:r>
          </a:p>
          <a:p>
            <a:r>
              <a:rPr lang="en-GB" b="1" dirty="0"/>
              <a:t>Strategy</a:t>
            </a:r>
            <a:r>
              <a:rPr lang="en-GB" dirty="0"/>
              <a:t> – The plan for achieving competitive advantage</a:t>
            </a:r>
          </a:p>
          <a:p>
            <a:r>
              <a:rPr lang="en-GB" b="1" dirty="0"/>
              <a:t>Structure</a:t>
            </a:r>
            <a:r>
              <a:rPr lang="en-GB" dirty="0"/>
              <a:t> – How roles, authority, and reporting lines are organized</a:t>
            </a:r>
          </a:p>
          <a:p>
            <a:r>
              <a:rPr lang="en-GB" b="1" dirty="0"/>
              <a:t>Systems</a:t>
            </a:r>
            <a:r>
              <a:rPr lang="en-GB" dirty="0"/>
              <a:t> – Formal processes, controls, and procedures</a:t>
            </a:r>
          </a:p>
          <a:p>
            <a:r>
              <a:rPr lang="en-GB" b="1" dirty="0"/>
              <a:t>Soft S’s (informal, cultural)</a:t>
            </a:r>
          </a:p>
          <a:p>
            <a:r>
              <a:rPr lang="en-GB" b="1" dirty="0"/>
              <a:t>Shared Values</a:t>
            </a:r>
            <a:r>
              <a:rPr lang="en-GB" dirty="0"/>
              <a:t> – Core beliefs and norms (this is the </a:t>
            </a:r>
            <a:r>
              <a:rPr lang="en-GB" i="1" dirty="0"/>
              <a:t>cultural heart</a:t>
            </a:r>
            <a:r>
              <a:rPr lang="en-GB" dirty="0"/>
              <a:t> of the model)</a:t>
            </a:r>
          </a:p>
          <a:p>
            <a:r>
              <a:rPr lang="en-GB" b="1" dirty="0"/>
              <a:t>Style</a:t>
            </a:r>
            <a:r>
              <a:rPr lang="en-GB" dirty="0"/>
              <a:t> – Leadership and management </a:t>
            </a:r>
            <a:r>
              <a:rPr lang="en-GB" dirty="0" err="1"/>
              <a:t>behavior</a:t>
            </a:r>
            <a:endParaRPr lang="en-GB" dirty="0"/>
          </a:p>
          <a:p>
            <a:r>
              <a:rPr lang="en-GB" b="1" dirty="0"/>
              <a:t>Staff</a:t>
            </a:r>
            <a:r>
              <a:rPr lang="en-GB" dirty="0"/>
              <a:t> – People, demographics, and talent management</a:t>
            </a:r>
          </a:p>
          <a:p>
            <a:r>
              <a:rPr lang="en-GB" b="1" dirty="0"/>
              <a:t>Skills</a:t>
            </a:r>
            <a:r>
              <a:rPr lang="en-GB" dirty="0"/>
              <a:t> – Organizational capabilities and competencies</a:t>
            </a:r>
          </a:p>
          <a:p>
            <a:endParaRPr lang="en-GB" dirty="0"/>
          </a:p>
        </p:txBody>
      </p:sp>
      <p:sp>
        <p:nvSpPr>
          <p:cNvPr id="4" name="Slide Number Placeholder 3"/>
          <p:cNvSpPr>
            <a:spLocks noGrp="1"/>
          </p:cNvSpPr>
          <p:nvPr>
            <p:ph type="sldNum" sz="quarter" idx="5"/>
          </p:nvPr>
        </p:nvSpPr>
        <p:spPr/>
        <p:txBody>
          <a:bodyPr/>
          <a:lstStyle/>
          <a:p>
            <a:pPr>
              <a:defRPr/>
            </a:pPr>
            <a:fld id="{83B840F1-0E33-4179-81AC-7AE21D0E497D}" type="slidenum">
              <a:rPr lang="en-GB" altLang="en-US" smtClean="0"/>
              <a:pPr>
                <a:defRPr/>
              </a:pPr>
              <a:t>13</a:t>
            </a:fld>
            <a:endParaRPr lang="en-GB" altLang="en-US"/>
          </a:p>
        </p:txBody>
      </p:sp>
    </p:spTree>
    <p:extLst>
      <p:ext uri="{BB962C8B-B14F-4D97-AF65-F5344CB8AC3E}">
        <p14:creationId xmlns:p14="http://schemas.microsoft.com/office/powerpoint/2010/main" val="31117754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last weeks theories with the Culture theories covered so far. </a:t>
            </a:r>
          </a:p>
        </p:txBody>
      </p:sp>
      <p:sp>
        <p:nvSpPr>
          <p:cNvPr id="4" name="Slide Number Placeholder 3"/>
          <p:cNvSpPr>
            <a:spLocks noGrp="1"/>
          </p:cNvSpPr>
          <p:nvPr>
            <p:ph type="sldNum" sz="quarter" idx="5"/>
          </p:nvPr>
        </p:nvSpPr>
        <p:spPr/>
        <p:txBody>
          <a:bodyPr/>
          <a:lstStyle/>
          <a:p>
            <a:pPr>
              <a:defRPr/>
            </a:pPr>
            <a:fld id="{83B840F1-0E33-4179-81AC-7AE21D0E497D}" type="slidenum">
              <a:rPr lang="en-GB" altLang="en-US" smtClean="0"/>
              <a:pPr>
                <a:defRPr/>
              </a:pPr>
              <a:t>18</a:t>
            </a:fld>
            <a:endParaRPr lang="en-GB" altLang="en-US"/>
          </a:p>
        </p:txBody>
      </p:sp>
    </p:spTree>
    <p:extLst>
      <p:ext uri="{BB962C8B-B14F-4D97-AF65-F5344CB8AC3E}">
        <p14:creationId xmlns:p14="http://schemas.microsoft.com/office/powerpoint/2010/main" val="26697546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3B840F1-0E33-4179-81AC-7AE21D0E497D}" type="slidenum">
              <a:rPr lang="en-GB" altLang="en-US" smtClean="0"/>
              <a:pPr>
                <a:defRPr/>
              </a:pPr>
              <a:t>23</a:t>
            </a:fld>
            <a:endParaRPr lang="en-GB" altLang="en-US"/>
          </a:p>
        </p:txBody>
      </p:sp>
    </p:spTree>
    <p:extLst>
      <p:ext uri="{BB962C8B-B14F-4D97-AF65-F5344CB8AC3E}">
        <p14:creationId xmlns:p14="http://schemas.microsoft.com/office/powerpoint/2010/main" val="37990498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15301F72-A3F2-420E-9462-0A431AFE5B27}"/>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a:extLst>
              <a:ext uri="{FF2B5EF4-FFF2-40B4-BE49-F238E27FC236}">
                <a16:creationId xmlns:a16="http://schemas.microsoft.com/office/drawing/2014/main" id="{06C70795-748C-477E-AACF-E23C2CC5CE2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49156" name="Slide Number Placeholder 3">
            <a:extLst>
              <a:ext uri="{FF2B5EF4-FFF2-40B4-BE49-F238E27FC236}">
                <a16:creationId xmlns:a16="http://schemas.microsoft.com/office/drawing/2014/main" id="{625EDA75-D4A5-4345-8617-3A44B0FAF501}"/>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473A8E4D-BA3E-4361-8E96-AD5A7DD279B1}" type="slidenum">
              <a:rPr lang="en-GB" altLang="en-US" sz="1200"/>
              <a:pPr algn="r" eaLnBrk="1" hangingPunct="1"/>
              <a:t>34</a:t>
            </a:fld>
            <a:endParaRPr lang="en-GB" altLang="en-US" sz="120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8DC8707-AC71-4AF4-9F16-8DB66B2212C4}"/>
              </a:ext>
            </a:extLst>
          </p:cNvPr>
          <p:cNvSpPr>
            <a:spLocks noGrp="1"/>
          </p:cNvSpPr>
          <p:nvPr>
            <p:ph type="dt" sz="half" idx="10"/>
          </p:nvPr>
        </p:nvSpPr>
        <p:spPr>
          <a:xfrm>
            <a:off x="527051" y="6524626"/>
            <a:ext cx="1295400" cy="219075"/>
          </a:xfrm>
        </p:spPr>
        <p:txBody>
          <a:bodyPr/>
          <a:lstStyle>
            <a:lvl1pPr>
              <a:defRPr/>
            </a:lvl1pPr>
          </a:lstStyle>
          <a:p>
            <a:pPr>
              <a:defRPr/>
            </a:pPr>
            <a:fld id="{EE1D4EFC-1AF7-4057-9224-C92E134C78BB}" type="datetimeFigureOut">
              <a:rPr lang="en-GB"/>
              <a:pPr>
                <a:defRPr/>
              </a:pPr>
              <a:t>06/02/2026</a:t>
            </a:fld>
            <a:endParaRPr lang="en-GB"/>
          </a:p>
        </p:txBody>
      </p:sp>
      <p:sp>
        <p:nvSpPr>
          <p:cNvPr id="5" name="Footer Placeholder 4">
            <a:extLst>
              <a:ext uri="{FF2B5EF4-FFF2-40B4-BE49-F238E27FC236}">
                <a16:creationId xmlns:a16="http://schemas.microsoft.com/office/drawing/2014/main" id="{4A753FCB-F76F-4BED-ADD4-F6FB67F1D7C9}"/>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p>
        </p:txBody>
      </p:sp>
      <p:sp>
        <p:nvSpPr>
          <p:cNvPr id="6" name="Slide Number Placeholder 5">
            <a:extLst>
              <a:ext uri="{FF2B5EF4-FFF2-40B4-BE49-F238E27FC236}">
                <a16:creationId xmlns:a16="http://schemas.microsoft.com/office/drawing/2014/main" id="{D0FBDBC6-F9B6-46C7-9FEA-6F2F7B6480C1}"/>
              </a:ext>
            </a:extLst>
          </p:cNvPr>
          <p:cNvSpPr>
            <a:spLocks noGrp="1"/>
          </p:cNvSpPr>
          <p:nvPr>
            <p:ph type="sldNum" sz="quarter" idx="12"/>
          </p:nvPr>
        </p:nvSpPr>
        <p:spPr/>
        <p:txBody>
          <a:bodyPr/>
          <a:lstStyle>
            <a:lvl1pPr>
              <a:defRPr smtClean="0"/>
            </a:lvl1pPr>
          </a:lstStyle>
          <a:p>
            <a:pPr>
              <a:defRPr/>
            </a:pPr>
            <a:fld id="{43614540-7CE4-40B4-8C4F-01B62F78CDD9}" type="slidenum">
              <a:rPr lang="en-GB" altLang="en-US"/>
              <a:pPr>
                <a:defRPr/>
              </a:pPr>
              <a:t>‹#›</a:t>
            </a:fld>
            <a:endParaRPr lang="en-GB" altLang="en-US"/>
          </a:p>
        </p:txBody>
      </p:sp>
    </p:spTree>
    <p:extLst>
      <p:ext uri="{BB962C8B-B14F-4D97-AF65-F5344CB8AC3E}">
        <p14:creationId xmlns:p14="http://schemas.microsoft.com/office/powerpoint/2010/main" val="17675883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FB6680-BE27-4625-B8EC-7A593EC32FED}"/>
              </a:ext>
            </a:extLst>
          </p:cNvPr>
          <p:cNvSpPr>
            <a:spLocks noGrp="1"/>
          </p:cNvSpPr>
          <p:nvPr>
            <p:ph type="dt" sz="half" idx="10"/>
          </p:nvPr>
        </p:nvSpPr>
        <p:spPr/>
        <p:txBody>
          <a:bodyPr/>
          <a:lstStyle>
            <a:lvl1pPr>
              <a:defRPr/>
            </a:lvl1pPr>
          </a:lstStyle>
          <a:p>
            <a:pPr>
              <a:defRPr/>
            </a:pPr>
            <a:fld id="{B9B9A1F9-7570-4209-B1C1-E7383F728D65}" type="datetimeFigureOut">
              <a:rPr lang="en-GB"/>
              <a:pPr>
                <a:defRPr/>
              </a:pPr>
              <a:t>06/02/2026</a:t>
            </a:fld>
            <a:endParaRPr lang="en-GB"/>
          </a:p>
        </p:txBody>
      </p:sp>
      <p:sp>
        <p:nvSpPr>
          <p:cNvPr id="5" name="Footer Placeholder 4">
            <a:extLst>
              <a:ext uri="{FF2B5EF4-FFF2-40B4-BE49-F238E27FC236}">
                <a16:creationId xmlns:a16="http://schemas.microsoft.com/office/drawing/2014/main" id="{78B91893-C450-4158-B2F5-3060DA7E88A1}"/>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p>
        </p:txBody>
      </p:sp>
      <p:sp>
        <p:nvSpPr>
          <p:cNvPr id="6" name="Slide Number Placeholder 5">
            <a:extLst>
              <a:ext uri="{FF2B5EF4-FFF2-40B4-BE49-F238E27FC236}">
                <a16:creationId xmlns:a16="http://schemas.microsoft.com/office/drawing/2014/main" id="{89846BFD-060C-4E52-B958-60EBBA6CDF19}"/>
              </a:ext>
            </a:extLst>
          </p:cNvPr>
          <p:cNvSpPr>
            <a:spLocks noGrp="1"/>
          </p:cNvSpPr>
          <p:nvPr>
            <p:ph type="sldNum" sz="quarter" idx="12"/>
          </p:nvPr>
        </p:nvSpPr>
        <p:spPr/>
        <p:txBody>
          <a:bodyPr/>
          <a:lstStyle>
            <a:lvl1pPr>
              <a:defRPr smtClean="0"/>
            </a:lvl1pPr>
          </a:lstStyle>
          <a:p>
            <a:pPr>
              <a:defRPr/>
            </a:pPr>
            <a:fld id="{D24FAC45-781F-4602-98F1-5FADE8BA638B}" type="slidenum">
              <a:rPr lang="en-GB" altLang="en-US"/>
              <a:pPr>
                <a:defRPr/>
              </a:pPr>
              <a:t>‹#›</a:t>
            </a:fld>
            <a:endParaRPr lang="en-GB" altLang="en-US"/>
          </a:p>
        </p:txBody>
      </p:sp>
    </p:spTree>
    <p:extLst>
      <p:ext uri="{BB962C8B-B14F-4D97-AF65-F5344CB8AC3E}">
        <p14:creationId xmlns:p14="http://schemas.microsoft.com/office/powerpoint/2010/main" val="13931413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901C4F2-C6AE-400A-AED5-E2B21DCF1F5D}"/>
              </a:ext>
            </a:extLst>
          </p:cNvPr>
          <p:cNvSpPr>
            <a:spLocks noGrp="1"/>
          </p:cNvSpPr>
          <p:nvPr>
            <p:ph type="dt" sz="half" idx="10"/>
          </p:nvPr>
        </p:nvSpPr>
        <p:spPr/>
        <p:txBody>
          <a:bodyPr/>
          <a:lstStyle>
            <a:lvl1pPr>
              <a:defRPr/>
            </a:lvl1pPr>
          </a:lstStyle>
          <a:p>
            <a:pPr>
              <a:defRPr/>
            </a:pPr>
            <a:fld id="{AB0CF4F9-382A-46AC-9DAE-FF670058D26E}" type="datetimeFigureOut">
              <a:rPr lang="en-GB"/>
              <a:pPr>
                <a:defRPr/>
              </a:pPr>
              <a:t>06/02/2026</a:t>
            </a:fld>
            <a:endParaRPr lang="en-GB"/>
          </a:p>
        </p:txBody>
      </p:sp>
      <p:sp>
        <p:nvSpPr>
          <p:cNvPr id="5" name="Slide Number Placeholder 5">
            <a:extLst>
              <a:ext uri="{FF2B5EF4-FFF2-40B4-BE49-F238E27FC236}">
                <a16:creationId xmlns:a16="http://schemas.microsoft.com/office/drawing/2014/main" id="{F6B4480B-8001-4452-A366-39FC1329A245}"/>
              </a:ext>
            </a:extLst>
          </p:cNvPr>
          <p:cNvSpPr>
            <a:spLocks noGrp="1"/>
          </p:cNvSpPr>
          <p:nvPr>
            <p:ph type="sldNum" sz="quarter" idx="11"/>
          </p:nvPr>
        </p:nvSpPr>
        <p:spPr/>
        <p:txBody>
          <a:bodyPr/>
          <a:lstStyle>
            <a:lvl1pPr>
              <a:defRPr/>
            </a:lvl1pPr>
          </a:lstStyle>
          <a:p>
            <a:pPr>
              <a:defRPr/>
            </a:pPr>
            <a:fld id="{E4419A5A-9F64-4C97-A215-F80B1AD92264}" type="slidenum">
              <a:rPr lang="en-GB" altLang="en-US"/>
              <a:pPr>
                <a:defRPr/>
              </a:pPr>
              <a:t>‹#›</a:t>
            </a:fld>
            <a:endParaRPr lang="en-GB" altLang="en-US"/>
          </a:p>
        </p:txBody>
      </p:sp>
    </p:spTree>
    <p:extLst>
      <p:ext uri="{BB962C8B-B14F-4D97-AF65-F5344CB8AC3E}">
        <p14:creationId xmlns:p14="http://schemas.microsoft.com/office/powerpoint/2010/main" val="39690465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A6ABEBB-6F7C-4F4B-ACEB-DAB65F300E92}"/>
              </a:ext>
            </a:extLst>
          </p:cNvPr>
          <p:cNvSpPr>
            <a:spLocks noGrp="1"/>
          </p:cNvSpPr>
          <p:nvPr>
            <p:ph type="dt" sz="half" idx="10"/>
          </p:nvPr>
        </p:nvSpPr>
        <p:spPr/>
        <p:txBody>
          <a:bodyPr/>
          <a:lstStyle>
            <a:lvl1pPr>
              <a:defRPr/>
            </a:lvl1pPr>
          </a:lstStyle>
          <a:p>
            <a:pPr>
              <a:defRPr/>
            </a:pPr>
            <a:fld id="{FB839370-36AC-420D-8C7D-088FF7266006}" type="datetimeFigureOut">
              <a:rPr lang="en-GB"/>
              <a:pPr>
                <a:defRPr/>
              </a:pPr>
              <a:t>06/02/2026</a:t>
            </a:fld>
            <a:endParaRPr lang="en-GB"/>
          </a:p>
        </p:txBody>
      </p:sp>
      <p:sp>
        <p:nvSpPr>
          <p:cNvPr id="6" name="Slide Number Placeholder 5">
            <a:extLst>
              <a:ext uri="{FF2B5EF4-FFF2-40B4-BE49-F238E27FC236}">
                <a16:creationId xmlns:a16="http://schemas.microsoft.com/office/drawing/2014/main" id="{92F10F1F-8619-49D9-8024-9279D25884C9}"/>
              </a:ext>
            </a:extLst>
          </p:cNvPr>
          <p:cNvSpPr>
            <a:spLocks noGrp="1"/>
          </p:cNvSpPr>
          <p:nvPr>
            <p:ph type="sldNum" sz="quarter" idx="11"/>
          </p:nvPr>
        </p:nvSpPr>
        <p:spPr/>
        <p:txBody>
          <a:bodyPr/>
          <a:lstStyle>
            <a:lvl1pPr>
              <a:defRPr/>
            </a:lvl1pPr>
          </a:lstStyle>
          <a:p>
            <a:pPr>
              <a:defRPr/>
            </a:pPr>
            <a:fld id="{CD44AB43-9045-4D8B-B748-58A0DBC1DE6D}" type="slidenum">
              <a:rPr lang="en-GB" altLang="en-US"/>
              <a:pPr>
                <a:defRPr/>
              </a:pPr>
              <a:t>‹#›</a:t>
            </a:fld>
            <a:endParaRPr lang="en-GB" altLang="en-US"/>
          </a:p>
        </p:txBody>
      </p:sp>
    </p:spTree>
    <p:extLst>
      <p:ext uri="{BB962C8B-B14F-4D97-AF65-F5344CB8AC3E}">
        <p14:creationId xmlns:p14="http://schemas.microsoft.com/office/powerpoint/2010/main" val="26600824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CACE00F9-2540-4DBE-9A35-8884D3198BC1}"/>
              </a:ext>
            </a:extLst>
          </p:cNvPr>
          <p:cNvSpPr>
            <a:spLocks noGrp="1"/>
          </p:cNvSpPr>
          <p:nvPr>
            <p:ph type="dt" sz="half" idx="10"/>
          </p:nvPr>
        </p:nvSpPr>
        <p:spPr/>
        <p:txBody>
          <a:bodyPr/>
          <a:lstStyle>
            <a:lvl1pPr>
              <a:defRPr/>
            </a:lvl1pPr>
          </a:lstStyle>
          <a:p>
            <a:pPr>
              <a:defRPr/>
            </a:pPr>
            <a:fld id="{72D39F5C-3C78-4E82-B9B9-38477B002A6C}" type="datetimeFigureOut">
              <a:rPr lang="en-GB"/>
              <a:pPr>
                <a:defRPr/>
              </a:pPr>
              <a:t>06/02/2026</a:t>
            </a:fld>
            <a:endParaRPr lang="en-GB"/>
          </a:p>
        </p:txBody>
      </p:sp>
      <p:sp>
        <p:nvSpPr>
          <p:cNvPr id="8" name="Slide Number Placeholder 5">
            <a:extLst>
              <a:ext uri="{FF2B5EF4-FFF2-40B4-BE49-F238E27FC236}">
                <a16:creationId xmlns:a16="http://schemas.microsoft.com/office/drawing/2014/main" id="{243B52CD-7801-42DD-864A-94033B15B085}"/>
              </a:ext>
            </a:extLst>
          </p:cNvPr>
          <p:cNvSpPr>
            <a:spLocks noGrp="1"/>
          </p:cNvSpPr>
          <p:nvPr>
            <p:ph type="sldNum" sz="quarter" idx="11"/>
          </p:nvPr>
        </p:nvSpPr>
        <p:spPr/>
        <p:txBody>
          <a:bodyPr/>
          <a:lstStyle>
            <a:lvl1pPr>
              <a:defRPr/>
            </a:lvl1pPr>
          </a:lstStyle>
          <a:p>
            <a:pPr>
              <a:defRPr/>
            </a:pPr>
            <a:fld id="{9186B821-30F5-419F-BC10-2B56BEA317CE}" type="slidenum">
              <a:rPr lang="en-GB" altLang="en-US"/>
              <a:pPr>
                <a:defRPr/>
              </a:pPr>
              <a:t>‹#›</a:t>
            </a:fld>
            <a:endParaRPr lang="en-GB" altLang="en-US"/>
          </a:p>
        </p:txBody>
      </p:sp>
    </p:spTree>
    <p:extLst>
      <p:ext uri="{BB962C8B-B14F-4D97-AF65-F5344CB8AC3E}">
        <p14:creationId xmlns:p14="http://schemas.microsoft.com/office/powerpoint/2010/main" val="9899031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E25E4B4-B35C-43F9-8F4A-E07673C417D6}"/>
              </a:ext>
            </a:extLst>
          </p:cNvPr>
          <p:cNvSpPr>
            <a:spLocks noGrp="1"/>
          </p:cNvSpPr>
          <p:nvPr>
            <p:ph type="dt" sz="half" idx="10"/>
          </p:nvPr>
        </p:nvSpPr>
        <p:spPr/>
        <p:txBody>
          <a:bodyPr/>
          <a:lstStyle>
            <a:lvl1pPr>
              <a:defRPr/>
            </a:lvl1pPr>
          </a:lstStyle>
          <a:p>
            <a:pPr>
              <a:defRPr/>
            </a:pPr>
            <a:fld id="{06DFBCE5-C2CB-4F00-8634-493A13975D23}" type="datetimeFigureOut">
              <a:rPr lang="en-GB"/>
              <a:pPr>
                <a:defRPr/>
              </a:pPr>
              <a:t>06/02/2026</a:t>
            </a:fld>
            <a:endParaRPr lang="en-GB"/>
          </a:p>
        </p:txBody>
      </p:sp>
      <p:sp>
        <p:nvSpPr>
          <p:cNvPr id="4" name="Slide Number Placeholder 5">
            <a:extLst>
              <a:ext uri="{FF2B5EF4-FFF2-40B4-BE49-F238E27FC236}">
                <a16:creationId xmlns:a16="http://schemas.microsoft.com/office/drawing/2014/main" id="{AB2CE9F0-0AED-40B5-93D5-3E2A5F7FDD18}"/>
              </a:ext>
            </a:extLst>
          </p:cNvPr>
          <p:cNvSpPr>
            <a:spLocks noGrp="1"/>
          </p:cNvSpPr>
          <p:nvPr>
            <p:ph type="sldNum" sz="quarter" idx="11"/>
          </p:nvPr>
        </p:nvSpPr>
        <p:spPr/>
        <p:txBody>
          <a:bodyPr/>
          <a:lstStyle>
            <a:lvl1pPr>
              <a:defRPr/>
            </a:lvl1pPr>
          </a:lstStyle>
          <a:p>
            <a:pPr>
              <a:defRPr/>
            </a:pPr>
            <a:fld id="{F6145D2B-C582-400A-AEA6-92A3CD15A8FD}" type="slidenum">
              <a:rPr lang="en-GB" altLang="en-US"/>
              <a:pPr>
                <a:defRPr/>
              </a:pPr>
              <a:t>‹#›</a:t>
            </a:fld>
            <a:endParaRPr lang="en-GB" altLang="en-US"/>
          </a:p>
        </p:txBody>
      </p:sp>
    </p:spTree>
    <p:extLst>
      <p:ext uri="{BB962C8B-B14F-4D97-AF65-F5344CB8AC3E}">
        <p14:creationId xmlns:p14="http://schemas.microsoft.com/office/powerpoint/2010/main" val="12311432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5EB97366-CF57-4EE6-9EFB-498E6E60D2B2}"/>
              </a:ext>
            </a:extLst>
          </p:cNvPr>
          <p:cNvSpPr>
            <a:spLocks noGrp="1"/>
          </p:cNvSpPr>
          <p:nvPr>
            <p:ph type="dt" sz="half" idx="10"/>
          </p:nvPr>
        </p:nvSpPr>
        <p:spPr/>
        <p:txBody>
          <a:bodyPr/>
          <a:lstStyle>
            <a:lvl1pPr>
              <a:defRPr/>
            </a:lvl1pPr>
          </a:lstStyle>
          <a:p>
            <a:pPr>
              <a:defRPr/>
            </a:pPr>
            <a:fld id="{27848C57-A1F7-4161-BCB7-26B7A3A8F8FE}" type="datetimeFigureOut">
              <a:rPr lang="en-GB"/>
              <a:pPr>
                <a:defRPr/>
              </a:pPr>
              <a:t>06/02/2026</a:t>
            </a:fld>
            <a:endParaRPr lang="en-GB"/>
          </a:p>
        </p:txBody>
      </p:sp>
      <p:sp>
        <p:nvSpPr>
          <p:cNvPr id="3" name="Slide Number Placeholder 5">
            <a:extLst>
              <a:ext uri="{FF2B5EF4-FFF2-40B4-BE49-F238E27FC236}">
                <a16:creationId xmlns:a16="http://schemas.microsoft.com/office/drawing/2014/main" id="{BD08296B-F621-4DC5-A959-33E523805F92}"/>
              </a:ext>
            </a:extLst>
          </p:cNvPr>
          <p:cNvSpPr>
            <a:spLocks noGrp="1"/>
          </p:cNvSpPr>
          <p:nvPr>
            <p:ph type="sldNum" sz="quarter" idx="11"/>
          </p:nvPr>
        </p:nvSpPr>
        <p:spPr/>
        <p:txBody>
          <a:bodyPr/>
          <a:lstStyle>
            <a:lvl1pPr>
              <a:defRPr/>
            </a:lvl1pPr>
          </a:lstStyle>
          <a:p>
            <a:pPr>
              <a:defRPr/>
            </a:pPr>
            <a:fld id="{E127D847-7983-420A-BEC3-7857E252758B}" type="slidenum">
              <a:rPr lang="en-GB" altLang="en-US"/>
              <a:pPr>
                <a:defRPr/>
              </a:pPr>
              <a:t>‹#›</a:t>
            </a:fld>
            <a:endParaRPr lang="en-GB" altLang="en-US"/>
          </a:p>
        </p:txBody>
      </p:sp>
    </p:spTree>
    <p:extLst>
      <p:ext uri="{BB962C8B-B14F-4D97-AF65-F5344CB8AC3E}">
        <p14:creationId xmlns:p14="http://schemas.microsoft.com/office/powerpoint/2010/main" val="8311707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F1A708B-4537-4CDF-9078-218158E76E88}"/>
              </a:ext>
            </a:extLst>
          </p:cNvPr>
          <p:cNvSpPr>
            <a:spLocks noGrp="1"/>
          </p:cNvSpPr>
          <p:nvPr>
            <p:ph type="dt" sz="half" idx="10"/>
          </p:nvPr>
        </p:nvSpPr>
        <p:spPr/>
        <p:txBody>
          <a:bodyPr/>
          <a:lstStyle>
            <a:lvl1pPr>
              <a:defRPr/>
            </a:lvl1pPr>
          </a:lstStyle>
          <a:p>
            <a:pPr>
              <a:defRPr/>
            </a:pPr>
            <a:fld id="{C0424C2F-8189-43DE-BA57-1AEC4DD35792}" type="datetimeFigureOut">
              <a:rPr lang="en-GB"/>
              <a:pPr>
                <a:defRPr/>
              </a:pPr>
              <a:t>06/02/2026</a:t>
            </a:fld>
            <a:endParaRPr lang="en-GB"/>
          </a:p>
        </p:txBody>
      </p:sp>
      <p:sp>
        <p:nvSpPr>
          <p:cNvPr id="6" name="Slide Number Placeholder 5">
            <a:extLst>
              <a:ext uri="{FF2B5EF4-FFF2-40B4-BE49-F238E27FC236}">
                <a16:creationId xmlns:a16="http://schemas.microsoft.com/office/drawing/2014/main" id="{F2624C93-C25A-49B7-91D9-B4694A366157}"/>
              </a:ext>
            </a:extLst>
          </p:cNvPr>
          <p:cNvSpPr>
            <a:spLocks noGrp="1"/>
          </p:cNvSpPr>
          <p:nvPr>
            <p:ph type="sldNum" sz="quarter" idx="11"/>
          </p:nvPr>
        </p:nvSpPr>
        <p:spPr/>
        <p:txBody>
          <a:bodyPr/>
          <a:lstStyle>
            <a:lvl1pPr>
              <a:defRPr/>
            </a:lvl1pPr>
          </a:lstStyle>
          <a:p>
            <a:pPr>
              <a:defRPr/>
            </a:pPr>
            <a:fld id="{60B5D7F6-6E77-4922-BBC6-D6214893F01B}" type="slidenum">
              <a:rPr lang="en-GB" altLang="en-US"/>
              <a:pPr>
                <a:defRPr/>
              </a:pPr>
              <a:t>‹#›</a:t>
            </a:fld>
            <a:endParaRPr lang="en-GB" altLang="en-US"/>
          </a:p>
        </p:txBody>
      </p:sp>
    </p:spTree>
    <p:extLst>
      <p:ext uri="{BB962C8B-B14F-4D97-AF65-F5344CB8AC3E}">
        <p14:creationId xmlns:p14="http://schemas.microsoft.com/office/powerpoint/2010/main" val="981018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D9C0CD8E-4BA9-4723-AD61-EDA3A87B7C81}"/>
              </a:ext>
            </a:extLst>
          </p:cNvPr>
          <p:cNvSpPr>
            <a:spLocks noGrp="1"/>
          </p:cNvSpPr>
          <p:nvPr>
            <p:ph type="dt" sz="half" idx="10"/>
          </p:nvPr>
        </p:nvSpPr>
        <p:spPr/>
        <p:txBody>
          <a:bodyPr/>
          <a:lstStyle>
            <a:lvl1pPr>
              <a:defRPr/>
            </a:lvl1pPr>
          </a:lstStyle>
          <a:p>
            <a:pPr>
              <a:defRPr/>
            </a:pPr>
            <a:fld id="{98BCEF5C-266E-4086-AD21-16BDFF3A4B7B}" type="datetimeFigureOut">
              <a:rPr lang="en-GB"/>
              <a:pPr>
                <a:defRPr/>
              </a:pPr>
              <a:t>06/02/2026</a:t>
            </a:fld>
            <a:endParaRPr lang="en-GB"/>
          </a:p>
        </p:txBody>
      </p:sp>
      <p:sp>
        <p:nvSpPr>
          <p:cNvPr id="6" name="Slide Number Placeholder 5">
            <a:extLst>
              <a:ext uri="{FF2B5EF4-FFF2-40B4-BE49-F238E27FC236}">
                <a16:creationId xmlns:a16="http://schemas.microsoft.com/office/drawing/2014/main" id="{63B7E0BC-CAD8-4769-8BC8-179BDF70A48F}"/>
              </a:ext>
            </a:extLst>
          </p:cNvPr>
          <p:cNvSpPr>
            <a:spLocks noGrp="1"/>
          </p:cNvSpPr>
          <p:nvPr>
            <p:ph type="sldNum" sz="quarter" idx="11"/>
          </p:nvPr>
        </p:nvSpPr>
        <p:spPr/>
        <p:txBody>
          <a:bodyPr/>
          <a:lstStyle>
            <a:lvl1pPr>
              <a:defRPr/>
            </a:lvl1pPr>
          </a:lstStyle>
          <a:p>
            <a:pPr>
              <a:defRPr/>
            </a:pPr>
            <a:fld id="{A78CC17F-8AFE-4AA5-A062-8F7F28D27FE3}" type="slidenum">
              <a:rPr lang="en-GB" altLang="en-US"/>
              <a:pPr>
                <a:defRPr/>
              </a:pPr>
              <a:t>‹#›</a:t>
            </a:fld>
            <a:endParaRPr lang="en-GB" altLang="en-US"/>
          </a:p>
        </p:txBody>
      </p:sp>
    </p:spTree>
    <p:extLst>
      <p:ext uri="{BB962C8B-B14F-4D97-AF65-F5344CB8AC3E}">
        <p14:creationId xmlns:p14="http://schemas.microsoft.com/office/powerpoint/2010/main" val="12360382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C1895A-ECB5-4D60-BD68-2046146E0B4B}"/>
              </a:ext>
            </a:extLst>
          </p:cNvPr>
          <p:cNvSpPr>
            <a:spLocks noGrp="1"/>
          </p:cNvSpPr>
          <p:nvPr>
            <p:ph type="dt" sz="half" idx="10"/>
          </p:nvPr>
        </p:nvSpPr>
        <p:spPr/>
        <p:txBody>
          <a:bodyPr/>
          <a:lstStyle>
            <a:lvl1pPr>
              <a:defRPr/>
            </a:lvl1pPr>
          </a:lstStyle>
          <a:p>
            <a:pPr>
              <a:defRPr/>
            </a:pPr>
            <a:fld id="{3AC1C616-1927-4D0B-94D9-4A795A7177D6}" type="datetimeFigureOut">
              <a:rPr lang="en-GB"/>
              <a:pPr>
                <a:defRPr/>
              </a:pPr>
              <a:t>06/02/2026</a:t>
            </a:fld>
            <a:endParaRPr lang="en-GB"/>
          </a:p>
        </p:txBody>
      </p:sp>
      <p:sp>
        <p:nvSpPr>
          <p:cNvPr id="5" name="Slide Number Placeholder 5">
            <a:extLst>
              <a:ext uri="{FF2B5EF4-FFF2-40B4-BE49-F238E27FC236}">
                <a16:creationId xmlns:a16="http://schemas.microsoft.com/office/drawing/2014/main" id="{89C5608E-1DAA-4545-A1B2-9DE3E77ECAA3}"/>
              </a:ext>
            </a:extLst>
          </p:cNvPr>
          <p:cNvSpPr>
            <a:spLocks noGrp="1"/>
          </p:cNvSpPr>
          <p:nvPr>
            <p:ph type="sldNum" sz="quarter" idx="11"/>
          </p:nvPr>
        </p:nvSpPr>
        <p:spPr/>
        <p:txBody>
          <a:bodyPr/>
          <a:lstStyle>
            <a:lvl1pPr>
              <a:defRPr/>
            </a:lvl1pPr>
          </a:lstStyle>
          <a:p>
            <a:pPr>
              <a:defRPr/>
            </a:pPr>
            <a:fld id="{AFE6BC80-9C58-4835-98BC-35DDAD5A9409}" type="slidenum">
              <a:rPr lang="en-GB" altLang="en-US"/>
              <a:pPr>
                <a:defRPr/>
              </a:pPr>
              <a:t>‹#›</a:t>
            </a:fld>
            <a:endParaRPr lang="en-GB" altLang="en-US"/>
          </a:p>
        </p:txBody>
      </p:sp>
    </p:spTree>
    <p:extLst>
      <p:ext uri="{BB962C8B-B14F-4D97-AF65-F5344CB8AC3E}">
        <p14:creationId xmlns:p14="http://schemas.microsoft.com/office/powerpoint/2010/main" val="39796090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5D2F7B-D7E4-444E-9320-5D85ED71FCEB}"/>
              </a:ext>
            </a:extLst>
          </p:cNvPr>
          <p:cNvSpPr>
            <a:spLocks noGrp="1"/>
          </p:cNvSpPr>
          <p:nvPr>
            <p:ph type="dt" sz="half" idx="10"/>
          </p:nvPr>
        </p:nvSpPr>
        <p:spPr/>
        <p:txBody>
          <a:bodyPr/>
          <a:lstStyle>
            <a:lvl1pPr>
              <a:defRPr/>
            </a:lvl1pPr>
          </a:lstStyle>
          <a:p>
            <a:pPr>
              <a:defRPr/>
            </a:pPr>
            <a:fld id="{B383416C-7963-4795-825D-B4FB0850484A}" type="datetimeFigureOut">
              <a:rPr lang="en-GB"/>
              <a:pPr>
                <a:defRPr/>
              </a:pPr>
              <a:t>06/02/2026</a:t>
            </a:fld>
            <a:endParaRPr lang="en-GB"/>
          </a:p>
        </p:txBody>
      </p:sp>
      <p:sp>
        <p:nvSpPr>
          <p:cNvPr id="5" name="Slide Number Placeholder 5">
            <a:extLst>
              <a:ext uri="{FF2B5EF4-FFF2-40B4-BE49-F238E27FC236}">
                <a16:creationId xmlns:a16="http://schemas.microsoft.com/office/drawing/2014/main" id="{C282F118-2E08-4EAE-A112-0892DD9FC985}"/>
              </a:ext>
            </a:extLst>
          </p:cNvPr>
          <p:cNvSpPr>
            <a:spLocks noGrp="1"/>
          </p:cNvSpPr>
          <p:nvPr>
            <p:ph type="sldNum" sz="quarter" idx="11"/>
          </p:nvPr>
        </p:nvSpPr>
        <p:spPr/>
        <p:txBody>
          <a:bodyPr/>
          <a:lstStyle>
            <a:lvl1pPr>
              <a:defRPr/>
            </a:lvl1pPr>
          </a:lstStyle>
          <a:p>
            <a:pPr>
              <a:defRPr/>
            </a:pPr>
            <a:fld id="{74DA9F77-ED79-4167-BD78-F273BD64B56B}" type="slidenum">
              <a:rPr lang="en-GB" altLang="en-US"/>
              <a:pPr>
                <a:defRPr/>
              </a:pPr>
              <a:t>‹#›</a:t>
            </a:fld>
            <a:endParaRPr lang="en-GB" altLang="en-US"/>
          </a:p>
        </p:txBody>
      </p:sp>
    </p:spTree>
    <p:extLst>
      <p:ext uri="{BB962C8B-B14F-4D97-AF65-F5344CB8AC3E}">
        <p14:creationId xmlns:p14="http://schemas.microsoft.com/office/powerpoint/2010/main" val="23903552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6DCC71E0-F1AD-4C36-B85D-4BE7D811DC6B}"/>
              </a:ext>
            </a:extLst>
          </p:cNvPr>
          <p:cNvSpPr>
            <a:spLocks noGrp="1" noChangeArrowheads="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B5B3C3DB-E5A9-47E5-AE81-3ECF0EFB1CA5}"/>
              </a:ext>
            </a:extLst>
          </p:cNvPr>
          <p:cNvSpPr>
            <a:spLocks noGrp="1" noChangeArrowheads="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7E1C748-4BC9-46D4-AB58-4A97D3BFDBA2}"/>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F22DB86-EB4F-4B64-A14B-7E24DA2A2942}" type="datetimeFigureOut">
              <a:rPr lang="en-GB"/>
              <a:pPr>
                <a:defRPr/>
              </a:pPr>
              <a:t>06/02/2026</a:t>
            </a:fld>
            <a:endParaRPr lang="en-GB"/>
          </a:p>
        </p:txBody>
      </p:sp>
      <p:sp>
        <p:nvSpPr>
          <p:cNvPr id="6" name="Slide Number Placeholder 5">
            <a:extLst>
              <a:ext uri="{FF2B5EF4-FFF2-40B4-BE49-F238E27FC236}">
                <a16:creationId xmlns:a16="http://schemas.microsoft.com/office/drawing/2014/main" id="{08BFE76C-0306-4667-8DD4-494C89A957D5}"/>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a:defRPr>
            </a:lvl1pPr>
          </a:lstStyle>
          <a:p>
            <a:pPr>
              <a:defRPr/>
            </a:pPr>
            <a:fld id="{9502896F-2913-4024-A978-45FF1E7A8BE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63" r:id="rId1"/>
    <p:sldLayoutId id="2147483864" r:id="rId2"/>
    <p:sldLayoutId id="2147483854" r:id="rId3"/>
    <p:sldLayoutId id="2147483855" r:id="rId4"/>
    <p:sldLayoutId id="2147483856" r:id="rId5"/>
    <p:sldLayoutId id="2147483857" r:id="rId6"/>
    <p:sldLayoutId id="2147483858" r:id="rId7"/>
    <p:sldLayoutId id="2147483859" r:id="rId8"/>
    <p:sldLayoutId id="2147483860" r:id="rId9"/>
    <p:sldLayoutId id="2147483861" r:id="rId10"/>
    <p:sldLayoutId id="2147483862"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gPqz315HSdg?feature=oembed" TargetMode="External"/><Relationship Id="rId4" Type="http://schemas.openxmlformats.org/officeDocument/2006/relationships/image" Target="../media/image10.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6.xml"/><Relationship Id="rId4" Type="http://schemas.openxmlformats.org/officeDocument/2006/relationships/image" Target="../media/image17.png"/></Relationships>
</file>

<file path=ppt/slides/_rels/slide2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4.pn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32E39A27-1799-45D8-AD1F-740A5D12E2DC}"/>
              </a:ext>
            </a:extLst>
          </p:cNvPr>
          <p:cNvSpPr>
            <a:spLocks noGrp="1" noChangeArrowheads="1"/>
          </p:cNvSpPr>
          <p:nvPr>
            <p:ph type="ctrTitle"/>
          </p:nvPr>
        </p:nvSpPr>
        <p:spPr>
          <a:xfrm>
            <a:off x="140457" y="1268760"/>
            <a:ext cx="11809312" cy="1872208"/>
          </a:xfrm>
        </p:spPr>
        <p:txBody>
          <a:bodyPr/>
          <a:lstStyle/>
          <a:p>
            <a:pPr eaLnBrk="1" hangingPunct="1"/>
            <a:r>
              <a:rPr lang="en-GB" altLang="en-US" sz="3600" b="1" dirty="0"/>
              <a:t>Leadership and Management Theory and Practice</a:t>
            </a:r>
            <a:br>
              <a:rPr lang="en-GB" altLang="en-US" sz="3600" b="1" dirty="0"/>
            </a:br>
            <a:r>
              <a:rPr lang="en-GB" altLang="en-US" sz="3200" b="1" u="sng" dirty="0"/>
              <a:t>( LCBB 6022_BIRM )</a:t>
            </a:r>
            <a:endParaRPr lang="en-GB" altLang="en-US" sz="3600" b="1" u="sng" dirty="0"/>
          </a:p>
        </p:txBody>
      </p:sp>
      <p:sp>
        <p:nvSpPr>
          <p:cNvPr id="5123" name="Subtitle 4">
            <a:extLst>
              <a:ext uri="{FF2B5EF4-FFF2-40B4-BE49-F238E27FC236}">
                <a16:creationId xmlns:a16="http://schemas.microsoft.com/office/drawing/2014/main" id="{F98A1305-E230-41C1-B359-9219D6B92A73}"/>
              </a:ext>
            </a:extLst>
          </p:cNvPr>
          <p:cNvSpPr>
            <a:spLocks noGrp="1" noChangeArrowheads="1"/>
          </p:cNvSpPr>
          <p:nvPr>
            <p:ph type="subTitle" idx="1"/>
          </p:nvPr>
        </p:nvSpPr>
        <p:spPr>
          <a:xfrm>
            <a:off x="108978" y="2776519"/>
            <a:ext cx="11953328" cy="2815168"/>
          </a:xfrm>
        </p:spPr>
        <p:txBody>
          <a:bodyPr/>
          <a:lstStyle/>
          <a:p>
            <a:pPr eaLnBrk="1" hangingPunct="1"/>
            <a:r>
              <a:rPr lang="en-GB" altLang="en-US" sz="5400" b="1" dirty="0">
                <a:solidFill>
                  <a:schemeClr val="accent2"/>
                </a:solidFill>
                <a:effectLst>
                  <a:outerShdw blurRad="38100" dist="38100" dir="2700000" algn="tl">
                    <a:srgbClr val="000000">
                      <a:alpha val="43137"/>
                    </a:srgbClr>
                  </a:outerShdw>
                </a:effectLst>
              </a:rPr>
              <a:t>Session 4 </a:t>
            </a:r>
          </a:p>
          <a:p>
            <a:pPr eaLnBrk="1" hangingPunct="1"/>
            <a:endParaRPr lang="en-GB" altLang="en-US" sz="2800" b="1" dirty="0">
              <a:solidFill>
                <a:schemeClr val="accent2"/>
              </a:solidFill>
              <a:effectLst>
                <a:outerShdw blurRad="38100" dist="38100" dir="2700000" algn="tl">
                  <a:srgbClr val="000000">
                    <a:alpha val="43137"/>
                  </a:srgbClr>
                </a:outerShdw>
              </a:effectLst>
            </a:endParaRPr>
          </a:p>
          <a:p>
            <a:pPr eaLnBrk="1" hangingPunct="1"/>
            <a:r>
              <a:rPr lang="en-GB" altLang="en-US" sz="5400" b="1" dirty="0">
                <a:solidFill>
                  <a:schemeClr val="accent2"/>
                </a:solidFill>
                <a:effectLst>
                  <a:outerShdw blurRad="38100" dist="38100" dir="2700000" algn="tl">
                    <a:srgbClr val="000000">
                      <a:alpha val="43137"/>
                    </a:srgbClr>
                  </a:outerShdw>
                </a:effectLst>
              </a:rPr>
              <a:t>Organisational Culture</a:t>
            </a:r>
          </a:p>
          <a:p>
            <a:pPr eaLnBrk="1" hangingPunct="1"/>
            <a:endParaRPr lang="en-GB" altLang="en-US" sz="4000" b="1" dirty="0">
              <a:solidFill>
                <a:schemeClr val="accent2"/>
              </a:solidFill>
              <a:effectLst>
                <a:outerShdw blurRad="38100" dist="38100" dir="2700000" algn="tl">
                  <a:srgbClr val="000000">
                    <a:alpha val="43137"/>
                  </a:srgbClr>
                </a:outerShdw>
              </a:effectLst>
            </a:endParaRPr>
          </a:p>
          <a:p>
            <a:pPr eaLnBrk="1" hangingPunct="1"/>
            <a:endParaRPr lang="en-GB" altLang="en-US" sz="6600" b="1" dirty="0">
              <a:solidFill>
                <a:schemeClr val="accent2"/>
              </a:solidFill>
              <a:effectLst>
                <a:outerShdw blurRad="38100" dist="38100" dir="2700000" algn="tl">
                  <a:srgbClr val="000000">
                    <a:alpha val="43137"/>
                  </a:srgbClr>
                </a:outerShdw>
              </a:effectLst>
            </a:endParaRPr>
          </a:p>
        </p:txBody>
      </p:sp>
      <p:sp>
        <p:nvSpPr>
          <p:cNvPr id="5124" name="Slide Number Placeholder 5">
            <a:extLst>
              <a:ext uri="{FF2B5EF4-FFF2-40B4-BE49-F238E27FC236}">
                <a16:creationId xmlns:a16="http://schemas.microsoft.com/office/drawing/2014/main" id="{E786F963-ABE2-4401-9D16-172A89A36449}"/>
              </a:ext>
            </a:extLst>
          </p:cNvPr>
          <p:cNvSpPr>
            <a:spLocks noGrp="1" noChangeArrowheads="1"/>
          </p:cNvSpPr>
          <p:nvPr>
            <p:ph type="sldNum" sz="quarter" idx="12"/>
          </p:nvPr>
        </p:nvSpPr>
        <p:spPr bwMode="auto">
          <a:xfrm>
            <a:off x="9767888" y="6453189"/>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92E4F6F-EAD8-4B4A-BE5D-1FA1AD27E83F}"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transition spd="slow"/>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3A0EE-7166-43EA-B547-CC7E81B49D9C}"/>
              </a:ext>
            </a:extLst>
          </p:cNvPr>
          <p:cNvSpPr>
            <a:spLocks noGrp="1"/>
          </p:cNvSpPr>
          <p:nvPr>
            <p:ph type="title"/>
          </p:nvPr>
        </p:nvSpPr>
        <p:spPr/>
        <p:txBody>
          <a:bodyPr anchor="b"/>
          <a:lstStyle/>
          <a:p>
            <a:pPr eaLnBrk="1" fontAlgn="auto" hangingPunct="1">
              <a:spcAft>
                <a:spcPts val="0"/>
              </a:spcAft>
              <a:defRPr/>
            </a:pPr>
            <a:r>
              <a:rPr lang="en-US" dirty="0">
                <a:effectLst>
                  <a:outerShdw blurRad="38100" dist="38100" dir="2700000" algn="tl">
                    <a:srgbClr val="C0C0C0"/>
                  </a:outerShdw>
                </a:effectLst>
                <a:latin typeface="Arial Rounded MT Bold" pitchFamily="34" charset="0"/>
              </a:rPr>
              <a:t>Learning Objectives </a:t>
            </a:r>
            <a:endParaRPr lang="en-GB" dirty="0">
              <a:effectLst>
                <a:outerShdw blurRad="38100" dist="38100" dir="2700000" algn="tl">
                  <a:srgbClr val="C0C0C0"/>
                </a:outerShdw>
              </a:effectLst>
              <a:latin typeface="Arial Rounded MT Bold" pitchFamily="34" charset="0"/>
            </a:endParaRPr>
          </a:p>
        </p:txBody>
      </p:sp>
      <p:graphicFrame>
        <p:nvGraphicFramePr>
          <p:cNvPr id="4" name="Content Placeholder 3">
            <a:extLst>
              <a:ext uri="{FF2B5EF4-FFF2-40B4-BE49-F238E27FC236}">
                <a16:creationId xmlns:a16="http://schemas.microsoft.com/office/drawing/2014/main" id="{C28793D7-AFD7-F3AE-AF3F-F684F93B94B3}"/>
              </a:ext>
            </a:extLst>
          </p:cNvPr>
          <p:cNvGraphicFramePr>
            <a:graphicFrameLocks noGrp="1"/>
          </p:cNvGraphicFramePr>
          <p:nvPr>
            <p:ph idx="1"/>
            <p:extLst>
              <p:ext uri="{D42A27DB-BD31-4B8C-83A1-F6EECF244321}">
                <p14:modId xmlns:p14="http://schemas.microsoft.com/office/powerpoint/2010/main" val="2308116691"/>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spd="slow"/>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84A04-1C59-57A2-0C3D-B459064055F1}"/>
              </a:ext>
            </a:extLst>
          </p:cNvPr>
          <p:cNvSpPr>
            <a:spLocks noGrp="1"/>
          </p:cNvSpPr>
          <p:nvPr>
            <p:ph type="title"/>
          </p:nvPr>
        </p:nvSpPr>
        <p:spPr>
          <a:xfrm>
            <a:off x="609600" y="274638"/>
            <a:ext cx="10972800" cy="1143000"/>
          </a:xfrm>
        </p:spPr>
        <p:txBody>
          <a:bodyPr wrap="square" anchor="ctr">
            <a:normAutofit/>
          </a:bodyPr>
          <a:lstStyle/>
          <a:p>
            <a:r>
              <a:rPr lang="en-GB" dirty="0"/>
              <a:t>Organisational Culture</a:t>
            </a:r>
          </a:p>
        </p:txBody>
      </p:sp>
      <p:sp>
        <p:nvSpPr>
          <p:cNvPr id="3" name="Content Placeholder 2">
            <a:extLst>
              <a:ext uri="{FF2B5EF4-FFF2-40B4-BE49-F238E27FC236}">
                <a16:creationId xmlns:a16="http://schemas.microsoft.com/office/drawing/2014/main" id="{C3396FA8-CED7-7C28-49B6-1DDC7F58DF07}"/>
              </a:ext>
            </a:extLst>
          </p:cNvPr>
          <p:cNvSpPr>
            <a:spLocks noGrp="1"/>
          </p:cNvSpPr>
          <p:nvPr>
            <p:ph sz="half" idx="1"/>
          </p:nvPr>
        </p:nvSpPr>
        <p:spPr>
          <a:xfrm>
            <a:off x="609600" y="1600201"/>
            <a:ext cx="5384800" cy="3989040"/>
          </a:xfrm>
        </p:spPr>
        <p:txBody>
          <a:bodyPr wrap="square" anchor="t">
            <a:normAutofit/>
          </a:bodyPr>
          <a:lstStyle/>
          <a:p>
            <a:pPr marL="0" indent="0">
              <a:lnSpc>
                <a:spcPct val="90000"/>
              </a:lnSpc>
              <a:buNone/>
            </a:pPr>
            <a:r>
              <a:rPr lang="en-GB" sz="2400"/>
              <a:t>The purpose of organisational culture is to integrate, unify and provide employees with a sense of:</a:t>
            </a:r>
          </a:p>
          <a:p>
            <a:pPr>
              <a:lnSpc>
                <a:spcPct val="90000"/>
              </a:lnSpc>
            </a:pPr>
            <a:r>
              <a:rPr lang="en-GB" sz="2400"/>
              <a:t> organisational identity</a:t>
            </a:r>
          </a:p>
          <a:p>
            <a:pPr>
              <a:lnSpc>
                <a:spcPct val="90000"/>
              </a:lnSpc>
            </a:pPr>
            <a:r>
              <a:rPr lang="en-GB" sz="2400"/>
              <a:t>Fundamental rationale </a:t>
            </a:r>
          </a:p>
          <a:p>
            <a:pPr>
              <a:lnSpc>
                <a:spcPct val="90000"/>
              </a:lnSpc>
            </a:pPr>
            <a:r>
              <a:rPr lang="en-GB" sz="2400"/>
              <a:t>An ideology or philosophy. </a:t>
            </a:r>
          </a:p>
          <a:p>
            <a:pPr>
              <a:lnSpc>
                <a:spcPct val="90000"/>
              </a:lnSpc>
            </a:pPr>
            <a:endParaRPr lang="en-GB" sz="2400"/>
          </a:p>
          <a:p>
            <a:pPr marL="0" indent="0">
              <a:lnSpc>
                <a:spcPct val="90000"/>
              </a:lnSpc>
              <a:buNone/>
            </a:pPr>
            <a:r>
              <a:rPr lang="en-GB" sz="2400"/>
              <a:t>These become the inner compass for employees to guide their work behaviours. </a:t>
            </a:r>
          </a:p>
        </p:txBody>
      </p:sp>
      <p:pic>
        <p:nvPicPr>
          <p:cNvPr id="5" name="Picture 4" descr="Extreme close-up of compass">
            <a:extLst>
              <a:ext uri="{FF2B5EF4-FFF2-40B4-BE49-F238E27FC236}">
                <a16:creationId xmlns:a16="http://schemas.microsoft.com/office/drawing/2014/main" id="{4377C8F4-66D5-C657-2414-1475C694F22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97600" y="1911971"/>
            <a:ext cx="5384800" cy="3365500"/>
          </a:xfrm>
          <a:prstGeom prst="rect">
            <a:avLst/>
          </a:prstGeom>
          <a:noFill/>
        </p:spPr>
      </p:pic>
    </p:spTree>
    <p:extLst>
      <p:ext uri="{BB962C8B-B14F-4D97-AF65-F5344CB8AC3E}">
        <p14:creationId xmlns:p14="http://schemas.microsoft.com/office/powerpoint/2010/main" val="15944192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CA38D-46BD-21B3-9B1D-4D3235848DCF}"/>
              </a:ext>
            </a:extLst>
          </p:cNvPr>
          <p:cNvSpPr>
            <a:spLocks noGrp="1"/>
          </p:cNvSpPr>
          <p:nvPr>
            <p:ph type="title"/>
          </p:nvPr>
        </p:nvSpPr>
        <p:spPr/>
        <p:txBody>
          <a:bodyPr/>
          <a:lstStyle/>
          <a:p>
            <a:r>
              <a:rPr lang="en-GB" dirty="0"/>
              <a:t>Purpose of culture</a:t>
            </a:r>
          </a:p>
        </p:txBody>
      </p:sp>
      <p:sp>
        <p:nvSpPr>
          <p:cNvPr id="3" name="Content Placeholder 2">
            <a:extLst>
              <a:ext uri="{FF2B5EF4-FFF2-40B4-BE49-F238E27FC236}">
                <a16:creationId xmlns:a16="http://schemas.microsoft.com/office/drawing/2014/main" id="{52AA2164-ED9B-C5ED-C3D5-5F5D5498D69E}"/>
              </a:ext>
            </a:extLst>
          </p:cNvPr>
          <p:cNvSpPr>
            <a:spLocks noGrp="1"/>
          </p:cNvSpPr>
          <p:nvPr>
            <p:ph sz="half" idx="1"/>
          </p:nvPr>
        </p:nvSpPr>
        <p:spPr>
          <a:xfrm>
            <a:off x="609600" y="3428999"/>
            <a:ext cx="4550632" cy="2160241"/>
          </a:xfrm>
        </p:spPr>
        <p:txBody>
          <a:bodyPr/>
          <a:lstStyle/>
          <a:p>
            <a:r>
              <a:rPr lang="en-GB" dirty="0"/>
              <a:t>Adaptation</a:t>
            </a:r>
          </a:p>
          <a:p>
            <a:pPr lvl="1"/>
            <a:r>
              <a:rPr lang="en-GB" dirty="0"/>
              <a:t>External force. </a:t>
            </a:r>
          </a:p>
          <a:p>
            <a:pPr lvl="1"/>
            <a:r>
              <a:rPr lang="en-GB" dirty="0"/>
              <a:t>Market Survival challenges </a:t>
            </a:r>
          </a:p>
        </p:txBody>
      </p:sp>
      <p:sp>
        <p:nvSpPr>
          <p:cNvPr id="4" name="Content Placeholder 3">
            <a:extLst>
              <a:ext uri="{FF2B5EF4-FFF2-40B4-BE49-F238E27FC236}">
                <a16:creationId xmlns:a16="http://schemas.microsoft.com/office/drawing/2014/main" id="{E1756AC1-A404-07B3-E28F-30E0D5A00639}"/>
              </a:ext>
            </a:extLst>
          </p:cNvPr>
          <p:cNvSpPr>
            <a:spLocks noGrp="1"/>
          </p:cNvSpPr>
          <p:nvPr>
            <p:ph sz="half" idx="2"/>
          </p:nvPr>
        </p:nvSpPr>
        <p:spPr>
          <a:xfrm>
            <a:off x="6816080" y="3428999"/>
            <a:ext cx="4074864" cy="2160242"/>
          </a:xfrm>
        </p:spPr>
        <p:txBody>
          <a:bodyPr/>
          <a:lstStyle/>
          <a:p>
            <a:r>
              <a:rPr lang="en-GB" dirty="0"/>
              <a:t>Integration </a:t>
            </a:r>
          </a:p>
          <a:p>
            <a:pPr lvl="1"/>
            <a:r>
              <a:rPr lang="en-GB" dirty="0"/>
              <a:t>Internal force</a:t>
            </a:r>
          </a:p>
          <a:p>
            <a:pPr lvl="1"/>
            <a:r>
              <a:rPr lang="en-GB" dirty="0"/>
              <a:t>Reason for being</a:t>
            </a:r>
          </a:p>
        </p:txBody>
      </p:sp>
      <p:pic>
        <p:nvPicPr>
          <p:cNvPr id="6" name="Picture 5" descr="Plant growing in a concrete crack">
            <a:extLst>
              <a:ext uri="{FF2B5EF4-FFF2-40B4-BE49-F238E27FC236}">
                <a16:creationId xmlns:a16="http://schemas.microsoft.com/office/drawing/2014/main" id="{9290C91B-067E-E8DC-5C2F-D8DA47DC394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46988" y="1500062"/>
            <a:ext cx="2894112" cy="1928937"/>
          </a:xfrm>
          <a:prstGeom prst="rect">
            <a:avLst/>
          </a:prstGeom>
        </p:spPr>
      </p:pic>
      <p:pic>
        <p:nvPicPr>
          <p:cNvPr id="8" name="Picture 7" descr="Colleagues huddle">
            <a:extLst>
              <a:ext uri="{FF2B5EF4-FFF2-40B4-BE49-F238E27FC236}">
                <a16:creationId xmlns:a16="http://schemas.microsoft.com/office/drawing/2014/main" id="{0E565279-E977-43DF-E328-B19EED924CB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326716" y="1332163"/>
            <a:ext cx="3053592" cy="2035728"/>
          </a:xfrm>
          <a:prstGeom prst="rect">
            <a:avLst/>
          </a:prstGeom>
        </p:spPr>
      </p:pic>
    </p:spTree>
    <p:extLst>
      <p:ext uri="{BB962C8B-B14F-4D97-AF65-F5344CB8AC3E}">
        <p14:creationId xmlns:p14="http://schemas.microsoft.com/office/powerpoint/2010/main" val="41236774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D6899-75F0-66B2-4B5A-0FB928F77715}"/>
              </a:ext>
            </a:extLst>
          </p:cNvPr>
          <p:cNvSpPr>
            <a:spLocks noGrp="1"/>
          </p:cNvSpPr>
          <p:nvPr>
            <p:ph type="title"/>
          </p:nvPr>
        </p:nvSpPr>
        <p:spPr>
          <a:xfrm>
            <a:off x="609600" y="274638"/>
            <a:ext cx="10972800" cy="1143000"/>
          </a:xfrm>
        </p:spPr>
        <p:txBody>
          <a:bodyPr wrap="square" anchor="ctr">
            <a:normAutofit/>
          </a:bodyPr>
          <a:lstStyle/>
          <a:p>
            <a:r>
              <a:rPr lang="en-GB" dirty="0"/>
              <a:t>Benefits of a strong culture</a:t>
            </a:r>
          </a:p>
        </p:txBody>
      </p:sp>
      <p:sp>
        <p:nvSpPr>
          <p:cNvPr id="3" name="Content Placeholder 2">
            <a:extLst>
              <a:ext uri="{FF2B5EF4-FFF2-40B4-BE49-F238E27FC236}">
                <a16:creationId xmlns:a16="http://schemas.microsoft.com/office/drawing/2014/main" id="{61BF0794-8AE2-A262-6616-180D3D59DB62}"/>
              </a:ext>
            </a:extLst>
          </p:cNvPr>
          <p:cNvSpPr>
            <a:spLocks noGrp="1"/>
          </p:cNvSpPr>
          <p:nvPr>
            <p:ph sz="half" idx="1"/>
          </p:nvPr>
        </p:nvSpPr>
        <p:spPr>
          <a:xfrm>
            <a:off x="609600" y="1600201"/>
            <a:ext cx="5384800" cy="3989040"/>
          </a:xfrm>
        </p:spPr>
        <p:txBody>
          <a:bodyPr wrap="square" anchor="t">
            <a:normAutofit/>
          </a:bodyPr>
          <a:lstStyle/>
          <a:p>
            <a:pPr>
              <a:lnSpc>
                <a:spcPct val="90000"/>
              </a:lnSpc>
            </a:pPr>
            <a:r>
              <a:rPr lang="en-GB" dirty="0"/>
              <a:t>Competitive advantage derived from innovation and customer service. </a:t>
            </a:r>
            <a:endParaRPr lang="en-GB"/>
          </a:p>
          <a:p>
            <a:pPr>
              <a:lnSpc>
                <a:spcPct val="90000"/>
              </a:lnSpc>
            </a:pPr>
            <a:r>
              <a:rPr lang="en-GB" dirty="0"/>
              <a:t>Consistent, efficient employee performance. </a:t>
            </a:r>
            <a:endParaRPr lang="en-GB"/>
          </a:p>
          <a:p>
            <a:pPr>
              <a:lnSpc>
                <a:spcPct val="90000"/>
              </a:lnSpc>
            </a:pPr>
            <a:r>
              <a:rPr lang="en-GB" dirty="0"/>
              <a:t>High employee motivation and engagement</a:t>
            </a:r>
            <a:endParaRPr lang="en-GB"/>
          </a:p>
          <a:p>
            <a:pPr>
              <a:lnSpc>
                <a:spcPct val="90000"/>
              </a:lnSpc>
            </a:pPr>
            <a:r>
              <a:rPr lang="en-GB" dirty="0"/>
              <a:t>Strong company alignment towards </a:t>
            </a:r>
            <a:endParaRPr lang="en-GB"/>
          </a:p>
        </p:txBody>
      </p:sp>
      <p:pic>
        <p:nvPicPr>
          <p:cNvPr id="6" name="Content Placeholder 5" descr="Engineers on site discussing">
            <a:extLst>
              <a:ext uri="{FF2B5EF4-FFF2-40B4-BE49-F238E27FC236}">
                <a16:creationId xmlns:a16="http://schemas.microsoft.com/office/drawing/2014/main" id="{6F630A55-D7C2-F4A6-4F7D-D4579FCF9ADB}"/>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r="9893" b="-2"/>
          <a:stretch>
            <a:fillRect/>
          </a:stretch>
        </p:blipFill>
        <p:spPr>
          <a:xfrm>
            <a:off x="6197600" y="1600201"/>
            <a:ext cx="5384800" cy="3989040"/>
          </a:xfrm>
          <a:prstGeom prst="ellipse">
            <a:avLst/>
          </a:prstGeom>
          <a:noFill/>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15024603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390C0-D502-F063-6D95-D14EF6D41005}"/>
              </a:ext>
            </a:extLst>
          </p:cNvPr>
          <p:cNvSpPr>
            <a:spLocks noGrp="1"/>
          </p:cNvSpPr>
          <p:nvPr>
            <p:ph type="title"/>
          </p:nvPr>
        </p:nvSpPr>
        <p:spPr/>
        <p:txBody>
          <a:bodyPr/>
          <a:lstStyle/>
          <a:p>
            <a:r>
              <a:rPr lang="en-GB" dirty="0"/>
              <a:t>Developing organisational culture</a:t>
            </a:r>
          </a:p>
        </p:txBody>
      </p:sp>
      <p:pic>
        <p:nvPicPr>
          <p:cNvPr id="6" name="Content Placeholder 5" descr="A screenshot of a computer&#10;&#10;AI-generated content may be incorrect.">
            <a:extLst>
              <a:ext uri="{FF2B5EF4-FFF2-40B4-BE49-F238E27FC236}">
                <a16:creationId xmlns:a16="http://schemas.microsoft.com/office/drawing/2014/main" id="{67BEBEF5-0CD9-C996-26AC-4B63B8E0365C}"/>
              </a:ext>
            </a:extLst>
          </p:cNvPr>
          <p:cNvPicPr>
            <a:picLocks noGrp="1" noChangeAspect="1"/>
          </p:cNvPicPr>
          <p:nvPr>
            <p:ph sz="half" idx="1"/>
          </p:nvPr>
        </p:nvPicPr>
        <p:blipFill>
          <a:blip r:embed="rId2"/>
          <a:stretch>
            <a:fillRect/>
          </a:stretch>
        </p:blipFill>
        <p:spPr bwMode="auto">
          <a:xfrm>
            <a:off x="479376" y="1562873"/>
            <a:ext cx="5384800" cy="17637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Content Placeholder 3">
            <a:extLst>
              <a:ext uri="{FF2B5EF4-FFF2-40B4-BE49-F238E27FC236}">
                <a16:creationId xmlns:a16="http://schemas.microsoft.com/office/drawing/2014/main" id="{CA38A65C-62A4-811C-22BC-DA8D3BABA540}"/>
              </a:ext>
            </a:extLst>
          </p:cNvPr>
          <p:cNvSpPr>
            <a:spLocks noGrp="1"/>
          </p:cNvSpPr>
          <p:nvPr>
            <p:ph sz="half" idx="2"/>
          </p:nvPr>
        </p:nvSpPr>
        <p:spPr>
          <a:xfrm>
            <a:off x="6197600" y="1600201"/>
            <a:ext cx="5384800" cy="1726389"/>
          </a:xfrm>
        </p:spPr>
        <p:txBody>
          <a:bodyPr/>
          <a:lstStyle/>
          <a:p>
            <a:r>
              <a:rPr lang="en-GB" dirty="0"/>
              <a:t>How would you develop a strong organisational culture? </a:t>
            </a:r>
          </a:p>
          <a:p>
            <a:r>
              <a:rPr lang="en-GB" dirty="0"/>
              <a:t>Post on the module Padlet. </a:t>
            </a:r>
          </a:p>
          <a:p>
            <a:r>
              <a:rPr lang="en-GB" dirty="0"/>
              <a:t>Be professional</a:t>
            </a:r>
          </a:p>
          <a:p>
            <a:r>
              <a:rPr lang="en-GB" dirty="0"/>
              <a:t>Be inventive </a:t>
            </a:r>
          </a:p>
        </p:txBody>
      </p:sp>
      <p:pic>
        <p:nvPicPr>
          <p:cNvPr id="8" name="Picture 7" descr="A qr code with a paper crane&#10;&#10;AI-generated content may be incorrect.">
            <a:extLst>
              <a:ext uri="{FF2B5EF4-FFF2-40B4-BE49-F238E27FC236}">
                <a16:creationId xmlns:a16="http://schemas.microsoft.com/office/drawing/2014/main" id="{258B3BD9-7B40-0B75-76CE-1924BC0D67E1}"/>
              </a:ext>
            </a:extLst>
          </p:cNvPr>
          <p:cNvPicPr>
            <a:picLocks noChangeAspect="1"/>
          </p:cNvPicPr>
          <p:nvPr/>
        </p:nvPicPr>
        <p:blipFill>
          <a:blip r:embed="rId3"/>
          <a:stretch>
            <a:fillRect/>
          </a:stretch>
        </p:blipFill>
        <p:spPr>
          <a:xfrm>
            <a:off x="2029403" y="3622497"/>
            <a:ext cx="2284746" cy="2302987"/>
          </a:xfrm>
          <a:prstGeom prst="rect">
            <a:avLst/>
          </a:prstGeom>
        </p:spPr>
      </p:pic>
    </p:spTree>
    <p:extLst>
      <p:ext uri="{BB962C8B-B14F-4D97-AF65-F5344CB8AC3E}">
        <p14:creationId xmlns:p14="http://schemas.microsoft.com/office/powerpoint/2010/main" val="42589925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CC80D-D8EF-05B7-EA6A-7B6C5B8C0C05}"/>
              </a:ext>
            </a:extLst>
          </p:cNvPr>
          <p:cNvSpPr>
            <a:spLocks noGrp="1"/>
          </p:cNvSpPr>
          <p:nvPr>
            <p:ph type="title"/>
          </p:nvPr>
        </p:nvSpPr>
        <p:spPr/>
        <p:txBody>
          <a:bodyPr/>
          <a:lstStyle/>
          <a:p>
            <a:r>
              <a:rPr lang="en-GB" dirty="0"/>
              <a:t>What do the textbooks suggest?</a:t>
            </a:r>
          </a:p>
        </p:txBody>
      </p:sp>
      <p:sp>
        <p:nvSpPr>
          <p:cNvPr id="3" name="Content Placeholder 2">
            <a:extLst>
              <a:ext uri="{FF2B5EF4-FFF2-40B4-BE49-F238E27FC236}">
                <a16:creationId xmlns:a16="http://schemas.microsoft.com/office/drawing/2014/main" id="{B0A63CF0-7DA4-F0DD-B2D4-B342B125B1E5}"/>
              </a:ext>
            </a:extLst>
          </p:cNvPr>
          <p:cNvSpPr>
            <a:spLocks noGrp="1"/>
          </p:cNvSpPr>
          <p:nvPr>
            <p:ph sz="half" idx="1"/>
          </p:nvPr>
        </p:nvSpPr>
        <p:spPr>
          <a:xfrm>
            <a:off x="609600" y="1428477"/>
            <a:ext cx="10598968" cy="3528392"/>
          </a:xfrm>
        </p:spPr>
        <p:txBody>
          <a:bodyPr/>
          <a:lstStyle/>
          <a:p>
            <a:pPr marL="0" indent="0">
              <a:buNone/>
            </a:pPr>
            <a:r>
              <a:rPr lang="en-GB" sz="2400" dirty="0"/>
              <a:t>Cole and Kelly (2020) suggest the following approaches for developing a strong organisational culture. </a:t>
            </a:r>
          </a:p>
          <a:p>
            <a:pPr lvl="1"/>
            <a:r>
              <a:rPr lang="en-GB" sz="2000" dirty="0"/>
              <a:t>Recruit like-minded people. </a:t>
            </a:r>
          </a:p>
          <a:p>
            <a:pPr lvl="1"/>
            <a:r>
              <a:rPr lang="en-GB" sz="2000" dirty="0"/>
              <a:t>Socialise to instil and sustain ideologies. </a:t>
            </a:r>
          </a:p>
          <a:p>
            <a:pPr lvl="1"/>
            <a:r>
              <a:rPr lang="en-GB" sz="2000" dirty="0"/>
              <a:t>Communication the work culture: symbols, rituals and stories. </a:t>
            </a:r>
          </a:p>
          <a:p>
            <a:pPr lvl="1"/>
            <a:r>
              <a:rPr lang="en-GB" sz="2000" dirty="0"/>
              <a:t>Promote, reward and punish employees</a:t>
            </a:r>
          </a:p>
          <a:p>
            <a:pPr lvl="1"/>
            <a:r>
              <a:rPr lang="en-GB" sz="2000" dirty="0"/>
              <a:t>Structure and design your working environment to reflect the culture, </a:t>
            </a:r>
          </a:p>
          <a:p>
            <a:pPr lvl="1"/>
            <a:r>
              <a:rPr lang="en-GB" sz="2000" dirty="0"/>
              <a:t>Display formal statements of the organisation’s philosophy</a:t>
            </a:r>
          </a:p>
        </p:txBody>
      </p:sp>
      <p:sp>
        <p:nvSpPr>
          <p:cNvPr id="5" name="Rectangle: Rounded Corners 4">
            <a:extLst>
              <a:ext uri="{FF2B5EF4-FFF2-40B4-BE49-F238E27FC236}">
                <a16:creationId xmlns:a16="http://schemas.microsoft.com/office/drawing/2014/main" id="{9F32EF2A-33BD-E4A2-FB9F-808CBFE38E3C}"/>
              </a:ext>
            </a:extLst>
          </p:cNvPr>
          <p:cNvSpPr/>
          <p:nvPr/>
        </p:nvSpPr>
        <p:spPr>
          <a:xfrm>
            <a:off x="1631504" y="4956868"/>
            <a:ext cx="9361040" cy="70437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How do these compare to your ideas? </a:t>
            </a:r>
          </a:p>
        </p:txBody>
      </p:sp>
    </p:spTree>
    <p:extLst>
      <p:ext uri="{BB962C8B-B14F-4D97-AF65-F5344CB8AC3E}">
        <p14:creationId xmlns:p14="http://schemas.microsoft.com/office/powerpoint/2010/main" val="34371255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8C776-04DC-2B5B-C71A-512EAAA6CDF6}"/>
              </a:ext>
            </a:extLst>
          </p:cNvPr>
          <p:cNvSpPr>
            <a:spLocks noGrp="1"/>
          </p:cNvSpPr>
          <p:nvPr>
            <p:ph type="title"/>
          </p:nvPr>
        </p:nvSpPr>
        <p:spPr/>
        <p:txBody>
          <a:bodyPr/>
          <a:lstStyle/>
          <a:p>
            <a:r>
              <a:rPr lang="en-GB" dirty="0"/>
              <a:t>What do the theorists say? </a:t>
            </a:r>
          </a:p>
        </p:txBody>
      </p:sp>
      <p:sp>
        <p:nvSpPr>
          <p:cNvPr id="3" name="Content Placeholder 2">
            <a:extLst>
              <a:ext uri="{FF2B5EF4-FFF2-40B4-BE49-F238E27FC236}">
                <a16:creationId xmlns:a16="http://schemas.microsoft.com/office/drawing/2014/main" id="{6DA163B7-A81A-26FE-9557-08D5063634B7}"/>
              </a:ext>
            </a:extLst>
          </p:cNvPr>
          <p:cNvSpPr>
            <a:spLocks noGrp="1"/>
          </p:cNvSpPr>
          <p:nvPr>
            <p:ph sz="half" idx="1"/>
          </p:nvPr>
        </p:nvSpPr>
        <p:spPr>
          <a:xfrm>
            <a:off x="609600" y="1268759"/>
            <a:ext cx="10972800" cy="3989040"/>
          </a:xfrm>
        </p:spPr>
        <p:txBody>
          <a:bodyPr/>
          <a:lstStyle/>
          <a:p>
            <a:r>
              <a:rPr lang="en-GB" sz="2400" dirty="0">
                <a:latin typeface="Arial" panose="020B0604020202020204" pitchFamily="34" charset="0"/>
                <a:cs typeface="Arial" panose="020B0604020202020204" pitchFamily="34" charset="0"/>
              </a:rPr>
              <a:t>There are four main theorists in relation to organisational culture: </a:t>
            </a:r>
          </a:p>
          <a:p>
            <a:pPr lvl="1"/>
            <a:r>
              <a:rPr lang="en-GB" dirty="0">
                <a:latin typeface="Arial" panose="020B0604020202020204" pitchFamily="34" charset="0"/>
                <a:cs typeface="Arial" panose="020B0604020202020204" pitchFamily="34" charset="0"/>
              </a:rPr>
              <a:t>Schein</a:t>
            </a:r>
          </a:p>
          <a:p>
            <a:pPr lvl="1"/>
            <a:r>
              <a:rPr lang="en-GB" dirty="0">
                <a:latin typeface="Arial" panose="020B0604020202020204" pitchFamily="34" charset="0"/>
                <a:cs typeface="Arial" panose="020B0604020202020204" pitchFamily="34" charset="0"/>
              </a:rPr>
              <a:t>Kotter</a:t>
            </a:r>
          </a:p>
          <a:p>
            <a:pPr lvl="1"/>
            <a:r>
              <a:rPr lang="en-GB" dirty="0" err="1">
                <a:latin typeface="Arial" panose="020B0604020202020204" pitchFamily="34" charset="0"/>
                <a:cs typeface="Arial" panose="020B0604020202020204" pitchFamily="34" charset="0"/>
              </a:rPr>
              <a:t>Hofstead</a:t>
            </a:r>
            <a:endParaRPr lang="en-GB" dirty="0">
              <a:latin typeface="Arial" panose="020B0604020202020204" pitchFamily="34" charset="0"/>
              <a:cs typeface="Arial" panose="020B0604020202020204" pitchFamily="34" charset="0"/>
            </a:endParaRPr>
          </a:p>
          <a:p>
            <a:pPr lvl="1"/>
            <a:r>
              <a:rPr lang="en-GB" dirty="0"/>
              <a:t>McKinsey </a:t>
            </a:r>
          </a:p>
          <a:p>
            <a:pPr lvl="1"/>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9F7A4726-3259-AF20-5F2E-819FB50212D7}"/>
              </a:ext>
            </a:extLst>
          </p:cNvPr>
          <p:cNvSpPr>
            <a:spLocks noGrp="1"/>
          </p:cNvSpPr>
          <p:nvPr>
            <p:ph sz="half" idx="2"/>
          </p:nvPr>
        </p:nvSpPr>
        <p:spPr>
          <a:xfrm>
            <a:off x="839416" y="3594721"/>
            <a:ext cx="10742984" cy="2177083"/>
          </a:xfrm>
          <a:prstGeom prst="roundRect">
            <a:avLst/>
          </a:prstGeom>
          <a:ln w="38100">
            <a:solidFill>
              <a:schemeClr val="tx2"/>
            </a:solidFill>
          </a:ln>
        </p:spPr>
        <p:txBody>
          <a:bodyPr/>
          <a:lstStyle/>
          <a:p>
            <a:pPr marL="0" indent="0">
              <a:buNone/>
            </a:pPr>
            <a:r>
              <a:rPr lang="en-GB" sz="2400" dirty="0">
                <a:latin typeface="Arial" panose="020B0604020202020204" pitchFamily="34" charset="0"/>
                <a:cs typeface="Arial" panose="020B0604020202020204" pitchFamily="34" charset="0"/>
              </a:rPr>
              <a:t>Schein explains how leaders </a:t>
            </a:r>
            <a:r>
              <a:rPr lang="en-GB" sz="2400" i="1" dirty="0">
                <a:latin typeface="Arial" panose="020B0604020202020204" pitchFamily="34" charset="0"/>
                <a:cs typeface="Arial" panose="020B0604020202020204" pitchFamily="34" charset="0"/>
              </a:rPr>
              <a:t>create and embed</a:t>
            </a:r>
            <a:r>
              <a:rPr lang="en-GB" sz="2400" dirty="0">
                <a:latin typeface="Arial" panose="020B0604020202020204" pitchFamily="34" charset="0"/>
                <a:cs typeface="Arial" panose="020B0604020202020204" pitchFamily="34" charset="0"/>
              </a:rPr>
              <a:t> organisational culture, Kotter explains how leaders </a:t>
            </a:r>
            <a:r>
              <a:rPr lang="en-GB" sz="2400" i="1" dirty="0">
                <a:latin typeface="Arial" panose="020B0604020202020204" pitchFamily="34" charset="0"/>
                <a:cs typeface="Arial" panose="020B0604020202020204" pitchFamily="34" charset="0"/>
              </a:rPr>
              <a:t>change</a:t>
            </a:r>
            <a:r>
              <a:rPr lang="en-GB" sz="2400" dirty="0">
                <a:latin typeface="Arial" panose="020B0604020202020204" pitchFamily="34" charset="0"/>
                <a:cs typeface="Arial" panose="020B0604020202020204" pitchFamily="34" charset="0"/>
              </a:rPr>
              <a:t> culture through transformational processes, and Hofstede explains how leaders are </a:t>
            </a:r>
            <a:r>
              <a:rPr lang="en-GB" sz="2400" i="1" dirty="0">
                <a:latin typeface="Arial" panose="020B0604020202020204" pitchFamily="34" charset="0"/>
                <a:cs typeface="Arial" panose="020B0604020202020204" pitchFamily="34" charset="0"/>
              </a:rPr>
              <a:t>constrained by national culture</a:t>
            </a:r>
            <a:r>
              <a:rPr lang="en-GB" sz="2400" dirty="0">
                <a:latin typeface="Arial" panose="020B0604020202020204" pitchFamily="34" charset="0"/>
                <a:cs typeface="Arial" panose="020B0604020202020204" pitchFamily="34" charset="0"/>
              </a:rPr>
              <a:t>. Together, they show that leadership both shapes and is shaped by culture, depending on the level of analysis.</a:t>
            </a:r>
          </a:p>
        </p:txBody>
      </p:sp>
    </p:spTree>
    <p:extLst>
      <p:ext uri="{BB962C8B-B14F-4D97-AF65-F5344CB8AC3E}">
        <p14:creationId xmlns:p14="http://schemas.microsoft.com/office/powerpoint/2010/main" val="12819723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19811-1DE1-AC0C-AD95-2F7312DEC581}"/>
              </a:ext>
            </a:extLst>
          </p:cNvPr>
          <p:cNvSpPr>
            <a:spLocks noGrp="1"/>
          </p:cNvSpPr>
          <p:nvPr>
            <p:ph type="title"/>
          </p:nvPr>
        </p:nvSpPr>
        <p:spPr>
          <a:xfrm>
            <a:off x="609600" y="457201"/>
            <a:ext cx="10972800" cy="1143000"/>
          </a:xfrm>
        </p:spPr>
        <p:txBody>
          <a:bodyPr/>
          <a:lstStyle/>
          <a:p>
            <a:r>
              <a:rPr lang="en-GB" sz="3600" b="1" dirty="0"/>
              <a:t>Edgar Schein (1997):</a:t>
            </a:r>
            <a:br>
              <a:rPr lang="en-GB" sz="3600" b="1" dirty="0"/>
            </a:br>
            <a:r>
              <a:rPr lang="en-GB" sz="3600" b="1" dirty="0"/>
              <a:t> Leaders as the Primary Shapers of Culture</a:t>
            </a:r>
            <a:br>
              <a:rPr lang="en-GB" b="1" dirty="0"/>
            </a:br>
            <a:endParaRPr lang="en-GB" dirty="0"/>
          </a:p>
        </p:txBody>
      </p:sp>
      <p:sp>
        <p:nvSpPr>
          <p:cNvPr id="3" name="Content Placeholder 2">
            <a:extLst>
              <a:ext uri="{FF2B5EF4-FFF2-40B4-BE49-F238E27FC236}">
                <a16:creationId xmlns:a16="http://schemas.microsoft.com/office/drawing/2014/main" id="{3DCC09F7-AF6A-26A6-D87F-AF505404C086}"/>
              </a:ext>
            </a:extLst>
          </p:cNvPr>
          <p:cNvSpPr>
            <a:spLocks noGrp="1"/>
          </p:cNvSpPr>
          <p:nvPr>
            <p:ph sz="half" idx="1"/>
          </p:nvPr>
        </p:nvSpPr>
        <p:spPr>
          <a:xfrm>
            <a:off x="335360" y="1713157"/>
            <a:ext cx="9577064" cy="4687641"/>
          </a:xfrm>
        </p:spPr>
        <p:txBody>
          <a:bodyPr/>
          <a:lstStyle/>
          <a:p>
            <a:pPr marL="0" indent="0">
              <a:buNone/>
            </a:pPr>
            <a:r>
              <a:rPr lang="en-GB" sz="2000" dirty="0"/>
              <a:t>Schein argues that organizational culture and leadership are inseparable. Culture is largely created, embedded, and changed by leaders, especially founders and senior executives. Asserting that: </a:t>
            </a:r>
          </a:p>
          <a:p>
            <a:r>
              <a:rPr lang="en-GB" sz="2000" dirty="0"/>
              <a:t>Leaders create culture through what they pay attention to. </a:t>
            </a:r>
          </a:p>
          <a:p>
            <a:r>
              <a:rPr lang="en-GB" sz="2000" dirty="0"/>
              <a:t>Leaders shape culture through reactions to crises. </a:t>
            </a:r>
          </a:p>
          <a:p>
            <a:r>
              <a:rPr lang="en-GB" sz="2000" dirty="0"/>
              <a:t>Role modelling is more important than formal messaging</a:t>
            </a:r>
          </a:p>
          <a:p>
            <a:r>
              <a:rPr lang="en-GB" sz="2000" dirty="0"/>
              <a:t>Allocation of rewards and status embeds values. </a:t>
            </a:r>
          </a:p>
          <a:p>
            <a:r>
              <a:rPr lang="en-GB" sz="2000" dirty="0"/>
              <a:t>Hiring, promotion and firing decisions shape culture. </a:t>
            </a:r>
          </a:p>
          <a:p>
            <a:r>
              <a:rPr lang="en-GB" sz="2000" dirty="0"/>
              <a:t>Leaders institutionalize culture through systems and structures. </a:t>
            </a:r>
          </a:p>
          <a:p>
            <a:r>
              <a:rPr lang="en-GB" sz="2000" dirty="0"/>
              <a:t>Founders have a disproportionate influence</a:t>
            </a:r>
          </a:p>
          <a:p>
            <a:r>
              <a:rPr lang="en-GB" sz="2000" dirty="0"/>
              <a:t>Culture change requires leadership transformation. </a:t>
            </a:r>
            <a:endParaRPr lang="en-GB" sz="2400" dirty="0"/>
          </a:p>
        </p:txBody>
      </p:sp>
      <p:pic>
        <p:nvPicPr>
          <p:cNvPr id="8" name="Picture 7" descr="Businessman thumbs up">
            <a:extLst>
              <a:ext uri="{FF2B5EF4-FFF2-40B4-BE49-F238E27FC236}">
                <a16:creationId xmlns:a16="http://schemas.microsoft.com/office/drawing/2014/main" id="{B69E9D70-07DA-4956-2799-61914EB0052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68208" y="2636912"/>
            <a:ext cx="1216597" cy="3429001"/>
          </a:xfrm>
          <a:prstGeom prst="rect">
            <a:avLst/>
          </a:prstGeom>
        </p:spPr>
      </p:pic>
      <p:sp>
        <p:nvSpPr>
          <p:cNvPr id="9" name="Speech Bubble: Rectangle 8">
            <a:extLst>
              <a:ext uri="{FF2B5EF4-FFF2-40B4-BE49-F238E27FC236}">
                <a16:creationId xmlns:a16="http://schemas.microsoft.com/office/drawing/2014/main" id="{F5AEB213-3319-239A-4086-D4F4D12B00F9}"/>
              </a:ext>
            </a:extLst>
          </p:cNvPr>
          <p:cNvSpPr/>
          <p:nvPr/>
        </p:nvSpPr>
        <p:spPr>
          <a:xfrm>
            <a:off x="9408368" y="2396033"/>
            <a:ext cx="2671835" cy="1468759"/>
          </a:xfrm>
          <a:prstGeom prst="wedgeRectCallout">
            <a:avLst>
              <a:gd name="adj1" fmla="val -69909"/>
              <a:gd name="adj2" fmla="val -7979"/>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It is what you </a:t>
            </a:r>
            <a:r>
              <a:rPr lang="en-GB" sz="2400" b="1" dirty="0"/>
              <a:t>do</a:t>
            </a:r>
            <a:r>
              <a:rPr lang="en-GB" sz="2400" dirty="0"/>
              <a:t> not what you say. </a:t>
            </a:r>
          </a:p>
        </p:txBody>
      </p:sp>
    </p:spTree>
    <p:extLst>
      <p:ext uri="{BB962C8B-B14F-4D97-AF65-F5344CB8AC3E}">
        <p14:creationId xmlns:p14="http://schemas.microsoft.com/office/powerpoint/2010/main" val="25398192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81FBF3A-2AAE-2147-A129-AFD17BEEEA89}"/>
              </a:ext>
            </a:extLst>
          </p:cNvPr>
          <p:cNvSpPr>
            <a:spLocks noGrp="1"/>
          </p:cNvSpPr>
          <p:nvPr>
            <p:ph type="title"/>
          </p:nvPr>
        </p:nvSpPr>
        <p:spPr>
          <a:xfrm>
            <a:off x="609600" y="274638"/>
            <a:ext cx="10972800" cy="1143000"/>
          </a:xfrm>
        </p:spPr>
        <p:txBody>
          <a:bodyPr wrap="square" anchor="ctr">
            <a:normAutofit/>
          </a:bodyPr>
          <a:lstStyle/>
          <a:p>
            <a:r>
              <a:rPr lang="en-GB" dirty="0"/>
              <a:t>Edgar Shein </a:t>
            </a:r>
          </a:p>
        </p:txBody>
      </p:sp>
      <p:pic>
        <p:nvPicPr>
          <p:cNvPr id="8" name="Online Media 7" title="Edgar Schein Explains Culture Fundamentals - Excerpt">
            <a:hlinkClick r:id="" action="ppaction://media"/>
            <a:extLst>
              <a:ext uri="{FF2B5EF4-FFF2-40B4-BE49-F238E27FC236}">
                <a16:creationId xmlns:a16="http://schemas.microsoft.com/office/drawing/2014/main" id="{B5E3F3AB-1F96-A03A-53A9-DDB467186615}"/>
              </a:ext>
            </a:extLst>
          </p:cNvPr>
          <p:cNvPicPr>
            <a:picLocks noRot="1" noChangeAspect="1"/>
          </p:cNvPicPr>
          <p:nvPr>
            <a:videoFile r:link="rId1"/>
          </p:nvPr>
        </p:nvPicPr>
        <p:blipFill>
          <a:blip r:embed="rId4"/>
          <a:stretch>
            <a:fillRect/>
          </a:stretch>
        </p:blipFill>
        <p:spPr>
          <a:xfrm>
            <a:off x="2629600" y="1600201"/>
            <a:ext cx="6932800" cy="3917032"/>
          </a:xfrm>
          <a:prstGeom prst="rect">
            <a:avLst/>
          </a:prstGeom>
          <a:noFill/>
        </p:spPr>
      </p:pic>
    </p:spTree>
    <p:extLst>
      <p:ext uri="{BB962C8B-B14F-4D97-AF65-F5344CB8AC3E}">
        <p14:creationId xmlns:p14="http://schemas.microsoft.com/office/powerpoint/2010/main" val="1657604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6621C-2827-F2C1-9214-B66432C5B8E6}"/>
              </a:ext>
            </a:extLst>
          </p:cNvPr>
          <p:cNvSpPr>
            <a:spLocks noGrp="1"/>
          </p:cNvSpPr>
          <p:nvPr>
            <p:ph type="title"/>
          </p:nvPr>
        </p:nvSpPr>
        <p:spPr>
          <a:xfrm>
            <a:off x="304800" y="19398"/>
            <a:ext cx="11582400" cy="1143000"/>
          </a:xfrm>
        </p:spPr>
        <p:txBody>
          <a:bodyPr/>
          <a:lstStyle/>
          <a:p>
            <a:r>
              <a:rPr lang="en-GB" dirty="0"/>
              <a:t>John Kotter: Leadership and Culture Change</a:t>
            </a:r>
          </a:p>
        </p:txBody>
      </p:sp>
      <p:sp>
        <p:nvSpPr>
          <p:cNvPr id="3" name="Content Placeholder 2">
            <a:extLst>
              <a:ext uri="{FF2B5EF4-FFF2-40B4-BE49-F238E27FC236}">
                <a16:creationId xmlns:a16="http://schemas.microsoft.com/office/drawing/2014/main" id="{E215D75E-9539-68B0-A009-D657DFB02965}"/>
              </a:ext>
            </a:extLst>
          </p:cNvPr>
          <p:cNvSpPr>
            <a:spLocks noGrp="1"/>
          </p:cNvSpPr>
          <p:nvPr>
            <p:ph sz="half" idx="1"/>
          </p:nvPr>
        </p:nvSpPr>
        <p:spPr>
          <a:xfrm>
            <a:off x="609600" y="1131930"/>
            <a:ext cx="10972800" cy="1143000"/>
          </a:xfrm>
        </p:spPr>
        <p:txBody>
          <a:bodyPr/>
          <a:lstStyle/>
          <a:p>
            <a:pPr marL="0" indent="0">
              <a:buNone/>
            </a:pPr>
            <a:r>
              <a:rPr lang="en-GB" sz="2400" dirty="0"/>
              <a:t>Kotter focuses on how leaders change organisational culture, especially during transformation. He suggested that:</a:t>
            </a:r>
          </a:p>
        </p:txBody>
      </p:sp>
      <p:grpSp>
        <p:nvGrpSpPr>
          <p:cNvPr id="6" name="Group 5">
            <a:extLst>
              <a:ext uri="{FF2B5EF4-FFF2-40B4-BE49-F238E27FC236}">
                <a16:creationId xmlns:a16="http://schemas.microsoft.com/office/drawing/2014/main" id="{1C37CC48-B01E-8807-B2AD-38D507778B3A}"/>
              </a:ext>
            </a:extLst>
          </p:cNvPr>
          <p:cNvGrpSpPr/>
          <p:nvPr/>
        </p:nvGrpSpPr>
        <p:grpSpPr>
          <a:xfrm>
            <a:off x="407368" y="1988840"/>
            <a:ext cx="11582400" cy="3528391"/>
            <a:chOff x="-6073352" y="2764799"/>
            <a:chExt cx="8128000" cy="1328400"/>
          </a:xfrm>
        </p:grpSpPr>
        <p:sp>
          <p:nvSpPr>
            <p:cNvPr id="7" name="Rectangle 6">
              <a:extLst>
                <a:ext uri="{FF2B5EF4-FFF2-40B4-BE49-F238E27FC236}">
                  <a16:creationId xmlns:a16="http://schemas.microsoft.com/office/drawing/2014/main" id="{90BF9119-EC73-81E4-FF73-EC1B0FA38F9A}"/>
                </a:ext>
              </a:extLst>
            </p:cNvPr>
            <p:cNvSpPr/>
            <p:nvPr/>
          </p:nvSpPr>
          <p:spPr>
            <a:xfrm>
              <a:off x="-6073352" y="2853359"/>
              <a:ext cx="8128000" cy="151200"/>
            </a:xfrm>
            <a:prstGeom prst="rect">
              <a:avLst/>
            </a:prstGeom>
          </p:spPr>
          <p:style>
            <a:lnRef idx="2">
              <a:schemeClr val="accent5">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8" name="Free-form: Shape 7">
              <a:extLst>
                <a:ext uri="{FF2B5EF4-FFF2-40B4-BE49-F238E27FC236}">
                  <a16:creationId xmlns:a16="http://schemas.microsoft.com/office/drawing/2014/main" id="{06E0A9DC-5773-27D6-2480-3B6C8F2EF0F6}"/>
                </a:ext>
              </a:extLst>
            </p:cNvPr>
            <p:cNvSpPr/>
            <p:nvPr/>
          </p:nvSpPr>
          <p:spPr>
            <a:xfrm>
              <a:off x="-5666952" y="2764799"/>
              <a:ext cx="7721600" cy="209520"/>
            </a:xfrm>
            <a:custGeom>
              <a:avLst/>
              <a:gdLst>
                <a:gd name="csX0" fmla="*/ 0 w 5689600"/>
                <a:gd name="csY0" fmla="*/ 29521 h 177120"/>
                <a:gd name="csX1" fmla="*/ 29521 w 5689600"/>
                <a:gd name="csY1" fmla="*/ 0 h 177120"/>
                <a:gd name="csX2" fmla="*/ 5660079 w 5689600"/>
                <a:gd name="csY2" fmla="*/ 0 h 177120"/>
                <a:gd name="csX3" fmla="*/ 5689600 w 5689600"/>
                <a:gd name="csY3" fmla="*/ 29521 h 177120"/>
                <a:gd name="csX4" fmla="*/ 5689600 w 5689600"/>
                <a:gd name="csY4" fmla="*/ 147599 h 177120"/>
                <a:gd name="csX5" fmla="*/ 5660079 w 5689600"/>
                <a:gd name="csY5" fmla="*/ 177120 h 177120"/>
                <a:gd name="csX6" fmla="*/ 29521 w 5689600"/>
                <a:gd name="csY6" fmla="*/ 177120 h 177120"/>
                <a:gd name="csX7" fmla="*/ 0 w 5689600"/>
                <a:gd name="csY7" fmla="*/ 147599 h 177120"/>
                <a:gd name="csX8" fmla="*/ 0 w 5689600"/>
                <a:gd name="csY8" fmla="*/ 29521 h 17712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5689600" h="177120">
                  <a:moveTo>
                    <a:pt x="0" y="29521"/>
                  </a:moveTo>
                  <a:cubicBezTo>
                    <a:pt x="0" y="13217"/>
                    <a:pt x="13217" y="0"/>
                    <a:pt x="29521" y="0"/>
                  </a:cubicBezTo>
                  <a:lnTo>
                    <a:pt x="5660079" y="0"/>
                  </a:lnTo>
                  <a:cubicBezTo>
                    <a:pt x="5676383" y="0"/>
                    <a:pt x="5689600" y="13217"/>
                    <a:pt x="5689600" y="29521"/>
                  </a:cubicBezTo>
                  <a:lnTo>
                    <a:pt x="5689600" y="147599"/>
                  </a:lnTo>
                  <a:cubicBezTo>
                    <a:pt x="5689600" y="163903"/>
                    <a:pt x="5676383" y="177120"/>
                    <a:pt x="5660079" y="177120"/>
                  </a:cubicBezTo>
                  <a:lnTo>
                    <a:pt x="29521" y="177120"/>
                  </a:lnTo>
                  <a:cubicBezTo>
                    <a:pt x="13217" y="177120"/>
                    <a:pt x="0" y="163903"/>
                    <a:pt x="0" y="147599"/>
                  </a:cubicBezTo>
                  <a:lnTo>
                    <a:pt x="0" y="29521"/>
                  </a:lnTo>
                  <a:close/>
                </a:path>
              </a:pathLst>
            </a:cu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spcFirstLastPara="0" vert="horz" wrap="square" lIns="223699" tIns="8646" rIns="223699" bIns="8646" numCol="1" spcCol="1270" anchor="ctr" anchorCtr="0">
              <a:noAutofit/>
            </a:bodyPr>
            <a:lstStyle/>
            <a:p>
              <a:pPr marL="0" lvl="0" indent="0" algn="l" defTabSz="26670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Leadership and Management are different – management maintains systems; leadership drives change and cultural evolution.</a:t>
              </a:r>
              <a:endParaRPr lang="en-GB" kern="1200" dirty="0"/>
            </a:p>
          </p:txBody>
        </p:sp>
        <p:sp>
          <p:nvSpPr>
            <p:cNvPr id="9" name="Rectangle 8">
              <a:extLst>
                <a:ext uri="{FF2B5EF4-FFF2-40B4-BE49-F238E27FC236}">
                  <a16:creationId xmlns:a16="http://schemas.microsoft.com/office/drawing/2014/main" id="{95CB53FE-DA5F-FB6E-0023-0F8AE9044E1A}"/>
                </a:ext>
              </a:extLst>
            </p:cNvPr>
            <p:cNvSpPr/>
            <p:nvPr/>
          </p:nvSpPr>
          <p:spPr>
            <a:xfrm>
              <a:off x="-6073352" y="3125519"/>
              <a:ext cx="8128000" cy="151200"/>
            </a:xfrm>
            <a:prstGeom prst="rect">
              <a:avLst/>
            </a:prstGeom>
          </p:spPr>
          <p:style>
            <a:lnRef idx="2">
              <a:schemeClr val="accent5">
                <a:hueOff val="-2483469"/>
                <a:satOff val="9953"/>
                <a:lumOff val="2157"/>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0" name="Free-form: Shape 9">
              <a:extLst>
                <a:ext uri="{FF2B5EF4-FFF2-40B4-BE49-F238E27FC236}">
                  <a16:creationId xmlns:a16="http://schemas.microsoft.com/office/drawing/2014/main" id="{C9F1A10A-4D8F-B6D9-EAE6-9D6B1C9B16D6}"/>
                </a:ext>
              </a:extLst>
            </p:cNvPr>
            <p:cNvSpPr/>
            <p:nvPr/>
          </p:nvSpPr>
          <p:spPr>
            <a:xfrm>
              <a:off x="-5666952" y="3036959"/>
              <a:ext cx="7721600" cy="209519"/>
            </a:xfrm>
            <a:custGeom>
              <a:avLst/>
              <a:gdLst>
                <a:gd name="csX0" fmla="*/ 0 w 5689600"/>
                <a:gd name="csY0" fmla="*/ 29521 h 177120"/>
                <a:gd name="csX1" fmla="*/ 29521 w 5689600"/>
                <a:gd name="csY1" fmla="*/ 0 h 177120"/>
                <a:gd name="csX2" fmla="*/ 5660079 w 5689600"/>
                <a:gd name="csY2" fmla="*/ 0 h 177120"/>
                <a:gd name="csX3" fmla="*/ 5689600 w 5689600"/>
                <a:gd name="csY3" fmla="*/ 29521 h 177120"/>
                <a:gd name="csX4" fmla="*/ 5689600 w 5689600"/>
                <a:gd name="csY4" fmla="*/ 147599 h 177120"/>
                <a:gd name="csX5" fmla="*/ 5660079 w 5689600"/>
                <a:gd name="csY5" fmla="*/ 177120 h 177120"/>
                <a:gd name="csX6" fmla="*/ 29521 w 5689600"/>
                <a:gd name="csY6" fmla="*/ 177120 h 177120"/>
                <a:gd name="csX7" fmla="*/ 0 w 5689600"/>
                <a:gd name="csY7" fmla="*/ 147599 h 177120"/>
                <a:gd name="csX8" fmla="*/ 0 w 5689600"/>
                <a:gd name="csY8" fmla="*/ 29521 h 17712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5689600" h="177120">
                  <a:moveTo>
                    <a:pt x="0" y="29521"/>
                  </a:moveTo>
                  <a:cubicBezTo>
                    <a:pt x="0" y="13217"/>
                    <a:pt x="13217" y="0"/>
                    <a:pt x="29521" y="0"/>
                  </a:cubicBezTo>
                  <a:lnTo>
                    <a:pt x="5660079" y="0"/>
                  </a:lnTo>
                  <a:cubicBezTo>
                    <a:pt x="5676383" y="0"/>
                    <a:pt x="5689600" y="13217"/>
                    <a:pt x="5689600" y="29521"/>
                  </a:cubicBezTo>
                  <a:lnTo>
                    <a:pt x="5689600" y="147599"/>
                  </a:lnTo>
                  <a:cubicBezTo>
                    <a:pt x="5689600" y="163903"/>
                    <a:pt x="5676383" y="177120"/>
                    <a:pt x="5660079" y="177120"/>
                  </a:cubicBezTo>
                  <a:lnTo>
                    <a:pt x="29521" y="177120"/>
                  </a:lnTo>
                  <a:cubicBezTo>
                    <a:pt x="13217" y="177120"/>
                    <a:pt x="0" y="163903"/>
                    <a:pt x="0" y="147599"/>
                  </a:cubicBezTo>
                  <a:lnTo>
                    <a:pt x="0" y="29521"/>
                  </a:lnTo>
                  <a:close/>
                </a:path>
              </a:pathLst>
            </a:custGeom>
          </p:spPr>
          <p:style>
            <a:lnRef idx="2">
              <a:schemeClr val="lt1">
                <a:hueOff val="0"/>
                <a:satOff val="0"/>
                <a:lumOff val="0"/>
                <a:alphaOff val="0"/>
              </a:schemeClr>
            </a:lnRef>
            <a:fillRef idx="1">
              <a:schemeClr val="accent5">
                <a:hueOff val="-2483469"/>
                <a:satOff val="9953"/>
                <a:lumOff val="2157"/>
                <a:alphaOff val="0"/>
              </a:schemeClr>
            </a:fillRef>
            <a:effectRef idx="0">
              <a:schemeClr val="accent5">
                <a:hueOff val="-2483469"/>
                <a:satOff val="9953"/>
                <a:lumOff val="2157"/>
                <a:alphaOff val="0"/>
              </a:schemeClr>
            </a:effectRef>
            <a:fontRef idx="minor">
              <a:schemeClr val="lt1"/>
            </a:fontRef>
          </p:style>
          <p:txBody>
            <a:bodyPr spcFirstLastPara="0" vert="horz" wrap="square" lIns="223699" tIns="8646" rIns="223699" bIns="8646" numCol="1" spcCol="1270" anchor="ctr" anchorCtr="0">
              <a:noAutofit/>
            </a:bodyPr>
            <a:lstStyle/>
            <a:p>
              <a:pPr marL="0" lvl="0" indent="0" algn="l" defTabSz="266700">
                <a:lnSpc>
                  <a:spcPct val="90000"/>
                </a:lnSpc>
                <a:spcBef>
                  <a:spcPct val="0"/>
                </a:spcBef>
                <a:spcAft>
                  <a:spcPct val="35000"/>
                </a:spcAft>
                <a:buNone/>
              </a:pPr>
              <a:r>
                <a:rPr lang="en-GB" kern="1200" dirty="0">
                  <a:solidFill>
                    <a:schemeClr val="tx1"/>
                  </a:solidFill>
                  <a:latin typeface="Arial" panose="020B0604020202020204" pitchFamily="34" charset="0"/>
                  <a:cs typeface="Arial" panose="020B0604020202020204" pitchFamily="34" charset="0"/>
                </a:rPr>
                <a:t>Culture changes last, not first: Values and norms shift after new behaviours produce visible success.</a:t>
              </a:r>
              <a:endParaRPr lang="en-GB" kern="1200" dirty="0">
                <a:solidFill>
                  <a:schemeClr val="tx1"/>
                </a:solidFill>
              </a:endParaRPr>
            </a:p>
          </p:txBody>
        </p:sp>
        <p:sp>
          <p:nvSpPr>
            <p:cNvPr id="11" name="Rectangle 10">
              <a:extLst>
                <a:ext uri="{FF2B5EF4-FFF2-40B4-BE49-F238E27FC236}">
                  <a16:creationId xmlns:a16="http://schemas.microsoft.com/office/drawing/2014/main" id="{8042AC76-5191-D53B-84DF-FD041A6D0AE4}"/>
                </a:ext>
              </a:extLst>
            </p:cNvPr>
            <p:cNvSpPr/>
            <p:nvPr/>
          </p:nvSpPr>
          <p:spPr>
            <a:xfrm>
              <a:off x="-6073352" y="3397679"/>
              <a:ext cx="8128000" cy="151200"/>
            </a:xfrm>
            <a:prstGeom prst="rect">
              <a:avLst/>
            </a:prstGeom>
          </p:spPr>
          <p:style>
            <a:lnRef idx="2">
              <a:schemeClr val="accent5">
                <a:hueOff val="-4966938"/>
                <a:satOff val="19906"/>
                <a:lumOff val="4314"/>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2" name="Free-form: Shape 11">
              <a:extLst>
                <a:ext uri="{FF2B5EF4-FFF2-40B4-BE49-F238E27FC236}">
                  <a16:creationId xmlns:a16="http://schemas.microsoft.com/office/drawing/2014/main" id="{0D4F9A7A-FD5D-AE2D-B199-99F00E00342B}"/>
                </a:ext>
              </a:extLst>
            </p:cNvPr>
            <p:cNvSpPr/>
            <p:nvPr/>
          </p:nvSpPr>
          <p:spPr>
            <a:xfrm>
              <a:off x="-5666952" y="3309119"/>
              <a:ext cx="7721600" cy="209520"/>
            </a:xfrm>
            <a:custGeom>
              <a:avLst/>
              <a:gdLst>
                <a:gd name="csX0" fmla="*/ 0 w 5689600"/>
                <a:gd name="csY0" fmla="*/ 29521 h 177120"/>
                <a:gd name="csX1" fmla="*/ 29521 w 5689600"/>
                <a:gd name="csY1" fmla="*/ 0 h 177120"/>
                <a:gd name="csX2" fmla="*/ 5660079 w 5689600"/>
                <a:gd name="csY2" fmla="*/ 0 h 177120"/>
                <a:gd name="csX3" fmla="*/ 5689600 w 5689600"/>
                <a:gd name="csY3" fmla="*/ 29521 h 177120"/>
                <a:gd name="csX4" fmla="*/ 5689600 w 5689600"/>
                <a:gd name="csY4" fmla="*/ 147599 h 177120"/>
                <a:gd name="csX5" fmla="*/ 5660079 w 5689600"/>
                <a:gd name="csY5" fmla="*/ 177120 h 177120"/>
                <a:gd name="csX6" fmla="*/ 29521 w 5689600"/>
                <a:gd name="csY6" fmla="*/ 177120 h 177120"/>
                <a:gd name="csX7" fmla="*/ 0 w 5689600"/>
                <a:gd name="csY7" fmla="*/ 147599 h 177120"/>
                <a:gd name="csX8" fmla="*/ 0 w 5689600"/>
                <a:gd name="csY8" fmla="*/ 29521 h 17712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5689600" h="177120">
                  <a:moveTo>
                    <a:pt x="0" y="29521"/>
                  </a:moveTo>
                  <a:cubicBezTo>
                    <a:pt x="0" y="13217"/>
                    <a:pt x="13217" y="0"/>
                    <a:pt x="29521" y="0"/>
                  </a:cubicBezTo>
                  <a:lnTo>
                    <a:pt x="5660079" y="0"/>
                  </a:lnTo>
                  <a:cubicBezTo>
                    <a:pt x="5676383" y="0"/>
                    <a:pt x="5689600" y="13217"/>
                    <a:pt x="5689600" y="29521"/>
                  </a:cubicBezTo>
                  <a:lnTo>
                    <a:pt x="5689600" y="147599"/>
                  </a:lnTo>
                  <a:cubicBezTo>
                    <a:pt x="5689600" y="163903"/>
                    <a:pt x="5676383" y="177120"/>
                    <a:pt x="5660079" y="177120"/>
                  </a:cubicBezTo>
                  <a:lnTo>
                    <a:pt x="29521" y="177120"/>
                  </a:lnTo>
                  <a:cubicBezTo>
                    <a:pt x="13217" y="177120"/>
                    <a:pt x="0" y="163903"/>
                    <a:pt x="0" y="147599"/>
                  </a:cubicBezTo>
                  <a:lnTo>
                    <a:pt x="0" y="29521"/>
                  </a:lnTo>
                  <a:close/>
                </a:path>
              </a:pathLst>
            </a:custGeom>
          </p:spPr>
          <p:style>
            <a:lnRef idx="2">
              <a:schemeClr val="lt1">
                <a:hueOff val="0"/>
                <a:satOff val="0"/>
                <a:lumOff val="0"/>
                <a:alphaOff val="0"/>
              </a:schemeClr>
            </a:lnRef>
            <a:fillRef idx="1">
              <a:schemeClr val="accent5">
                <a:hueOff val="-4966938"/>
                <a:satOff val="19906"/>
                <a:lumOff val="4314"/>
                <a:alphaOff val="0"/>
              </a:schemeClr>
            </a:fillRef>
            <a:effectRef idx="0">
              <a:schemeClr val="accent5">
                <a:hueOff val="-4966938"/>
                <a:satOff val="19906"/>
                <a:lumOff val="4314"/>
                <a:alphaOff val="0"/>
              </a:schemeClr>
            </a:effectRef>
            <a:fontRef idx="minor">
              <a:schemeClr val="lt1"/>
            </a:fontRef>
          </p:style>
          <p:txBody>
            <a:bodyPr spcFirstLastPara="0" vert="horz" wrap="square" lIns="223699" tIns="8646" rIns="223699" bIns="8646" numCol="1" spcCol="1270" anchor="ctr" anchorCtr="0">
              <a:noAutofit/>
            </a:bodyPr>
            <a:lstStyle/>
            <a:p>
              <a:pPr marL="0" lvl="0" indent="0" algn="l" defTabSz="266700">
                <a:lnSpc>
                  <a:spcPct val="90000"/>
                </a:lnSpc>
                <a:spcBef>
                  <a:spcPct val="0"/>
                </a:spcBef>
                <a:spcAft>
                  <a:spcPct val="35000"/>
                </a:spcAft>
                <a:buNone/>
              </a:pPr>
              <a:r>
                <a:rPr lang="en-GB" kern="1200" dirty="0">
                  <a:solidFill>
                    <a:schemeClr val="tx1"/>
                  </a:solidFill>
                  <a:latin typeface="Arial" panose="020B0604020202020204" pitchFamily="34" charset="0"/>
                  <a:cs typeface="Arial" panose="020B0604020202020204" pitchFamily="34" charset="0"/>
                </a:rPr>
                <a:t>Change is driven through vision and urgency: Leaders must create a compelling vision and a strong sense of urgency to mobilise people.</a:t>
              </a:r>
              <a:endParaRPr lang="en-GB" kern="1200" dirty="0">
                <a:solidFill>
                  <a:schemeClr val="tx1"/>
                </a:solidFill>
              </a:endParaRPr>
            </a:p>
          </p:txBody>
        </p:sp>
        <p:sp>
          <p:nvSpPr>
            <p:cNvPr id="13" name="Rectangle 12">
              <a:extLst>
                <a:ext uri="{FF2B5EF4-FFF2-40B4-BE49-F238E27FC236}">
                  <a16:creationId xmlns:a16="http://schemas.microsoft.com/office/drawing/2014/main" id="{04B89D36-56B9-7F57-850B-0AFAF479FEF1}"/>
                </a:ext>
              </a:extLst>
            </p:cNvPr>
            <p:cNvSpPr/>
            <p:nvPr/>
          </p:nvSpPr>
          <p:spPr>
            <a:xfrm>
              <a:off x="-6073352" y="3669839"/>
              <a:ext cx="8128000" cy="151200"/>
            </a:xfrm>
            <a:prstGeom prst="rect">
              <a:avLst/>
            </a:prstGeom>
          </p:spPr>
          <p:style>
            <a:lnRef idx="2">
              <a:schemeClr val="accent5">
                <a:hueOff val="-7450407"/>
                <a:satOff val="29858"/>
                <a:lumOff val="6471"/>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4" name="Free-form: Shape 13">
              <a:extLst>
                <a:ext uri="{FF2B5EF4-FFF2-40B4-BE49-F238E27FC236}">
                  <a16:creationId xmlns:a16="http://schemas.microsoft.com/office/drawing/2014/main" id="{5B707F9A-1C71-7B23-05DE-4ED22BC853FE}"/>
                </a:ext>
              </a:extLst>
            </p:cNvPr>
            <p:cNvSpPr/>
            <p:nvPr/>
          </p:nvSpPr>
          <p:spPr>
            <a:xfrm>
              <a:off x="-5666952" y="3581279"/>
              <a:ext cx="7721600" cy="209520"/>
            </a:xfrm>
            <a:custGeom>
              <a:avLst/>
              <a:gdLst>
                <a:gd name="csX0" fmla="*/ 0 w 5689600"/>
                <a:gd name="csY0" fmla="*/ 29521 h 177120"/>
                <a:gd name="csX1" fmla="*/ 29521 w 5689600"/>
                <a:gd name="csY1" fmla="*/ 0 h 177120"/>
                <a:gd name="csX2" fmla="*/ 5660079 w 5689600"/>
                <a:gd name="csY2" fmla="*/ 0 h 177120"/>
                <a:gd name="csX3" fmla="*/ 5689600 w 5689600"/>
                <a:gd name="csY3" fmla="*/ 29521 h 177120"/>
                <a:gd name="csX4" fmla="*/ 5689600 w 5689600"/>
                <a:gd name="csY4" fmla="*/ 147599 h 177120"/>
                <a:gd name="csX5" fmla="*/ 5660079 w 5689600"/>
                <a:gd name="csY5" fmla="*/ 177120 h 177120"/>
                <a:gd name="csX6" fmla="*/ 29521 w 5689600"/>
                <a:gd name="csY6" fmla="*/ 177120 h 177120"/>
                <a:gd name="csX7" fmla="*/ 0 w 5689600"/>
                <a:gd name="csY7" fmla="*/ 147599 h 177120"/>
                <a:gd name="csX8" fmla="*/ 0 w 5689600"/>
                <a:gd name="csY8" fmla="*/ 29521 h 17712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5689600" h="177120">
                  <a:moveTo>
                    <a:pt x="0" y="29521"/>
                  </a:moveTo>
                  <a:cubicBezTo>
                    <a:pt x="0" y="13217"/>
                    <a:pt x="13217" y="0"/>
                    <a:pt x="29521" y="0"/>
                  </a:cubicBezTo>
                  <a:lnTo>
                    <a:pt x="5660079" y="0"/>
                  </a:lnTo>
                  <a:cubicBezTo>
                    <a:pt x="5676383" y="0"/>
                    <a:pt x="5689600" y="13217"/>
                    <a:pt x="5689600" y="29521"/>
                  </a:cubicBezTo>
                  <a:lnTo>
                    <a:pt x="5689600" y="147599"/>
                  </a:lnTo>
                  <a:cubicBezTo>
                    <a:pt x="5689600" y="163903"/>
                    <a:pt x="5676383" y="177120"/>
                    <a:pt x="5660079" y="177120"/>
                  </a:cubicBezTo>
                  <a:lnTo>
                    <a:pt x="29521" y="177120"/>
                  </a:lnTo>
                  <a:cubicBezTo>
                    <a:pt x="13217" y="177120"/>
                    <a:pt x="0" y="163903"/>
                    <a:pt x="0" y="147599"/>
                  </a:cubicBezTo>
                  <a:lnTo>
                    <a:pt x="0" y="29521"/>
                  </a:lnTo>
                  <a:close/>
                </a:path>
              </a:pathLst>
            </a:custGeom>
          </p:spPr>
          <p:style>
            <a:lnRef idx="2">
              <a:schemeClr val="lt1">
                <a:hueOff val="0"/>
                <a:satOff val="0"/>
                <a:lumOff val="0"/>
                <a:alphaOff val="0"/>
              </a:schemeClr>
            </a:lnRef>
            <a:fillRef idx="1">
              <a:schemeClr val="accent5">
                <a:hueOff val="-7450407"/>
                <a:satOff val="29858"/>
                <a:lumOff val="6471"/>
                <a:alphaOff val="0"/>
              </a:schemeClr>
            </a:fillRef>
            <a:effectRef idx="0">
              <a:schemeClr val="accent5">
                <a:hueOff val="-7450407"/>
                <a:satOff val="29858"/>
                <a:lumOff val="6471"/>
                <a:alphaOff val="0"/>
              </a:schemeClr>
            </a:effectRef>
            <a:fontRef idx="minor">
              <a:schemeClr val="lt1"/>
            </a:fontRef>
          </p:style>
          <p:txBody>
            <a:bodyPr spcFirstLastPara="0" vert="horz" wrap="square" lIns="223699" tIns="8646" rIns="223699" bIns="8646" numCol="1" spcCol="1270" anchor="ctr" anchorCtr="0">
              <a:noAutofit/>
            </a:bodyPr>
            <a:lstStyle/>
            <a:p>
              <a:pPr marL="0" lvl="0" indent="0" algn="l" defTabSz="266700">
                <a:lnSpc>
                  <a:spcPct val="90000"/>
                </a:lnSpc>
                <a:spcBef>
                  <a:spcPct val="0"/>
                </a:spcBef>
                <a:spcAft>
                  <a:spcPct val="35000"/>
                </a:spcAft>
                <a:buNone/>
              </a:pPr>
              <a:r>
                <a:rPr lang="en-GB" kern="1200" dirty="0">
                  <a:solidFill>
                    <a:schemeClr val="tx1"/>
                  </a:solidFill>
                  <a:latin typeface="Arial" panose="020B0604020202020204" pitchFamily="34" charset="0"/>
                  <a:cs typeface="Arial" panose="020B0604020202020204" pitchFamily="34" charset="0"/>
                </a:rPr>
                <a:t>Role modelling is essential: Leaders must personally embody the behaviours they want others to adopt.</a:t>
              </a:r>
              <a:endParaRPr lang="en-GB" kern="1200" dirty="0">
                <a:solidFill>
                  <a:schemeClr val="tx1"/>
                </a:solidFill>
              </a:endParaRPr>
            </a:p>
          </p:txBody>
        </p:sp>
        <p:sp>
          <p:nvSpPr>
            <p:cNvPr id="15" name="Rectangle 14">
              <a:extLst>
                <a:ext uri="{FF2B5EF4-FFF2-40B4-BE49-F238E27FC236}">
                  <a16:creationId xmlns:a16="http://schemas.microsoft.com/office/drawing/2014/main" id="{7654D45D-2A9E-62DC-F86F-65416ACFA271}"/>
                </a:ext>
              </a:extLst>
            </p:cNvPr>
            <p:cNvSpPr/>
            <p:nvPr/>
          </p:nvSpPr>
          <p:spPr>
            <a:xfrm>
              <a:off x="-6073352" y="3941999"/>
              <a:ext cx="8128000" cy="151200"/>
            </a:xfrm>
            <a:prstGeom prst="rect">
              <a:avLst/>
            </a:prstGeom>
          </p:spPr>
          <p:style>
            <a:lnRef idx="2">
              <a:schemeClr val="accent5">
                <a:hueOff val="-9933876"/>
                <a:satOff val="39811"/>
                <a:lumOff val="8628"/>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6" name="Free-form: Shape 15">
              <a:extLst>
                <a:ext uri="{FF2B5EF4-FFF2-40B4-BE49-F238E27FC236}">
                  <a16:creationId xmlns:a16="http://schemas.microsoft.com/office/drawing/2014/main" id="{AFA3BE7A-FEE8-165C-7804-550AE36A213E}"/>
                </a:ext>
              </a:extLst>
            </p:cNvPr>
            <p:cNvSpPr/>
            <p:nvPr/>
          </p:nvSpPr>
          <p:spPr>
            <a:xfrm>
              <a:off x="-5666952" y="3853439"/>
              <a:ext cx="7721600" cy="239760"/>
            </a:xfrm>
            <a:custGeom>
              <a:avLst/>
              <a:gdLst>
                <a:gd name="csX0" fmla="*/ 0 w 5689600"/>
                <a:gd name="csY0" fmla="*/ 29521 h 177120"/>
                <a:gd name="csX1" fmla="*/ 29521 w 5689600"/>
                <a:gd name="csY1" fmla="*/ 0 h 177120"/>
                <a:gd name="csX2" fmla="*/ 5660079 w 5689600"/>
                <a:gd name="csY2" fmla="*/ 0 h 177120"/>
                <a:gd name="csX3" fmla="*/ 5689600 w 5689600"/>
                <a:gd name="csY3" fmla="*/ 29521 h 177120"/>
                <a:gd name="csX4" fmla="*/ 5689600 w 5689600"/>
                <a:gd name="csY4" fmla="*/ 147599 h 177120"/>
                <a:gd name="csX5" fmla="*/ 5660079 w 5689600"/>
                <a:gd name="csY5" fmla="*/ 177120 h 177120"/>
                <a:gd name="csX6" fmla="*/ 29521 w 5689600"/>
                <a:gd name="csY6" fmla="*/ 177120 h 177120"/>
                <a:gd name="csX7" fmla="*/ 0 w 5689600"/>
                <a:gd name="csY7" fmla="*/ 147599 h 177120"/>
                <a:gd name="csX8" fmla="*/ 0 w 5689600"/>
                <a:gd name="csY8" fmla="*/ 29521 h 17712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5689600" h="177120">
                  <a:moveTo>
                    <a:pt x="0" y="29521"/>
                  </a:moveTo>
                  <a:cubicBezTo>
                    <a:pt x="0" y="13217"/>
                    <a:pt x="13217" y="0"/>
                    <a:pt x="29521" y="0"/>
                  </a:cubicBezTo>
                  <a:lnTo>
                    <a:pt x="5660079" y="0"/>
                  </a:lnTo>
                  <a:cubicBezTo>
                    <a:pt x="5676383" y="0"/>
                    <a:pt x="5689600" y="13217"/>
                    <a:pt x="5689600" y="29521"/>
                  </a:cubicBezTo>
                  <a:lnTo>
                    <a:pt x="5689600" y="147599"/>
                  </a:lnTo>
                  <a:cubicBezTo>
                    <a:pt x="5689600" y="163903"/>
                    <a:pt x="5676383" y="177120"/>
                    <a:pt x="5660079" y="177120"/>
                  </a:cubicBezTo>
                  <a:lnTo>
                    <a:pt x="29521" y="177120"/>
                  </a:lnTo>
                  <a:cubicBezTo>
                    <a:pt x="13217" y="177120"/>
                    <a:pt x="0" y="163903"/>
                    <a:pt x="0" y="147599"/>
                  </a:cubicBezTo>
                  <a:lnTo>
                    <a:pt x="0" y="29521"/>
                  </a:lnTo>
                  <a:close/>
                </a:path>
              </a:pathLst>
            </a:custGeom>
          </p:spPr>
          <p:style>
            <a:lnRef idx="2">
              <a:schemeClr val="lt1">
                <a:hueOff val="0"/>
                <a:satOff val="0"/>
                <a:lumOff val="0"/>
                <a:alphaOff val="0"/>
              </a:schemeClr>
            </a:lnRef>
            <a:fillRef idx="1">
              <a:schemeClr val="accent5">
                <a:hueOff val="-9933876"/>
                <a:satOff val="39811"/>
                <a:lumOff val="8628"/>
                <a:alphaOff val="0"/>
              </a:schemeClr>
            </a:fillRef>
            <a:effectRef idx="0">
              <a:schemeClr val="accent5">
                <a:hueOff val="-9933876"/>
                <a:satOff val="39811"/>
                <a:lumOff val="8628"/>
                <a:alphaOff val="0"/>
              </a:schemeClr>
            </a:effectRef>
            <a:fontRef idx="minor">
              <a:schemeClr val="lt1"/>
            </a:fontRef>
          </p:style>
          <p:txBody>
            <a:bodyPr spcFirstLastPara="0" vert="horz" wrap="square" lIns="223699" tIns="8646" rIns="223699" bIns="8646" numCol="1" spcCol="1270" anchor="ctr" anchorCtr="0">
              <a:noAutofit/>
            </a:bodyPr>
            <a:lstStyle/>
            <a:p>
              <a:pPr marL="0" lvl="0" indent="0" algn="l" defTabSz="26670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Reinforcement anchors culture: New practices become culture only when they are tied to performance, promotion, and success.</a:t>
              </a:r>
              <a:endParaRPr lang="en-GB" kern="1200" dirty="0"/>
            </a:p>
          </p:txBody>
        </p:sp>
      </p:grpSp>
    </p:spTree>
    <p:extLst>
      <p:ext uri="{BB962C8B-B14F-4D97-AF65-F5344CB8AC3E}">
        <p14:creationId xmlns:p14="http://schemas.microsoft.com/office/powerpoint/2010/main" val="27102902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BA06C-77EF-5C35-1468-01F28D4D2CF9}"/>
              </a:ext>
            </a:extLst>
          </p:cNvPr>
          <p:cNvSpPr>
            <a:spLocks noGrp="1"/>
          </p:cNvSpPr>
          <p:nvPr>
            <p:ph type="title"/>
          </p:nvPr>
        </p:nvSpPr>
        <p:spPr/>
        <p:txBody>
          <a:bodyPr/>
          <a:lstStyle/>
          <a:p>
            <a:r>
              <a:rPr lang="en-GB" dirty="0"/>
              <a:t>Geert Hofstede: National Culture and Leadership</a:t>
            </a:r>
          </a:p>
        </p:txBody>
      </p:sp>
      <p:sp>
        <p:nvSpPr>
          <p:cNvPr id="3" name="Content Placeholder 2">
            <a:extLst>
              <a:ext uri="{FF2B5EF4-FFF2-40B4-BE49-F238E27FC236}">
                <a16:creationId xmlns:a16="http://schemas.microsoft.com/office/drawing/2014/main" id="{4B1164AF-1A56-0BE9-FF91-42FCC49CC9A3}"/>
              </a:ext>
            </a:extLst>
          </p:cNvPr>
          <p:cNvSpPr>
            <a:spLocks noGrp="1"/>
          </p:cNvSpPr>
          <p:nvPr>
            <p:ph sz="half" idx="1"/>
          </p:nvPr>
        </p:nvSpPr>
        <p:spPr>
          <a:xfrm>
            <a:off x="160579" y="1628763"/>
            <a:ext cx="7568997" cy="3505945"/>
          </a:xfrm>
        </p:spPr>
        <p:txBody>
          <a:bodyPr/>
          <a:lstStyle/>
          <a:p>
            <a:pPr marL="0" indent="0">
              <a:buNone/>
            </a:pPr>
            <a:r>
              <a:rPr lang="en-GB" sz="2000" dirty="0">
                <a:latin typeface="Arial" panose="020B0604020202020204" pitchFamily="34" charset="0"/>
                <a:cs typeface="Arial" panose="020B0604020202020204" pitchFamily="34" charset="0"/>
              </a:rPr>
              <a:t>Hofstede examines culture at the national level, suggesting that National culture strongly shapes workplace behaviour as well as leadership expectations vary across countries.</a:t>
            </a:r>
          </a:p>
          <a:p>
            <a:pPr marL="0" indent="0">
              <a:buNone/>
            </a:pPr>
            <a:r>
              <a:rPr lang="en-GB" sz="2000" dirty="0">
                <a:latin typeface="Arial" panose="020B0604020202020204" pitchFamily="34" charset="0"/>
                <a:cs typeface="Arial" panose="020B0604020202020204" pitchFamily="34" charset="0"/>
              </a:rPr>
              <a:t>He identified Six cultural dimensions to  explain differences :</a:t>
            </a:r>
          </a:p>
          <a:p>
            <a:r>
              <a:rPr lang="en-GB" sz="2000" dirty="0">
                <a:latin typeface="Arial" panose="020B0604020202020204" pitchFamily="34" charset="0"/>
                <a:cs typeface="Arial" panose="020B0604020202020204" pitchFamily="34" charset="0"/>
              </a:rPr>
              <a:t>Power Distance</a:t>
            </a:r>
          </a:p>
          <a:p>
            <a:r>
              <a:rPr lang="en-GB" sz="2000" dirty="0">
                <a:latin typeface="Arial" panose="020B0604020202020204" pitchFamily="34" charset="0"/>
                <a:cs typeface="Arial" panose="020B0604020202020204" pitchFamily="34" charset="0"/>
              </a:rPr>
              <a:t>Individualism vs. Collectivism</a:t>
            </a:r>
          </a:p>
          <a:p>
            <a:r>
              <a:rPr lang="en-GB" sz="2000" dirty="0">
                <a:latin typeface="Arial" panose="020B0604020202020204" pitchFamily="34" charset="0"/>
                <a:cs typeface="Arial" panose="020B0604020202020204" pitchFamily="34" charset="0"/>
              </a:rPr>
              <a:t>Masculinity vs. Femininity</a:t>
            </a:r>
          </a:p>
          <a:p>
            <a:r>
              <a:rPr lang="en-GB" sz="2000" dirty="0">
                <a:latin typeface="Arial" panose="020B0604020202020204" pitchFamily="34" charset="0"/>
                <a:cs typeface="Arial" panose="020B0604020202020204" pitchFamily="34" charset="0"/>
              </a:rPr>
              <a:t>Uncertainty Avoidance</a:t>
            </a:r>
          </a:p>
          <a:p>
            <a:r>
              <a:rPr lang="en-GB" sz="2000" dirty="0">
                <a:latin typeface="Arial" panose="020B0604020202020204" pitchFamily="34" charset="0"/>
                <a:cs typeface="Arial" panose="020B0604020202020204" pitchFamily="34" charset="0"/>
              </a:rPr>
              <a:t>Long-Term Orientation</a:t>
            </a:r>
          </a:p>
          <a:p>
            <a:r>
              <a:rPr lang="en-GB" sz="2000" dirty="0">
                <a:latin typeface="Arial" panose="020B0604020202020204" pitchFamily="34" charset="0"/>
                <a:cs typeface="Arial" panose="020B0604020202020204" pitchFamily="34" charset="0"/>
              </a:rPr>
              <a:t>Indulgence vs. Restraint</a:t>
            </a:r>
          </a:p>
        </p:txBody>
      </p:sp>
      <p:pic>
        <p:nvPicPr>
          <p:cNvPr id="6" name="Picture 5">
            <a:extLst>
              <a:ext uri="{FF2B5EF4-FFF2-40B4-BE49-F238E27FC236}">
                <a16:creationId xmlns:a16="http://schemas.microsoft.com/office/drawing/2014/main" id="{86DBFD24-7832-236A-6C12-0D8850C59415}"/>
              </a:ext>
            </a:extLst>
          </p:cNvPr>
          <p:cNvPicPr>
            <a:picLocks noChangeAspect="1"/>
          </p:cNvPicPr>
          <p:nvPr/>
        </p:nvPicPr>
        <p:blipFill>
          <a:blip r:embed="rId3"/>
          <a:stretch>
            <a:fillRect/>
          </a:stretch>
        </p:blipFill>
        <p:spPr>
          <a:xfrm>
            <a:off x="7580829" y="1707324"/>
            <a:ext cx="4472441" cy="2878359"/>
          </a:xfrm>
          <a:prstGeom prst="rect">
            <a:avLst/>
          </a:prstGeom>
        </p:spPr>
      </p:pic>
      <p:sp>
        <p:nvSpPr>
          <p:cNvPr id="9" name="TextBox 8">
            <a:extLst>
              <a:ext uri="{FF2B5EF4-FFF2-40B4-BE49-F238E27FC236}">
                <a16:creationId xmlns:a16="http://schemas.microsoft.com/office/drawing/2014/main" id="{236E41BE-3D7E-0228-E826-255570C7333C}"/>
              </a:ext>
            </a:extLst>
          </p:cNvPr>
          <p:cNvSpPr txBox="1"/>
          <p:nvPr/>
        </p:nvSpPr>
        <p:spPr>
          <a:xfrm>
            <a:off x="3616248" y="5362419"/>
            <a:ext cx="8424936" cy="1123712"/>
          </a:xfrm>
          <a:prstGeom prst="roundRect">
            <a:avLst/>
          </a:prstGeom>
          <a:solidFill>
            <a:schemeClr val="bg1"/>
          </a:solidFill>
          <a:ln>
            <a:solidFill>
              <a:schemeClr val="tx2"/>
            </a:solidFill>
          </a:ln>
        </p:spPr>
        <p:txBody>
          <a:bodyPr wrap="square">
            <a:spAutoFit/>
          </a:bodyPr>
          <a:lstStyle/>
          <a:p>
            <a:pPr marL="0" indent="0">
              <a:buNone/>
            </a:pPr>
            <a:r>
              <a:rPr lang="en-GB" sz="2000" dirty="0"/>
              <a:t>Leaders </a:t>
            </a:r>
            <a:r>
              <a:rPr lang="en-GB" sz="2000" b="1" dirty="0"/>
              <a:t>cannot</a:t>
            </a:r>
            <a:r>
              <a:rPr lang="en-GB" sz="2000" dirty="0"/>
              <a:t> easily change national culture: They </a:t>
            </a:r>
            <a:r>
              <a:rPr lang="en-GB" sz="2000" b="1" dirty="0"/>
              <a:t>must adapt </a:t>
            </a:r>
            <a:r>
              <a:rPr lang="en-GB" sz="2000" dirty="0"/>
              <a:t>leadership styles to fit cultural contexts. Misaligned leadership causes friction: Practices effective in one culture </a:t>
            </a:r>
            <a:r>
              <a:rPr lang="en-GB" sz="2000" b="1" dirty="0"/>
              <a:t>may</a:t>
            </a:r>
            <a:r>
              <a:rPr lang="en-GB" sz="2000" dirty="0"/>
              <a:t> fail in another.</a:t>
            </a:r>
          </a:p>
        </p:txBody>
      </p:sp>
    </p:spTree>
    <p:extLst>
      <p:ext uri="{BB962C8B-B14F-4D97-AF65-F5344CB8AC3E}">
        <p14:creationId xmlns:p14="http://schemas.microsoft.com/office/powerpoint/2010/main" val="42282883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FEA878-ABEE-90DA-0E0A-894BE36A3B50}"/>
              </a:ext>
            </a:extLst>
          </p:cNvPr>
          <p:cNvSpPr>
            <a:spLocks noGrp="1"/>
          </p:cNvSpPr>
          <p:nvPr>
            <p:ph type="title"/>
          </p:nvPr>
        </p:nvSpPr>
        <p:spPr>
          <a:xfrm>
            <a:off x="609600" y="274638"/>
            <a:ext cx="10972800" cy="1143000"/>
          </a:xfrm>
        </p:spPr>
        <p:txBody>
          <a:bodyPr wrap="square" anchor="ctr">
            <a:normAutofit/>
          </a:bodyPr>
          <a:lstStyle/>
          <a:p>
            <a:r>
              <a:rPr lang="en-GB" dirty="0"/>
              <a:t>McKinsey &amp; Company – The 7-S Framework</a:t>
            </a:r>
          </a:p>
        </p:txBody>
      </p:sp>
      <p:sp>
        <p:nvSpPr>
          <p:cNvPr id="11" name="Content Placeholder 2">
            <a:extLst>
              <a:ext uri="{FF2B5EF4-FFF2-40B4-BE49-F238E27FC236}">
                <a16:creationId xmlns:a16="http://schemas.microsoft.com/office/drawing/2014/main" id="{331418C8-B909-EA3F-7264-C8AADDB86EB7}"/>
              </a:ext>
            </a:extLst>
          </p:cNvPr>
          <p:cNvSpPr>
            <a:spLocks noGrp="1"/>
          </p:cNvSpPr>
          <p:nvPr>
            <p:ph sz="half" idx="1"/>
          </p:nvPr>
        </p:nvSpPr>
        <p:spPr>
          <a:xfrm>
            <a:off x="0" y="1600201"/>
            <a:ext cx="5994400" cy="3989040"/>
          </a:xfrm>
        </p:spPr>
        <p:txBody>
          <a:bodyPr/>
          <a:lstStyle/>
          <a:p>
            <a:pPr>
              <a:lnSpc>
                <a:spcPct val="150000"/>
              </a:lnSpc>
            </a:pPr>
            <a:r>
              <a:rPr lang="en-GB" sz="2400" dirty="0">
                <a:latin typeface="Arial" panose="020B0604020202020204" pitchFamily="34" charset="0"/>
                <a:cs typeface="Arial" panose="020B0604020202020204" pitchFamily="34" charset="0"/>
              </a:rPr>
              <a:t>The McKinsey 7-S Framework argues that organizational effectiveness depends on the alignment of seven interdependent elements. </a:t>
            </a:r>
          </a:p>
          <a:p>
            <a:pPr>
              <a:lnSpc>
                <a:spcPct val="150000"/>
              </a:lnSpc>
            </a:pPr>
            <a:r>
              <a:rPr lang="en-GB" sz="2400" dirty="0">
                <a:latin typeface="Arial" panose="020B0604020202020204" pitchFamily="34" charset="0"/>
                <a:cs typeface="Arial" panose="020B0604020202020204" pitchFamily="34" charset="0"/>
              </a:rPr>
              <a:t>Culture is not a single component but is </a:t>
            </a:r>
            <a:r>
              <a:rPr lang="en-GB" sz="2400" b="1" dirty="0">
                <a:latin typeface="Arial" panose="020B0604020202020204" pitchFamily="34" charset="0"/>
                <a:cs typeface="Arial" panose="020B0604020202020204" pitchFamily="34" charset="0"/>
              </a:rPr>
              <a:t>embedded</a:t>
            </a:r>
            <a:r>
              <a:rPr lang="en-GB" sz="2400" dirty="0">
                <a:latin typeface="Arial" panose="020B0604020202020204" pitchFamily="34" charset="0"/>
                <a:cs typeface="Arial" panose="020B0604020202020204" pitchFamily="34" charset="0"/>
              </a:rPr>
              <a:t> primarily in the “soft S’s” and </a:t>
            </a:r>
            <a:r>
              <a:rPr lang="en-GB" sz="2400" b="1" dirty="0">
                <a:latin typeface="Arial" panose="020B0604020202020204" pitchFamily="34" charset="0"/>
                <a:cs typeface="Arial" panose="020B0604020202020204" pitchFamily="34" charset="0"/>
              </a:rPr>
              <a:t>reinforced</a:t>
            </a:r>
            <a:r>
              <a:rPr lang="en-GB" sz="2400" dirty="0">
                <a:latin typeface="Arial" panose="020B0604020202020204" pitchFamily="34" charset="0"/>
                <a:cs typeface="Arial" panose="020B0604020202020204" pitchFamily="34" charset="0"/>
              </a:rPr>
              <a:t> by the “hard S’s”.</a:t>
            </a:r>
            <a:endParaRPr lang="en-US" sz="2400" dirty="0">
              <a:latin typeface="Arial" panose="020B0604020202020204" pitchFamily="34" charset="0"/>
              <a:cs typeface="Arial" panose="020B0604020202020204" pitchFamily="34" charset="0"/>
            </a:endParaRPr>
          </a:p>
        </p:txBody>
      </p:sp>
      <p:pic>
        <p:nvPicPr>
          <p:cNvPr id="6" name="Picture 5" descr="A diagram of a structure&#10;&#10;AI-generated content may be incorrect.">
            <a:extLst>
              <a:ext uri="{FF2B5EF4-FFF2-40B4-BE49-F238E27FC236}">
                <a16:creationId xmlns:a16="http://schemas.microsoft.com/office/drawing/2014/main" id="{7C8A3511-814D-FE93-3F53-ABAA4B126830}"/>
              </a:ext>
            </a:extLst>
          </p:cNvPr>
          <p:cNvPicPr>
            <a:picLocks noChangeAspect="1"/>
          </p:cNvPicPr>
          <p:nvPr/>
        </p:nvPicPr>
        <p:blipFill>
          <a:blip r:embed="rId3"/>
          <a:stretch>
            <a:fillRect/>
          </a:stretch>
        </p:blipFill>
        <p:spPr>
          <a:xfrm>
            <a:off x="6211791" y="1600201"/>
            <a:ext cx="5356417" cy="3989040"/>
          </a:xfrm>
          <a:prstGeom prst="rect">
            <a:avLst/>
          </a:prstGeom>
          <a:noFill/>
        </p:spPr>
      </p:pic>
    </p:spTree>
    <p:extLst>
      <p:ext uri="{BB962C8B-B14F-4D97-AF65-F5344CB8AC3E}">
        <p14:creationId xmlns:p14="http://schemas.microsoft.com/office/powerpoint/2010/main" val="5481214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719B4-088C-E005-E65D-27739C8E6C2B}"/>
              </a:ext>
            </a:extLst>
          </p:cNvPr>
          <p:cNvSpPr>
            <a:spLocks noGrp="1"/>
          </p:cNvSpPr>
          <p:nvPr>
            <p:ph type="title"/>
          </p:nvPr>
        </p:nvSpPr>
        <p:spPr/>
        <p:txBody>
          <a:bodyPr/>
          <a:lstStyle/>
          <a:p>
            <a:r>
              <a:rPr lang="en-GB" dirty="0"/>
              <a:t>Summary of Models and Theories</a:t>
            </a:r>
          </a:p>
        </p:txBody>
      </p:sp>
      <p:graphicFrame>
        <p:nvGraphicFramePr>
          <p:cNvPr id="10" name="Content Placeholder 9">
            <a:extLst>
              <a:ext uri="{FF2B5EF4-FFF2-40B4-BE49-F238E27FC236}">
                <a16:creationId xmlns:a16="http://schemas.microsoft.com/office/drawing/2014/main" id="{61740BC4-E6CF-451D-0351-302C94B45387}"/>
              </a:ext>
            </a:extLst>
          </p:cNvPr>
          <p:cNvGraphicFramePr>
            <a:graphicFrameLocks noGrp="1"/>
          </p:cNvGraphicFramePr>
          <p:nvPr>
            <p:ph sz="half" idx="1"/>
            <p:extLst>
              <p:ext uri="{D42A27DB-BD31-4B8C-83A1-F6EECF244321}">
                <p14:modId xmlns:p14="http://schemas.microsoft.com/office/powerpoint/2010/main" val="1305360801"/>
              </p:ext>
            </p:extLst>
          </p:nvPr>
        </p:nvGraphicFramePr>
        <p:xfrm>
          <a:off x="609600" y="1417638"/>
          <a:ext cx="11247039" cy="4100684"/>
        </p:xfrm>
        <a:graphic>
          <a:graphicData uri="http://schemas.openxmlformats.org/drawingml/2006/table">
            <a:tbl>
              <a:tblPr firstRow="1" bandRow="1">
                <a:tableStyleId>{5C22544A-7EE6-4342-B048-85BDC9FD1C3A}</a:tableStyleId>
              </a:tblPr>
              <a:tblGrid>
                <a:gridCol w="3110136">
                  <a:extLst>
                    <a:ext uri="{9D8B030D-6E8A-4147-A177-3AD203B41FA5}">
                      <a16:colId xmlns:a16="http://schemas.microsoft.com/office/drawing/2014/main" val="3387883564"/>
                    </a:ext>
                  </a:extLst>
                </a:gridCol>
                <a:gridCol w="4387890">
                  <a:extLst>
                    <a:ext uri="{9D8B030D-6E8A-4147-A177-3AD203B41FA5}">
                      <a16:colId xmlns:a16="http://schemas.microsoft.com/office/drawing/2014/main" val="766147215"/>
                    </a:ext>
                  </a:extLst>
                </a:gridCol>
                <a:gridCol w="3749013">
                  <a:extLst>
                    <a:ext uri="{9D8B030D-6E8A-4147-A177-3AD203B41FA5}">
                      <a16:colId xmlns:a16="http://schemas.microsoft.com/office/drawing/2014/main" val="2668247665"/>
                    </a:ext>
                  </a:extLst>
                </a:gridCol>
              </a:tblGrid>
              <a:tr h="655464">
                <a:tc>
                  <a:txBody>
                    <a:bodyPr/>
                    <a:lstStyle/>
                    <a:p>
                      <a:pPr algn="ctr">
                        <a:buNone/>
                      </a:pPr>
                      <a:r>
                        <a:rPr lang="en-GB" sz="2800"/>
                        <a:t>Model</a:t>
                      </a:r>
                    </a:p>
                  </a:txBody>
                  <a:tcPr anchor="ctr"/>
                </a:tc>
                <a:tc>
                  <a:txBody>
                    <a:bodyPr/>
                    <a:lstStyle/>
                    <a:p>
                      <a:pPr algn="ctr">
                        <a:buNone/>
                      </a:pPr>
                      <a:r>
                        <a:rPr lang="en-GB" sz="2800" dirty="0"/>
                        <a:t>What it explains</a:t>
                      </a:r>
                    </a:p>
                  </a:txBody>
                  <a:tcPr anchor="ctr"/>
                </a:tc>
                <a:tc>
                  <a:txBody>
                    <a:bodyPr/>
                    <a:lstStyle/>
                    <a:p>
                      <a:pPr algn="ctr">
                        <a:buNone/>
                      </a:pPr>
                      <a:r>
                        <a:rPr lang="en-GB" sz="2800" dirty="0"/>
                        <a:t>Role of culture</a:t>
                      </a:r>
                    </a:p>
                  </a:txBody>
                  <a:tcPr anchor="ctr"/>
                </a:tc>
                <a:extLst>
                  <a:ext uri="{0D108BD9-81ED-4DB2-BD59-A6C34878D82A}">
                    <a16:rowId xmlns:a16="http://schemas.microsoft.com/office/drawing/2014/main" val="581254454"/>
                  </a:ext>
                </a:extLst>
              </a:tr>
              <a:tr h="861305">
                <a:tc>
                  <a:txBody>
                    <a:bodyPr/>
                    <a:lstStyle/>
                    <a:p>
                      <a:pPr>
                        <a:buNone/>
                      </a:pPr>
                      <a:r>
                        <a:rPr lang="en-GB" sz="3200" b="1"/>
                        <a:t>Schein</a:t>
                      </a:r>
                      <a:endParaRPr lang="en-GB" sz="3200"/>
                    </a:p>
                  </a:txBody>
                  <a:tcPr anchor="ctr"/>
                </a:tc>
                <a:tc>
                  <a:txBody>
                    <a:bodyPr/>
                    <a:lstStyle/>
                    <a:p>
                      <a:pPr>
                        <a:buNone/>
                      </a:pPr>
                      <a:r>
                        <a:rPr lang="en-GB" sz="2400" dirty="0"/>
                        <a:t>How culture is created &amp; embedded.</a:t>
                      </a:r>
                    </a:p>
                  </a:txBody>
                  <a:tcPr anchor="ctr"/>
                </a:tc>
                <a:tc>
                  <a:txBody>
                    <a:bodyPr/>
                    <a:lstStyle/>
                    <a:p>
                      <a:pPr>
                        <a:buNone/>
                      </a:pPr>
                      <a:r>
                        <a:rPr lang="en-GB" sz="2400" dirty="0"/>
                        <a:t>Deep assumptions shaped by leaders.</a:t>
                      </a:r>
                    </a:p>
                  </a:txBody>
                  <a:tcPr anchor="ctr"/>
                </a:tc>
                <a:extLst>
                  <a:ext uri="{0D108BD9-81ED-4DB2-BD59-A6C34878D82A}">
                    <a16:rowId xmlns:a16="http://schemas.microsoft.com/office/drawing/2014/main" val="4206598299"/>
                  </a:ext>
                </a:extLst>
              </a:tr>
              <a:tr h="861305">
                <a:tc>
                  <a:txBody>
                    <a:bodyPr/>
                    <a:lstStyle/>
                    <a:p>
                      <a:pPr>
                        <a:buNone/>
                      </a:pPr>
                      <a:r>
                        <a:rPr lang="en-GB" sz="3200" b="1" dirty="0"/>
                        <a:t>Kotter</a:t>
                      </a:r>
                    </a:p>
                  </a:txBody>
                  <a:tcPr anchor="ctr"/>
                </a:tc>
                <a:tc>
                  <a:txBody>
                    <a:bodyPr/>
                    <a:lstStyle/>
                    <a:p>
                      <a:pPr>
                        <a:buNone/>
                      </a:pPr>
                      <a:r>
                        <a:rPr lang="en-GB" sz="2400" dirty="0"/>
                        <a:t>How culture changes.</a:t>
                      </a:r>
                    </a:p>
                  </a:txBody>
                  <a:tcPr anchor="ctr"/>
                </a:tc>
                <a:tc>
                  <a:txBody>
                    <a:bodyPr/>
                    <a:lstStyle/>
                    <a:p>
                      <a:pPr>
                        <a:buNone/>
                      </a:pPr>
                      <a:r>
                        <a:rPr lang="en-GB" sz="2400" dirty="0"/>
                        <a:t>Result of sustained behavioural change.</a:t>
                      </a:r>
                    </a:p>
                  </a:txBody>
                  <a:tcPr anchor="ctr"/>
                </a:tc>
                <a:extLst>
                  <a:ext uri="{0D108BD9-81ED-4DB2-BD59-A6C34878D82A}">
                    <a16:rowId xmlns:a16="http://schemas.microsoft.com/office/drawing/2014/main" val="3273035096"/>
                  </a:ext>
                </a:extLst>
              </a:tr>
              <a:tr h="861305">
                <a:tc>
                  <a:txBody>
                    <a:bodyPr/>
                    <a:lstStyle/>
                    <a:p>
                      <a:pPr>
                        <a:buNone/>
                      </a:pPr>
                      <a:r>
                        <a:rPr lang="en-GB" sz="3200" b="1" dirty="0"/>
                        <a:t>Hofstede</a:t>
                      </a:r>
                    </a:p>
                  </a:txBody>
                  <a:tcPr anchor="ctr"/>
                </a:tc>
                <a:tc>
                  <a:txBody>
                    <a:bodyPr/>
                    <a:lstStyle/>
                    <a:p>
                      <a:pPr>
                        <a:buNone/>
                      </a:pPr>
                      <a:r>
                        <a:rPr lang="en-GB" sz="2400" dirty="0"/>
                        <a:t>Why cultures differ across countries.</a:t>
                      </a:r>
                    </a:p>
                  </a:txBody>
                  <a:tcPr anchor="ctr"/>
                </a:tc>
                <a:tc>
                  <a:txBody>
                    <a:bodyPr/>
                    <a:lstStyle/>
                    <a:p>
                      <a:pPr>
                        <a:buNone/>
                      </a:pPr>
                      <a:r>
                        <a:rPr lang="en-GB" sz="2400" dirty="0"/>
                        <a:t>National values shape expectations.</a:t>
                      </a:r>
                    </a:p>
                  </a:txBody>
                  <a:tcPr anchor="ctr"/>
                </a:tc>
                <a:extLst>
                  <a:ext uri="{0D108BD9-81ED-4DB2-BD59-A6C34878D82A}">
                    <a16:rowId xmlns:a16="http://schemas.microsoft.com/office/drawing/2014/main" val="3330419284"/>
                  </a:ext>
                </a:extLst>
              </a:tr>
              <a:tr h="861305">
                <a:tc>
                  <a:txBody>
                    <a:bodyPr/>
                    <a:lstStyle/>
                    <a:p>
                      <a:pPr>
                        <a:buNone/>
                      </a:pPr>
                      <a:r>
                        <a:rPr lang="en-GB" sz="3200" b="1" dirty="0"/>
                        <a:t>McKinsey 7-S</a:t>
                      </a:r>
                    </a:p>
                  </a:txBody>
                  <a:tcPr anchor="ctr"/>
                </a:tc>
                <a:tc>
                  <a:txBody>
                    <a:bodyPr/>
                    <a:lstStyle/>
                    <a:p>
                      <a:pPr>
                        <a:buNone/>
                      </a:pPr>
                      <a:r>
                        <a:rPr lang="en-GB" sz="2400" dirty="0"/>
                        <a:t>How culture must align with organisation.</a:t>
                      </a:r>
                    </a:p>
                  </a:txBody>
                  <a:tcPr anchor="ctr"/>
                </a:tc>
                <a:tc>
                  <a:txBody>
                    <a:bodyPr/>
                    <a:lstStyle/>
                    <a:p>
                      <a:pPr>
                        <a:buNone/>
                      </a:pPr>
                      <a:r>
                        <a:rPr lang="en-GB" sz="2400" dirty="0"/>
                        <a:t>Shared Values linked to all systems.</a:t>
                      </a:r>
                    </a:p>
                  </a:txBody>
                  <a:tcPr anchor="ctr"/>
                </a:tc>
                <a:extLst>
                  <a:ext uri="{0D108BD9-81ED-4DB2-BD59-A6C34878D82A}">
                    <a16:rowId xmlns:a16="http://schemas.microsoft.com/office/drawing/2014/main" val="56667009"/>
                  </a:ext>
                </a:extLst>
              </a:tr>
            </a:tbl>
          </a:graphicData>
        </a:graphic>
      </p:graphicFrame>
    </p:spTree>
    <p:extLst>
      <p:ext uri="{BB962C8B-B14F-4D97-AF65-F5344CB8AC3E}">
        <p14:creationId xmlns:p14="http://schemas.microsoft.com/office/powerpoint/2010/main" val="1543713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5A77C-1732-2DA3-EA41-688537D9B7CA}"/>
              </a:ext>
            </a:extLst>
          </p:cNvPr>
          <p:cNvSpPr>
            <a:spLocks noGrp="1"/>
          </p:cNvSpPr>
          <p:nvPr>
            <p:ph type="title"/>
          </p:nvPr>
        </p:nvSpPr>
        <p:spPr/>
        <p:txBody>
          <a:bodyPr/>
          <a:lstStyle/>
          <a:p>
            <a:r>
              <a:rPr lang="en-GB" dirty="0"/>
              <a:t>Why Cultural Intelligence Matters in Management and Leadership</a:t>
            </a:r>
          </a:p>
        </p:txBody>
      </p:sp>
      <p:sp>
        <p:nvSpPr>
          <p:cNvPr id="3" name="Content Placeholder 2">
            <a:extLst>
              <a:ext uri="{FF2B5EF4-FFF2-40B4-BE49-F238E27FC236}">
                <a16:creationId xmlns:a16="http://schemas.microsoft.com/office/drawing/2014/main" id="{F8C9AFCF-F540-B70D-BE20-A0ADE535BF17}"/>
              </a:ext>
            </a:extLst>
          </p:cNvPr>
          <p:cNvSpPr>
            <a:spLocks noGrp="1"/>
          </p:cNvSpPr>
          <p:nvPr>
            <p:ph sz="half" idx="1"/>
          </p:nvPr>
        </p:nvSpPr>
        <p:spPr>
          <a:xfrm>
            <a:off x="479376" y="1600201"/>
            <a:ext cx="5384800" cy="3989040"/>
          </a:xfrm>
        </p:spPr>
        <p:txBody>
          <a:bodyPr/>
          <a:lstStyle/>
          <a:p>
            <a:pPr marL="0" indent="0">
              <a:buNone/>
            </a:pPr>
            <a:r>
              <a:rPr lang="en-GB" sz="2400" dirty="0"/>
              <a:t>In modern organisations:</a:t>
            </a:r>
          </a:p>
          <a:p>
            <a:r>
              <a:rPr lang="en-GB" sz="2400" dirty="0"/>
              <a:t>Teams are increasingly multicultural and global</a:t>
            </a:r>
          </a:p>
          <a:p>
            <a:r>
              <a:rPr lang="en-GB" sz="2400" dirty="0"/>
              <a:t>Leaders operate across national, organisational, and professional cultures</a:t>
            </a:r>
          </a:p>
          <a:p>
            <a:r>
              <a:rPr lang="en-GB" sz="2400" dirty="0"/>
              <a:t>Cultural misunderstanding can lead to conflict, exclusion, and poor performance</a:t>
            </a:r>
          </a:p>
          <a:p>
            <a:endParaRPr lang="en-GB" dirty="0"/>
          </a:p>
        </p:txBody>
      </p:sp>
      <p:sp>
        <p:nvSpPr>
          <p:cNvPr id="4" name="Content Placeholder 3">
            <a:extLst>
              <a:ext uri="{FF2B5EF4-FFF2-40B4-BE49-F238E27FC236}">
                <a16:creationId xmlns:a16="http://schemas.microsoft.com/office/drawing/2014/main" id="{E625C66F-9800-F098-89C5-1302F97D9C8F}"/>
              </a:ext>
            </a:extLst>
          </p:cNvPr>
          <p:cNvSpPr>
            <a:spLocks noGrp="1"/>
          </p:cNvSpPr>
          <p:nvPr>
            <p:ph sz="half" idx="2"/>
          </p:nvPr>
        </p:nvSpPr>
        <p:spPr/>
        <p:txBody>
          <a:bodyPr/>
          <a:lstStyle/>
          <a:p>
            <a:pPr marL="0" indent="0">
              <a:buNone/>
            </a:pPr>
            <a:r>
              <a:rPr lang="en-GB" sz="2400" dirty="0"/>
              <a:t>Cultural intelligence enables managers to:</a:t>
            </a:r>
          </a:p>
          <a:p>
            <a:r>
              <a:rPr lang="en-GB" sz="2400" dirty="0"/>
              <a:t>Adapt leadership style to different cultural expectations</a:t>
            </a:r>
          </a:p>
          <a:p>
            <a:r>
              <a:rPr lang="en-GB" sz="2400" dirty="0"/>
              <a:t>Communicate effectively across cultures</a:t>
            </a:r>
          </a:p>
          <a:p>
            <a:r>
              <a:rPr lang="en-GB" sz="2400" dirty="0"/>
              <a:t>Build trust and legitimacy in diverse teams</a:t>
            </a:r>
          </a:p>
          <a:p>
            <a:r>
              <a:rPr lang="en-GB" sz="2400" dirty="0"/>
              <a:t>Avoid ethnocentrism and stereotyping</a:t>
            </a:r>
          </a:p>
          <a:p>
            <a:endParaRPr lang="en-GB" dirty="0"/>
          </a:p>
        </p:txBody>
      </p:sp>
    </p:spTree>
    <p:extLst>
      <p:ext uri="{BB962C8B-B14F-4D97-AF65-F5344CB8AC3E}">
        <p14:creationId xmlns:p14="http://schemas.microsoft.com/office/powerpoint/2010/main" val="14816071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882D4-A194-A5CB-4D3F-FDB7D6BA3046}"/>
              </a:ext>
            </a:extLst>
          </p:cNvPr>
          <p:cNvSpPr>
            <a:spLocks noGrp="1"/>
          </p:cNvSpPr>
          <p:nvPr>
            <p:ph type="title"/>
          </p:nvPr>
        </p:nvSpPr>
        <p:spPr>
          <a:xfrm>
            <a:off x="5230648" y="246832"/>
            <a:ext cx="6977360" cy="1325563"/>
          </a:xfrm>
        </p:spPr>
        <p:txBody>
          <a:bodyPr/>
          <a:lstStyle/>
          <a:p>
            <a:r>
              <a:rPr lang="en-GB" sz="3600" dirty="0"/>
              <a:t>Earley and Ang </a:t>
            </a:r>
            <a:br>
              <a:rPr lang="en-GB" sz="3600" dirty="0"/>
            </a:br>
            <a:r>
              <a:rPr lang="en-GB" sz="3600" dirty="0"/>
              <a:t>Model of Cultural Intelligence CQ </a:t>
            </a:r>
          </a:p>
        </p:txBody>
      </p:sp>
      <p:pic>
        <p:nvPicPr>
          <p:cNvPr id="6" name="Content Placeholder 5" descr="A poster with text and images&#10;&#10;AI-generated content may be incorrect.">
            <a:extLst>
              <a:ext uri="{FF2B5EF4-FFF2-40B4-BE49-F238E27FC236}">
                <a16:creationId xmlns:a16="http://schemas.microsoft.com/office/drawing/2014/main" id="{E0717425-C454-8635-813D-B62E3FF02DFE}"/>
              </a:ext>
            </a:extLst>
          </p:cNvPr>
          <p:cNvPicPr>
            <a:picLocks noGrp="1" noChangeAspect="1"/>
          </p:cNvPicPr>
          <p:nvPr>
            <p:ph sz="half" idx="1"/>
          </p:nvPr>
        </p:nvPicPr>
        <p:blipFill>
          <a:blip r:embed="rId2"/>
          <a:stretch>
            <a:fillRect/>
          </a:stretch>
        </p:blipFill>
        <p:spPr bwMode="auto">
          <a:xfrm>
            <a:off x="479376" y="246832"/>
            <a:ext cx="4896544" cy="6364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6">
            <a:extLst>
              <a:ext uri="{FF2B5EF4-FFF2-40B4-BE49-F238E27FC236}">
                <a16:creationId xmlns:a16="http://schemas.microsoft.com/office/drawing/2014/main" id="{4965D1A4-A9F4-88D4-0FFA-9AD0690A3F63}"/>
              </a:ext>
            </a:extLst>
          </p:cNvPr>
          <p:cNvSpPr/>
          <p:nvPr/>
        </p:nvSpPr>
        <p:spPr>
          <a:xfrm>
            <a:off x="5242768" y="1823529"/>
            <a:ext cx="6829896" cy="1512168"/>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r>
              <a:rPr lang="en-GB" b="1" dirty="0">
                <a:latin typeface="Arial" panose="020B0604020202020204" pitchFamily="34" charset="0"/>
                <a:cs typeface="Arial" panose="020B0604020202020204" pitchFamily="34" charset="0"/>
              </a:rPr>
              <a:t>Metacognitive CQ (Cultural Awareness &amp; Reflection)</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Ability to reflect on and question cultural assumptions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Monitoring one’s thinking during cross-cultural interactions</a:t>
            </a:r>
          </a:p>
          <a:p>
            <a:r>
              <a:rPr lang="en-GB" i="1" dirty="0">
                <a:latin typeface="Arial" panose="020B0604020202020204" pitchFamily="34" charset="0"/>
                <a:cs typeface="Arial" panose="020B0604020202020204" pitchFamily="34" charset="0"/>
              </a:rPr>
              <a:t>Example:</a:t>
            </a:r>
            <a:r>
              <a:rPr lang="en-GB" dirty="0">
                <a:latin typeface="Arial" panose="020B0604020202020204" pitchFamily="34" charset="0"/>
                <a:cs typeface="Arial" panose="020B0604020202020204" pitchFamily="34" charset="0"/>
              </a:rPr>
              <a:t> Adjusting communication style after noticing misunderstanding.</a:t>
            </a:r>
          </a:p>
        </p:txBody>
      </p:sp>
      <p:sp>
        <p:nvSpPr>
          <p:cNvPr id="8" name="Rectangle: Rounded Corners 7">
            <a:extLst>
              <a:ext uri="{FF2B5EF4-FFF2-40B4-BE49-F238E27FC236}">
                <a16:creationId xmlns:a16="http://schemas.microsoft.com/office/drawing/2014/main" id="{828D22B9-823D-BC1F-C5AB-F2D04E5FD1D5}"/>
              </a:ext>
            </a:extLst>
          </p:cNvPr>
          <p:cNvSpPr/>
          <p:nvPr/>
        </p:nvSpPr>
        <p:spPr>
          <a:xfrm>
            <a:off x="5322697" y="3522304"/>
            <a:ext cx="6670038" cy="2109527"/>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r>
              <a:rPr lang="en-GB" b="1" dirty="0"/>
              <a:t>Cognitive CQ (Cultural Knowledge)</a:t>
            </a:r>
          </a:p>
          <a:p>
            <a:pPr marL="285750" indent="-285750">
              <a:buFont typeface="Arial" panose="020B0604020202020204" pitchFamily="34" charset="0"/>
              <a:buChar char="•"/>
            </a:pPr>
            <a:r>
              <a:rPr lang="en-GB" dirty="0"/>
              <a:t>Understanding cultural norms, values, and practices</a:t>
            </a:r>
          </a:p>
          <a:p>
            <a:pPr marL="285750" indent="-285750">
              <a:buFont typeface="Arial" panose="020B0604020202020204" pitchFamily="34" charset="0"/>
              <a:buChar char="•"/>
            </a:pPr>
            <a:r>
              <a:rPr lang="en-GB" dirty="0"/>
              <a:t>Knowledge of differences in leadership, communication, and hierarchy</a:t>
            </a:r>
          </a:p>
          <a:p>
            <a:r>
              <a:rPr lang="en-GB" i="1" dirty="0"/>
              <a:t>Example:</a:t>
            </a:r>
            <a:r>
              <a:rPr lang="en-GB" dirty="0"/>
              <a:t> Knowing how power distance affects decision-making.</a:t>
            </a:r>
          </a:p>
          <a:p>
            <a:r>
              <a:rPr lang="en-GB"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9401702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19FA52-92F6-8AD5-8DEA-E79F22C7E66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627BAA8-06FA-B3C2-C1A3-1814A17A6B3C}"/>
              </a:ext>
            </a:extLst>
          </p:cNvPr>
          <p:cNvSpPr>
            <a:spLocks noGrp="1"/>
          </p:cNvSpPr>
          <p:nvPr>
            <p:ph type="title"/>
          </p:nvPr>
        </p:nvSpPr>
        <p:spPr>
          <a:xfrm>
            <a:off x="251255" y="378103"/>
            <a:ext cx="6977360" cy="1325563"/>
          </a:xfrm>
        </p:spPr>
        <p:txBody>
          <a:bodyPr/>
          <a:lstStyle/>
          <a:p>
            <a:r>
              <a:rPr lang="en-GB" sz="3600" dirty="0"/>
              <a:t>Earley and Ang </a:t>
            </a:r>
            <a:br>
              <a:rPr lang="en-GB" sz="3600" dirty="0"/>
            </a:br>
            <a:r>
              <a:rPr lang="en-GB" sz="3600" dirty="0"/>
              <a:t>Model of Cultural Intelligence CQ </a:t>
            </a:r>
          </a:p>
        </p:txBody>
      </p:sp>
      <p:pic>
        <p:nvPicPr>
          <p:cNvPr id="6" name="Content Placeholder 5" descr="A poster with text and images&#10;&#10;AI-generated content may be incorrect.">
            <a:extLst>
              <a:ext uri="{FF2B5EF4-FFF2-40B4-BE49-F238E27FC236}">
                <a16:creationId xmlns:a16="http://schemas.microsoft.com/office/drawing/2014/main" id="{F3564724-1D5F-3D9C-EED4-67F95936C90C}"/>
              </a:ext>
            </a:extLst>
          </p:cNvPr>
          <p:cNvPicPr>
            <a:picLocks noGrp="1" noChangeAspect="1"/>
          </p:cNvPicPr>
          <p:nvPr>
            <p:ph sz="half" idx="1"/>
          </p:nvPr>
        </p:nvPicPr>
        <p:blipFill>
          <a:blip r:embed="rId2"/>
          <a:stretch>
            <a:fillRect/>
          </a:stretch>
        </p:blipFill>
        <p:spPr bwMode="auto">
          <a:xfrm>
            <a:off x="7228615" y="246832"/>
            <a:ext cx="4896544" cy="6364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6">
            <a:extLst>
              <a:ext uri="{FF2B5EF4-FFF2-40B4-BE49-F238E27FC236}">
                <a16:creationId xmlns:a16="http://schemas.microsoft.com/office/drawing/2014/main" id="{CC39BD3F-C55B-874A-B5D3-45CAF76481AC}"/>
              </a:ext>
            </a:extLst>
          </p:cNvPr>
          <p:cNvSpPr/>
          <p:nvPr/>
        </p:nvSpPr>
        <p:spPr>
          <a:xfrm>
            <a:off x="443627" y="1823528"/>
            <a:ext cx="6727513" cy="1512168"/>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r>
              <a:rPr lang="en-GB" b="1" dirty="0"/>
              <a:t>Motivational CQ (Drive &amp; Interest)</a:t>
            </a:r>
          </a:p>
          <a:p>
            <a:pPr marL="285750" indent="-285750">
              <a:buFont typeface="Arial" panose="020B0604020202020204" pitchFamily="34" charset="0"/>
              <a:buChar char="•"/>
            </a:pPr>
            <a:r>
              <a:rPr lang="en-GB" dirty="0"/>
              <a:t>Willingness to engage with cultural differences</a:t>
            </a:r>
          </a:p>
          <a:p>
            <a:pPr marL="285750" indent="-285750">
              <a:buFont typeface="Arial" panose="020B0604020202020204" pitchFamily="34" charset="0"/>
              <a:buChar char="•"/>
            </a:pPr>
            <a:r>
              <a:rPr lang="en-GB" dirty="0"/>
              <a:t>Confidence and curiosity in cross-cultural situations</a:t>
            </a:r>
          </a:p>
          <a:p>
            <a:r>
              <a:rPr lang="en-GB" i="1" dirty="0"/>
              <a:t>Example:</a:t>
            </a:r>
            <a:r>
              <a:rPr lang="en-GB" dirty="0"/>
              <a:t> Actively seeking international assignments or diverse teams.</a:t>
            </a:r>
          </a:p>
        </p:txBody>
      </p:sp>
      <p:sp>
        <p:nvSpPr>
          <p:cNvPr id="8" name="Rectangle: Rounded Corners 7">
            <a:extLst>
              <a:ext uri="{FF2B5EF4-FFF2-40B4-BE49-F238E27FC236}">
                <a16:creationId xmlns:a16="http://schemas.microsoft.com/office/drawing/2014/main" id="{B03A16D2-326C-E23B-BD07-DF5FABE3D436}"/>
              </a:ext>
            </a:extLst>
          </p:cNvPr>
          <p:cNvSpPr/>
          <p:nvPr/>
        </p:nvSpPr>
        <p:spPr>
          <a:xfrm>
            <a:off x="438448" y="3789040"/>
            <a:ext cx="6670038" cy="1842792"/>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r>
              <a:rPr lang="en-GB" b="1" dirty="0"/>
              <a:t>Behavioural CQ (Adaptability in Action)</a:t>
            </a:r>
          </a:p>
          <a:p>
            <a:pPr marL="285750" indent="-285750">
              <a:buFont typeface="Arial" panose="020B0604020202020204" pitchFamily="34" charset="0"/>
              <a:buChar char="•"/>
            </a:pPr>
            <a:r>
              <a:rPr lang="en-GB" dirty="0"/>
              <a:t>Ability to adapt verbal and non-verbal behaviour</a:t>
            </a:r>
          </a:p>
          <a:p>
            <a:pPr marL="285750" indent="-285750">
              <a:buFont typeface="Arial" panose="020B0604020202020204" pitchFamily="34" charset="0"/>
              <a:buChar char="•"/>
            </a:pPr>
            <a:r>
              <a:rPr lang="en-GB" dirty="0"/>
              <a:t>Adjusting leadership and communication styles appropriately</a:t>
            </a:r>
          </a:p>
          <a:p>
            <a:r>
              <a:rPr lang="en-GB" i="1" dirty="0"/>
              <a:t>Example:</a:t>
            </a:r>
            <a:r>
              <a:rPr lang="en-GB" dirty="0"/>
              <a:t> Changing feedback style to suit cultural expectations.</a:t>
            </a:r>
          </a:p>
        </p:txBody>
      </p:sp>
    </p:spTree>
    <p:extLst>
      <p:ext uri="{BB962C8B-B14F-4D97-AF65-F5344CB8AC3E}">
        <p14:creationId xmlns:p14="http://schemas.microsoft.com/office/powerpoint/2010/main" val="1434280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4714C-C276-B5D7-D863-4DFB99F6CDB9}"/>
              </a:ext>
            </a:extLst>
          </p:cNvPr>
          <p:cNvSpPr>
            <a:spLocks noGrp="1"/>
          </p:cNvSpPr>
          <p:nvPr>
            <p:ph type="title"/>
          </p:nvPr>
        </p:nvSpPr>
        <p:spPr>
          <a:xfrm>
            <a:off x="609600" y="2255168"/>
            <a:ext cx="10972800" cy="1143000"/>
          </a:xfrm>
        </p:spPr>
        <p:txBody>
          <a:bodyPr/>
          <a:lstStyle/>
          <a:p>
            <a:r>
              <a:rPr lang="en-GB" dirty="0"/>
              <a:t>Linking Management theories with Culture </a:t>
            </a:r>
          </a:p>
        </p:txBody>
      </p:sp>
    </p:spTree>
    <p:extLst>
      <p:ext uri="{BB962C8B-B14F-4D97-AF65-F5344CB8AC3E}">
        <p14:creationId xmlns:p14="http://schemas.microsoft.com/office/powerpoint/2010/main" val="6927359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8AFF1-CD55-2F4A-1116-6B98B29493DD}"/>
              </a:ext>
            </a:extLst>
          </p:cNvPr>
          <p:cNvSpPr>
            <a:spLocks noGrp="1"/>
          </p:cNvSpPr>
          <p:nvPr>
            <p:ph type="title"/>
          </p:nvPr>
        </p:nvSpPr>
        <p:spPr/>
        <p:txBody>
          <a:bodyPr/>
          <a:lstStyle/>
          <a:p>
            <a:r>
              <a:rPr lang="en-GB" sz="4000" b="1" dirty="0"/>
              <a:t>Classical Management Theories and Culture</a:t>
            </a:r>
            <a:br>
              <a:rPr lang="en-GB" b="1" dirty="0"/>
            </a:br>
            <a:endParaRPr lang="en-GB" dirty="0"/>
          </a:p>
        </p:txBody>
      </p:sp>
      <p:sp>
        <p:nvSpPr>
          <p:cNvPr id="4" name="TextBox 3">
            <a:extLst>
              <a:ext uri="{FF2B5EF4-FFF2-40B4-BE49-F238E27FC236}">
                <a16:creationId xmlns:a16="http://schemas.microsoft.com/office/drawing/2014/main" id="{3851AB0D-7027-73CE-3FA3-36E0061112E5}"/>
              </a:ext>
            </a:extLst>
          </p:cNvPr>
          <p:cNvSpPr txBox="1"/>
          <p:nvPr/>
        </p:nvSpPr>
        <p:spPr>
          <a:xfrm>
            <a:off x="472480" y="1417638"/>
            <a:ext cx="11247040" cy="5016758"/>
          </a:xfrm>
          <a:prstGeom prst="rect">
            <a:avLst/>
          </a:prstGeom>
          <a:noFill/>
        </p:spPr>
        <p:txBody>
          <a:bodyPr wrap="square">
            <a:spAutoFit/>
          </a:bodyPr>
          <a:lstStyle/>
          <a:p>
            <a:pPr>
              <a:buNone/>
            </a:pPr>
            <a:r>
              <a:rPr lang="en-GB" sz="2000" dirty="0"/>
              <a:t>Classical management theories such as scientific management, bureaucracy, and administrative management align more closely with cultures characterised by:</a:t>
            </a:r>
          </a:p>
          <a:p>
            <a:pPr lvl="2">
              <a:buFont typeface="Arial" panose="020B0604020202020204" pitchFamily="34" charset="0"/>
              <a:buChar char="•"/>
            </a:pPr>
            <a:r>
              <a:rPr lang="en-GB" sz="2000" dirty="0"/>
              <a:t>High power distance</a:t>
            </a:r>
          </a:p>
          <a:p>
            <a:pPr lvl="2">
              <a:buFont typeface="Arial" panose="020B0604020202020204" pitchFamily="34" charset="0"/>
              <a:buChar char="•"/>
            </a:pPr>
            <a:r>
              <a:rPr lang="en-GB" sz="2000" dirty="0"/>
              <a:t>Strong respect for hierarchy</a:t>
            </a:r>
          </a:p>
          <a:p>
            <a:pPr lvl="2">
              <a:buFont typeface="Arial" panose="020B0604020202020204" pitchFamily="34" charset="0"/>
              <a:buChar char="•"/>
            </a:pPr>
            <a:r>
              <a:rPr lang="en-GB" sz="2000" dirty="0"/>
              <a:t>Preference for rules and formal authority</a:t>
            </a:r>
          </a:p>
          <a:p>
            <a:pPr lvl="2"/>
            <a:endParaRPr lang="en-GB" sz="2000" dirty="0"/>
          </a:p>
          <a:p>
            <a:pPr>
              <a:buNone/>
            </a:pPr>
            <a:r>
              <a:rPr lang="en-GB" sz="2000" dirty="0"/>
              <a:t>Classical approaches are often more accepted in cultures where unequal power distribution is seen as legitimate. </a:t>
            </a:r>
          </a:p>
          <a:p>
            <a:pPr>
              <a:buNone/>
            </a:pPr>
            <a:endParaRPr lang="en-GB" sz="2000" dirty="0"/>
          </a:p>
          <a:p>
            <a:pPr>
              <a:buNone/>
            </a:pPr>
            <a:r>
              <a:rPr lang="en-GB" sz="2000" dirty="0"/>
              <a:t>However, in low power-distance cultures (e.g. many Western European contexts), classical approaches may be perceived as authoritarian, leading to reduced engagement and motivation. This highlights a key limitation of classical theory: its assumption of compliance rather than consent.</a:t>
            </a:r>
          </a:p>
          <a:p>
            <a:pPr>
              <a:buNone/>
            </a:pPr>
            <a:endParaRPr lang="en-GB" sz="2000" dirty="0"/>
          </a:p>
          <a:p>
            <a:pPr>
              <a:buNone/>
            </a:pPr>
            <a:r>
              <a:rPr lang="en-GB" sz="2000" dirty="0"/>
              <a:t>Classical theories may still be effective, but </a:t>
            </a:r>
            <a:r>
              <a:rPr lang="en-GB" sz="2000" b="1" dirty="0"/>
              <a:t>only when culturally aligned</a:t>
            </a:r>
            <a:r>
              <a:rPr lang="en-GB" sz="2000" dirty="0"/>
              <a:t> with employee expectations.</a:t>
            </a:r>
          </a:p>
        </p:txBody>
      </p:sp>
    </p:spTree>
    <p:extLst>
      <p:ext uri="{BB962C8B-B14F-4D97-AF65-F5344CB8AC3E}">
        <p14:creationId xmlns:p14="http://schemas.microsoft.com/office/powerpoint/2010/main" val="1480506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62985-5B01-4869-5631-8C50003EE179}"/>
              </a:ext>
            </a:extLst>
          </p:cNvPr>
          <p:cNvSpPr>
            <a:spLocks noGrp="1"/>
          </p:cNvSpPr>
          <p:nvPr>
            <p:ph type="title"/>
          </p:nvPr>
        </p:nvSpPr>
        <p:spPr/>
        <p:txBody>
          <a:bodyPr/>
          <a:lstStyle/>
          <a:p>
            <a:r>
              <a:rPr lang="en-GB" dirty="0"/>
              <a:t>Human Relation Theories and Culture</a:t>
            </a:r>
          </a:p>
        </p:txBody>
      </p:sp>
      <p:sp>
        <p:nvSpPr>
          <p:cNvPr id="4" name="TextBox 3">
            <a:extLst>
              <a:ext uri="{FF2B5EF4-FFF2-40B4-BE49-F238E27FC236}">
                <a16:creationId xmlns:a16="http://schemas.microsoft.com/office/drawing/2014/main" id="{FEC2FFBE-7198-D778-64F5-60A721A4574D}"/>
              </a:ext>
            </a:extLst>
          </p:cNvPr>
          <p:cNvSpPr txBox="1"/>
          <p:nvPr/>
        </p:nvSpPr>
        <p:spPr>
          <a:xfrm>
            <a:off x="1174848" y="1700808"/>
            <a:ext cx="4859960" cy="2424510"/>
          </a:xfrm>
          <a:prstGeom prst="rect">
            <a:avLst/>
          </a:prstGeom>
          <a:noFill/>
        </p:spPr>
        <p:txBody>
          <a:bodyPr wrap="square">
            <a:spAutoFit/>
          </a:bodyPr>
          <a:lstStyle/>
          <a:p>
            <a:pPr>
              <a:buNone/>
            </a:pPr>
            <a:r>
              <a:rPr lang="en-GB" sz="2400" dirty="0"/>
              <a:t>Human relation approaches (Behavioural theories) emphasise:  </a:t>
            </a:r>
          </a:p>
          <a:p>
            <a:pPr marL="285750" indent="-285750">
              <a:lnSpc>
                <a:spcPct val="150000"/>
              </a:lnSpc>
              <a:buFont typeface="Arial" panose="020B0604020202020204" pitchFamily="34" charset="0"/>
              <a:buChar char="•"/>
            </a:pPr>
            <a:r>
              <a:rPr lang="en-GB" sz="2400" dirty="0"/>
              <a:t>motivation, </a:t>
            </a:r>
          </a:p>
          <a:p>
            <a:pPr marL="285750" indent="-285750">
              <a:lnSpc>
                <a:spcPct val="150000"/>
              </a:lnSpc>
              <a:buFont typeface="Arial" panose="020B0604020202020204" pitchFamily="34" charset="0"/>
              <a:buChar char="•"/>
            </a:pPr>
            <a:r>
              <a:rPr lang="en-GB" sz="2400" dirty="0"/>
              <a:t>participation, </a:t>
            </a:r>
          </a:p>
          <a:p>
            <a:pPr marL="285750" indent="-285750">
              <a:lnSpc>
                <a:spcPct val="150000"/>
              </a:lnSpc>
              <a:buFont typeface="Arial" panose="020B0604020202020204" pitchFamily="34" charset="0"/>
              <a:buChar char="•"/>
            </a:pPr>
            <a:r>
              <a:rPr lang="en-GB" sz="2400" dirty="0"/>
              <a:t>social relationships, </a:t>
            </a:r>
          </a:p>
        </p:txBody>
      </p:sp>
      <p:sp>
        <p:nvSpPr>
          <p:cNvPr id="6" name="TextBox 5">
            <a:extLst>
              <a:ext uri="{FF2B5EF4-FFF2-40B4-BE49-F238E27FC236}">
                <a16:creationId xmlns:a16="http://schemas.microsoft.com/office/drawing/2014/main" id="{8E66339B-9F5E-D102-0355-AF494A9CA79C}"/>
              </a:ext>
            </a:extLst>
          </p:cNvPr>
          <p:cNvSpPr txBox="1"/>
          <p:nvPr/>
        </p:nvSpPr>
        <p:spPr>
          <a:xfrm>
            <a:off x="6672064" y="1793141"/>
            <a:ext cx="6096000" cy="2239844"/>
          </a:xfrm>
          <a:prstGeom prst="rect">
            <a:avLst/>
          </a:prstGeom>
          <a:noFill/>
        </p:spPr>
        <p:txBody>
          <a:bodyPr wrap="square">
            <a:spAutoFit/>
          </a:bodyPr>
          <a:lstStyle/>
          <a:p>
            <a:pPr>
              <a:lnSpc>
                <a:spcPct val="150000"/>
              </a:lnSpc>
            </a:pPr>
            <a:r>
              <a:rPr lang="en-GB" sz="2400" dirty="0"/>
              <a:t>These closely align with:</a:t>
            </a:r>
          </a:p>
          <a:p>
            <a:pPr>
              <a:lnSpc>
                <a:spcPct val="150000"/>
              </a:lnSpc>
              <a:buFont typeface="Arial" panose="020B0604020202020204" pitchFamily="34" charset="0"/>
              <a:buChar char="•"/>
            </a:pPr>
            <a:r>
              <a:rPr lang="en-GB" sz="2400" dirty="0"/>
              <a:t>Democratic leadership</a:t>
            </a:r>
          </a:p>
          <a:p>
            <a:pPr>
              <a:lnSpc>
                <a:spcPct val="150000"/>
              </a:lnSpc>
              <a:buFont typeface="Arial" panose="020B0604020202020204" pitchFamily="34" charset="0"/>
              <a:buChar char="•"/>
            </a:pPr>
            <a:r>
              <a:rPr lang="en-GB" sz="2400" dirty="0"/>
              <a:t>Transformational leadership</a:t>
            </a:r>
          </a:p>
          <a:p>
            <a:pPr>
              <a:lnSpc>
                <a:spcPct val="150000"/>
              </a:lnSpc>
              <a:buFont typeface="Arial" panose="020B0604020202020204" pitchFamily="34" charset="0"/>
              <a:buChar char="•"/>
            </a:pPr>
            <a:r>
              <a:rPr lang="en-GB" sz="2400" dirty="0"/>
              <a:t>Low power distance cultures</a:t>
            </a:r>
          </a:p>
        </p:txBody>
      </p:sp>
    </p:spTree>
    <p:extLst>
      <p:ext uri="{BB962C8B-B14F-4D97-AF65-F5344CB8AC3E}">
        <p14:creationId xmlns:p14="http://schemas.microsoft.com/office/powerpoint/2010/main" val="7383387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67EEDDD5-02B4-6688-9780-36128558A489}"/>
              </a:ext>
            </a:extLst>
          </p:cNvPr>
          <p:cNvSpPr txBox="1"/>
          <p:nvPr/>
        </p:nvSpPr>
        <p:spPr>
          <a:xfrm>
            <a:off x="440686" y="1228397"/>
            <a:ext cx="11310628" cy="4401205"/>
          </a:xfrm>
          <a:prstGeom prst="rect">
            <a:avLst/>
          </a:prstGeom>
          <a:noFill/>
        </p:spPr>
        <p:txBody>
          <a:bodyPr wrap="square">
            <a:spAutoFit/>
          </a:bodyPr>
          <a:lstStyle/>
          <a:p>
            <a:pPr>
              <a:buNone/>
            </a:pPr>
            <a:r>
              <a:rPr lang="en-GB" sz="2000" dirty="0"/>
              <a:t>In individualist cultures, human relation approaches resonate strongly because they prioritise:</a:t>
            </a:r>
          </a:p>
          <a:p>
            <a:pPr marL="742950" lvl="1" indent="-285750">
              <a:buFont typeface="Arial" panose="020B0604020202020204" pitchFamily="34" charset="0"/>
              <a:buChar char="•"/>
            </a:pPr>
            <a:r>
              <a:rPr lang="en-GB" sz="2000" dirty="0"/>
              <a:t>autonomy, </a:t>
            </a:r>
          </a:p>
          <a:p>
            <a:pPr marL="742950" lvl="1" indent="-285750">
              <a:buFont typeface="Arial" panose="020B0604020202020204" pitchFamily="34" charset="0"/>
              <a:buChar char="•"/>
            </a:pPr>
            <a:r>
              <a:rPr lang="en-GB" sz="2000" dirty="0"/>
              <a:t>recognition, and </a:t>
            </a:r>
          </a:p>
          <a:p>
            <a:pPr marL="742950" lvl="1" indent="-285750">
              <a:buFont typeface="Arial" panose="020B0604020202020204" pitchFamily="34" charset="0"/>
              <a:buChar char="•"/>
            </a:pPr>
            <a:r>
              <a:rPr lang="en-GB" sz="2000" dirty="0"/>
              <a:t>personal development. </a:t>
            </a:r>
          </a:p>
          <a:p>
            <a:pPr>
              <a:buNone/>
            </a:pPr>
            <a:endParaRPr lang="en-GB" sz="2000" dirty="0"/>
          </a:p>
          <a:p>
            <a:pPr>
              <a:buNone/>
            </a:pPr>
            <a:r>
              <a:rPr lang="en-GB" sz="2000" dirty="0"/>
              <a:t>Leadership styles that encourage participation and empowerment are therefore more likely to be perceived as legitimate and motivating.</a:t>
            </a:r>
          </a:p>
          <a:p>
            <a:pPr>
              <a:buNone/>
            </a:pPr>
            <a:endParaRPr lang="en-GB" sz="2000" dirty="0"/>
          </a:p>
          <a:p>
            <a:pPr>
              <a:buNone/>
            </a:pPr>
            <a:r>
              <a:rPr lang="en-GB" sz="2000" dirty="0"/>
              <a:t>However, in collectivist cultures, behavioural leadership may need adaptation. Excessive individual recognition or open disagreement with leaders can be culturally uncomfortable illustrating that human relations theories are not culturally neutral, despite their human-centred focus.</a:t>
            </a:r>
          </a:p>
          <a:p>
            <a:pPr>
              <a:buNone/>
            </a:pPr>
            <a:endParaRPr lang="en-GB" sz="2000" dirty="0"/>
          </a:p>
          <a:p>
            <a:pPr>
              <a:buNone/>
            </a:pPr>
            <a:r>
              <a:rPr lang="en-GB" sz="2000" b="1" dirty="0"/>
              <a:t>These theories may unintentionally impose Western assumptions about individuality and voice.</a:t>
            </a:r>
          </a:p>
        </p:txBody>
      </p:sp>
      <p:sp>
        <p:nvSpPr>
          <p:cNvPr id="3" name="Title 1">
            <a:extLst>
              <a:ext uri="{FF2B5EF4-FFF2-40B4-BE49-F238E27FC236}">
                <a16:creationId xmlns:a16="http://schemas.microsoft.com/office/drawing/2014/main" id="{BD40C0C0-32BB-EDB6-BE2D-9D8A8427E2FB}"/>
              </a:ext>
            </a:extLst>
          </p:cNvPr>
          <p:cNvSpPr txBox="1">
            <a:spLocks/>
          </p:cNvSpPr>
          <p:nvPr/>
        </p:nvSpPr>
        <p:spPr bwMode="auto">
          <a:xfrm>
            <a:off x="609600" y="0"/>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GB" dirty="0"/>
              <a:t>Human Relation Theories and Culture</a:t>
            </a:r>
          </a:p>
        </p:txBody>
      </p:sp>
    </p:spTree>
    <p:extLst>
      <p:ext uri="{BB962C8B-B14F-4D97-AF65-F5344CB8AC3E}">
        <p14:creationId xmlns:p14="http://schemas.microsoft.com/office/powerpoint/2010/main" val="13429895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E30EC-A4C3-7A32-5CAF-0780E2E8A998}"/>
              </a:ext>
            </a:extLst>
          </p:cNvPr>
          <p:cNvSpPr>
            <a:spLocks noGrp="1"/>
          </p:cNvSpPr>
          <p:nvPr>
            <p:ph type="title"/>
          </p:nvPr>
        </p:nvSpPr>
        <p:spPr/>
        <p:txBody>
          <a:bodyPr/>
          <a:lstStyle/>
          <a:p>
            <a:r>
              <a:rPr lang="en-GB" b="1" dirty="0"/>
              <a:t>Systems Theory and Culture</a:t>
            </a:r>
            <a:br>
              <a:rPr lang="en-GB" b="1" dirty="0"/>
            </a:br>
            <a:endParaRPr lang="en-GB" dirty="0"/>
          </a:p>
        </p:txBody>
      </p:sp>
      <p:sp>
        <p:nvSpPr>
          <p:cNvPr id="4" name="TextBox 3">
            <a:extLst>
              <a:ext uri="{FF2B5EF4-FFF2-40B4-BE49-F238E27FC236}">
                <a16:creationId xmlns:a16="http://schemas.microsoft.com/office/drawing/2014/main" id="{6AA828B8-F45A-9E7E-BDB0-76E4B7255646}"/>
              </a:ext>
            </a:extLst>
          </p:cNvPr>
          <p:cNvSpPr txBox="1"/>
          <p:nvPr/>
        </p:nvSpPr>
        <p:spPr>
          <a:xfrm>
            <a:off x="479376" y="1124744"/>
            <a:ext cx="11103024" cy="4401205"/>
          </a:xfrm>
          <a:prstGeom prst="rect">
            <a:avLst/>
          </a:prstGeom>
          <a:noFill/>
        </p:spPr>
        <p:txBody>
          <a:bodyPr wrap="square">
            <a:spAutoFit/>
          </a:bodyPr>
          <a:lstStyle/>
          <a:p>
            <a:pPr>
              <a:buNone/>
            </a:pPr>
            <a:r>
              <a:rPr lang="en-GB" sz="2000" dirty="0"/>
              <a:t>Systems theory offers a useful lens for understanding culture because it views organisations as open systems influenced by their environment. Culture can be conceptualised as:</a:t>
            </a:r>
          </a:p>
          <a:p>
            <a:pPr lvl="1">
              <a:buFont typeface="Arial" panose="020B0604020202020204" pitchFamily="34" charset="0"/>
              <a:buChar char="•"/>
            </a:pPr>
            <a:r>
              <a:rPr lang="en-GB" sz="2000" dirty="0"/>
              <a:t>  An input (values, beliefs, norms)</a:t>
            </a:r>
          </a:p>
          <a:p>
            <a:pPr lvl="1">
              <a:buFont typeface="Arial" panose="020B0604020202020204" pitchFamily="34" charset="0"/>
              <a:buChar char="•"/>
            </a:pPr>
            <a:r>
              <a:rPr lang="en-GB" sz="2000" dirty="0"/>
              <a:t>  A process (shared meaning-making)</a:t>
            </a:r>
          </a:p>
          <a:p>
            <a:pPr lvl="1">
              <a:buFont typeface="Arial" panose="020B0604020202020204" pitchFamily="34" charset="0"/>
              <a:buChar char="•"/>
            </a:pPr>
            <a:r>
              <a:rPr lang="en-GB" sz="2000" dirty="0"/>
              <a:t>  An output (observable behaviour and leadership expectations)</a:t>
            </a:r>
          </a:p>
          <a:p>
            <a:pPr>
              <a:buFont typeface="Arial" panose="020B0604020202020204" pitchFamily="34" charset="0"/>
              <a:buChar char="•"/>
            </a:pPr>
            <a:endParaRPr lang="en-GB" sz="2000" dirty="0"/>
          </a:p>
          <a:p>
            <a:pPr>
              <a:buNone/>
            </a:pPr>
            <a:r>
              <a:rPr lang="en-GB" sz="2000" dirty="0"/>
              <a:t>From a leadership perspective, systems thinking encourages:</a:t>
            </a:r>
          </a:p>
          <a:p>
            <a:pPr lvl="1">
              <a:buFont typeface="Arial" panose="020B0604020202020204" pitchFamily="34" charset="0"/>
              <a:buChar char="•"/>
            </a:pPr>
            <a:r>
              <a:rPr lang="en-GB" sz="2000" dirty="0"/>
              <a:t>  Cultural awareness across organisational subsystems</a:t>
            </a:r>
          </a:p>
          <a:p>
            <a:pPr lvl="1">
              <a:buFont typeface="Arial" panose="020B0604020202020204" pitchFamily="34" charset="0"/>
              <a:buChar char="•"/>
            </a:pPr>
            <a:r>
              <a:rPr lang="en-GB" sz="2000" dirty="0"/>
              <a:t>  Sensitivity to unintended consequences</a:t>
            </a:r>
          </a:p>
          <a:p>
            <a:pPr lvl="1">
              <a:buFont typeface="Arial" panose="020B0604020202020204" pitchFamily="34" charset="0"/>
              <a:buChar char="•"/>
            </a:pPr>
            <a:r>
              <a:rPr lang="en-GB" sz="2000" dirty="0"/>
              <a:t>  Context-responsive leadership decisions</a:t>
            </a:r>
          </a:p>
          <a:p>
            <a:pPr>
              <a:buFont typeface="Arial" panose="020B0604020202020204" pitchFamily="34" charset="0"/>
              <a:buChar char="•"/>
            </a:pPr>
            <a:endParaRPr lang="en-GB" sz="2000" dirty="0"/>
          </a:p>
          <a:p>
            <a:pPr>
              <a:buFont typeface="Arial" panose="020B0604020202020204" pitchFamily="34" charset="0"/>
              <a:buChar char="•"/>
            </a:pPr>
            <a:endParaRPr lang="en-GB" sz="2000" dirty="0"/>
          </a:p>
          <a:p>
            <a:pPr>
              <a:buNone/>
            </a:pPr>
            <a:r>
              <a:rPr lang="en-GB" sz="2000" dirty="0"/>
              <a:t>Leaders operating globally must recognise that changes to leadership style in one cultural context can affect trust, performance, and communication in another.</a:t>
            </a:r>
          </a:p>
        </p:txBody>
      </p:sp>
      <p:sp>
        <p:nvSpPr>
          <p:cNvPr id="5" name="TextBox 4">
            <a:extLst>
              <a:ext uri="{FF2B5EF4-FFF2-40B4-BE49-F238E27FC236}">
                <a16:creationId xmlns:a16="http://schemas.microsoft.com/office/drawing/2014/main" id="{8408846F-B958-FAC5-066C-D99901EB762F}"/>
              </a:ext>
            </a:extLst>
          </p:cNvPr>
          <p:cNvSpPr txBox="1"/>
          <p:nvPr/>
        </p:nvSpPr>
        <p:spPr>
          <a:xfrm>
            <a:off x="9120336" y="1916832"/>
            <a:ext cx="2822104" cy="2451735"/>
          </a:xfrm>
          <a:prstGeom prst="roundRect">
            <a:avLst/>
          </a:prstGeom>
          <a:noFill/>
          <a:ln>
            <a:solidFill>
              <a:schemeClr val="tx2"/>
            </a:solidFill>
          </a:ln>
        </p:spPr>
        <p:txBody>
          <a:bodyPr wrap="square" rtlCol="0">
            <a:spAutoFit/>
          </a:bodyPr>
          <a:lstStyle/>
          <a:p>
            <a:pPr algn="ctr"/>
            <a:r>
              <a:rPr lang="en-GB" sz="2000" dirty="0"/>
              <a:t>Systems theory avoids cultural stereotyping by emphasising interdependence and complexity.</a:t>
            </a:r>
          </a:p>
          <a:p>
            <a:endParaRPr lang="en-GB" dirty="0"/>
          </a:p>
        </p:txBody>
      </p:sp>
    </p:spTree>
    <p:extLst>
      <p:ext uri="{BB962C8B-B14F-4D97-AF65-F5344CB8AC3E}">
        <p14:creationId xmlns:p14="http://schemas.microsoft.com/office/powerpoint/2010/main" val="22554680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3F5631-667E-1935-32EC-212B83E37971}"/>
              </a:ext>
            </a:extLst>
          </p:cNvPr>
          <p:cNvSpPr>
            <a:spLocks noGrp="1"/>
          </p:cNvSpPr>
          <p:nvPr>
            <p:ph type="title"/>
          </p:nvPr>
        </p:nvSpPr>
        <p:spPr>
          <a:xfrm>
            <a:off x="609600" y="692696"/>
            <a:ext cx="10972800" cy="1143000"/>
          </a:xfrm>
        </p:spPr>
        <p:txBody>
          <a:bodyPr/>
          <a:lstStyle/>
          <a:p>
            <a:r>
              <a:rPr lang="en-GB" b="1" dirty="0"/>
              <a:t>Contingency Theory: The Strongest Cultural Link</a:t>
            </a:r>
            <a:br>
              <a:rPr lang="en-GB" b="1" dirty="0"/>
            </a:br>
            <a:endParaRPr lang="en-GB" dirty="0"/>
          </a:p>
        </p:txBody>
      </p:sp>
      <p:sp>
        <p:nvSpPr>
          <p:cNvPr id="4" name="TextBox 3">
            <a:extLst>
              <a:ext uri="{FF2B5EF4-FFF2-40B4-BE49-F238E27FC236}">
                <a16:creationId xmlns:a16="http://schemas.microsoft.com/office/drawing/2014/main" id="{615A2F4C-67CE-1148-22F7-EDB929ADC156}"/>
              </a:ext>
            </a:extLst>
          </p:cNvPr>
          <p:cNvSpPr txBox="1"/>
          <p:nvPr/>
        </p:nvSpPr>
        <p:spPr>
          <a:xfrm>
            <a:off x="335360" y="1868778"/>
            <a:ext cx="11665296" cy="3693319"/>
          </a:xfrm>
          <a:prstGeom prst="rect">
            <a:avLst/>
          </a:prstGeom>
          <a:noFill/>
        </p:spPr>
        <p:txBody>
          <a:bodyPr wrap="square">
            <a:spAutoFit/>
          </a:bodyPr>
          <a:lstStyle/>
          <a:p>
            <a:pPr>
              <a:buNone/>
            </a:pPr>
            <a:r>
              <a:rPr lang="en-GB" dirty="0"/>
              <a:t>Contingency theory provides the most explicit connection between culture, leadership style, and management approach. Its core assumption that there is </a:t>
            </a:r>
            <a:r>
              <a:rPr lang="en-GB" i="1" dirty="0"/>
              <a:t>no one best way to manage </a:t>
            </a:r>
            <a:r>
              <a:rPr lang="en-GB" dirty="0"/>
              <a:t>aligns directly with cultural awareness principles.</a:t>
            </a:r>
          </a:p>
          <a:p>
            <a:pPr>
              <a:buNone/>
            </a:pPr>
            <a:endParaRPr lang="en-GB" dirty="0"/>
          </a:p>
          <a:p>
            <a:pPr>
              <a:buNone/>
            </a:pPr>
            <a:endParaRPr lang="en-GB" dirty="0"/>
          </a:p>
          <a:p>
            <a:pPr>
              <a:buNone/>
            </a:pPr>
            <a:endParaRPr lang="en-GB" dirty="0"/>
          </a:p>
          <a:p>
            <a:pPr>
              <a:buNone/>
            </a:pPr>
            <a:endParaRPr lang="en-GB" dirty="0"/>
          </a:p>
          <a:p>
            <a:pPr>
              <a:buNone/>
            </a:pPr>
            <a:endParaRPr lang="en-GB" dirty="0"/>
          </a:p>
          <a:p>
            <a:endParaRPr lang="en-GB" dirty="0"/>
          </a:p>
          <a:p>
            <a:pPr>
              <a:buNone/>
            </a:pPr>
            <a:r>
              <a:rPr lang="en-GB" dirty="0"/>
              <a:t>Contingency theory therefore reframes cultural awareness as a </a:t>
            </a:r>
            <a:r>
              <a:rPr lang="en-GB" b="1" dirty="0"/>
              <a:t>strategic leadership competence</a:t>
            </a:r>
            <a:r>
              <a:rPr lang="en-GB" dirty="0"/>
              <a:t>, not simply interpersonal sensitivity.</a:t>
            </a:r>
          </a:p>
          <a:p>
            <a:pPr>
              <a:buNone/>
            </a:pPr>
            <a:endParaRPr lang="en-GB" dirty="0"/>
          </a:p>
          <a:p>
            <a:pPr algn="ctr">
              <a:buNone/>
            </a:pPr>
            <a:r>
              <a:rPr lang="en-GB" b="1" dirty="0"/>
              <a:t>Cultural awareness operationalises contingency theory in global management practice.</a:t>
            </a:r>
          </a:p>
        </p:txBody>
      </p:sp>
      <p:sp>
        <p:nvSpPr>
          <p:cNvPr id="6" name="TextBox 5">
            <a:extLst>
              <a:ext uri="{FF2B5EF4-FFF2-40B4-BE49-F238E27FC236}">
                <a16:creationId xmlns:a16="http://schemas.microsoft.com/office/drawing/2014/main" id="{CC848ED1-C37C-3685-E4DA-924CFD583E56}"/>
              </a:ext>
            </a:extLst>
          </p:cNvPr>
          <p:cNvSpPr txBox="1"/>
          <p:nvPr/>
        </p:nvSpPr>
        <p:spPr>
          <a:xfrm>
            <a:off x="3048000" y="2833318"/>
            <a:ext cx="6096000" cy="1200329"/>
          </a:xfrm>
          <a:prstGeom prst="rect">
            <a:avLst/>
          </a:prstGeom>
          <a:noFill/>
        </p:spPr>
        <p:txBody>
          <a:bodyPr wrap="square">
            <a:spAutoFit/>
          </a:bodyPr>
          <a:lstStyle/>
          <a:p>
            <a:pPr>
              <a:buNone/>
            </a:pPr>
            <a:r>
              <a:rPr lang="en-GB" dirty="0"/>
              <a:t>Leadership effectiveness depends on:</a:t>
            </a:r>
          </a:p>
          <a:p>
            <a:pPr lvl="1">
              <a:buFont typeface="Arial" panose="020B0604020202020204" pitchFamily="34" charset="0"/>
              <a:buChar char="•"/>
            </a:pPr>
            <a:r>
              <a:rPr lang="en-GB" dirty="0"/>
              <a:t> Cultural expectations of authority</a:t>
            </a:r>
          </a:p>
          <a:p>
            <a:pPr lvl="1">
              <a:buFont typeface="Arial" panose="020B0604020202020204" pitchFamily="34" charset="0"/>
              <a:buChar char="•"/>
            </a:pPr>
            <a:r>
              <a:rPr lang="en-GB" dirty="0"/>
              <a:t> Communication norms</a:t>
            </a:r>
          </a:p>
          <a:p>
            <a:pPr lvl="1">
              <a:buFont typeface="Arial" panose="020B0604020202020204" pitchFamily="34" charset="0"/>
              <a:buChar char="•"/>
            </a:pPr>
            <a:r>
              <a:rPr lang="en-GB" dirty="0"/>
              <a:t> Attitudes to risk and uncertainty</a:t>
            </a:r>
          </a:p>
        </p:txBody>
      </p:sp>
    </p:spTree>
    <p:extLst>
      <p:ext uri="{BB962C8B-B14F-4D97-AF65-F5344CB8AC3E}">
        <p14:creationId xmlns:p14="http://schemas.microsoft.com/office/powerpoint/2010/main" val="39671978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CEED7-ECCF-77FD-5289-A9BD18D86830}"/>
              </a:ext>
            </a:extLst>
          </p:cNvPr>
          <p:cNvSpPr>
            <a:spLocks noGrp="1"/>
          </p:cNvSpPr>
          <p:nvPr>
            <p:ph type="title"/>
          </p:nvPr>
        </p:nvSpPr>
        <p:spPr>
          <a:xfrm>
            <a:off x="609600" y="1700808"/>
            <a:ext cx="10972800" cy="1143000"/>
          </a:xfrm>
        </p:spPr>
        <p:txBody>
          <a:bodyPr/>
          <a:lstStyle/>
          <a:p>
            <a:r>
              <a:rPr lang="en-GB" dirty="0"/>
              <a:t>Which theories of </a:t>
            </a:r>
            <a:br>
              <a:rPr lang="en-GB" dirty="0"/>
            </a:br>
            <a:r>
              <a:rPr lang="en-GB" dirty="0"/>
              <a:t>leadership, management or culture </a:t>
            </a:r>
            <a:br>
              <a:rPr lang="en-GB" dirty="0"/>
            </a:br>
            <a:r>
              <a:rPr lang="en-GB" dirty="0"/>
              <a:t>are you drawn to for your assignment?</a:t>
            </a:r>
          </a:p>
        </p:txBody>
      </p:sp>
    </p:spTree>
    <p:extLst>
      <p:ext uri="{BB962C8B-B14F-4D97-AF65-F5344CB8AC3E}">
        <p14:creationId xmlns:p14="http://schemas.microsoft.com/office/powerpoint/2010/main" val="35787726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D9C63-4E26-8078-B715-FADFDC457BBA}"/>
              </a:ext>
            </a:extLst>
          </p:cNvPr>
          <p:cNvSpPr>
            <a:spLocks noGrp="1"/>
          </p:cNvSpPr>
          <p:nvPr>
            <p:ph type="title"/>
          </p:nvPr>
        </p:nvSpPr>
        <p:spPr>
          <a:xfrm>
            <a:off x="479376" y="2309591"/>
            <a:ext cx="10972800" cy="1143000"/>
          </a:xfrm>
        </p:spPr>
        <p:txBody>
          <a:bodyPr/>
          <a:lstStyle/>
          <a:p>
            <a:r>
              <a:rPr lang="en-GB" dirty="0"/>
              <a:t>Organisational Examples</a:t>
            </a:r>
          </a:p>
        </p:txBody>
      </p:sp>
    </p:spTree>
    <p:extLst>
      <p:ext uri="{BB962C8B-B14F-4D97-AF65-F5344CB8AC3E}">
        <p14:creationId xmlns:p14="http://schemas.microsoft.com/office/powerpoint/2010/main" val="11014055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 up of a logo&#10;&#10;AI-generated content may be incorrect.">
            <a:extLst>
              <a:ext uri="{FF2B5EF4-FFF2-40B4-BE49-F238E27FC236}">
                <a16:creationId xmlns:a16="http://schemas.microsoft.com/office/drawing/2014/main" id="{2FE19131-95F0-BB2E-42EF-3DEDA4688C15}"/>
              </a:ext>
            </a:extLst>
          </p:cNvPr>
          <p:cNvPicPr>
            <a:picLocks noChangeAspect="1"/>
          </p:cNvPicPr>
          <p:nvPr/>
        </p:nvPicPr>
        <p:blipFill>
          <a:blip r:embed="rId2"/>
          <a:stretch>
            <a:fillRect/>
          </a:stretch>
        </p:blipFill>
        <p:spPr>
          <a:xfrm>
            <a:off x="2495600" y="1124744"/>
            <a:ext cx="7525800" cy="4058216"/>
          </a:xfrm>
          <a:prstGeom prst="rect">
            <a:avLst/>
          </a:prstGeom>
        </p:spPr>
      </p:pic>
    </p:spTree>
    <p:extLst>
      <p:ext uri="{BB962C8B-B14F-4D97-AF65-F5344CB8AC3E}">
        <p14:creationId xmlns:p14="http://schemas.microsoft.com/office/powerpoint/2010/main" val="7799385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24A54-50AE-27FD-FC07-328FC42259F8}"/>
              </a:ext>
            </a:extLst>
          </p:cNvPr>
          <p:cNvSpPr>
            <a:spLocks noGrp="1"/>
          </p:cNvSpPr>
          <p:nvPr>
            <p:ph type="title"/>
          </p:nvPr>
        </p:nvSpPr>
        <p:spPr/>
        <p:txBody>
          <a:bodyPr/>
          <a:lstStyle/>
          <a:p>
            <a:r>
              <a:rPr lang="en-GB" dirty="0"/>
              <a:t>Toyota and Culture</a:t>
            </a:r>
          </a:p>
        </p:txBody>
      </p:sp>
      <p:pic>
        <p:nvPicPr>
          <p:cNvPr id="4" name="Picture 3" descr="A logo of a car&#10;&#10;AI-generated content may be incorrect.">
            <a:extLst>
              <a:ext uri="{FF2B5EF4-FFF2-40B4-BE49-F238E27FC236}">
                <a16:creationId xmlns:a16="http://schemas.microsoft.com/office/drawing/2014/main" id="{6A3F4FC3-CE0F-1BA0-03D7-83FC431DDD34}"/>
              </a:ext>
            </a:extLst>
          </p:cNvPr>
          <p:cNvPicPr>
            <a:picLocks noChangeAspect="1"/>
          </p:cNvPicPr>
          <p:nvPr/>
        </p:nvPicPr>
        <p:blipFill>
          <a:blip r:embed="rId2"/>
          <a:stretch>
            <a:fillRect/>
          </a:stretch>
        </p:blipFill>
        <p:spPr>
          <a:xfrm>
            <a:off x="555812" y="274638"/>
            <a:ext cx="1543265" cy="1333686"/>
          </a:xfrm>
          <a:prstGeom prst="rect">
            <a:avLst/>
          </a:prstGeom>
        </p:spPr>
      </p:pic>
      <p:sp>
        <p:nvSpPr>
          <p:cNvPr id="6" name="TextBox 5">
            <a:extLst>
              <a:ext uri="{FF2B5EF4-FFF2-40B4-BE49-F238E27FC236}">
                <a16:creationId xmlns:a16="http://schemas.microsoft.com/office/drawing/2014/main" id="{0E485277-4C0B-D0FE-447B-4F2F2E9FDDC7}"/>
              </a:ext>
            </a:extLst>
          </p:cNvPr>
          <p:cNvSpPr txBox="1"/>
          <p:nvPr/>
        </p:nvSpPr>
        <p:spPr>
          <a:xfrm>
            <a:off x="2436418" y="1418852"/>
            <a:ext cx="8808640" cy="2215991"/>
          </a:xfrm>
          <a:prstGeom prst="rect">
            <a:avLst/>
          </a:prstGeom>
          <a:noFill/>
        </p:spPr>
        <p:txBody>
          <a:bodyPr wrap="square">
            <a:spAutoFit/>
          </a:bodyPr>
          <a:lstStyle/>
          <a:p>
            <a:pPr>
              <a:buNone/>
            </a:pPr>
            <a:r>
              <a:rPr lang="en-GB" sz="2000" dirty="0"/>
              <a:t>Toyota’s management approach is strongly influenced by </a:t>
            </a:r>
            <a:r>
              <a:rPr lang="en-GB" sz="2000" b="1" dirty="0"/>
              <a:t>Japanese cultural values</a:t>
            </a:r>
            <a:r>
              <a:rPr lang="en-GB" sz="2000" dirty="0"/>
              <a:t>, including:</a:t>
            </a:r>
          </a:p>
          <a:p>
            <a:pPr lvl="1">
              <a:buFont typeface="Arial" panose="020B0604020202020204" pitchFamily="34" charset="0"/>
              <a:buChar char="•"/>
            </a:pPr>
            <a:r>
              <a:rPr lang="en-GB" sz="2000" dirty="0"/>
              <a:t>  Collectivism</a:t>
            </a:r>
          </a:p>
          <a:p>
            <a:pPr lvl="1">
              <a:buFont typeface="Arial" panose="020B0604020202020204" pitchFamily="34" charset="0"/>
              <a:buChar char="•"/>
            </a:pPr>
            <a:r>
              <a:rPr lang="en-GB" sz="2000" dirty="0"/>
              <a:t>  Respect for hierarchy</a:t>
            </a:r>
          </a:p>
          <a:p>
            <a:pPr lvl="1">
              <a:buFont typeface="Arial" panose="020B0604020202020204" pitchFamily="34" charset="0"/>
              <a:buChar char="•"/>
            </a:pPr>
            <a:r>
              <a:rPr lang="en-GB" sz="2000" dirty="0"/>
              <a:t>  Long-term orientation</a:t>
            </a:r>
          </a:p>
          <a:p>
            <a:pPr lvl="1">
              <a:buFont typeface="Arial" panose="020B0604020202020204" pitchFamily="34" charset="0"/>
              <a:buChar char="•"/>
            </a:pPr>
            <a:r>
              <a:rPr lang="en-GB" sz="2000" dirty="0"/>
              <a:t>  Emphasis on harmony (</a:t>
            </a:r>
            <a:r>
              <a:rPr lang="en-GB" sz="2000" i="1" dirty="0" err="1"/>
              <a:t>wa</a:t>
            </a:r>
            <a:r>
              <a:rPr lang="en-GB" sz="2000" dirty="0"/>
              <a:t>)</a:t>
            </a:r>
          </a:p>
          <a:p>
            <a:pPr>
              <a:buFont typeface="Arial" panose="020B0604020202020204" pitchFamily="34" charset="0"/>
              <a:buChar char="•"/>
            </a:pPr>
            <a:endParaRPr lang="en-GB" dirty="0"/>
          </a:p>
        </p:txBody>
      </p:sp>
      <p:sp>
        <p:nvSpPr>
          <p:cNvPr id="8" name="TextBox 7">
            <a:extLst>
              <a:ext uri="{FF2B5EF4-FFF2-40B4-BE49-F238E27FC236}">
                <a16:creationId xmlns:a16="http://schemas.microsoft.com/office/drawing/2014/main" id="{96C6B9D5-5BC0-22CB-AB80-E413BCFFB41C}"/>
              </a:ext>
            </a:extLst>
          </p:cNvPr>
          <p:cNvSpPr txBox="1"/>
          <p:nvPr/>
        </p:nvSpPr>
        <p:spPr>
          <a:xfrm>
            <a:off x="329916" y="3479648"/>
            <a:ext cx="11856640" cy="2246769"/>
          </a:xfrm>
          <a:prstGeom prst="rect">
            <a:avLst/>
          </a:prstGeom>
          <a:noFill/>
        </p:spPr>
        <p:txBody>
          <a:bodyPr wrap="square">
            <a:spAutoFit/>
          </a:bodyPr>
          <a:lstStyle/>
          <a:p>
            <a:pPr>
              <a:buNone/>
            </a:pPr>
            <a:r>
              <a:rPr lang="en-GB" sz="2000" dirty="0"/>
              <a:t>Using Geert Hofstede’s framework:</a:t>
            </a:r>
          </a:p>
          <a:p>
            <a:pPr>
              <a:buFont typeface="Arial" panose="020B0604020202020204" pitchFamily="34" charset="0"/>
              <a:buChar char="•"/>
            </a:pPr>
            <a:r>
              <a:rPr lang="en-GB" sz="2000" dirty="0"/>
              <a:t>Japan scores relatively </a:t>
            </a:r>
            <a:r>
              <a:rPr lang="en-GB" sz="2000" b="1" dirty="0"/>
              <a:t>high</a:t>
            </a:r>
            <a:r>
              <a:rPr lang="en-GB" sz="2000" dirty="0"/>
              <a:t> on uncertainty avoidance, explaining Toyota’s emphasis on standardisation</a:t>
            </a:r>
          </a:p>
          <a:p>
            <a:pPr>
              <a:buFont typeface="Arial" panose="020B0604020202020204" pitchFamily="34" charset="0"/>
              <a:buChar char="•"/>
            </a:pPr>
            <a:r>
              <a:rPr lang="en-GB" sz="2000" dirty="0"/>
              <a:t>Strong long-term orientation supports investment in training and gradual improvement</a:t>
            </a:r>
          </a:p>
          <a:p>
            <a:pPr>
              <a:buFont typeface="Arial" panose="020B0604020202020204" pitchFamily="34" charset="0"/>
              <a:buChar char="•"/>
            </a:pPr>
            <a:endParaRPr lang="en-GB" sz="2000" dirty="0"/>
          </a:p>
          <a:p>
            <a:pPr>
              <a:buNone/>
            </a:pPr>
            <a:r>
              <a:rPr lang="en-GB" sz="2000" dirty="0"/>
              <a:t>However, Toyota has faced challenges when transferring these practices internationally, particularly in cultures that prioritise individualism or short-term results.</a:t>
            </a:r>
          </a:p>
        </p:txBody>
      </p:sp>
      <p:pic>
        <p:nvPicPr>
          <p:cNvPr id="10" name="Picture 9" descr="A group of people sitting around a table with laptops&#10;&#10;AI-generated content may be incorrect.">
            <a:extLst>
              <a:ext uri="{FF2B5EF4-FFF2-40B4-BE49-F238E27FC236}">
                <a16:creationId xmlns:a16="http://schemas.microsoft.com/office/drawing/2014/main" id="{84A1C6AF-B148-AD7C-96B0-A817D3B687EE}"/>
              </a:ext>
            </a:extLst>
          </p:cNvPr>
          <p:cNvPicPr>
            <a:picLocks noChangeAspect="1"/>
          </p:cNvPicPr>
          <p:nvPr/>
        </p:nvPicPr>
        <p:blipFill>
          <a:blip r:embed="rId3"/>
          <a:stretch>
            <a:fillRect/>
          </a:stretch>
        </p:blipFill>
        <p:spPr>
          <a:xfrm>
            <a:off x="8904312" y="1955425"/>
            <a:ext cx="2210108" cy="1600423"/>
          </a:xfrm>
          <a:prstGeom prst="rect">
            <a:avLst/>
          </a:prstGeom>
        </p:spPr>
      </p:pic>
      <p:pic>
        <p:nvPicPr>
          <p:cNvPr id="12" name="Picture 11" descr="A group of men standing around a computer&#10;&#10;AI-generated content may be incorrect.">
            <a:extLst>
              <a:ext uri="{FF2B5EF4-FFF2-40B4-BE49-F238E27FC236}">
                <a16:creationId xmlns:a16="http://schemas.microsoft.com/office/drawing/2014/main" id="{57FA9318-934E-01AE-8395-7D661AD305AA}"/>
              </a:ext>
            </a:extLst>
          </p:cNvPr>
          <p:cNvPicPr>
            <a:picLocks noChangeAspect="1"/>
          </p:cNvPicPr>
          <p:nvPr/>
        </p:nvPicPr>
        <p:blipFill>
          <a:blip r:embed="rId4"/>
          <a:stretch>
            <a:fillRect/>
          </a:stretch>
        </p:blipFill>
        <p:spPr>
          <a:xfrm>
            <a:off x="442154" y="1608324"/>
            <a:ext cx="1838582" cy="1638529"/>
          </a:xfrm>
          <a:prstGeom prst="rect">
            <a:avLst/>
          </a:prstGeom>
        </p:spPr>
      </p:pic>
    </p:spTree>
    <p:extLst>
      <p:ext uri="{BB962C8B-B14F-4D97-AF65-F5344CB8AC3E}">
        <p14:creationId xmlns:p14="http://schemas.microsoft.com/office/powerpoint/2010/main" val="2705690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F2F44-5CBA-EEB9-FD6B-A1D8960F49D2}"/>
              </a:ext>
            </a:extLst>
          </p:cNvPr>
          <p:cNvSpPr>
            <a:spLocks noGrp="1"/>
          </p:cNvSpPr>
          <p:nvPr>
            <p:ph type="title"/>
          </p:nvPr>
        </p:nvSpPr>
        <p:spPr/>
        <p:txBody>
          <a:bodyPr/>
          <a:lstStyle/>
          <a:p>
            <a:endParaRPr lang="en-GB"/>
          </a:p>
        </p:txBody>
      </p:sp>
      <p:pic>
        <p:nvPicPr>
          <p:cNvPr id="4" name="Picture 3" descr="A close up of a logo&#10;&#10;AI-generated content may be incorrect.">
            <a:extLst>
              <a:ext uri="{FF2B5EF4-FFF2-40B4-BE49-F238E27FC236}">
                <a16:creationId xmlns:a16="http://schemas.microsoft.com/office/drawing/2014/main" id="{BD8F04F6-3570-E126-BD88-1F0602F1AA7F}"/>
              </a:ext>
            </a:extLst>
          </p:cNvPr>
          <p:cNvPicPr>
            <a:picLocks noChangeAspect="1"/>
          </p:cNvPicPr>
          <p:nvPr/>
        </p:nvPicPr>
        <p:blipFill>
          <a:blip r:embed="rId2"/>
          <a:stretch>
            <a:fillRect/>
          </a:stretch>
        </p:blipFill>
        <p:spPr>
          <a:xfrm>
            <a:off x="2304521" y="1971471"/>
            <a:ext cx="7582958" cy="2915057"/>
          </a:xfrm>
          <a:prstGeom prst="rect">
            <a:avLst/>
          </a:prstGeom>
        </p:spPr>
      </p:pic>
    </p:spTree>
    <p:extLst>
      <p:ext uri="{BB962C8B-B14F-4D97-AF65-F5344CB8AC3E}">
        <p14:creationId xmlns:p14="http://schemas.microsoft.com/office/powerpoint/2010/main" val="201934973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723A1-BBE7-0553-7F00-2C6988298121}"/>
              </a:ext>
            </a:extLst>
          </p:cNvPr>
          <p:cNvSpPr>
            <a:spLocks noGrp="1"/>
          </p:cNvSpPr>
          <p:nvPr>
            <p:ph type="title"/>
          </p:nvPr>
        </p:nvSpPr>
        <p:spPr>
          <a:xfrm>
            <a:off x="609600" y="274638"/>
            <a:ext cx="7718648" cy="1143000"/>
          </a:xfrm>
        </p:spPr>
        <p:txBody>
          <a:bodyPr/>
          <a:lstStyle/>
          <a:p>
            <a:r>
              <a:rPr lang="en-GB" dirty="0"/>
              <a:t>Microsoft and culture</a:t>
            </a:r>
          </a:p>
        </p:txBody>
      </p:sp>
      <p:pic>
        <p:nvPicPr>
          <p:cNvPr id="4" name="Picture 3" descr="A close-up of a sign&#10;&#10;AI-generated content may be incorrect.">
            <a:extLst>
              <a:ext uri="{FF2B5EF4-FFF2-40B4-BE49-F238E27FC236}">
                <a16:creationId xmlns:a16="http://schemas.microsoft.com/office/drawing/2014/main" id="{6359A9AD-6FF1-E125-FD44-3DCA1D4617D2}"/>
              </a:ext>
            </a:extLst>
          </p:cNvPr>
          <p:cNvPicPr>
            <a:picLocks noChangeAspect="1"/>
          </p:cNvPicPr>
          <p:nvPr/>
        </p:nvPicPr>
        <p:blipFill>
          <a:blip r:embed="rId2"/>
          <a:stretch>
            <a:fillRect/>
          </a:stretch>
        </p:blipFill>
        <p:spPr>
          <a:xfrm>
            <a:off x="8616280" y="274638"/>
            <a:ext cx="3172268" cy="1524213"/>
          </a:xfrm>
          <a:prstGeom prst="rect">
            <a:avLst/>
          </a:prstGeom>
        </p:spPr>
      </p:pic>
      <p:sp>
        <p:nvSpPr>
          <p:cNvPr id="6" name="TextBox 5">
            <a:extLst>
              <a:ext uri="{FF2B5EF4-FFF2-40B4-BE49-F238E27FC236}">
                <a16:creationId xmlns:a16="http://schemas.microsoft.com/office/drawing/2014/main" id="{78CFFDAE-913A-9FD2-AF8E-0CEB1BE98902}"/>
              </a:ext>
            </a:extLst>
          </p:cNvPr>
          <p:cNvSpPr txBox="1"/>
          <p:nvPr/>
        </p:nvSpPr>
        <p:spPr>
          <a:xfrm>
            <a:off x="403452" y="1763990"/>
            <a:ext cx="7718648" cy="1323439"/>
          </a:xfrm>
          <a:prstGeom prst="rect">
            <a:avLst/>
          </a:prstGeom>
          <a:noFill/>
        </p:spPr>
        <p:txBody>
          <a:bodyPr wrap="square">
            <a:spAutoFit/>
          </a:bodyPr>
          <a:lstStyle/>
          <a:p>
            <a:r>
              <a:rPr lang="en-GB" sz="2000" dirty="0"/>
              <a:t>Microsoft is a global technology corporation operating in highly competitive and innovative markets. Historically criticised for a rigid, internally competitive culture, Microsoft underwent a significant cultural transformation from 2014 onwards.</a:t>
            </a:r>
          </a:p>
        </p:txBody>
      </p:sp>
      <p:sp>
        <p:nvSpPr>
          <p:cNvPr id="8" name="TextBox 7">
            <a:extLst>
              <a:ext uri="{FF2B5EF4-FFF2-40B4-BE49-F238E27FC236}">
                <a16:creationId xmlns:a16="http://schemas.microsoft.com/office/drawing/2014/main" id="{89DF49E7-3AB9-C71B-0780-5D5319EB7286}"/>
              </a:ext>
            </a:extLst>
          </p:cNvPr>
          <p:cNvSpPr txBox="1"/>
          <p:nvPr/>
        </p:nvSpPr>
        <p:spPr>
          <a:xfrm>
            <a:off x="1919536" y="3398204"/>
            <a:ext cx="10153128" cy="2031325"/>
          </a:xfrm>
          <a:prstGeom prst="rect">
            <a:avLst/>
          </a:prstGeom>
          <a:noFill/>
        </p:spPr>
        <p:txBody>
          <a:bodyPr wrap="square">
            <a:spAutoFit/>
          </a:bodyPr>
          <a:lstStyle/>
          <a:p>
            <a:pPr>
              <a:buNone/>
            </a:pPr>
            <a:r>
              <a:rPr lang="en-GB" dirty="0"/>
              <a:t>Under CEO Satya Nadella, Microsoft shifted from a “know-it-all” culture to a “learn-it-all” culture, emphasising:</a:t>
            </a:r>
          </a:p>
          <a:p>
            <a:pPr lvl="1">
              <a:buFont typeface="Arial" panose="020B0604020202020204" pitchFamily="34" charset="0"/>
              <a:buChar char="•"/>
            </a:pPr>
            <a:r>
              <a:rPr lang="en-GB" dirty="0"/>
              <a:t>    Continuous learning</a:t>
            </a:r>
          </a:p>
          <a:p>
            <a:pPr lvl="1">
              <a:buFont typeface="Arial" panose="020B0604020202020204" pitchFamily="34" charset="0"/>
              <a:buChar char="•"/>
            </a:pPr>
            <a:r>
              <a:rPr lang="en-GB" dirty="0"/>
              <a:t>    Collaboration</a:t>
            </a:r>
          </a:p>
          <a:p>
            <a:pPr lvl="1">
              <a:buFont typeface="Arial" panose="020B0604020202020204" pitchFamily="34" charset="0"/>
              <a:buChar char="•"/>
            </a:pPr>
            <a:r>
              <a:rPr lang="en-GB" dirty="0"/>
              <a:t>     Psychological safety</a:t>
            </a:r>
          </a:p>
          <a:p>
            <a:pPr>
              <a:buNone/>
            </a:pPr>
            <a:r>
              <a:rPr lang="en-GB" dirty="0"/>
              <a:t>This cultural shift aligns with learning organisation theory and challenges traditional performance-driven cultures.</a:t>
            </a:r>
          </a:p>
        </p:txBody>
      </p:sp>
      <p:pic>
        <p:nvPicPr>
          <p:cNvPr id="10" name="Picture 9">
            <a:extLst>
              <a:ext uri="{FF2B5EF4-FFF2-40B4-BE49-F238E27FC236}">
                <a16:creationId xmlns:a16="http://schemas.microsoft.com/office/drawing/2014/main" id="{79E4FC80-22EB-5BA1-075D-94674D8196BA}"/>
              </a:ext>
            </a:extLst>
          </p:cNvPr>
          <p:cNvPicPr>
            <a:picLocks noChangeAspect="1"/>
          </p:cNvPicPr>
          <p:nvPr/>
        </p:nvPicPr>
        <p:blipFill>
          <a:blip r:embed="rId3"/>
          <a:stretch>
            <a:fillRect/>
          </a:stretch>
        </p:blipFill>
        <p:spPr>
          <a:xfrm>
            <a:off x="37528" y="3429000"/>
            <a:ext cx="1810000" cy="1798634"/>
          </a:xfrm>
          <a:prstGeom prst="rect">
            <a:avLst/>
          </a:prstGeom>
        </p:spPr>
      </p:pic>
    </p:spTree>
    <p:extLst>
      <p:ext uri="{BB962C8B-B14F-4D97-AF65-F5344CB8AC3E}">
        <p14:creationId xmlns:p14="http://schemas.microsoft.com/office/powerpoint/2010/main" val="5781289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2BBF9E-992D-9446-5032-45602AE3AE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076DCCA-5233-A847-45DD-AF7F696882BA}"/>
              </a:ext>
            </a:extLst>
          </p:cNvPr>
          <p:cNvSpPr>
            <a:spLocks noGrp="1"/>
          </p:cNvSpPr>
          <p:nvPr>
            <p:ph type="title"/>
          </p:nvPr>
        </p:nvSpPr>
        <p:spPr>
          <a:xfrm>
            <a:off x="609600" y="274638"/>
            <a:ext cx="7718648" cy="1143000"/>
          </a:xfrm>
        </p:spPr>
        <p:txBody>
          <a:bodyPr/>
          <a:lstStyle/>
          <a:p>
            <a:r>
              <a:rPr lang="en-GB" dirty="0"/>
              <a:t>Microsoft and culture</a:t>
            </a:r>
          </a:p>
        </p:txBody>
      </p:sp>
      <p:pic>
        <p:nvPicPr>
          <p:cNvPr id="4" name="Picture 3" descr="A close-up of a sign&#10;&#10;AI-generated content may be incorrect.">
            <a:extLst>
              <a:ext uri="{FF2B5EF4-FFF2-40B4-BE49-F238E27FC236}">
                <a16:creationId xmlns:a16="http://schemas.microsoft.com/office/drawing/2014/main" id="{AFD1C299-3A56-94AB-70E0-451AA2994711}"/>
              </a:ext>
            </a:extLst>
          </p:cNvPr>
          <p:cNvPicPr>
            <a:picLocks noChangeAspect="1"/>
          </p:cNvPicPr>
          <p:nvPr/>
        </p:nvPicPr>
        <p:blipFill>
          <a:blip r:embed="rId2"/>
          <a:stretch>
            <a:fillRect/>
          </a:stretch>
        </p:blipFill>
        <p:spPr>
          <a:xfrm>
            <a:off x="8616280" y="274638"/>
            <a:ext cx="3172268" cy="1524213"/>
          </a:xfrm>
          <a:prstGeom prst="rect">
            <a:avLst/>
          </a:prstGeom>
        </p:spPr>
      </p:pic>
      <p:sp>
        <p:nvSpPr>
          <p:cNvPr id="6" name="TextBox 5">
            <a:extLst>
              <a:ext uri="{FF2B5EF4-FFF2-40B4-BE49-F238E27FC236}">
                <a16:creationId xmlns:a16="http://schemas.microsoft.com/office/drawing/2014/main" id="{50581242-21DD-95C7-6870-665E9F4BA07E}"/>
              </a:ext>
            </a:extLst>
          </p:cNvPr>
          <p:cNvSpPr txBox="1"/>
          <p:nvPr/>
        </p:nvSpPr>
        <p:spPr>
          <a:xfrm>
            <a:off x="403452" y="1763990"/>
            <a:ext cx="5476524" cy="3170099"/>
          </a:xfrm>
          <a:prstGeom prst="rect">
            <a:avLst/>
          </a:prstGeom>
          <a:noFill/>
        </p:spPr>
        <p:txBody>
          <a:bodyPr wrap="square">
            <a:spAutoFit/>
          </a:bodyPr>
          <a:lstStyle/>
          <a:p>
            <a:r>
              <a:rPr lang="en-GB" sz="2000" dirty="0"/>
              <a:t>Microsoft’s transformation reflects:</a:t>
            </a:r>
          </a:p>
          <a:p>
            <a:pPr marL="342900" indent="-342900">
              <a:buFont typeface="Wingdings" panose="05000000000000000000" pitchFamily="2" charset="2"/>
              <a:buChar char="Ø"/>
            </a:pPr>
            <a:r>
              <a:rPr lang="en-GB" sz="2000" dirty="0"/>
              <a:t>Human Relations (behaviour) management theory – focus on motivation, engagement, and development</a:t>
            </a:r>
          </a:p>
          <a:p>
            <a:pPr marL="342900" indent="-342900">
              <a:buFont typeface="Wingdings" panose="05000000000000000000" pitchFamily="2" charset="2"/>
              <a:buChar char="Ø"/>
            </a:pPr>
            <a:r>
              <a:rPr lang="en-GB" sz="2000" dirty="0"/>
              <a:t>Systems theory – recognising interdependence between culture, structure, and performance</a:t>
            </a:r>
          </a:p>
          <a:p>
            <a:pPr marL="342900" indent="-342900">
              <a:buFont typeface="Wingdings" panose="05000000000000000000" pitchFamily="2" charset="2"/>
              <a:buChar char="Ø"/>
            </a:pPr>
            <a:r>
              <a:rPr lang="en-GB" sz="2000" dirty="0"/>
              <a:t>Contingency theory – adapting leadership style to a changing competitive environment</a:t>
            </a:r>
          </a:p>
          <a:p>
            <a:endParaRPr lang="en-GB" sz="2000" dirty="0"/>
          </a:p>
        </p:txBody>
      </p:sp>
      <p:sp>
        <p:nvSpPr>
          <p:cNvPr id="5" name="TextBox 4">
            <a:extLst>
              <a:ext uri="{FF2B5EF4-FFF2-40B4-BE49-F238E27FC236}">
                <a16:creationId xmlns:a16="http://schemas.microsoft.com/office/drawing/2014/main" id="{51659FA6-FF26-9516-C1C0-3408F666E0EF}"/>
              </a:ext>
            </a:extLst>
          </p:cNvPr>
          <p:cNvSpPr txBox="1"/>
          <p:nvPr/>
        </p:nvSpPr>
        <p:spPr>
          <a:xfrm>
            <a:off x="6096000" y="2071766"/>
            <a:ext cx="5476524" cy="3170099"/>
          </a:xfrm>
          <a:prstGeom prst="rect">
            <a:avLst/>
          </a:prstGeom>
          <a:noFill/>
        </p:spPr>
        <p:txBody>
          <a:bodyPr wrap="square">
            <a:spAutoFit/>
          </a:bodyPr>
          <a:lstStyle/>
          <a:p>
            <a:pPr>
              <a:buNone/>
            </a:pPr>
            <a:r>
              <a:rPr lang="en-GB" sz="2000" dirty="0"/>
              <a:t>Nadella’s leadership is often described as:</a:t>
            </a:r>
          </a:p>
          <a:p>
            <a:pPr lvl="1">
              <a:buFont typeface="Arial" panose="020B0604020202020204" pitchFamily="34" charset="0"/>
              <a:buChar char="•"/>
            </a:pPr>
            <a:r>
              <a:rPr lang="en-GB" sz="2000" dirty="0"/>
              <a:t>  Transformational</a:t>
            </a:r>
          </a:p>
          <a:p>
            <a:pPr lvl="1">
              <a:buFont typeface="Arial" panose="020B0604020202020204" pitchFamily="34" charset="0"/>
              <a:buChar char="•"/>
            </a:pPr>
            <a:r>
              <a:rPr lang="en-GB" sz="2000" dirty="0"/>
              <a:t>  Empathic</a:t>
            </a:r>
          </a:p>
          <a:p>
            <a:pPr lvl="1">
              <a:buFont typeface="Arial" panose="020B0604020202020204" pitchFamily="34" charset="0"/>
              <a:buChar char="•"/>
            </a:pPr>
            <a:r>
              <a:rPr lang="en-GB" sz="2000" dirty="0"/>
              <a:t>   Inclusive</a:t>
            </a:r>
          </a:p>
          <a:p>
            <a:pPr>
              <a:buNone/>
            </a:pPr>
            <a:r>
              <a:rPr lang="en-GB" sz="2000" dirty="0"/>
              <a:t>Emotional intelligence plays a central role, particularly empathy and self-awareness. </a:t>
            </a:r>
          </a:p>
          <a:p>
            <a:pPr>
              <a:buNone/>
            </a:pPr>
            <a:endParaRPr lang="en-GB" sz="2000" dirty="0"/>
          </a:p>
          <a:p>
            <a:pPr>
              <a:buNone/>
            </a:pPr>
            <a:r>
              <a:rPr lang="en-GB" sz="2000" dirty="0"/>
              <a:t>This contrasts with earlier transactional and competitive leadership styles within the organisation.</a:t>
            </a:r>
          </a:p>
        </p:txBody>
      </p:sp>
    </p:spTree>
    <p:extLst>
      <p:ext uri="{BB962C8B-B14F-4D97-AF65-F5344CB8AC3E}">
        <p14:creationId xmlns:p14="http://schemas.microsoft.com/office/powerpoint/2010/main" val="31891413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97FE0-E08E-74A5-4F2F-42995BA781A6}"/>
              </a:ext>
            </a:extLst>
          </p:cNvPr>
          <p:cNvSpPr>
            <a:spLocks noGrp="1"/>
          </p:cNvSpPr>
          <p:nvPr>
            <p:ph type="title"/>
          </p:nvPr>
        </p:nvSpPr>
        <p:spPr/>
        <p:txBody>
          <a:bodyPr/>
          <a:lstStyle/>
          <a:p>
            <a:endParaRPr lang="en-GB"/>
          </a:p>
        </p:txBody>
      </p:sp>
      <p:pic>
        <p:nvPicPr>
          <p:cNvPr id="4" name="Picture 3" descr="A red text on a transparent background&#10;&#10;AI-generated content may be incorrect.">
            <a:extLst>
              <a:ext uri="{FF2B5EF4-FFF2-40B4-BE49-F238E27FC236}">
                <a16:creationId xmlns:a16="http://schemas.microsoft.com/office/drawing/2014/main" id="{FEE24032-FB46-D68D-EF91-441BACE1C935}"/>
              </a:ext>
            </a:extLst>
          </p:cNvPr>
          <p:cNvPicPr>
            <a:picLocks noChangeAspect="1"/>
          </p:cNvPicPr>
          <p:nvPr/>
        </p:nvPicPr>
        <p:blipFill>
          <a:blip r:embed="rId2"/>
          <a:stretch>
            <a:fillRect/>
          </a:stretch>
        </p:blipFill>
        <p:spPr>
          <a:xfrm>
            <a:off x="2042167" y="1556792"/>
            <a:ext cx="8107666" cy="3440311"/>
          </a:xfrm>
          <a:prstGeom prst="rect">
            <a:avLst/>
          </a:prstGeom>
        </p:spPr>
      </p:pic>
    </p:spTree>
    <p:extLst>
      <p:ext uri="{BB962C8B-B14F-4D97-AF65-F5344CB8AC3E}">
        <p14:creationId xmlns:p14="http://schemas.microsoft.com/office/powerpoint/2010/main" val="30547925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A79D4-79C9-7A2A-5986-A98BADA261FF}"/>
              </a:ext>
            </a:extLst>
          </p:cNvPr>
          <p:cNvSpPr>
            <a:spLocks noGrp="1"/>
          </p:cNvSpPr>
          <p:nvPr>
            <p:ph type="title"/>
          </p:nvPr>
        </p:nvSpPr>
        <p:spPr>
          <a:xfrm>
            <a:off x="609600" y="332656"/>
            <a:ext cx="10972800" cy="1143000"/>
          </a:xfrm>
        </p:spPr>
        <p:txBody>
          <a:bodyPr/>
          <a:lstStyle/>
          <a:p>
            <a:r>
              <a:rPr lang="en-GB" dirty="0"/>
              <a:t>Netflix and culture</a:t>
            </a:r>
          </a:p>
        </p:txBody>
      </p:sp>
      <p:pic>
        <p:nvPicPr>
          <p:cNvPr id="4" name="Picture 3" descr="A red logo on a black background&#10;&#10;AI-generated content may be incorrect.">
            <a:extLst>
              <a:ext uri="{FF2B5EF4-FFF2-40B4-BE49-F238E27FC236}">
                <a16:creationId xmlns:a16="http://schemas.microsoft.com/office/drawing/2014/main" id="{7D0A5D0C-832A-A9DB-2CC3-9F45530A2CCC}"/>
              </a:ext>
            </a:extLst>
          </p:cNvPr>
          <p:cNvPicPr>
            <a:picLocks noChangeAspect="1"/>
          </p:cNvPicPr>
          <p:nvPr/>
        </p:nvPicPr>
        <p:blipFill>
          <a:blip r:embed="rId2"/>
          <a:stretch>
            <a:fillRect/>
          </a:stretch>
        </p:blipFill>
        <p:spPr>
          <a:xfrm>
            <a:off x="609600" y="548680"/>
            <a:ext cx="2255782" cy="1471858"/>
          </a:xfrm>
          <a:prstGeom prst="rect">
            <a:avLst/>
          </a:prstGeom>
        </p:spPr>
      </p:pic>
      <p:sp>
        <p:nvSpPr>
          <p:cNvPr id="5" name="Rectangle: Rounded Corners 4">
            <a:extLst>
              <a:ext uri="{FF2B5EF4-FFF2-40B4-BE49-F238E27FC236}">
                <a16:creationId xmlns:a16="http://schemas.microsoft.com/office/drawing/2014/main" id="{365154DD-D0D9-189C-C69D-E6AA0FCA07CD}"/>
              </a:ext>
            </a:extLst>
          </p:cNvPr>
          <p:cNvSpPr/>
          <p:nvPr/>
        </p:nvSpPr>
        <p:spPr>
          <a:xfrm>
            <a:off x="3143672" y="1284609"/>
            <a:ext cx="8438728" cy="1471858"/>
          </a:xfrm>
          <a:prstGeom prst="roundRect">
            <a:avLst/>
          </a:prstGeom>
        </p:spPr>
        <p:style>
          <a:lnRef idx="1">
            <a:schemeClr val="accent5"/>
          </a:lnRef>
          <a:fillRef idx="3">
            <a:schemeClr val="accent5"/>
          </a:fillRef>
          <a:effectRef idx="2">
            <a:schemeClr val="accent5"/>
          </a:effectRef>
          <a:fontRef idx="minor">
            <a:schemeClr val="lt1"/>
          </a:fontRef>
        </p:style>
        <p:txBody>
          <a:bodyPr rtlCol="0" anchor="ctr"/>
          <a:lstStyle/>
          <a:p>
            <a:r>
              <a:rPr lang="en-GB" sz="2000" b="1" dirty="0">
                <a:latin typeface="Arial" panose="020B0604020202020204" pitchFamily="34" charset="0"/>
                <a:cs typeface="Arial" panose="020B0604020202020204" pitchFamily="34" charset="0"/>
              </a:rPr>
              <a:t>Netflix</a:t>
            </a:r>
            <a:r>
              <a:rPr lang="en-GB" sz="2000" dirty="0">
                <a:latin typeface="Arial" panose="020B0604020202020204" pitchFamily="34" charset="0"/>
                <a:cs typeface="Arial" panose="020B0604020202020204" pitchFamily="34" charset="0"/>
              </a:rPr>
              <a:t> operates in a fast-moving, creative, and highly competitive digital entertainment industry. It is widely known for its unconventional management and HR practices.</a:t>
            </a:r>
          </a:p>
        </p:txBody>
      </p:sp>
      <p:sp>
        <p:nvSpPr>
          <p:cNvPr id="7" name="TextBox 6">
            <a:extLst>
              <a:ext uri="{FF2B5EF4-FFF2-40B4-BE49-F238E27FC236}">
                <a16:creationId xmlns:a16="http://schemas.microsoft.com/office/drawing/2014/main" id="{3DE6B7FE-EF9C-7B7B-031D-50F72969C9FD}"/>
              </a:ext>
            </a:extLst>
          </p:cNvPr>
          <p:cNvSpPr txBox="1"/>
          <p:nvPr/>
        </p:nvSpPr>
        <p:spPr>
          <a:xfrm>
            <a:off x="308363" y="3429000"/>
            <a:ext cx="7992888" cy="1938992"/>
          </a:xfrm>
          <a:prstGeom prst="rect">
            <a:avLst/>
          </a:prstGeom>
          <a:noFill/>
        </p:spPr>
        <p:txBody>
          <a:bodyPr wrap="square">
            <a:spAutoFit/>
          </a:bodyPr>
          <a:lstStyle/>
          <a:p>
            <a:pPr>
              <a:buNone/>
            </a:pPr>
            <a:r>
              <a:rPr lang="en-GB" sz="2000" dirty="0"/>
              <a:t>Netflix promotes a “freedom and responsibility” culture, characterised by:</a:t>
            </a:r>
          </a:p>
          <a:p>
            <a:pPr lvl="2">
              <a:buFont typeface="Arial" panose="020B0604020202020204" pitchFamily="34" charset="0"/>
              <a:buChar char="•"/>
            </a:pPr>
            <a:r>
              <a:rPr lang="en-GB" sz="2000" dirty="0"/>
              <a:t>     High autonomy</a:t>
            </a:r>
          </a:p>
          <a:p>
            <a:pPr lvl="2">
              <a:buFont typeface="Arial" panose="020B0604020202020204" pitchFamily="34" charset="0"/>
              <a:buChar char="•"/>
            </a:pPr>
            <a:r>
              <a:rPr lang="en-GB" sz="2000" dirty="0"/>
              <a:t>     Minimal formal controls</a:t>
            </a:r>
          </a:p>
          <a:p>
            <a:pPr lvl="2">
              <a:buFont typeface="Arial" panose="020B0604020202020204" pitchFamily="34" charset="0"/>
              <a:buChar char="•"/>
            </a:pPr>
            <a:r>
              <a:rPr lang="en-GB" sz="2000" dirty="0"/>
              <a:t>     Emphasis on performance over loyalty</a:t>
            </a:r>
          </a:p>
          <a:p>
            <a:pPr>
              <a:buNone/>
            </a:pPr>
            <a:r>
              <a:rPr lang="en-GB" sz="2000" dirty="0"/>
              <a:t>This culture prioritises results, transparency, and accountability.</a:t>
            </a:r>
          </a:p>
        </p:txBody>
      </p:sp>
      <p:pic>
        <p:nvPicPr>
          <p:cNvPr id="6" name="Picture 5" descr="A group of people standing in a hallway&#10;&#10;AI-generated content may be incorrect.">
            <a:extLst>
              <a:ext uri="{FF2B5EF4-FFF2-40B4-BE49-F238E27FC236}">
                <a16:creationId xmlns:a16="http://schemas.microsoft.com/office/drawing/2014/main" id="{F74C5B3E-813C-11D2-14AF-94E02A16EF71}"/>
              </a:ext>
            </a:extLst>
          </p:cNvPr>
          <p:cNvPicPr>
            <a:picLocks noChangeAspect="1"/>
          </p:cNvPicPr>
          <p:nvPr/>
        </p:nvPicPr>
        <p:blipFill>
          <a:blip r:embed="rId3"/>
          <a:stretch>
            <a:fillRect/>
          </a:stretch>
        </p:blipFill>
        <p:spPr>
          <a:xfrm>
            <a:off x="8832304" y="2786068"/>
            <a:ext cx="3029700" cy="2787324"/>
          </a:xfrm>
          <a:prstGeom prst="rect">
            <a:avLst/>
          </a:prstGeom>
        </p:spPr>
      </p:pic>
    </p:spTree>
    <p:extLst>
      <p:ext uri="{BB962C8B-B14F-4D97-AF65-F5344CB8AC3E}">
        <p14:creationId xmlns:p14="http://schemas.microsoft.com/office/powerpoint/2010/main" val="15117100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BAFFC5-3481-31FB-0475-4CD41AF09A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1A328F-35AE-B058-5288-EE6014C68052}"/>
              </a:ext>
            </a:extLst>
          </p:cNvPr>
          <p:cNvSpPr>
            <a:spLocks noGrp="1"/>
          </p:cNvSpPr>
          <p:nvPr>
            <p:ph type="title"/>
          </p:nvPr>
        </p:nvSpPr>
        <p:spPr>
          <a:xfrm>
            <a:off x="591193" y="57008"/>
            <a:ext cx="10972800" cy="1143000"/>
          </a:xfrm>
        </p:spPr>
        <p:txBody>
          <a:bodyPr/>
          <a:lstStyle/>
          <a:p>
            <a:r>
              <a:rPr lang="en-GB" dirty="0"/>
              <a:t>Netflix and culture</a:t>
            </a:r>
          </a:p>
        </p:txBody>
      </p:sp>
      <p:sp>
        <p:nvSpPr>
          <p:cNvPr id="7" name="TextBox 6">
            <a:extLst>
              <a:ext uri="{FF2B5EF4-FFF2-40B4-BE49-F238E27FC236}">
                <a16:creationId xmlns:a16="http://schemas.microsoft.com/office/drawing/2014/main" id="{7AF49CEF-3254-94FA-235F-DD35DAC321F6}"/>
              </a:ext>
            </a:extLst>
          </p:cNvPr>
          <p:cNvSpPr txBox="1"/>
          <p:nvPr/>
        </p:nvSpPr>
        <p:spPr>
          <a:xfrm>
            <a:off x="3583726" y="1475656"/>
            <a:ext cx="6872957" cy="2862322"/>
          </a:xfrm>
          <a:prstGeom prst="rect">
            <a:avLst/>
          </a:prstGeom>
          <a:noFill/>
          <a:ln>
            <a:solidFill>
              <a:schemeClr val="tx2"/>
            </a:solidFill>
          </a:ln>
        </p:spPr>
        <p:txBody>
          <a:bodyPr wrap="square">
            <a:spAutoFit/>
          </a:bodyPr>
          <a:lstStyle/>
          <a:p>
            <a:r>
              <a:rPr lang="en-GB" sz="2000" dirty="0"/>
              <a:t>Netflix management reflects:</a:t>
            </a:r>
          </a:p>
          <a:p>
            <a:pPr marL="285750" indent="-285750">
              <a:buFont typeface="Wingdings" panose="05000000000000000000" pitchFamily="2" charset="2"/>
              <a:buChar char="Ø"/>
            </a:pPr>
            <a:r>
              <a:rPr lang="en-GB" sz="2000" dirty="0"/>
              <a:t>Contingency theory – rejecting universal management practices</a:t>
            </a:r>
          </a:p>
          <a:p>
            <a:pPr marL="285750" indent="-285750">
              <a:buFont typeface="Wingdings" panose="05000000000000000000" pitchFamily="2" charset="2"/>
              <a:buChar char="Ø"/>
            </a:pPr>
            <a:r>
              <a:rPr lang="en-GB" sz="2000" dirty="0"/>
              <a:t>Contemporary management approaches – agility, flexibility, decentralisation</a:t>
            </a:r>
          </a:p>
          <a:p>
            <a:pPr marL="285750" indent="-285750">
              <a:buFont typeface="Wingdings" panose="05000000000000000000" pitchFamily="2" charset="2"/>
              <a:buChar char="Ø"/>
            </a:pPr>
            <a:r>
              <a:rPr lang="en-GB" sz="2000" dirty="0"/>
              <a:t>Limited reliance on classical bureaucracy</a:t>
            </a:r>
          </a:p>
          <a:p>
            <a:pPr marL="285750" indent="-285750">
              <a:buFont typeface="Wingdings" panose="05000000000000000000" pitchFamily="2" charset="2"/>
              <a:buChar char="Ø"/>
            </a:pPr>
            <a:endParaRPr lang="en-GB" sz="2000" dirty="0"/>
          </a:p>
          <a:p>
            <a:r>
              <a:rPr lang="en-GB" sz="2000" dirty="0"/>
              <a:t>While behavioural theory is present, motivation is largely performance-based, rather than relational.</a:t>
            </a:r>
          </a:p>
        </p:txBody>
      </p:sp>
      <p:pic>
        <p:nvPicPr>
          <p:cNvPr id="8" name="Picture 7" descr="A group of people sitting in bean bags&#10;&#10;AI-generated content may be incorrect.">
            <a:extLst>
              <a:ext uri="{FF2B5EF4-FFF2-40B4-BE49-F238E27FC236}">
                <a16:creationId xmlns:a16="http://schemas.microsoft.com/office/drawing/2014/main" id="{ED2C3EC7-D84E-6C1D-33E6-8171D4B0D688}"/>
              </a:ext>
            </a:extLst>
          </p:cNvPr>
          <p:cNvPicPr>
            <a:picLocks noChangeAspect="1"/>
          </p:cNvPicPr>
          <p:nvPr/>
        </p:nvPicPr>
        <p:blipFill>
          <a:blip r:embed="rId2"/>
          <a:stretch>
            <a:fillRect/>
          </a:stretch>
        </p:blipFill>
        <p:spPr>
          <a:xfrm>
            <a:off x="98472" y="622080"/>
            <a:ext cx="3273689" cy="2609900"/>
          </a:xfrm>
          <a:prstGeom prst="rect">
            <a:avLst/>
          </a:prstGeom>
        </p:spPr>
      </p:pic>
      <p:sp>
        <p:nvSpPr>
          <p:cNvPr id="10" name="TextBox 9">
            <a:extLst>
              <a:ext uri="{FF2B5EF4-FFF2-40B4-BE49-F238E27FC236}">
                <a16:creationId xmlns:a16="http://schemas.microsoft.com/office/drawing/2014/main" id="{0E3B0418-77BD-4C42-9383-1703BB6A1F63}"/>
              </a:ext>
            </a:extLst>
          </p:cNvPr>
          <p:cNvSpPr txBox="1"/>
          <p:nvPr/>
        </p:nvSpPr>
        <p:spPr>
          <a:xfrm>
            <a:off x="100788" y="3626021"/>
            <a:ext cx="11665296" cy="1938992"/>
          </a:xfrm>
          <a:prstGeom prst="rect">
            <a:avLst/>
          </a:prstGeom>
          <a:noFill/>
        </p:spPr>
        <p:txBody>
          <a:bodyPr wrap="square">
            <a:spAutoFit/>
          </a:bodyPr>
          <a:lstStyle/>
          <a:p>
            <a:pPr>
              <a:buNone/>
            </a:pPr>
            <a:r>
              <a:rPr lang="en-GB" sz="2000" dirty="0"/>
              <a:t>Leadership at Netflix is:</a:t>
            </a:r>
          </a:p>
          <a:p>
            <a:pPr lvl="1">
              <a:buFont typeface="Arial" panose="020B0604020202020204" pitchFamily="34" charset="0"/>
              <a:buChar char="•"/>
            </a:pPr>
            <a:r>
              <a:rPr lang="en-GB" sz="2000" dirty="0"/>
              <a:t>   Hands-off</a:t>
            </a:r>
          </a:p>
          <a:p>
            <a:pPr lvl="1">
              <a:buFont typeface="Arial" panose="020B0604020202020204" pitchFamily="34" charset="0"/>
              <a:buChar char="•"/>
            </a:pPr>
            <a:r>
              <a:rPr lang="en-GB" sz="2000" dirty="0"/>
              <a:t>   Results-oriented</a:t>
            </a:r>
          </a:p>
          <a:p>
            <a:pPr lvl="1">
              <a:buFont typeface="Arial" panose="020B0604020202020204" pitchFamily="34" charset="0"/>
              <a:buChar char="•"/>
            </a:pPr>
            <a:r>
              <a:rPr lang="en-GB" sz="2000" dirty="0"/>
              <a:t>   High accountability</a:t>
            </a:r>
          </a:p>
          <a:p>
            <a:pPr>
              <a:buNone/>
            </a:pPr>
            <a:r>
              <a:rPr lang="en-GB" sz="2000" dirty="0"/>
              <a:t>Leaders provide context rather than control, expecting employees to self-manage. This style requires high emotional intelligence but offers limited psychological safety for some individuals.</a:t>
            </a:r>
          </a:p>
        </p:txBody>
      </p:sp>
      <p:pic>
        <p:nvPicPr>
          <p:cNvPr id="4" name="Picture 3" descr="A red logo on a black background&#10;&#10;AI-generated content may be incorrect.">
            <a:extLst>
              <a:ext uri="{FF2B5EF4-FFF2-40B4-BE49-F238E27FC236}">
                <a16:creationId xmlns:a16="http://schemas.microsoft.com/office/drawing/2014/main" id="{2CF26D08-6498-8809-EB18-B568B4B6315B}"/>
              </a:ext>
            </a:extLst>
          </p:cNvPr>
          <p:cNvPicPr>
            <a:picLocks noChangeAspect="1"/>
          </p:cNvPicPr>
          <p:nvPr/>
        </p:nvPicPr>
        <p:blipFill>
          <a:blip r:embed="rId3"/>
          <a:stretch>
            <a:fillRect/>
          </a:stretch>
        </p:blipFill>
        <p:spPr>
          <a:xfrm>
            <a:off x="9345025" y="332656"/>
            <a:ext cx="2255782" cy="1471858"/>
          </a:xfrm>
          <a:prstGeom prst="rect">
            <a:avLst/>
          </a:prstGeom>
        </p:spPr>
      </p:pic>
    </p:spTree>
    <p:extLst>
      <p:ext uri="{BB962C8B-B14F-4D97-AF65-F5344CB8AC3E}">
        <p14:creationId xmlns:p14="http://schemas.microsoft.com/office/powerpoint/2010/main" val="3793410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54F9B-72ED-457A-8159-7111E2FD3C17}"/>
              </a:ext>
            </a:extLst>
          </p:cNvPr>
          <p:cNvSpPr>
            <a:spLocks noGrp="1"/>
          </p:cNvSpPr>
          <p:nvPr>
            <p:ph type="title"/>
          </p:nvPr>
        </p:nvSpPr>
        <p:spPr>
          <a:xfrm>
            <a:off x="119336" y="274638"/>
            <a:ext cx="11953328" cy="778098"/>
          </a:xfrm>
          <a:solidFill>
            <a:srgbClr val="FFC000"/>
          </a:solidFill>
        </p:spPr>
        <p:txBody>
          <a:bodyPr anchor="b"/>
          <a:lstStyle/>
          <a:p>
            <a:pPr eaLnBrk="1" hangingPunct="1">
              <a:defRPr/>
            </a:pPr>
            <a:r>
              <a:rPr lang="en-GB" altLang="en-US" dirty="0">
                <a:effectLst>
                  <a:outerShdw blurRad="38100" dist="38100" dir="2700000" algn="tl">
                    <a:srgbClr val="C0C0C0"/>
                  </a:outerShdw>
                </a:effectLst>
              </a:rPr>
              <a:t>Summary</a:t>
            </a:r>
          </a:p>
        </p:txBody>
      </p:sp>
      <p:sp>
        <p:nvSpPr>
          <p:cNvPr id="48131" name="Content Placeholder 2">
            <a:extLst>
              <a:ext uri="{FF2B5EF4-FFF2-40B4-BE49-F238E27FC236}">
                <a16:creationId xmlns:a16="http://schemas.microsoft.com/office/drawing/2014/main" id="{167262C3-1E78-4053-B4CC-3A2283986DF0}"/>
              </a:ext>
            </a:extLst>
          </p:cNvPr>
          <p:cNvSpPr>
            <a:spLocks noGrp="1" noChangeArrowheads="1"/>
          </p:cNvSpPr>
          <p:nvPr>
            <p:ph idx="1"/>
          </p:nvPr>
        </p:nvSpPr>
        <p:spPr>
          <a:xfrm>
            <a:off x="334652" y="1340768"/>
            <a:ext cx="11737304" cy="3916363"/>
          </a:xfrm>
        </p:spPr>
        <p:txBody>
          <a:bodyPr vert="horz" wrap="square" lIns="182880" tIns="91440" rIns="91440" bIns="45720" numCol="1" anchor="t" anchorCtr="0" compatLnSpc="1">
            <a:prstTxWarp prst="textNoShape">
              <a:avLst/>
            </a:prstTxWarp>
          </a:bodyPr>
          <a:lstStyle/>
          <a:p>
            <a:pPr marL="265113" indent="-265113" eaLnBrk="1" hangingPunct="1">
              <a:lnSpc>
                <a:spcPct val="200000"/>
              </a:lnSpc>
            </a:pPr>
            <a:r>
              <a:rPr lang="en-GB" altLang="en-US" sz="2400" b="1" dirty="0"/>
              <a:t>During the session today we have: </a:t>
            </a:r>
          </a:p>
          <a:p>
            <a:pPr marL="265113" indent="-265113" eaLnBrk="1" hangingPunct="1">
              <a:lnSpc>
                <a:spcPct val="200000"/>
              </a:lnSpc>
            </a:pPr>
            <a:r>
              <a:rPr lang="en-GB" altLang="en-US" sz="2400" b="1" dirty="0"/>
              <a:t>Discussed culture in the workplace</a:t>
            </a:r>
          </a:p>
          <a:p>
            <a:pPr marL="265113" indent="-265113" eaLnBrk="1" hangingPunct="1">
              <a:lnSpc>
                <a:spcPct val="200000"/>
              </a:lnSpc>
            </a:pPr>
            <a:r>
              <a:rPr lang="en-GB" altLang="en-US" sz="2400" b="1" dirty="0"/>
              <a:t>Discussed theories of culture</a:t>
            </a:r>
          </a:p>
          <a:p>
            <a:pPr marL="265113" indent="-265113" eaLnBrk="1" hangingPunct="1">
              <a:lnSpc>
                <a:spcPct val="200000"/>
              </a:lnSpc>
            </a:pPr>
            <a:r>
              <a:rPr lang="en-GB" altLang="en-US" sz="2400" b="1" dirty="0"/>
              <a:t>Linked theories of management with theories of culture</a:t>
            </a:r>
          </a:p>
          <a:p>
            <a:pPr marL="265113" indent="-265113" eaLnBrk="1" hangingPunct="1">
              <a:lnSpc>
                <a:spcPct val="200000"/>
              </a:lnSpc>
            </a:pPr>
            <a:r>
              <a:rPr lang="en-GB" altLang="en-US" sz="2400" b="1" dirty="0"/>
              <a:t>Looked at organisational examples </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3555</TotalTime>
  <Words>2657</Words>
  <Application>Microsoft Office PowerPoint</Application>
  <PresentationFormat>Widescreen</PresentationFormat>
  <Paragraphs>311</Paragraphs>
  <Slides>34</Slides>
  <Notes>11</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Arial</vt:lpstr>
      <vt:lpstr>Arial Rounded MT Bold</vt:lpstr>
      <vt:lpstr>Calibri</vt:lpstr>
      <vt:lpstr>Myriad Pro</vt:lpstr>
      <vt:lpstr>Wingdings</vt:lpstr>
      <vt:lpstr>20140311PresentationUWTSDTemplate</vt:lpstr>
      <vt:lpstr>Leadership and Management Theory and Practice ( LCBB 6022_BIRM )</vt:lpstr>
      <vt:lpstr>Learning Objectives </vt:lpstr>
      <vt:lpstr>Organisational Culture</vt:lpstr>
      <vt:lpstr>Purpose of culture</vt:lpstr>
      <vt:lpstr>Benefits of a strong culture</vt:lpstr>
      <vt:lpstr>Developing organisational culture</vt:lpstr>
      <vt:lpstr>What do the textbooks suggest?</vt:lpstr>
      <vt:lpstr>What do the theorists say? </vt:lpstr>
      <vt:lpstr>Edgar Schein (1997):  Leaders as the Primary Shapers of Culture </vt:lpstr>
      <vt:lpstr>Edgar Shein </vt:lpstr>
      <vt:lpstr>John Kotter: Leadership and Culture Change</vt:lpstr>
      <vt:lpstr>Geert Hofstede: National Culture and Leadership</vt:lpstr>
      <vt:lpstr>McKinsey &amp; Company – The 7-S Framework</vt:lpstr>
      <vt:lpstr>Summary of Models and Theories</vt:lpstr>
      <vt:lpstr>Why Cultural Intelligence Matters in Management and Leadership</vt:lpstr>
      <vt:lpstr>Earley and Ang  Model of Cultural Intelligence CQ </vt:lpstr>
      <vt:lpstr>Earley and Ang  Model of Cultural Intelligence CQ </vt:lpstr>
      <vt:lpstr>Linking Management theories with Culture </vt:lpstr>
      <vt:lpstr>Classical Management Theories and Culture </vt:lpstr>
      <vt:lpstr>Human Relation Theories and Culture</vt:lpstr>
      <vt:lpstr>PowerPoint Presentation</vt:lpstr>
      <vt:lpstr>Systems Theory and Culture </vt:lpstr>
      <vt:lpstr>Contingency Theory: The Strongest Cultural Link </vt:lpstr>
      <vt:lpstr>Which theories of  leadership, management or culture  are you drawn to for your assignment?</vt:lpstr>
      <vt:lpstr>Organisational Examples</vt:lpstr>
      <vt:lpstr>PowerPoint Presentation</vt:lpstr>
      <vt:lpstr>Toyota and Culture</vt:lpstr>
      <vt:lpstr>PowerPoint Presentation</vt:lpstr>
      <vt:lpstr>Microsoft and culture</vt:lpstr>
      <vt:lpstr>Microsoft and culture</vt:lpstr>
      <vt:lpstr>PowerPoint Presentation</vt:lpstr>
      <vt:lpstr>Netflix and culture</vt:lpstr>
      <vt:lpstr>Netflix and culture</vt:lpstr>
      <vt:lpstr>Summary</vt:lpstr>
    </vt:vector>
  </TitlesOfParts>
  <Company>University of Chester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and Development</dc:title>
  <dc:creator>kasia</dc:creator>
  <cp:lastModifiedBy>Beau Academic</cp:lastModifiedBy>
  <cp:revision>170</cp:revision>
  <dcterms:created xsi:type="dcterms:W3CDTF">2011-02-08T13:37:54Z</dcterms:created>
  <dcterms:modified xsi:type="dcterms:W3CDTF">2026-02-06T10:36:46Z</dcterms:modified>
</cp:coreProperties>
</file>