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5" r:id="rId3"/>
    <p:sldId id="260" r:id="rId4"/>
    <p:sldId id="261" r:id="rId5"/>
    <p:sldId id="257" r:id="rId6"/>
    <p:sldId id="269" r:id="rId7"/>
    <p:sldId id="270" r:id="rId8"/>
    <p:sldId id="271" r:id="rId9"/>
    <p:sldId id="282" r:id="rId10"/>
    <p:sldId id="283" r:id="rId11"/>
    <p:sldId id="258" r:id="rId12"/>
    <p:sldId id="264" r:id="rId13"/>
    <p:sldId id="280" r:id="rId14"/>
    <p:sldId id="28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8B6A0-EAC6-2901-903B-21D0805A8173}" v="54" dt="2021-09-21T22:01:27.342"/>
    <p1510:client id="{E5E20773-7CEE-1998-0331-0A6A9D76D411}" v="1" dt="2021-09-22T14:13:01.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46" d="100"/>
          <a:sy n="46" d="100"/>
        </p:scale>
        <p:origin x="29"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S::helen.a.griffiths@uwtsd.ac.uk::970ac652-efaf-451a-9e9c-3191bf6940a9" providerId="AD" clId="Web-{7D28B6A0-EAC6-2901-903B-21D0805A8173}"/>
    <pc:docChg chg="modSld">
      <pc:chgData name="Helen A Griffiths" userId="S::helen.a.griffiths@uwtsd.ac.uk::970ac652-efaf-451a-9e9c-3191bf6940a9" providerId="AD" clId="Web-{7D28B6A0-EAC6-2901-903B-21D0805A8173}" dt="2021-09-21T22:01:21.373" v="23" actId="20577"/>
      <pc:docMkLst>
        <pc:docMk/>
      </pc:docMkLst>
      <pc:sldChg chg="modSp">
        <pc:chgData name="Helen A Griffiths" userId="S::helen.a.griffiths@uwtsd.ac.uk::970ac652-efaf-451a-9e9c-3191bf6940a9" providerId="AD" clId="Web-{7D28B6A0-EAC6-2901-903B-21D0805A8173}" dt="2021-09-21T21:59:34.543" v="18" actId="20577"/>
        <pc:sldMkLst>
          <pc:docMk/>
          <pc:sldMk cId="670817733" sldId="260"/>
        </pc:sldMkLst>
        <pc:spChg chg="mod">
          <ac:chgData name="Helen A Griffiths" userId="S::helen.a.griffiths@uwtsd.ac.uk::970ac652-efaf-451a-9e9c-3191bf6940a9" providerId="AD" clId="Web-{7D28B6A0-EAC6-2901-903B-21D0805A8173}" dt="2021-09-21T21:59:34.543" v="18" actId="20577"/>
          <ac:spMkLst>
            <pc:docMk/>
            <pc:sldMk cId="670817733" sldId="260"/>
            <ac:spMk id="4" creationId="{00000000-0000-0000-0000-000000000000}"/>
          </ac:spMkLst>
        </pc:spChg>
        <pc:spChg chg="mod">
          <ac:chgData name="Helen A Griffiths" userId="S::helen.a.griffiths@uwtsd.ac.uk::970ac652-efaf-451a-9e9c-3191bf6940a9" providerId="AD" clId="Web-{7D28B6A0-EAC6-2901-903B-21D0805A8173}" dt="2021-09-21T21:59:31.527" v="12" actId="20577"/>
          <ac:spMkLst>
            <pc:docMk/>
            <pc:sldMk cId="670817733" sldId="260"/>
            <ac:spMk id="5" creationId="{00000000-0000-0000-0000-000000000000}"/>
          </ac:spMkLst>
        </pc:spChg>
      </pc:sldChg>
      <pc:sldChg chg="modSp">
        <pc:chgData name="Helen A Griffiths" userId="S::helen.a.griffiths@uwtsd.ac.uk::970ac652-efaf-451a-9e9c-3191bf6940a9" providerId="AD" clId="Web-{7D28B6A0-EAC6-2901-903B-21D0805A8173}" dt="2021-09-21T21:59:43.902" v="19" actId="1076"/>
        <pc:sldMkLst>
          <pc:docMk/>
          <pc:sldMk cId="3320708360" sldId="261"/>
        </pc:sldMkLst>
        <pc:picChg chg="mod">
          <ac:chgData name="Helen A Griffiths" userId="S::helen.a.griffiths@uwtsd.ac.uk::970ac652-efaf-451a-9e9c-3191bf6940a9" providerId="AD" clId="Web-{7D28B6A0-EAC6-2901-903B-21D0805A8173}" dt="2021-09-21T21:59:43.902" v="19" actId="1076"/>
          <ac:picMkLst>
            <pc:docMk/>
            <pc:sldMk cId="3320708360" sldId="261"/>
            <ac:picMk id="4" creationId="{00000000-0000-0000-0000-000000000000}"/>
          </ac:picMkLst>
        </pc:picChg>
      </pc:sldChg>
      <pc:sldChg chg="modSp">
        <pc:chgData name="Helen A Griffiths" userId="S::helen.a.griffiths@uwtsd.ac.uk::970ac652-efaf-451a-9e9c-3191bf6940a9" providerId="AD" clId="Web-{7D28B6A0-EAC6-2901-903B-21D0805A8173}" dt="2021-09-21T22:01:21.373" v="23" actId="20577"/>
        <pc:sldMkLst>
          <pc:docMk/>
          <pc:sldMk cId="2250214215" sldId="264"/>
        </pc:sldMkLst>
        <pc:spChg chg="mod">
          <ac:chgData name="Helen A Griffiths" userId="S::helen.a.griffiths@uwtsd.ac.uk::970ac652-efaf-451a-9e9c-3191bf6940a9" providerId="AD" clId="Web-{7D28B6A0-EAC6-2901-903B-21D0805A8173}" dt="2021-09-21T22:01:11.044" v="21" actId="20577"/>
          <ac:spMkLst>
            <pc:docMk/>
            <pc:sldMk cId="2250214215" sldId="264"/>
            <ac:spMk id="3" creationId="{00000000-0000-0000-0000-000000000000}"/>
          </ac:spMkLst>
        </pc:spChg>
        <pc:spChg chg="mod">
          <ac:chgData name="Helen A Griffiths" userId="S::helen.a.griffiths@uwtsd.ac.uk::970ac652-efaf-451a-9e9c-3191bf6940a9" providerId="AD" clId="Web-{7D28B6A0-EAC6-2901-903B-21D0805A8173}" dt="2021-09-21T22:01:21.373" v="23" actId="20577"/>
          <ac:spMkLst>
            <pc:docMk/>
            <pc:sldMk cId="2250214215" sldId="264"/>
            <ac:spMk id="4" creationId="{00000000-0000-0000-0000-000000000000}"/>
          </ac:spMkLst>
        </pc:spChg>
      </pc:sldChg>
    </pc:docChg>
  </pc:docChgLst>
  <pc:docChgLst>
    <pc:chgData name="Helen A Griffiths" userId="S::helen.a.griffiths@uwtsd.ac.uk::970ac652-efaf-451a-9e9c-3191bf6940a9" providerId="AD" clId="Web-{E5E20773-7CEE-1998-0331-0A6A9D76D411}"/>
    <pc:docChg chg="modSld">
      <pc:chgData name="Helen A Griffiths" userId="S::helen.a.griffiths@uwtsd.ac.uk::970ac652-efaf-451a-9e9c-3191bf6940a9" providerId="AD" clId="Web-{E5E20773-7CEE-1998-0331-0A6A9D76D411}" dt="2021-09-22T14:13:01.908" v="0"/>
      <pc:docMkLst>
        <pc:docMk/>
      </pc:docMkLst>
      <pc:sldChg chg="addSp">
        <pc:chgData name="Helen A Griffiths" userId="S::helen.a.griffiths@uwtsd.ac.uk::970ac652-efaf-451a-9e9c-3191bf6940a9" providerId="AD" clId="Web-{E5E20773-7CEE-1998-0331-0A6A9D76D411}" dt="2021-09-22T14:13:01.908" v="0"/>
        <pc:sldMkLst>
          <pc:docMk/>
          <pc:sldMk cId="2097638765" sldId="283"/>
        </pc:sldMkLst>
        <pc:spChg chg="add">
          <ac:chgData name="Helen A Griffiths" userId="S::helen.a.griffiths@uwtsd.ac.uk::970ac652-efaf-451a-9e9c-3191bf6940a9" providerId="AD" clId="Web-{E5E20773-7CEE-1998-0331-0A6A9D76D411}" dt="2021-09-22T14:13:01.908" v="0"/>
          <ac:spMkLst>
            <pc:docMk/>
            <pc:sldMk cId="2097638765" sldId="283"/>
            <ac:spMk id="8" creationId="{A529D2EA-8A47-4F60-BED9-35A963E4823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9/22/2021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9/22/2021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9/22/2021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9/22/2021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9/22/2021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9/22/2021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9/22/2021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istacollege.edu/blog/careers/cant-decide-what-career-path-to-choose/"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dysgusirgar@carmarthenshire.gov.uk"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png"/><Relationship Id="rId2" Type="http://schemas.openxmlformats.org/officeDocument/2006/relationships/image" Target="../media/image10.jpg"/><Relationship Id="rId1" Type="http://schemas.openxmlformats.org/officeDocument/2006/relationships/slideLayout" Target="../slideLayouts/slideLayout4.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649134"/>
            <a:ext cx="9448800" cy="1825096"/>
          </a:xfrm>
        </p:spPr>
        <p:txBody>
          <a:bodyPr>
            <a:normAutofit fontScale="90000"/>
          </a:bodyPr>
          <a:lstStyle/>
          <a:p>
            <a:r>
              <a:rPr lang="en-GB" sz="4900" b="1" dirty="0">
                <a:solidFill>
                  <a:srgbClr val="00B0F0"/>
                </a:solidFill>
              </a:rPr>
              <a:t>Croeso </a:t>
            </a:r>
            <a:r>
              <a:rPr lang="en-GB" sz="4900" b="1" dirty="0" err="1">
                <a:solidFill>
                  <a:srgbClr val="00B0F0"/>
                </a:solidFill>
              </a:rPr>
              <a:t>n</a:t>
            </a:r>
            <a:r>
              <a:rPr lang="en-GB" sz="4900" b="1" dirty="0" err="1">
                <a:solidFill>
                  <a:srgbClr val="00B0F0"/>
                </a:solidFill>
                <a:latin typeface="Arial" panose="020B0604020202020204" pitchFamily="34" charset="0"/>
                <a:cs typeface="Arial" panose="020B0604020202020204" pitchFamily="34" charset="0"/>
              </a:rPr>
              <a:t>ôL</a:t>
            </a:r>
            <a:r>
              <a:rPr lang="en-GB" sz="4900" b="1" dirty="0">
                <a:solidFill>
                  <a:srgbClr val="00B0F0"/>
                </a:solidFill>
              </a:rPr>
              <a:t> I ASTUDIAETHAU ADDYSG: </a:t>
            </a:r>
            <a:r>
              <a:rPr lang="en-GB" sz="4900" b="1" dirty="0" err="1">
                <a:solidFill>
                  <a:srgbClr val="00B0F0"/>
                </a:solidFill>
              </a:rPr>
              <a:t>Cynradd</a:t>
            </a:r>
            <a:br>
              <a:rPr lang="en-GB" sz="4900" b="1" dirty="0"/>
            </a:br>
            <a:br>
              <a:rPr lang="en-GB" sz="4900" b="1" dirty="0"/>
            </a:br>
            <a:r>
              <a:rPr lang="en-GB" sz="4900" b="1" dirty="0"/>
              <a:t>WELCOME BACK TO education studies: primary</a:t>
            </a:r>
            <a:br>
              <a:rPr lang="en-GB" dirty="0"/>
            </a:br>
            <a:endParaRPr lang="en-GB" dirty="0"/>
          </a:p>
        </p:txBody>
      </p:sp>
      <p:sp>
        <p:nvSpPr>
          <p:cNvPr id="3" name="Subtitle 2"/>
          <p:cNvSpPr>
            <a:spLocks noGrp="1"/>
          </p:cNvSpPr>
          <p:nvPr>
            <p:ph type="subTitle" idx="1"/>
          </p:nvPr>
        </p:nvSpPr>
        <p:spPr>
          <a:xfrm>
            <a:off x="880533" y="9220201"/>
            <a:ext cx="9448800" cy="685800"/>
          </a:xfrm>
        </p:spPr>
        <p:txBody>
          <a:bodyPr/>
          <a:lstStyle/>
          <a:p>
            <a:endParaRPr lang="en-GB" dirty="0"/>
          </a:p>
          <a:p>
            <a:endParaRPr lang="en-GB"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5" name="TextBox 4"/>
          <p:cNvSpPr txBox="1"/>
          <p:nvPr/>
        </p:nvSpPr>
        <p:spPr>
          <a:xfrm>
            <a:off x="3234267" y="4951010"/>
            <a:ext cx="3386666" cy="523220"/>
          </a:xfrm>
          <a:prstGeom prst="rect">
            <a:avLst/>
          </a:prstGeom>
          <a:noFill/>
        </p:spPr>
        <p:txBody>
          <a:bodyPr wrap="square" rtlCol="0">
            <a:spAutoFit/>
          </a:bodyPr>
          <a:lstStyle/>
          <a:p>
            <a:r>
              <a:rPr lang="en-GB" sz="2800" b="1" dirty="0">
                <a:solidFill>
                  <a:srgbClr val="00B0F0"/>
                </a:solidFill>
              </a:rPr>
              <a:t>Sesiwn1</a:t>
            </a:r>
            <a:r>
              <a:rPr lang="en-GB" sz="2800" b="1" dirty="0"/>
              <a:t>/Session 1</a:t>
            </a:r>
          </a:p>
        </p:txBody>
      </p:sp>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239" y="840936"/>
            <a:ext cx="8610600" cy="1293028"/>
          </a:xfrm>
        </p:spPr>
        <p:txBody>
          <a:bodyPr>
            <a:normAutofit/>
          </a:bodyPr>
          <a:lstStyle/>
          <a:p>
            <a:r>
              <a:rPr lang="en-GB" b="1" dirty="0">
                <a:solidFill>
                  <a:srgbClr val="00B0F0"/>
                </a:solidFill>
              </a:rPr>
              <a:t>CROESO A CHYFLWYNIADAU</a:t>
            </a:r>
            <a:br>
              <a:rPr lang="en-GB" b="1" dirty="0"/>
            </a:br>
            <a:r>
              <a:rPr lang="en-GB" b="1" dirty="0"/>
              <a:t>WELCOME AND INTRODUCTIONS</a:t>
            </a:r>
          </a:p>
        </p:txBody>
      </p:sp>
      <p:pic>
        <p:nvPicPr>
          <p:cNvPr id="4" name="Content Placeholder 3" descr="Are You Using Personal Email Introductions in Your Job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48704" y="2133965"/>
            <a:ext cx="3631191" cy="3516412"/>
          </a:xfrm>
        </p:spPr>
      </p:pic>
      <p:sp>
        <p:nvSpPr>
          <p:cNvPr id="5" name="TextBox 4"/>
          <p:cNvSpPr txBox="1"/>
          <p:nvPr/>
        </p:nvSpPr>
        <p:spPr>
          <a:xfrm>
            <a:off x="2788169" y="5650377"/>
            <a:ext cx="7105339" cy="523220"/>
          </a:xfrm>
          <a:prstGeom prst="rect">
            <a:avLst/>
          </a:prstGeom>
          <a:noFill/>
        </p:spPr>
        <p:txBody>
          <a:bodyPr wrap="square" rtlCol="0">
            <a:spAutoFit/>
          </a:bodyPr>
          <a:lstStyle/>
          <a:p>
            <a:r>
              <a:rPr lang="en-GB" sz="2800" b="1" dirty="0">
                <a:solidFill>
                  <a:srgbClr val="0070C0"/>
                </a:solidFill>
              </a:rPr>
              <a:t>Helen Griffiths – </a:t>
            </a:r>
            <a:r>
              <a:rPr lang="en-GB" sz="2800" b="1" dirty="0" err="1">
                <a:solidFill>
                  <a:srgbClr val="0070C0"/>
                </a:solidFill>
              </a:rPr>
              <a:t>Darlithydd</a:t>
            </a:r>
            <a:r>
              <a:rPr lang="en-GB" sz="2800" b="1" dirty="0">
                <a:solidFill>
                  <a:srgbClr val="0070C0"/>
                </a:solidFill>
              </a:rPr>
              <a:t>/Lecturer</a:t>
            </a:r>
          </a:p>
        </p:txBody>
      </p:sp>
    </p:spTree>
    <p:extLst>
      <p:ext uri="{BB962C8B-B14F-4D97-AF65-F5344CB8AC3E}">
        <p14:creationId xmlns:p14="http://schemas.microsoft.com/office/powerpoint/2010/main" val="2983452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866" y="1261850"/>
            <a:ext cx="10456333" cy="1293028"/>
          </a:xfrm>
        </p:spPr>
        <p:txBody>
          <a:bodyPr/>
          <a:lstStyle/>
          <a:p>
            <a:r>
              <a:rPr lang="en-GB" b="1" dirty="0">
                <a:solidFill>
                  <a:srgbClr val="00B0F0"/>
                </a:solidFill>
              </a:rPr>
              <a:t>CROESO I LEFEL 6</a:t>
            </a:r>
            <a:r>
              <a:rPr lang="en-GB" b="1" dirty="0"/>
              <a:t>/WELCOME TO LEVEL 6</a:t>
            </a:r>
          </a:p>
        </p:txBody>
      </p:sp>
      <p:sp>
        <p:nvSpPr>
          <p:cNvPr id="4" name="Content Placeholder 2"/>
          <p:cNvSpPr txBox="1">
            <a:spLocks/>
          </p:cNvSpPr>
          <p:nvPr/>
        </p:nvSpPr>
        <p:spPr>
          <a:xfrm>
            <a:off x="6563782" y="2408872"/>
            <a:ext cx="4603889" cy="402412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dirty="0"/>
              <a:t>SESSION 1</a:t>
            </a:r>
          </a:p>
          <a:p>
            <a:r>
              <a:rPr lang="en-GB" dirty="0"/>
              <a:t>STUDYING AT LEVEL 6</a:t>
            </a:r>
          </a:p>
          <a:p>
            <a:r>
              <a:rPr lang="en-GB" dirty="0"/>
              <a:t>ACADEMIC SUPPORT TUTORS (PERSONAL TUTORS)</a:t>
            </a:r>
          </a:p>
          <a:p>
            <a:r>
              <a:rPr lang="en-GB" dirty="0"/>
              <a:t>BLENDED LEARNING</a:t>
            </a:r>
          </a:p>
          <a:p>
            <a:r>
              <a:rPr lang="en-GB" dirty="0"/>
              <a:t>BLOCK TEACHING</a:t>
            </a:r>
          </a:p>
          <a:p>
            <a:r>
              <a:rPr lang="en-GB" dirty="0"/>
              <a:t>LEVEL 6 MODULES</a:t>
            </a:r>
          </a:p>
          <a:p>
            <a:r>
              <a:rPr lang="en-GB" dirty="0"/>
              <a:t>STRUCTURE OF YEAR</a:t>
            </a:r>
          </a:p>
          <a:p>
            <a:r>
              <a:rPr lang="en-GB" dirty="0"/>
              <a:t>DPP OPPORTUNITIES</a:t>
            </a:r>
          </a:p>
        </p:txBody>
      </p:sp>
      <p:sp>
        <p:nvSpPr>
          <p:cNvPr id="5" name="Content Placeholder 2"/>
          <p:cNvSpPr txBox="1">
            <a:spLocks/>
          </p:cNvSpPr>
          <p:nvPr/>
        </p:nvSpPr>
        <p:spPr>
          <a:xfrm>
            <a:off x="794479" y="2228851"/>
            <a:ext cx="4608456" cy="435183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dirty="0"/>
              <a:t>SESIWN 1</a:t>
            </a:r>
          </a:p>
          <a:p>
            <a:r>
              <a:rPr lang="en-GB" dirty="0"/>
              <a:t>ASTUDIO AR LEFEL 6</a:t>
            </a:r>
          </a:p>
          <a:p>
            <a:r>
              <a:rPr lang="en-GB" dirty="0"/>
              <a:t>TIWTORIAID CEFNOGAETH ACADEMAIDD (TIWTORIAID PERSONOL)</a:t>
            </a:r>
          </a:p>
          <a:p>
            <a:r>
              <a:rPr lang="en-GB" dirty="0"/>
              <a:t>DYSGU CYFUNOL</a:t>
            </a:r>
          </a:p>
          <a:p>
            <a:r>
              <a:rPr lang="en-GB" dirty="0"/>
              <a:t>ADDYSGU BLOC</a:t>
            </a:r>
          </a:p>
          <a:p>
            <a:r>
              <a:rPr lang="en-GB" dirty="0"/>
              <a:t>MODYLAU LEFEL 6</a:t>
            </a:r>
          </a:p>
          <a:p>
            <a:r>
              <a:rPr lang="en-GB" dirty="0"/>
              <a:t>STRWYTHUR Y FLWYDDYN</a:t>
            </a:r>
          </a:p>
          <a:p>
            <a:r>
              <a:rPr lang="en-GB" dirty="0"/>
              <a:t>CYFLEOEDD CPD</a:t>
            </a:r>
          </a:p>
          <a:p>
            <a:endParaRPr lang="en-GB"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537" y="271145"/>
            <a:ext cx="2409054" cy="960725"/>
          </a:xfrm>
          <a:prstGeom prst="rect">
            <a:avLst/>
          </a:prstGeom>
        </p:spPr>
      </p:pic>
    </p:spTree>
    <p:extLst>
      <p:ext uri="{BB962C8B-B14F-4D97-AF65-F5344CB8AC3E}">
        <p14:creationId xmlns:p14="http://schemas.microsoft.com/office/powerpoint/2010/main" val="67081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9225" y="1557257"/>
            <a:ext cx="8712970" cy="5173903"/>
          </a:xfrm>
        </p:spPr>
      </p:pic>
      <p:pic>
        <p:nvPicPr>
          <p:cNvPr id="5" name="Picture 4"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9554" y="338671"/>
            <a:ext cx="2287489" cy="912245"/>
          </a:xfrm>
          <a:prstGeom prst="rect">
            <a:avLst/>
          </a:prstGeom>
        </p:spPr>
      </p:pic>
    </p:spTree>
    <p:extLst>
      <p:ext uri="{BB962C8B-B14F-4D97-AF65-F5344CB8AC3E}">
        <p14:creationId xmlns:p14="http://schemas.microsoft.com/office/powerpoint/2010/main" val="332070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496" y="764373"/>
            <a:ext cx="10770704" cy="1293028"/>
          </a:xfrm>
        </p:spPr>
        <p:txBody>
          <a:bodyPr>
            <a:normAutofit/>
          </a:bodyPr>
          <a:lstStyle/>
          <a:p>
            <a:r>
              <a:rPr lang="en-GB" b="1" dirty="0">
                <a:solidFill>
                  <a:schemeClr val="accent5">
                    <a:lumMod val="75000"/>
                  </a:schemeClr>
                </a:solidFill>
              </a:rPr>
              <a:t>Beth mae’n </a:t>
            </a:r>
            <a:r>
              <a:rPr lang="en-GB" b="1" dirty="0" err="1">
                <a:solidFill>
                  <a:schemeClr val="accent5">
                    <a:lumMod val="75000"/>
                  </a:schemeClr>
                </a:solidFill>
              </a:rPr>
              <a:t>olygu</a:t>
            </a:r>
            <a:r>
              <a:rPr lang="en-GB" b="1" dirty="0">
                <a:solidFill>
                  <a:schemeClr val="accent5">
                    <a:lumMod val="75000"/>
                  </a:schemeClr>
                </a:solidFill>
              </a:rPr>
              <a:t> I </a:t>
            </a:r>
            <a:r>
              <a:rPr lang="en-GB" b="1" dirty="0" err="1">
                <a:solidFill>
                  <a:schemeClr val="accent5">
                    <a:lumMod val="75000"/>
                  </a:schemeClr>
                </a:solidFill>
              </a:rPr>
              <a:t>astudio</a:t>
            </a:r>
            <a:r>
              <a:rPr lang="en-GB" b="1" dirty="0">
                <a:solidFill>
                  <a:schemeClr val="accent5">
                    <a:lumMod val="75000"/>
                  </a:schemeClr>
                </a:solidFill>
              </a:rPr>
              <a:t> </a:t>
            </a:r>
            <a:r>
              <a:rPr lang="en-GB" b="1" dirty="0" err="1">
                <a:solidFill>
                  <a:schemeClr val="accent5">
                    <a:lumMod val="75000"/>
                  </a:schemeClr>
                </a:solidFill>
              </a:rPr>
              <a:t>ar</a:t>
            </a:r>
            <a:r>
              <a:rPr lang="en-GB" b="1" dirty="0">
                <a:solidFill>
                  <a:schemeClr val="accent5">
                    <a:lumMod val="75000"/>
                  </a:schemeClr>
                </a:solidFill>
              </a:rPr>
              <a:t> </a:t>
            </a:r>
            <a:r>
              <a:rPr lang="en-GB" b="1" dirty="0" err="1">
                <a:solidFill>
                  <a:schemeClr val="accent5">
                    <a:lumMod val="75000"/>
                  </a:schemeClr>
                </a:solidFill>
              </a:rPr>
              <a:t>lefel</a:t>
            </a:r>
            <a:r>
              <a:rPr lang="en-GB" b="1" dirty="0">
                <a:solidFill>
                  <a:schemeClr val="accent5">
                    <a:lumMod val="75000"/>
                  </a:schemeClr>
                </a:solidFill>
              </a:rPr>
              <a:t> 6?</a:t>
            </a:r>
            <a:br>
              <a:rPr lang="en-GB" dirty="0"/>
            </a:br>
            <a:r>
              <a:rPr lang="en-GB" b="1" dirty="0"/>
              <a:t>What does It mean to study at level 6?</a:t>
            </a:r>
          </a:p>
        </p:txBody>
      </p:sp>
      <p:sp>
        <p:nvSpPr>
          <p:cNvPr id="3" name="Content Placeholder 2"/>
          <p:cNvSpPr>
            <a:spLocks noGrp="1"/>
          </p:cNvSpPr>
          <p:nvPr>
            <p:ph idx="1"/>
          </p:nvPr>
        </p:nvSpPr>
        <p:spPr>
          <a:xfrm>
            <a:off x="5645426" y="2194560"/>
            <a:ext cx="5860774" cy="4024125"/>
          </a:xfrm>
        </p:spPr>
        <p:txBody>
          <a:bodyPr>
            <a:normAutofit lnSpcReduction="10000"/>
          </a:bodyPr>
          <a:lstStyle/>
          <a:p>
            <a:r>
              <a:rPr lang="en-GB" dirty="0"/>
              <a:t>Achievement at Level 6 reflects the ability to refine and use relevant understanding, methods and skills to address complex problems that have limited definition.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 </a:t>
            </a:r>
          </a:p>
          <a:p>
            <a:endParaRPr lang="en-GB" dirty="0"/>
          </a:p>
        </p:txBody>
      </p:sp>
      <p:sp>
        <p:nvSpPr>
          <p:cNvPr id="5" name="TextBox 4">
            <a:extLst>
              <a:ext uri="{FF2B5EF4-FFF2-40B4-BE49-F238E27FC236}">
                <a16:creationId xmlns:a16="http://schemas.microsoft.com/office/drawing/2014/main" id="{45606750-3DA8-4B90-94D4-823BD455A9F7}"/>
              </a:ext>
            </a:extLst>
          </p:cNvPr>
          <p:cNvSpPr txBox="1"/>
          <p:nvPr/>
        </p:nvSpPr>
        <p:spPr>
          <a:xfrm>
            <a:off x="303144" y="2415931"/>
            <a:ext cx="5123621" cy="3693319"/>
          </a:xfrm>
          <a:prstGeom prst="rect">
            <a:avLst/>
          </a:prstGeom>
          <a:noFill/>
        </p:spPr>
        <p:txBody>
          <a:bodyPr wrap="square">
            <a:spAutoFit/>
          </a:bodyPr>
          <a:lstStyle/>
          <a:p>
            <a:r>
              <a:rPr lang="cy-GB" dirty="0">
                <a:solidFill>
                  <a:schemeClr val="accent5">
                    <a:lumMod val="75000"/>
                  </a:schemeClr>
                </a:solidFill>
              </a:rPr>
              <a:t>Mae cyflawniad ar Lefel 6 yn adlewyrchu'r gallu i fireinio a defnyddio dealltwriaeth, dulliau a sgiliau perthnasol i fynd i'r afael â phroblemau cymhleth sydd â diffiniad cyfyngedig. Mae'n cynnwys cymryd cyfrifoldeb am gynllunio a datblygu camau gweithredu sy'n gallu bod yn sail i newid neu ddatblygiad sylweddol, yn ogystal ag arfer ymreolaeth a barn eang. Mae hefyd yn adlewyrchu dealltwriaeth o wahanol safbwyntiau, dulliau gweithredu neu ysgolion meddwl a'r damcaniaethau sy'n sail iddynt. </a:t>
            </a:r>
          </a:p>
        </p:txBody>
      </p:sp>
    </p:spTree>
    <p:extLst>
      <p:ext uri="{BB962C8B-B14F-4D97-AF65-F5344CB8AC3E}">
        <p14:creationId xmlns:p14="http://schemas.microsoft.com/office/powerpoint/2010/main" val="198577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65" y="1113198"/>
            <a:ext cx="12164291" cy="1293028"/>
          </a:xfrm>
        </p:spPr>
        <p:txBody>
          <a:bodyPr>
            <a:normAutofit/>
          </a:bodyPr>
          <a:lstStyle/>
          <a:p>
            <a:r>
              <a:rPr lang="en-GB" b="1" dirty="0" err="1">
                <a:solidFill>
                  <a:schemeClr val="accent6">
                    <a:lumMod val="60000"/>
                    <a:lumOff val="40000"/>
                  </a:schemeClr>
                </a:solidFill>
              </a:rPr>
              <a:t>R</a:t>
            </a:r>
            <a:r>
              <a:rPr lang="en-GB" b="1" dirty="0" err="1">
                <a:solidFill>
                  <a:schemeClr val="accent6">
                    <a:lumMod val="60000"/>
                    <a:lumOff val="40000"/>
                  </a:schemeClr>
                </a:solidFill>
                <a:latin typeface="Arial" panose="020B0604020202020204" pitchFamily="34" charset="0"/>
                <a:cs typeface="Arial" panose="020B0604020202020204" pitchFamily="34" charset="0"/>
              </a:rPr>
              <a:t>ô</a:t>
            </a:r>
            <a:r>
              <a:rPr lang="en-GB" b="1" dirty="0" err="1">
                <a:solidFill>
                  <a:schemeClr val="accent6">
                    <a:lumMod val="60000"/>
                    <a:lumOff val="40000"/>
                  </a:schemeClr>
                </a:solidFill>
              </a:rPr>
              <a:t>L</a:t>
            </a:r>
            <a:r>
              <a:rPr lang="en-GB" b="1" dirty="0">
                <a:solidFill>
                  <a:schemeClr val="accent6">
                    <a:lumMod val="60000"/>
                    <a:lumOff val="40000"/>
                  </a:schemeClr>
                </a:solidFill>
              </a:rPr>
              <a:t> TIWTORIAID CEFNOGAETH ACADEMAIDD</a:t>
            </a:r>
          </a:p>
        </p:txBody>
      </p:sp>
      <p:sp>
        <p:nvSpPr>
          <p:cNvPr id="3" name="Content Placeholder 2"/>
          <p:cNvSpPr>
            <a:spLocks noGrp="1"/>
          </p:cNvSpPr>
          <p:nvPr>
            <p:ph idx="1"/>
          </p:nvPr>
        </p:nvSpPr>
        <p:spPr>
          <a:xfrm>
            <a:off x="6230962" y="3052971"/>
            <a:ext cx="4634346" cy="3134791"/>
          </a:xfrm>
        </p:spPr>
        <p:txBody>
          <a:bodyPr>
            <a:normAutofit lnSpcReduction="10000"/>
          </a:bodyPr>
          <a:lstStyle/>
          <a:p>
            <a:r>
              <a:rPr lang="en-GB" dirty="0"/>
              <a:t>You will be assigned a named tutor for each year of your studies who will be your contact for academic and pastoral support. Normally you will meet your Academic Support Tutor either in small groups or individually and all tutors will be contacting their students this week if they have not already done so.</a:t>
            </a:r>
          </a:p>
        </p:txBody>
      </p:sp>
      <p:sp>
        <p:nvSpPr>
          <p:cNvPr id="4" name="Title 1"/>
          <p:cNvSpPr txBox="1">
            <a:spLocks/>
          </p:cNvSpPr>
          <p:nvPr/>
        </p:nvSpPr>
        <p:spPr>
          <a:xfrm>
            <a:off x="1787236" y="1578187"/>
            <a:ext cx="1018309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b="1" dirty="0"/>
              <a:t>ROLE OF ACADEMIC SUPPORT TUTORS</a:t>
            </a:r>
          </a:p>
        </p:txBody>
      </p:sp>
      <p:sp>
        <p:nvSpPr>
          <p:cNvPr id="11" name="Content Placeholder 2"/>
          <p:cNvSpPr txBox="1">
            <a:spLocks/>
          </p:cNvSpPr>
          <p:nvPr/>
        </p:nvSpPr>
        <p:spPr>
          <a:xfrm>
            <a:off x="593184" y="3052970"/>
            <a:ext cx="4779818" cy="313479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err="1"/>
              <a:t>Byddwch</a:t>
            </a:r>
            <a:r>
              <a:rPr lang="en-GB" dirty="0"/>
              <a:t> yn </a:t>
            </a:r>
            <a:r>
              <a:rPr lang="en-GB" dirty="0" err="1"/>
              <a:t>derbyn</a:t>
            </a:r>
            <a:r>
              <a:rPr lang="en-GB" dirty="0"/>
              <a:t> </a:t>
            </a:r>
            <a:r>
              <a:rPr lang="en-GB" dirty="0" err="1"/>
              <a:t>tiwtor</a:t>
            </a:r>
            <a:r>
              <a:rPr lang="en-GB" dirty="0"/>
              <a:t> </a:t>
            </a:r>
            <a:r>
              <a:rPr lang="en-GB" dirty="0" err="1"/>
              <a:t>ar</a:t>
            </a:r>
            <a:r>
              <a:rPr lang="en-GB" dirty="0"/>
              <a:t> gyfer </a:t>
            </a:r>
            <a:r>
              <a:rPr lang="en-GB" dirty="0" err="1"/>
              <a:t>pob</a:t>
            </a:r>
            <a:r>
              <a:rPr lang="en-GB" dirty="0"/>
              <a:t> </a:t>
            </a:r>
            <a:r>
              <a:rPr lang="en-GB" dirty="0" err="1"/>
              <a:t>blwyddyn</a:t>
            </a:r>
            <a:r>
              <a:rPr lang="en-GB" dirty="0"/>
              <a:t> </a:t>
            </a:r>
            <a:r>
              <a:rPr lang="en-GB" dirty="0" err="1"/>
              <a:t>o’ch</a:t>
            </a:r>
            <a:r>
              <a:rPr lang="en-GB" dirty="0"/>
              <a:t> </a:t>
            </a:r>
            <a:r>
              <a:rPr lang="en-GB" dirty="0" err="1"/>
              <a:t>astudiaethau</a:t>
            </a:r>
            <a:r>
              <a:rPr lang="en-GB" dirty="0"/>
              <a:t> a nhw fydd eich cyswllt </a:t>
            </a:r>
            <a:r>
              <a:rPr lang="en-GB" dirty="0" err="1"/>
              <a:t>ar</a:t>
            </a:r>
            <a:r>
              <a:rPr lang="en-GB" dirty="0"/>
              <a:t> gyfer cefnogaeth academaidd a </a:t>
            </a:r>
            <a:r>
              <a:rPr lang="en-GB" dirty="0" err="1"/>
              <a:t>bugeiliol</a:t>
            </a:r>
            <a:r>
              <a:rPr lang="en-GB" dirty="0"/>
              <a:t>.  Fel arfer </a:t>
            </a:r>
            <a:r>
              <a:rPr lang="en-GB" dirty="0" err="1"/>
              <a:t>byddwch</a:t>
            </a:r>
            <a:r>
              <a:rPr lang="en-GB" dirty="0"/>
              <a:t> yn cwrdd </a:t>
            </a:r>
            <a:r>
              <a:rPr lang="en-GB" dirty="0" err="1"/>
              <a:t>gyda’ch</a:t>
            </a:r>
            <a:r>
              <a:rPr lang="en-GB" dirty="0"/>
              <a:t> </a:t>
            </a:r>
            <a:r>
              <a:rPr lang="en-GB" dirty="0" err="1"/>
              <a:t>Tiwtor</a:t>
            </a:r>
            <a:r>
              <a:rPr lang="en-GB" dirty="0"/>
              <a:t> Cefnogaeth Academaidd  mewn </a:t>
            </a:r>
            <a:r>
              <a:rPr lang="en-GB" dirty="0" err="1"/>
              <a:t>grwpiau</a:t>
            </a:r>
            <a:r>
              <a:rPr lang="en-GB" dirty="0"/>
              <a:t> </a:t>
            </a:r>
            <a:r>
              <a:rPr lang="en-GB" dirty="0" err="1"/>
              <a:t>bach</a:t>
            </a:r>
            <a:r>
              <a:rPr lang="en-GB" dirty="0"/>
              <a:t> neu yn </a:t>
            </a:r>
            <a:r>
              <a:rPr lang="en-GB" dirty="0" err="1"/>
              <a:t>unigol</a:t>
            </a:r>
            <a:r>
              <a:rPr lang="en-GB" dirty="0"/>
              <a:t> a bydd </a:t>
            </a:r>
            <a:r>
              <a:rPr lang="en-GB" dirty="0" err="1"/>
              <a:t>pob</a:t>
            </a:r>
            <a:r>
              <a:rPr lang="en-GB" dirty="0"/>
              <a:t> </a:t>
            </a:r>
            <a:r>
              <a:rPr lang="en-GB" dirty="0" err="1"/>
              <a:t>tiwtor</a:t>
            </a:r>
            <a:r>
              <a:rPr lang="en-GB" dirty="0"/>
              <a:t> yn </a:t>
            </a:r>
            <a:r>
              <a:rPr lang="en-GB" dirty="0" err="1"/>
              <a:t>cysylltu</a:t>
            </a:r>
            <a:r>
              <a:rPr lang="en-GB" dirty="0"/>
              <a:t> gyda chi </a:t>
            </a:r>
            <a:r>
              <a:rPr lang="en-GB" dirty="0" err="1"/>
              <a:t>yr</a:t>
            </a:r>
            <a:r>
              <a:rPr lang="en-GB" dirty="0"/>
              <a:t> wythnos hon </a:t>
            </a:r>
            <a:r>
              <a:rPr lang="en-GB" dirty="0" err="1"/>
              <a:t>os</a:t>
            </a:r>
            <a:r>
              <a:rPr lang="en-GB" dirty="0"/>
              <a:t> </a:t>
            </a:r>
            <a:r>
              <a:rPr lang="en-GB" dirty="0" err="1"/>
              <a:t>nad</a:t>
            </a:r>
            <a:r>
              <a:rPr lang="en-GB" dirty="0"/>
              <a:t> </a:t>
            </a:r>
            <a:r>
              <a:rPr lang="en-GB" dirty="0" err="1"/>
              <a:t>ydynt</a:t>
            </a:r>
            <a:r>
              <a:rPr lang="en-GB" dirty="0"/>
              <a:t> wedi gwneud yn </a:t>
            </a:r>
            <a:r>
              <a:rPr lang="en-GB" dirty="0" err="1"/>
              <a:t>barod</a:t>
            </a:r>
            <a:r>
              <a:rPr lang="en-GB" dirty="0"/>
              <a:t>. </a:t>
            </a: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2318" y="441510"/>
            <a:ext cx="2302031" cy="918044"/>
          </a:xfrm>
          <a:prstGeom prst="rect">
            <a:avLst/>
          </a:prstGeom>
        </p:spPr>
      </p:pic>
    </p:spTree>
    <p:extLst>
      <p:ext uri="{BB962C8B-B14F-4D97-AF65-F5344CB8AC3E}">
        <p14:creationId xmlns:p14="http://schemas.microsoft.com/office/powerpoint/2010/main" val="2035436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0231" y="1363134"/>
            <a:ext cx="5375992" cy="5312752"/>
          </a:xfrm>
        </p:spPr>
        <p:txBody>
          <a:bodyPr>
            <a:normAutofit/>
          </a:bodyPr>
          <a:lstStyle/>
          <a:p>
            <a:r>
              <a:rPr lang="en-GB" b="1" i="1" u="sng" dirty="0" err="1"/>
              <a:t>R</a:t>
            </a:r>
            <a:r>
              <a:rPr lang="en-GB" b="1" i="1" u="sng" dirty="0" err="1">
                <a:latin typeface="Arial" panose="020B0604020202020204" pitchFamily="34" charset="0"/>
                <a:cs typeface="Arial" panose="020B0604020202020204" pitchFamily="34" charset="0"/>
              </a:rPr>
              <a:t>ô</a:t>
            </a:r>
            <a:r>
              <a:rPr lang="en-GB" b="1" i="1" u="sng" dirty="0" err="1"/>
              <a:t>l</a:t>
            </a:r>
            <a:r>
              <a:rPr lang="en-GB" b="1" i="1" u="sng" dirty="0"/>
              <a:t> y </a:t>
            </a:r>
            <a:r>
              <a:rPr lang="en-GB" b="1" i="1" u="sng" dirty="0" err="1"/>
              <a:t>Tiwtor</a:t>
            </a:r>
            <a:r>
              <a:rPr lang="en-GB" b="1" i="1" u="sng" dirty="0"/>
              <a:t> Cefnogaeth Academaidd</a:t>
            </a:r>
          </a:p>
          <a:p>
            <a:r>
              <a:rPr lang="en-GB" b="1" dirty="0"/>
              <a:t>Cefnogi eich </a:t>
            </a:r>
            <a:r>
              <a:rPr lang="en-GB" b="1" dirty="0" err="1"/>
              <a:t>datblygiad</a:t>
            </a:r>
            <a:r>
              <a:rPr lang="en-GB" b="1" dirty="0"/>
              <a:t> proffesiynol ac academaidd </a:t>
            </a:r>
            <a:r>
              <a:rPr lang="en-GB" b="1" dirty="0" err="1"/>
              <a:t>cyfannol</a:t>
            </a:r>
            <a:endParaRPr lang="en-GB" b="1" dirty="0"/>
          </a:p>
          <a:p>
            <a:r>
              <a:rPr lang="en-GB" b="1" dirty="0"/>
              <a:t>Gweithio mewn </a:t>
            </a:r>
            <a:r>
              <a:rPr lang="en-GB" b="1" dirty="0" err="1"/>
              <a:t>partneriaeth</a:t>
            </a:r>
            <a:r>
              <a:rPr lang="en-GB" b="1" dirty="0"/>
              <a:t> gyda chi</a:t>
            </a:r>
          </a:p>
          <a:p>
            <a:r>
              <a:rPr lang="en-GB" b="1" dirty="0" err="1"/>
              <a:t>Gweithredu</a:t>
            </a:r>
            <a:r>
              <a:rPr lang="en-GB" b="1" dirty="0"/>
              <a:t> fel dull </a:t>
            </a:r>
            <a:r>
              <a:rPr lang="en-GB" b="1" dirty="0" err="1"/>
              <a:t>ychwanegol</a:t>
            </a:r>
            <a:r>
              <a:rPr lang="en-GB" b="1" dirty="0"/>
              <a:t> o </a:t>
            </a:r>
            <a:r>
              <a:rPr lang="en-GB" b="1" dirty="0" err="1"/>
              <a:t>gyfathrebu</a:t>
            </a:r>
            <a:r>
              <a:rPr lang="en-GB" b="1" dirty="0"/>
              <a:t> </a:t>
            </a:r>
            <a:r>
              <a:rPr lang="en-GB" b="1" dirty="0" err="1"/>
              <a:t>mewnol</a:t>
            </a:r>
            <a:endParaRPr lang="en-GB" b="1" dirty="0"/>
          </a:p>
          <a:p>
            <a:r>
              <a:rPr lang="en-GB" b="1" dirty="0" err="1"/>
              <a:t>Cysylltu</a:t>
            </a:r>
            <a:r>
              <a:rPr lang="en-GB" b="1" dirty="0"/>
              <a:t>, fel sy’n briodol, gyda staff eraill </a:t>
            </a:r>
            <a:r>
              <a:rPr lang="en-GB" b="1" dirty="0" err="1"/>
              <a:t>ar</a:t>
            </a:r>
            <a:r>
              <a:rPr lang="en-GB" b="1" dirty="0"/>
              <a:t> eich rhan</a:t>
            </a:r>
          </a:p>
          <a:p>
            <a:r>
              <a:rPr lang="en-GB" b="1" dirty="0" err="1"/>
              <a:t>Darparu</a:t>
            </a:r>
            <a:r>
              <a:rPr lang="en-GB" b="1" dirty="0"/>
              <a:t> </a:t>
            </a:r>
            <a:r>
              <a:rPr lang="en-GB" b="1" dirty="0" err="1"/>
              <a:t>sianel</a:t>
            </a:r>
            <a:r>
              <a:rPr lang="en-GB" b="1" dirty="0"/>
              <a:t> </a:t>
            </a:r>
            <a:r>
              <a:rPr lang="en-GB" b="1" dirty="0" err="1"/>
              <a:t>ychwanegol</a:t>
            </a:r>
            <a:r>
              <a:rPr lang="en-GB" b="1" dirty="0"/>
              <a:t> </a:t>
            </a:r>
            <a:r>
              <a:rPr lang="en-GB" b="1" dirty="0" err="1"/>
              <a:t>i</a:t>
            </a:r>
            <a:r>
              <a:rPr lang="en-GB" b="1" dirty="0"/>
              <a:t> chi </a:t>
            </a:r>
            <a:r>
              <a:rPr lang="en-GB" b="1" dirty="0" err="1"/>
              <a:t>i</a:t>
            </a:r>
            <a:r>
              <a:rPr lang="en-GB" b="1" dirty="0"/>
              <a:t> </a:t>
            </a:r>
            <a:r>
              <a:rPr lang="en-GB" b="1" dirty="0" err="1"/>
              <a:t>ddarparu</a:t>
            </a:r>
            <a:r>
              <a:rPr lang="en-GB" b="1" dirty="0"/>
              <a:t> adborth a gwneud </a:t>
            </a:r>
            <a:r>
              <a:rPr lang="en-GB" b="1" dirty="0" err="1"/>
              <a:t>ymholiadau</a:t>
            </a:r>
            <a:endParaRPr lang="en-GB" b="1" dirty="0"/>
          </a:p>
        </p:txBody>
      </p:sp>
      <p:sp>
        <p:nvSpPr>
          <p:cNvPr id="5" name="Content Placeholder 2"/>
          <p:cNvSpPr txBox="1">
            <a:spLocks/>
          </p:cNvSpPr>
          <p:nvPr/>
        </p:nvSpPr>
        <p:spPr>
          <a:xfrm>
            <a:off x="6400030" y="1481667"/>
            <a:ext cx="4759036" cy="57191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i="1" u="sng" dirty="0"/>
              <a:t>Role of the Academic Support Tutor</a:t>
            </a:r>
          </a:p>
          <a:p>
            <a:r>
              <a:rPr lang="en-GB" b="1" dirty="0"/>
              <a:t>Supporting your professional and overall academic development</a:t>
            </a:r>
          </a:p>
          <a:p>
            <a:r>
              <a:rPr lang="en-GB" b="1" dirty="0"/>
              <a:t>Working with you in partnership</a:t>
            </a:r>
          </a:p>
          <a:p>
            <a:r>
              <a:rPr lang="en-GB" b="1" dirty="0"/>
              <a:t>Serving as an additional means of internal communication</a:t>
            </a:r>
          </a:p>
          <a:p>
            <a:r>
              <a:rPr lang="en-GB" b="1" dirty="0"/>
              <a:t>Liaising, as appropriate, with other staff that support you</a:t>
            </a:r>
          </a:p>
          <a:p>
            <a:r>
              <a:rPr lang="en-GB" b="1" dirty="0"/>
              <a:t>Providing an additional channel for you to provide feedback and raise queries</a:t>
            </a:r>
          </a:p>
          <a:p>
            <a:endParaRPr lang="en-GB" b="1"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3853" y="441510"/>
            <a:ext cx="2490496" cy="993204"/>
          </a:xfrm>
          <a:prstGeom prst="rect">
            <a:avLst/>
          </a:prstGeom>
        </p:spPr>
      </p:pic>
    </p:spTree>
    <p:extLst>
      <p:ext uri="{BB962C8B-B14F-4D97-AF65-F5344CB8AC3E}">
        <p14:creationId xmlns:p14="http://schemas.microsoft.com/office/powerpoint/2010/main" val="163584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267" y="1113199"/>
            <a:ext cx="11802533" cy="1293028"/>
          </a:xfrm>
        </p:spPr>
        <p:txBody>
          <a:bodyPr/>
          <a:lstStyle/>
          <a:p>
            <a:r>
              <a:rPr lang="en-GB" b="1" dirty="0">
                <a:solidFill>
                  <a:schemeClr val="accent6">
                    <a:lumMod val="60000"/>
                    <a:lumOff val="40000"/>
                  </a:schemeClr>
                </a:solidFill>
              </a:rPr>
              <a:t>Pwy </a:t>
            </a:r>
            <a:r>
              <a:rPr lang="en-GB" b="1" dirty="0" err="1">
                <a:solidFill>
                  <a:schemeClr val="accent6">
                    <a:lumMod val="60000"/>
                    <a:lumOff val="40000"/>
                  </a:schemeClr>
                </a:solidFill>
              </a:rPr>
              <a:t>yw</a:t>
            </a:r>
            <a:r>
              <a:rPr lang="en-GB" b="1" dirty="0">
                <a:solidFill>
                  <a:schemeClr val="accent6">
                    <a:lumMod val="60000"/>
                    <a:lumOff val="40000"/>
                  </a:schemeClr>
                </a:solidFill>
              </a:rPr>
              <a:t> </a:t>
            </a:r>
            <a:r>
              <a:rPr lang="en-GB" b="1" dirty="0" err="1">
                <a:solidFill>
                  <a:schemeClr val="accent6">
                    <a:lumMod val="60000"/>
                    <a:lumOff val="40000"/>
                  </a:schemeClr>
                </a:solidFill>
              </a:rPr>
              <a:t>fy</a:t>
            </a:r>
            <a:r>
              <a:rPr lang="en-GB" b="1" dirty="0">
                <a:solidFill>
                  <a:schemeClr val="accent6">
                    <a:lumMod val="60000"/>
                    <a:lumOff val="40000"/>
                  </a:schemeClr>
                </a:solidFill>
              </a:rPr>
              <a:t> </a:t>
            </a:r>
            <a:r>
              <a:rPr lang="en-GB" b="1" dirty="0" err="1">
                <a:solidFill>
                  <a:schemeClr val="accent6">
                    <a:lumMod val="60000"/>
                    <a:lumOff val="40000"/>
                  </a:schemeClr>
                </a:solidFill>
              </a:rPr>
              <a:t>nhiwtor</a:t>
            </a:r>
            <a:r>
              <a:rPr lang="en-GB" b="1" dirty="0">
                <a:solidFill>
                  <a:schemeClr val="accent6">
                    <a:lumMod val="60000"/>
                    <a:lumOff val="40000"/>
                  </a:schemeClr>
                </a:solidFill>
              </a:rPr>
              <a:t> L6?</a:t>
            </a:r>
            <a:r>
              <a:rPr lang="en-GB" b="1" dirty="0"/>
              <a:t>/Who is my L6 tutor?</a:t>
            </a:r>
          </a:p>
        </p:txBody>
      </p:sp>
      <p:sp>
        <p:nvSpPr>
          <p:cNvPr id="3" name="Content Placeholder 2"/>
          <p:cNvSpPr>
            <a:spLocks noGrp="1"/>
          </p:cNvSpPr>
          <p:nvPr>
            <p:ph idx="1"/>
          </p:nvPr>
        </p:nvSpPr>
        <p:spPr>
          <a:xfrm>
            <a:off x="705630" y="2244513"/>
            <a:ext cx="4326467" cy="4426373"/>
          </a:xfrm>
        </p:spPr>
        <p:txBody>
          <a:bodyPr>
            <a:normAutofit fontScale="85000" lnSpcReduction="20000"/>
          </a:bodyPr>
          <a:lstStyle/>
          <a:p>
            <a:pPr marL="0" indent="0">
              <a:buNone/>
            </a:pPr>
            <a:r>
              <a:rPr lang="en-GB" sz="2400" b="1" u="sng" dirty="0">
                <a:solidFill>
                  <a:srgbClr val="00B050"/>
                </a:solidFill>
              </a:rPr>
              <a:t>Helen Griffiths</a:t>
            </a:r>
            <a:endParaRPr lang="en-GB" sz="2400" dirty="0">
              <a:solidFill>
                <a:srgbClr val="00B050"/>
              </a:solidFill>
            </a:endParaRPr>
          </a:p>
          <a:p>
            <a:r>
              <a:rPr lang="en-GB" sz="2400" b="1" dirty="0">
                <a:solidFill>
                  <a:srgbClr val="00B050"/>
                </a:solidFill>
              </a:rPr>
              <a:t>Kirsty Lee-Hall</a:t>
            </a:r>
          </a:p>
          <a:p>
            <a:r>
              <a:rPr lang="en-GB" sz="2400" b="1" dirty="0">
                <a:solidFill>
                  <a:srgbClr val="00B050"/>
                </a:solidFill>
              </a:rPr>
              <a:t>Sophie Hughes</a:t>
            </a:r>
          </a:p>
          <a:p>
            <a:r>
              <a:rPr lang="en-GB" sz="2400" b="1" dirty="0">
                <a:solidFill>
                  <a:srgbClr val="00B050"/>
                </a:solidFill>
              </a:rPr>
              <a:t>Niall Roche</a:t>
            </a:r>
          </a:p>
          <a:p>
            <a:r>
              <a:rPr lang="en-GB" sz="2400" b="1" dirty="0">
                <a:solidFill>
                  <a:srgbClr val="00B050"/>
                </a:solidFill>
              </a:rPr>
              <a:t>Eleanor Thomas</a:t>
            </a:r>
          </a:p>
          <a:p>
            <a:r>
              <a:rPr lang="en-GB" sz="2400" b="1" dirty="0">
                <a:solidFill>
                  <a:srgbClr val="00B050"/>
                </a:solidFill>
              </a:rPr>
              <a:t>Holly Thomas</a:t>
            </a:r>
          </a:p>
          <a:p>
            <a:r>
              <a:rPr lang="en-GB" sz="2400" b="1" dirty="0">
                <a:solidFill>
                  <a:srgbClr val="00B050"/>
                </a:solidFill>
              </a:rPr>
              <a:t>Nicole Thomas</a:t>
            </a:r>
          </a:p>
          <a:p>
            <a:r>
              <a:rPr lang="en-GB" sz="2400" b="1" dirty="0">
                <a:solidFill>
                  <a:srgbClr val="00B050"/>
                </a:solidFill>
              </a:rPr>
              <a:t>Isobel Smith</a:t>
            </a:r>
          </a:p>
          <a:p>
            <a:r>
              <a:rPr lang="en-GB" sz="2400" b="1" dirty="0">
                <a:solidFill>
                  <a:srgbClr val="00B050"/>
                </a:solidFill>
              </a:rPr>
              <a:t>Carrie Saunders</a:t>
            </a:r>
          </a:p>
          <a:p>
            <a:r>
              <a:rPr lang="en-GB" sz="2400" b="1" dirty="0">
                <a:solidFill>
                  <a:srgbClr val="00B050"/>
                </a:solidFill>
              </a:rPr>
              <a:t>Hugh Giles</a:t>
            </a:r>
          </a:p>
          <a:p>
            <a:r>
              <a:rPr lang="en-GB" sz="2400" b="1" dirty="0">
                <a:solidFill>
                  <a:srgbClr val="00B050"/>
                </a:solidFill>
              </a:rPr>
              <a:t>Rachael Morrison</a:t>
            </a:r>
          </a:p>
          <a:p>
            <a:r>
              <a:rPr lang="en-GB" sz="2400" b="1" dirty="0">
                <a:solidFill>
                  <a:srgbClr val="00B050"/>
                </a:solidFill>
              </a:rPr>
              <a:t>Isobel Smith</a:t>
            </a:r>
          </a:p>
          <a:p>
            <a:r>
              <a:rPr lang="en-GB" sz="2400" b="1">
                <a:solidFill>
                  <a:srgbClr val="00B050"/>
                </a:solidFill>
              </a:rPr>
              <a:t>Danielle Evans</a:t>
            </a:r>
            <a:endParaRPr lang="en-GB" sz="2400" b="1" dirty="0">
              <a:solidFill>
                <a:srgbClr val="00B050"/>
              </a:solidFill>
            </a:endParaRPr>
          </a:p>
          <a:p>
            <a:endParaRPr lang="en-GB" dirty="0"/>
          </a:p>
        </p:txBody>
      </p:sp>
      <p:sp>
        <p:nvSpPr>
          <p:cNvPr id="4" name="Content Placeholder 2"/>
          <p:cNvSpPr txBox="1">
            <a:spLocks/>
          </p:cNvSpPr>
          <p:nvPr/>
        </p:nvSpPr>
        <p:spPr>
          <a:xfrm>
            <a:off x="7666182" y="2504476"/>
            <a:ext cx="5197380" cy="46634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b="1" u="sng" dirty="0">
                <a:solidFill>
                  <a:schemeClr val="accent2">
                    <a:lumMod val="60000"/>
                    <a:lumOff val="40000"/>
                  </a:schemeClr>
                </a:solidFill>
              </a:rPr>
              <a:t>Alison Murphy</a:t>
            </a:r>
          </a:p>
          <a:p>
            <a:r>
              <a:rPr lang="en-GB" sz="2400" b="1" dirty="0">
                <a:solidFill>
                  <a:schemeClr val="accent2">
                    <a:lumMod val="60000"/>
                    <a:lumOff val="40000"/>
                  </a:schemeClr>
                </a:solidFill>
              </a:rPr>
              <a:t>Jonathan </a:t>
            </a:r>
            <a:r>
              <a:rPr lang="en-GB" sz="2400" b="1" dirty="0" err="1">
                <a:solidFill>
                  <a:schemeClr val="accent2">
                    <a:lumMod val="60000"/>
                    <a:lumOff val="40000"/>
                  </a:schemeClr>
                </a:solidFill>
              </a:rPr>
              <a:t>Cafolla</a:t>
            </a:r>
            <a:r>
              <a:rPr lang="en-GB" sz="2400" b="1" dirty="0">
                <a:solidFill>
                  <a:schemeClr val="accent2">
                    <a:lumMod val="60000"/>
                    <a:lumOff val="40000"/>
                  </a:schemeClr>
                </a:solidFill>
              </a:rPr>
              <a:t>-Ward</a:t>
            </a:r>
          </a:p>
          <a:p>
            <a:r>
              <a:rPr lang="en-GB" sz="2400" b="1" dirty="0">
                <a:solidFill>
                  <a:schemeClr val="accent2">
                    <a:lumMod val="60000"/>
                    <a:lumOff val="40000"/>
                  </a:schemeClr>
                </a:solidFill>
              </a:rPr>
              <a:t>Ellie Davies</a:t>
            </a:r>
          </a:p>
          <a:p>
            <a:r>
              <a:rPr lang="en-GB" sz="2400" b="1" dirty="0">
                <a:solidFill>
                  <a:schemeClr val="accent2">
                    <a:lumMod val="60000"/>
                    <a:lumOff val="40000"/>
                  </a:schemeClr>
                </a:solidFill>
              </a:rPr>
              <a:t>Lauren Jones</a:t>
            </a:r>
          </a:p>
          <a:p>
            <a:r>
              <a:rPr lang="en-GB" sz="2400" b="1" dirty="0">
                <a:solidFill>
                  <a:schemeClr val="accent2">
                    <a:lumMod val="60000"/>
                    <a:lumOff val="40000"/>
                  </a:schemeClr>
                </a:solidFill>
              </a:rPr>
              <a:t>Isabel Thomas</a:t>
            </a:r>
          </a:p>
          <a:p>
            <a:r>
              <a:rPr lang="en-GB" sz="2400" b="1" dirty="0">
                <a:solidFill>
                  <a:schemeClr val="accent2">
                    <a:lumMod val="60000"/>
                    <a:lumOff val="40000"/>
                  </a:schemeClr>
                </a:solidFill>
              </a:rPr>
              <a:t>Tim Leeder</a:t>
            </a:r>
          </a:p>
          <a:p>
            <a:r>
              <a:rPr lang="en-GB" sz="2400" b="1" dirty="0">
                <a:solidFill>
                  <a:schemeClr val="accent2">
                    <a:lumMod val="60000"/>
                    <a:lumOff val="40000"/>
                  </a:schemeClr>
                </a:solidFill>
              </a:rPr>
              <a:t>Saffron James</a:t>
            </a:r>
          </a:p>
          <a:p>
            <a:endParaRPr lang="en-GB" sz="2400" b="1" dirty="0">
              <a:solidFill>
                <a:schemeClr val="accent2">
                  <a:lumMod val="60000"/>
                  <a:lumOff val="40000"/>
                </a:schemeClr>
              </a:solidFill>
            </a:endParaRPr>
          </a:p>
          <a:p>
            <a:pPr marL="0" indent="0">
              <a:buNone/>
            </a:pPr>
            <a:endParaRPr lang="en-GB" dirty="0"/>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5536" y="441510"/>
            <a:ext cx="2378813" cy="948665"/>
          </a:xfrm>
          <a:prstGeom prst="rect">
            <a:avLst/>
          </a:prstGeom>
        </p:spPr>
      </p:pic>
      <p:sp>
        <p:nvSpPr>
          <p:cNvPr id="6" name="Content Placeholder 2"/>
          <p:cNvSpPr txBox="1">
            <a:spLocks/>
          </p:cNvSpPr>
          <p:nvPr/>
        </p:nvSpPr>
        <p:spPr>
          <a:xfrm>
            <a:off x="472977" y="2244513"/>
            <a:ext cx="5197380" cy="46634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endParaRPr lang="en-GB" sz="2400" b="1" u="sng" dirty="0">
              <a:solidFill>
                <a:srgbClr val="C00000"/>
              </a:solidFill>
            </a:endParaRPr>
          </a:p>
          <a:p>
            <a:pPr marL="0" indent="0">
              <a:buNone/>
            </a:pPr>
            <a:endParaRPr lang="en-GB" sz="2400" dirty="0">
              <a:solidFill>
                <a:srgbClr val="C00000"/>
              </a:solidFill>
            </a:endParaRPr>
          </a:p>
          <a:p>
            <a:endParaRPr lang="en-GB" sz="2800" b="1" dirty="0"/>
          </a:p>
          <a:p>
            <a:endParaRPr lang="en-GB" dirty="0"/>
          </a:p>
        </p:txBody>
      </p:sp>
      <p:pic>
        <p:nvPicPr>
          <p:cNvPr id="7" name="Picture 6" descr="Asking Defining Questions - Excelsior College OWL"/>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5819" y="4275370"/>
            <a:ext cx="3040380" cy="2026920"/>
          </a:xfrm>
          <a:prstGeom prst="rect">
            <a:avLst/>
          </a:prstGeom>
        </p:spPr>
      </p:pic>
    </p:spTree>
    <p:extLst>
      <p:ext uri="{BB962C8B-B14F-4D97-AF65-F5344CB8AC3E}">
        <p14:creationId xmlns:p14="http://schemas.microsoft.com/office/powerpoint/2010/main" val="3375338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047" y="1337285"/>
            <a:ext cx="9783302" cy="1293028"/>
          </a:xfrm>
        </p:spPr>
        <p:txBody>
          <a:bodyPr/>
          <a:lstStyle/>
          <a:p>
            <a:r>
              <a:rPr lang="en-GB" b="1" dirty="0">
                <a:solidFill>
                  <a:srgbClr val="00B0F0"/>
                </a:solidFill>
              </a:rPr>
              <a:t>DYSGU </a:t>
            </a:r>
            <a:r>
              <a:rPr lang="en-GB" b="1" dirty="0" err="1">
                <a:solidFill>
                  <a:srgbClr val="00B0F0"/>
                </a:solidFill>
              </a:rPr>
              <a:t>cyfunol</a:t>
            </a:r>
            <a:r>
              <a:rPr lang="en-GB" b="1" dirty="0"/>
              <a:t>/blended LEARNING</a:t>
            </a:r>
          </a:p>
        </p:txBody>
      </p:sp>
      <p:sp>
        <p:nvSpPr>
          <p:cNvPr id="3" name="Content Placeholder 2"/>
          <p:cNvSpPr>
            <a:spLocks noGrp="1"/>
          </p:cNvSpPr>
          <p:nvPr>
            <p:ph idx="1"/>
          </p:nvPr>
        </p:nvSpPr>
        <p:spPr>
          <a:xfrm>
            <a:off x="544452" y="3008542"/>
            <a:ext cx="5311895" cy="4196817"/>
          </a:xfrm>
        </p:spPr>
        <p:txBody>
          <a:bodyPr>
            <a:normAutofit/>
          </a:bodyPr>
          <a:lstStyle/>
          <a:p>
            <a:r>
              <a:rPr lang="en-GB" sz="2400" b="1" dirty="0">
                <a:solidFill>
                  <a:schemeClr val="accent5">
                    <a:lumMod val="75000"/>
                  </a:schemeClr>
                </a:solidFill>
              </a:rPr>
              <a:t>4 sesiwn </a:t>
            </a:r>
            <a:r>
              <a:rPr lang="en-GB" sz="2400" b="1" dirty="0" err="1">
                <a:solidFill>
                  <a:schemeClr val="accent5">
                    <a:lumMod val="75000"/>
                  </a:schemeClr>
                </a:solidFill>
              </a:rPr>
              <a:t>yr</a:t>
            </a:r>
            <a:r>
              <a:rPr lang="en-GB" sz="2400" b="1" dirty="0">
                <a:solidFill>
                  <a:schemeClr val="accent5">
                    <a:lumMod val="75000"/>
                  </a:schemeClr>
                </a:solidFill>
              </a:rPr>
              <a:t> wythnos – </a:t>
            </a:r>
            <a:r>
              <a:rPr lang="en-GB" sz="2400" b="1" dirty="0" err="1">
                <a:solidFill>
                  <a:schemeClr val="accent5">
                    <a:lumMod val="75000"/>
                  </a:schemeClr>
                </a:solidFill>
              </a:rPr>
              <a:t>cyfanwm</a:t>
            </a:r>
            <a:r>
              <a:rPr lang="en-GB" sz="2400" b="1" dirty="0">
                <a:solidFill>
                  <a:schemeClr val="accent5">
                    <a:lumMod val="75000"/>
                  </a:schemeClr>
                </a:solidFill>
              </a:rPr>
              <a:t> o 10 </a:t>
            </a:r>
            <a:r>
              <a:rPr lang="en-GB" sz="2400" b="1" dirty="0" err="1">
                <a:solidFill>
                  <a:schemeClr val="accent5">
                    <a:lumMod val="75000"/>
                  </a:schemeClr>
                </a:solidFill>
              </a:rPr>
              <a:t>awr</a:t>
            </a:r>
            <a:endParaRPr lang="en-GB" sz="2400" b="1" dirty="0">
              <a:solidFill>
                <a:schemeClr val="accent5">
                  <a:lumMod val="75000"/>
                </a:schemeClr>
              </a:solidFill>
            </a:endParaRPr>
          </a:p>
          <a:p>
            <a:r>
              <a:rPr lang="en-GB" sz="2400" b="1" dirty="0">
                <a:solidFill>
                  <a:schemeClr val="accent5">
                    <a:lumMod val="75000"/>
                  </a:schemeClr>
                </a:solidFill>
              </a:rPr>
              <a:t>DYDD MAWRTH 9-3 (AR Y CAMPWS)</a:t>
            </a:r>
          </a:p>
          <a:p>
            <a:r>
              <a:rPr lang="en-GB" sz="2400" b="1" dirty="0">
                <a:solidFill>
                  <a:schemeClr val="accent5">
                    <a:lumMod val="75000"/>
                  </a:schemeClr>
                </a:solidFill>
              </a:rPr>
              <a:t>DYDD MERCHER 9-12 (TEAMS)</a:t>
            </a:r>
          </a:p>
          <a:p>
            <a:r>
              <a:rPr lang="en-GB" sz="2400" b="1" dirty="0">
                <a:solidFill>
                  <a:schemeClr val="accent5">
                    <a:lumMod val="75000"/>
                  </a:schemeClr>
                </a:solidFill>
              </a:rPr>
              <a:t>1 ANNIBYNNOL – 2 AWR</a:t>
            </a:r>
          </a:p>
          <a:p>
            <a:endParaRPr lang="en-GB" sz="2400" dirty="0"/>
          </a:p>
        </p:txBody>
      </p:sp>
      <p:sp>
        <p:nvSpPr>
          <p:cNvPr id="5" name="Content Placeholder 2"/>
          <p:cNvSpPr txBox="1">
            <a:spLocks/>
          </p:cNvSpPr>
          <p:nvPr/>
        </p:nvSpPr>
        <p:spPr>
          <a:xfrm>
            <a:off x="6591300" y="3019267"/>
            <a:ext cx="4993717"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b="1" dirty="0"/>
              <a:t>4 sessions per week – totalling 10 hours </a:t>
            </a:r>
          </a:p>
          <a:p>
            <a:r>
              <a:rPr lang="en-GB" sz="2400" b="1" dirty="0"/>
              <a:t>TUESDAY 9-12 and 1-3  (ON CAMPUS)</a:t>
            </a:r>
          </a:p>
          <a:p>
            <a:r>
              <a:rPr lang="en-GB" sz="2400" b="1" dirty="0"/>
              <a:t>WEDNESDAY 9-12 (TEAMS)</a:t>
            </a:r>
          </a:p>
          <a:p>
            <a:r>
              <a:rPr lang="en-GB" sz="2400" b="1" dirty="0"/>
              <a:t>1 ASYNCHRONOUS – 2 HOURS</a:t>
            </a:r>
          </a:p>
          <a:p>
            <a:endParaRPr lang="en-GB" sz="2400"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spTree>
    <p:extLst>
      <p:ext uri="{BB962C8B-B14F-4D97-AF65-F5344CB8AC3E}">
        <p14:creationId xmlns:p14="http://schemas.microsoft.com/office/powerpoint/2010/main" val="2297765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297" y="1040404"/>
            <a:ext cx="9963150" cy="1293028"/>
          </a:xfrm>
        </p:spPr>
        <p:txBody>
          <a:bodyPr/>
          <a:lstStyle/>
          <a:p>
            <a:r>
              <a:rPr lang="en-GB" b="1" dirty="0">
                <a:solidFill>
                  <a:srgbClr val="00B0F0"/>
                </a:solidFill>
              </a:rPr>
              <a:t>ADDYSGU BLOC</a:t>
            </a:r>
            <a:r>
              <a:rPr lang="en-GB" b="1" dirty="0"/>
              <a:t>/BLOCK TEACHING</a:t>
            </a:r>
          </a:p>
        </p:txBody>
      </p:sp>
      <p:sp>
        <p:nvSpPr>
          <p:cNvPr id="3" name="Content Placeholder 2"/>
          <p:cNvSpPr>
            <a:spLocks noGrp="1"/>
          </p:cNvSpPr>
          <p:nvPr>
            <p:ph idx="1"/>
          </p:nvPr>
        </p:nvSpPr>
        <p:spPr>
          <a:xfrm>
            <a:off x="6431083" y="3613071"/>
            <a:ext cx="5429539" cy="4024125"/>
          </a:xfrm>
        </p:spPr>
        <p:txBody>
          <a:bodyPr/>
          <a:lstStyle/>
          <a:p>
            <a:r>
              <a:rPr lang="en-GB" sz="2000" b="1" u="sng" dirty="0"/>
              <a:t>BLOCK 4 </a:t>
            </a:r>
            <a:r>
              <a:rPr lang="en-GB" sz="2000" dirty="0"/>
              <a:t>- </a:t>
            </a:r>
            <a:r>
              <a:rPr lang="en-GB" sz="2000" b="1" dirty="0"/>
              <a:t>25/01 </a:t>
            </a:r>
          </a:p>
          <a:p>
            <a:r>
              <a:rPr lang="en-GB" sz="2000" dirty="0"/>
              <a:t>ECES6021/C WELL-BEING IN EDUCATION (HG) </a:t>
            </a:r>
          </a:p>
          <a:p>
            <a:r>
              <a:rPr lang="en-GB" sz="2000" b="1" u="sng" dirty="0"/>
              <a:t>BLOCK 5 </a:t>
            </a:r>
            <a:r>
              <a:rPr lang="en-GB" sz="2000" dirty="0"/>
              <a:t>- </a:t>
            </a:r>
            <a:r>
              <a:rPr lang="en-GB" sz="2000" b="1" dirty="0"/>
              <a:t>01/03 </a:t>
            </a:r>
          </a:p>
          <a:p>
            <a:r>
              <a:rPr lang="en-GB" sz="2000" dirty="0"/>
              <a:t>ECES6018/C LEARNING CLIMATES (AM)</a:t>
            </a:r>
          </a:p>
          <a:p>
            <a:r>
              <a:rPr lang="en-GB" sz="2000" b="1" u="sng" dirty="0"/>
              <a:t>BLOCK 6 </a:t>
            </a:r>
            <a:r>
              <a:rPr lang="en-GB" sz="2000" dirty="0"/>
              <a:t>- </a:t>
            </a:r>
            <a:r>
              <a:rPr lang="en-GB" sz="2000" b="1" dirty="0"/>
              <a:t>29/04 </a:t>
            </a:r>
          </a:p>
          <a:p>
            <a:r>
              <a:rPr lang="en-GB" sz="2000" dirty="0"/>
              <a:t>ECES6003/C INDEPENDENT POJECT (HG and supervisors)</a:t>
            </a:r>
          </a:p>
          <a:p>
            <a:endParaRPr lang="en-GB" dirty="0"/>
          </a:p>
        </p:txBody>
      </p:sp>
      <p:sp>
        <p:nvSpPr>
          <p:cNvPr id="4" name="Content Placeholder 2"/>
          <p:cNvSpPr txBox="1">
            <a:spLocks/>
          </p:cNvSpPr>
          <p:nvPr/>
        </p:nvSpPr>
        <p:spPr>
          <a:xfrm>
            <a:off x="394855" y="3613071"/>
            <a:ext cx="5520748"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b="1" u="sng" dirty="0"/>
              <a:t>BLOCK 1 - </a:t>
            </a:r>
            <a:r>
              <a:rPr lang="en-GB" sz="2000" b="1" dirty="0"/>
              <a:t> </a:t>
            </a:r>
          </a:p>
          <a:p>
            <a:r>
              <a:rPr lang="en-GB" sz="2000" dirty="0"/>
              <a:t>ECES6003/C INDEPENDENT PROJECT (HG and supervisors) </a:t>
            </a:r>
          </a:p>
          <a:p>
            <a:r>
              <a:rPr lang="en-GB" sz="2000" b="1" u="sng" dirty="0"/>
              <a:t>BLOCK 2 </a:t>
            </a:r>
            <a:r>
              <a:rPr lang="en-GB" sz="2000" dirty="0"/>
              <a:t>- </a:t>
            </a:r>
            <a:r>
              <a:rPr lang="en-GB" sz="2000" b="1" dirty="0"/>
              <a:t>02/11 </a:t>
            </a:r>
          </a:p>
          <a:p>
            <a:r>
              <a:rPr lang="en-GB" sz="2000" dirty="0"/>
              <a:t>ECES6017/C - CURRICULUM AND ASSESSMENT STUDIES (HG)</a:t>
            </a:r>
          </a:p>
          <a:p>
            <a:r>
              <a:rPr lang="en-GB" sz="2000" b="1" u="sng" dirty="0"/>
              <a:t>BLOCK 3 </a:t>
            </a:r>
            <a:r>
              <a:rPr lang="en-GB" sz="2000" dirty="0"/>
              <a:t>- </a:t>
            </a:r>
            <a:r>
              <a:rPr lang="en-GB" sz="2000" b="1" dirty="0"/>
              <a:t>30/11 </a:t>
            </a:r>
          </a:p>
          <a:p>
            <a:r>
              <a:rPr lang="en-GB" sz="2000" dirty="0"/>
              <a:t>ECES6018/C MAKING A DIFFERENCE TOGETHER (AM)</a:t>
            </a:r>
          </a:p>
          <a:p>
            <a:endParaRPr lang="en-GB" dirty="0"/>
          </a:p>
        </p:txBody>
      </p:sp>
      <p:sp>
        <p:nvSpPr>
          <p:cNvPr id="5" name="TextBox 4"/>
          <p:cNvSpPr txBox="1"/>
          <p:nvPr/>
        </p:nvSpPr>
        <p:spPr>
          <a:xfrm>
            <a:off x="1071035" y="2261433"/>
            <a:ext cx="6186487" cy="1200329"/>
          </a:xfrm>
          <a:prstGeom prst="rect">
            <a:avLst/>
          </a:prstGeom>
          <a:noFill/>
        </p:spPr>
        <p:txBody>
          <a:bodyPr wrap="square" rtlCol="0">
            <a:spAutoFit/>
          </a:bodyPr>
          <a:lstStyle/>
          <a:p>
            <a:r>
              <a:rPr lang="en-GB" b="1" dirty="0">
                <a:solidFill>
                  <a:srgbClr val="C00000"/>
                </a:solidFill>
              </a:rPr>
              <a:t>W1		2 campus/ 1 synchronous/ 1 asynchronous</a:t>
            </a:r>
          </a:p>
          <a:p>
            <a:r>
              <a:rPr lang="en-GB" b="1" dirty="0">
                <a:solidFill>
                  <a:srgbClr val="C00000"/>
                </a:solidFill>
              </a:rPr>
              <a:t>W2		2 campus/ 1 synchronous/ 1 asynchronous</a:t>
            </a:r>
          </a:p>
          <a:p>
            <a:r>
              <a:rPr lang="en-GB" b="1" dirty="0">
                <a:solidFill>
                  <a:srgbClr val="C00000"/>
                </a:solidFill>
              </a:rPr>
              <a:t>W3		22 campus/1 synchronous/ 1 asynchronous</a:t>
            </a:r>
          </a:p>
          <a:p>
            <a:r>
              <a:rPr lang="en-GB" b="1" dirty="0">
                <a:solidFill>
                  <a:srgbClr val="C00000"/>
                </a:solidFill>
              </a:rPr>
              <a:t>W4		assessment week</a:t>
            </a:r>
          </a:p>
        </p:txBody>
      </p:sp>
      <p:pic>
        <p:nvPicPr>
          <p:cNvPr id="6" name="Picture 5" descr="Arrows Cycle Red · Free vector graphic on Pixaba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5582" y="2067469"/>
            <a:ext cx="1215008" cy="1268524"/>
          </a:xfrm>
          <a:prstGeom prst="rect">
            <a:avLst/>
          </a:prstGeom>
        </p:spPr>
      </p:pic>
      <p:pic>
        <p:nvPicPr>
          <p:cNvPr id="7" name="Picture 6"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8" name="TextBox 7">
            <a:extLst>
              <a:ext uri="{FF2B5EF4-FFF2-40B4-BE49-F238E27FC236}">
                <a16:creationId xmlns:a16="http://schemas.microsoft.com/office/drawing/2014/main" id="{A529D2EA-8A47-4F60-BED9-35A963E4823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097638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75000"/>
                  </a:schemeClr>
                </a:solidFill>
              </a:rPr>
              <a:t>Eich </a:t>
            </a:r>
            <a:r>
              <a:rPr lang="en-GB" b="1" dirty="0" err="1">
                <a:solidFill>
                  <a:schemeClr val="accent5">
                    <a:lumMod val="75000"/>
                  </a:schemeClr>
                </a:solidFill>
              </a:rPr>
              <a:t>dyfodol</a:t>
            </a:r>
            <a:r>
              <a:rPr lang="en-GB" b="1" dirty="0">
                <a:solidFill>
                  <a:schemeClr val="accent5">
                    <a:lumMod val="75000"/>
                  </a:schemeClr>
                </a:solidFill>
              </a:rPr>
              <a:t> </a:t>
            </a:r>
            <a:r>
              <a:rPr lang="en-GB" b="1" dirty="0"/>
              <a:t>/ your future</a:t>
            </a:r>
          </a:p>
        </p:txBody>
      </p:sp>
      <p:sp>
        <p:nvSpPr>
          <p:cNvPr id="3" name="Content Placeholder 2"/>
          <p:cNvSpPr>
            <a:spLocks noGrp="1"/>
          </p:cNvSpPr>
          <p:nvPr>
            <p:ph idx="1"/>
          </p:nvPr>
        </p:nvSpPr>
        <p:spPr>
          <a:xfrm>
            <a:off x="6917634" y="2194560"/>
            <a:ext cx="4588565" cy="4024125"/>
          </a:xfrm>
        </p:spPr>
        <p:txBody>
          <a:bodyPr>
            <a:normAutofit/>
          </a:bodyPr>
          <a:lstStyle/>
          <a:p>
            <a:r>
              <a:rPr lang="en-GB" sz="2400" b="1" dirty="0"/>
              <a:t>PGCE applications open in mid October</a:t>
            </a:r>
          </a:p>
          <a:p>
            <a:r>
              <a:rPr lang="en-GB" sz="2400" b="1" dirty="0"/>
              <a:t>Masters degree</a:t>
            </a:r>
          </a:p>
          <a:p>
            <a:r>
              <a:rPr lang="en-GB" sz="2400" b="1" dirty="0"/>
              <a:t>Employability Week- w/c 17</a:t>
            </a:r>
            <a:r>
              <a:rPr lang="en-GB" sz="2400" b="1" baseline="30000" dirty="0"/>
              <a:t>th</a:t>
            </a:r>
            <a:r>
              <a:rPr lang="en-GB" sz="2400" b="1" dirty="0"/>
              <a:t> January 2022</a:t>
            </a:r>
          </a:p>
          <a:p>
            <a:r>
              <a:rPr lang="en-GB" sz="2400" b="1" dirty="0"/>
              <a:t>References</a:t>
            </a:r>
          </a:p>
        </p:txBody>
      </p:sp>
      <p:sp>
        <p:nvSpPr>
          <p:cNvPr id="4" name="Content Placeholder 2">
            <a:extLst>
              <a:ext uri="{FF2B5EF4-FFF2-40B4-BE49-F238E27FC236}">
                <a16:creationId xmlns:a16="http://schemas.microsoft.com/office/drawing/2014/main" id="{043E68DE-A6CB-4773-BDCD-B8B282B2658B}"/>
              </a:ext>
            </a:extLst>
          </p:cNvPr>
          <p:cNvSpPr txBox="1">
            <a:spLocks/>
          </p:cNvSpPr>
          <p:nvPr/>
        </p:nvSpPr>
        <p:spPr>
          <a:xfrm>
            <a:off x="685802" y="2057401"/>
            <a:ext cx="4588565" cy="43136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b="1" dirty="0" err="1">
                <a:solidFill>
                  <a:schemeClr val="accent5">
                    <a:lumMod val="75000"/>
                  </a:schemeClr>
                </a:solidFill>
              </a:rPr>
              <a:t>Ceisiadau</a:t>
            </a:r>
            <a:r>
              <a:rPr lang="en-GB" sz="2400" b="1" dirty="0">
                <a:solidFill>
                  <a:schemeClr val="accent5">
                    <a:lumMod val="75000"/>
                  </a:schemeClr>
                </a:solidFill>
              </a:rPr>
              <a:t> TAR yn </a:t>
            </a:r>
            <a:r>
              <a:rPr lang="en-GB" sz="2400" b="1" dirty="0" err="1">
                <a:solidFill>
                  <a:schemeClr val="accent5">
                    <a:lumMod val="75000"/>
                  </a:schemeClr>
                </a:solidFill>
              </a:rPr>
              <a:t>agor</a:t>
            </a:r>
            <a:r>
              <a:rPr lang="en-GB" sz="2400" b="1" dirty="0">
                <a:solidFill>
                  <a:schemeClr val="accent5">
                    <a:lumMod val="75000"/>
                  </a:schemeClr>
                </a:solidFill>
              </a:rPr>
              <a:t> </a:t>
            </a:r>
            <a:r>
              <a:rPr lang="en-GB" sz="2400" b="1" dirty="0" err="1">
                <a:solidFill>
                  <a:schemeClr val="accent5">
                    <a:lumMod val="75000"/>
                  </a:schemeClr>
                </a:solidFill>
              </a:rPr>
              <a:t>ganol</a:t>
            </a:r>
            <a:r>
              <a:rPr lang="en-GB" sz="2400" b="1" dirty="0">
                <a:solidFill>
                  <a:schemeClr val="accent5">
                    <a:lumMod val="75000"/>
                  </a:schemeClr>
                </a:solidFill>
              </a:rPr>
              <a:t> Hydref</a:t>
            </a:r>
          </a:p>
          <a:p>
            <a:r>
              <a:rPr lang="en-GB" sz="2400" b="1" dirty="0" err="1">
                <a:solidFill>
                  <a:schemeClr val="accent5">
                    <a:lumMod val="75000"/>
                  </a:schemeClr>
                </a:solidFill>
              </a:rPr>
              <a:t>Gradd</a:t>
            </a:r>
            <a:r>
              <a:rPr lang="en-GB" sz="2400" b="1" dirty="0">
                <a:solidFill>
                  <a:schemeClr val="accent5">
                    <a:lumMod val="75000"/>
                  </a:schemeClr>
                </a:solidFill>
              </a:rPr>
              <a:t> </a:t>
            </a:r>
            <a:r>
              <a:rPr lang="en-GB" sz="2400" b="1" dirty="0" err="1">
                <a:solidFill>
                  <a:schemeClr val="accent5">
                    <a:lumMod val="75000"/>
                  </a:schemeClr>
                </a:solidFill>
              </a:rPr>
              <a:t>Meistr</a:t>
            </a:r>
            <a:endParaRPr lang="en-GB" sz="2400" b="1" dirty="0">
              <a:solidFill>
                <a:schemeClr val="accent5">
                  <a:lumMod val="75000"/>
                </a:schemeClr>
              </a:solidFill>
            </a:endParaRPr>
          </a:p>
          <a:p>
            <a:r>
              <a:rPr lang="en-GB" sz="2400" b="1" dirty="0">
                <a:solidFill>
                  <a:schemeClr val="accent5">
                    <a:lumMod val="75000"/>
                  </a:schemeClr>
                </a:solidFill>
              </a:rPr>
              <a:t>Wythnos </a:t>
            </a:r>
            <a:r>
              <a:rPr lang="en-GB" sz="2400" b="1" dirty="0" err="1">
                <a:solidFill>
                  <a:schemeClr val="accent5">
                    <a:lumMod val="75000"/>
                  </a:schemeClr>
                </a:solidFill>
              </a:rPr>
              <a:t>Cyflogadwyedd</a:t>
            </a:r>
            <a:r>
              <a:rPr lang="en-GB" sz="2400" b="1" dirty="0">
                <a:solidFill>
                  <a:schemeClr val="accent5">
                    <a:lumMod val="75000"/>
                  </a:schemeClr>
                </a:solidFill>
              </a:rPr>
              <a:t> – wythnos yn </a:t>
            </a:r>
            <a:r>
              <a:rPr lang="en-GB" sz="2400" b="1" dirty="0" err="1">
                <a:solidFill>
                  <a:schemeClr val="accent5">
                    <a:lumMod val="75000"/>
                  </a:schemeClr>
                </a:solidFill>
              </a:rPr>
              <a:t>dechrau</a:t>
            </a:r>
            <a:r>
              <a:rPr lang="en-GB" sz="2400" b="1" dirty="0">
                <a:solidFill>
                  <a:schemeClr val="accent5">
                    <a:lumMod val="75000"/>
                  </a:schemeClr>
                </a:solidFill>
              </a:rPr>
              <a:t> 17fed o </a:t>
            </a:r>
            <a:r>
              <a:rPr lang="en-GB" sz="2400" b="1" dirty="0" err="1">
                <a:solidFill>
                  <a:schemeClr val="accent5">
                    <a:lumMod val="75000"/>
                  </a:schemeClr>
                </a:solidFill>
              </a:rPr>
              <a:t>Ionawr</a:t>
            </a:r>
            <a:r>
              <a:rPr lang="en-GB" sz="2400" b="1" dirty="0">
                <a:solidFill>
                  <a:schemeClr val="accent5">
                    <a:lumMod val="75000"/>
                  </a:schemeClr>
                </a:solidFill>
              </a:rPr>
              <a:t> 2022</a:t>
            </a:r>
          </a:p>
          <a:p>
            <a:r>
              <a:rPr lang="en-GB" sz="2400" b="1" dirty="0" err="1">
                <a:solidFill>
                  <a:schemeClr val="accent5">
                    <a:lumMod val="75000"/>
                  </a:schemeClr>
                </a:solidFill>
              </a:rPr>
              <a:t>Geirdaon</a:t>
            </a:r>
            <a:endParaRPr lang="en-GB" sz="2400" b="1" dirty="0">
              <a:solidFill>
                <a:schemeClr val="accent5">
                  <a:lumMod val="75000"/>
                </a:schemeClr>
              </a:solidFill>
            </a:endParaRPr>
          </a:p>
        </p:txBody>
      </p:sp>
      <p:pic>
        <p:nvPicPr>
          <p:cNvPr id="10" name="Picture 9">
            <a:extLst>
              <a:ext uri="{FF2B5EF4-FFF2-40B4-BE49-F238E27FC236}">
                <a16:creationId xmlns:a16="http://schemas.microsoft.com/office/drawing/2014/main" id="{43EBB39C-2B7C-45B8-A61E-FC92968E97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38677" y="4475724"/>
            <a:ext cx="2502694" cy="1786031"/>
          </a:xfrm>
          <a:prstGeom prst="rect">
            <a:avLst/>
          </a:prstGeom>
        </p:spPr>
      </p:pic>
    </p:spTree>
    <p:extLst>
      <p:ext uri="{BB962C8B-B14F-4D97-AF65-F5344CB8AC3E}">
        <p14:creationId xmlns:p14="http://schemas.microsoft.com/office/powerpoint/2010/main" val="211736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367483"/>
            <a:ext cx="8610600" cy="1293028"/>
          </a:xfrm>
        </p:spPr>
        <p:txBody>
          <a:bodyPr>
            <a:normAutofit/>
          </a:bodyPr>
          <a:lstStyle/>
          <a:p>
            <a:r>
              <a:rPr lang="en-GB" dirty="0"/>
              <a:t>GCSE English &amp; Maths</a:t>
            </a:r>
            <a:br>
              <a:rPr lang="en-GB" dirty="0"/>
            </a:br>
            <a:r>
              <a:rPr lang="en-GB" dirty="0"/>
              <a:t>TGAU </a:t>
            </a:r>
            <a:r>
              <a:rPr lang="en-GB" dirty="0" err="1"/>
              <a:t>Saesneg</a:t>
            </a:r>
            <a:r>
              <a:rPr lang="en-GB" dirty="0"/>
              <a:t> &amp; Maths</a:t>
            </a:r>
            <a:endParaRPr lang="en-US" dirty="0"/>
          </a:p>
        </p:txBody>
      </p:sp>
      <p:sp>
        <p:nvSpPr>
          <p:cNvPr id="3" name="Content Placeholder 2"/>
          <p:cNvSpPr>
            <a:spLocks noGrp="1"/>
          </p:cNvSpPr>
          <p:nvPr>
            <p:ph sz="half" idx="1"/>
          </p:nvPr>
        </p:nvSpPr>
        <p:spPr>
          <a:xfrm>
            <a:off x="714375" y="2694622"/>
            <a:ext cx="5334000" cy="2766908"/>
          </a:xfrm>
        </p:spPr>
        <p:txBody>
          <a:bodyPr vert="horz" lIns="91440" tIns="45720" rIns="91440" bIns="45720" rtlCol="0" anchor="t">
            <a:normAutofit/>
          </a:bodyPr>
          <a:lstStyle/>
          <a:p>
            <a:r>
              <a:rPr lang="en-GB" sz="2800" b="1" dirty="0" err="1"/>
              <a:t>Diddordeb</a:t>
            </a:r>
            <a:r>
              <a:rPr lang="en-GB" sz="2800" b="1" dirty="0"/>
              <a:t>?</a:t>
            </a:r>
          </a:p>
          <a:p>
            <a:r>
              <a:rPr lang="en-GB" sz="2800" b="1" dirty="0" err="1"/>
              <a:t>Caerfyrddin</a:t>
            </a:r>
            <a:endParaRPr lang="en-GB" sz="2800" b="1" dirty="0"/>
          </a:p>
          <a:p>
            <a:r>
              <a:rPr lang="en-GB" sz="2800" b="1" dirty="0" err="1"/>
              <a:t>Rhydaman</a:t>
            </a:r>
            <a:endParaRPr lang="en-GB" sz="2800" b="1" dirty="0"/>
          </a:p>
          <a:p>
            <a:r>
              <a:rPr lang="en-GB" sz="2800" b="1" dirty="0"/>
              <a:t>Llanelli</a:t>
            </a:r>
          </a:p>
          <a:p>
            <a:endParaRPr lang="en-GB" sz="2800" b="1" dirty="0"/>
          </a:p>
          <a:p>
            <a:pPr marL="0" indent="0">
              <a:buNone/>
            </a:pPr>
            <a:endParaRPr lang="en-GB" sz="2800" dirty="0"/>
          </a:p>
        </p:txBody>
      </p:sp>
      <p:sp>
        <p:nvSpPr>
          <p:cNvPr id="4" name="Content Placeholder 3"/>
          <p:cNvSpPr>
            <a:spLocks noGrp="1"/>
          </p:cNvSpPr>
          <p:nvPr>
            <p:ph sz="half" idx="2"/>
          </p:nvPr>
        </p:nvSpPr>
        <p:spPr>
          <a:xfrm>
            <a:off x="6172200" y="2694622"/>
            <a:ext cx="5334000" cy="4024125"/>
          </a:xfrm>
        </p:spPr>
        <p:txBody>
          <a:bodyPr vert="horz" lIns="91440" tIns="45720" rIns="91440" bIns="45720" rtlCol="0" anchor="t">
            <a:normAutofit/>
          </a:bodyPr>
          <a:lstStyle/>
          <a:p>
            <a:r>
              <a:rPr lang="en-GB" sz="2800" b="1" i="1" dirty="0"/>
              <a:t>Interested? </a:t>
            </a:r>
            <a:endParaRPr lang="en-GB" sz="2800" b="1" i="1" u="sng" dirty="0"/>
          </a:p>
          <a:p>
            <a:r>
              <a:rPr lang="en-GB" sz="2800" b="1" i="1" dirty="0"/>
              <a:t>Carmarthen</a:t>
            </a:r>
          </a:p>
          <a:p>
            <a:r>
              <a:rPr lang="en-GB" sz="2800" b="1" i="1" dirty="0"/>
              <a:t>Ammanford</a:t>
            </a:r>
          </a:p>
          <a:p>
            <a:r>
              <a:rPr lang="en-GB" sz="2800" b="1" i="1" dirty="0"/>
              <a:t>Llanelli</a:t>
            </a:r>
          </a:p>
          <a:p>
            <a:pPr marL="0" indent="0">
              <a:buNone/>
            </a:pPr>
            <a:endParaRPr lang="en-GB" sz="2800" b="1" i="1" dirty="0"/>
          </a:p>
        </p:txBody>
      </p:sp>
      <p:sp>
        <p:nvSpPr>
          <p:cNvPr id="5" name="TextBox 4"/>
          <p:cNvSpPr txBox="1"/>
          <p:nvPr/>
        </p:nvSpPr>
        <p:spPr>
          <a:xfrm>
            <a:off x="2472267" y="5401734"/>
            <a:ext cx="7399866" cy="954107"/>
          </a:xfrm>
          <a:prstGeom prst="rect">
            <a:avLst/>
          </a:prstGeom>
          <a:noFill/>
        </p:spPr>
        <p:txBody>
          <a:bodyPr wrap="square" rtlCol="0">
            <a:spAutoFit/>
          </a:bodyPr>
          <a:lstStyle/>
          <a:p>
            <a:pPr algn="ctr"/>
            <a:r>
              <a:rPr lang="en-GB" sz="2800" b="1" dirty="0">
                <a:solidFill>
                  <a:srgbClr val="00B0F0"/>
                </a:solidFill>
                <a:hlinkClick r:id="rId2"/>
              </a:rPr>
              <a:t>dysgusirgar@carmarthenshire.gov.uk</a:t>
            </a:r>
            <a:endParaRPr lang="en-GB" sz="2800" b="1" dirty="0">
              <a:solidFill>
                <a:srgbClr val="00B0F0"/>
              </a:solidFill>
            </a:endParaRPr>
          </a:p>
          <a:p>
            <a:pPr algn="ctr"/>
            <a:r>
              <a:rPr lang="en-GB" sz="2800" b="1" dirty="0">
                <a:solidFill>
                  <a:srgbClr val="00B0F0"/>
                </a:solidFill>
              </a:rPr>
              <a:t>01267 235413</a:t>
            </a:r>
          </a:p>
        </p:txBody>
      </p:sp>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211" y="372836"/>
            <a:ext cx="2774681" cy="1106536"/>
          </a:xfrm>
          <a:prstGeom prst="rect">
            <a:avLst/>
          </a:prstGeom>
        </p:spPr>
      </p:pic>
    </p:spTree>
    <p:extLst>
      <p:ext uri="{BB962C8B-B14F-4D97-AF65-F5344CB8AC3E}">
        <p14:creationId xmlns:p14="http://schemas.microsoft.com/office/powerpoint/2010/main" val="2250214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92405" y="2102148"/>
            <a:ext cx="5334000" cy="4024125"/>
          </a:xfrm>
        </p:spPr>
        <p:txBody>
          <a:bodyPr>
            <a:normAutofit fontScale="77500" lnSpcReduction="20000"/>
          </a:bodyPr>
          <a:lstStyle/>
          <a:p>
            <a:r>
              <a:rPr lang="en-GB" sz="3600" b="1" dirty="0"/>
              <a:t>A </a:t>
            </a:r>
            <a:r>
              <a:rPr lang="en-GB" sz="3600" b="1" dirty="0" err="1"/>
              <a:t>chofiwch</a:t>
            </a:r>
            <a:r>
              <a:rPr lang="en-GB" sz="3600" b="1" dirty="0"/>
              <a:t>…….</a:t>
            </a:r>
          </a:p>
          <a:p>
            <a:endParaRPr lang="en-GB" sz="5400" b="1" i="1" u="sng" dirty="0">
              <a:solidFill>
                <a:srgbClr val="FF0000"/>
              </a:solidFill>
              <a:effectLst>
                <a:outerShdw blurRad="38100" dist="38100" dir="2700000" algn="tl">
                  <a:srgbClr val="000000">
                    <a:alpha val="43137"/>
                  </a:srgbClr>
                </a:outerShdw>
              </a:effectLst>
            </a:endParaRPr>
          </a:p>
          <a:p>
            <a:r>
              <a:rPr lang="en-GB" sz="5400" b="1" i="1" dirty="0">
                <a:solidFill>
                  <a:srgbClr val="FF0000"/>
                </a:solidFill>
                <a:effectLst>
                  <a:outerShdw blurRad="38100" dist="38100" dir="2700000" algn="tl">
                    <a:srgbClr val="000000">
                      <a:alpha val="43137"/>
                    </a:srgbClr>
                  </a:outerShdw>
                </a:effectLst>
              </a:rPr>
              <a:t>PEIDIWCH</a:t>
            </a:r>
          </a:p>
          <a:p>
            <a:pPr marL="0" indent="0">
              <a:buNone/>
            </a:pPr>
            <a:r>
              <a:rPr lang="en-GB" sz="5400" b="1" i="1" dirty="0">
                <a:solidFill>
                  <a:srgbClr val="FF0000"/>
                </a:solidFill>
                <a:effectLst>
                  <a:outerShdw blurRad="38100" dist="38100" dir="2700000" algn="tl">
                    <a:srgbClr val="000000">
                      <a:alpha val="43137"/>
                    </a:srgbClr>
                  </a:outerShdw>
                </a:effectLst>
                <a:latin typeface="Calibri" panose="020F0502020204030204" pitchFamily="34" charset="0"/>
              </a:rPr>
              <a:t>Â</a:t>
            </a:r>
            <a:r>
              <a:rPr lang="en-GB" sz="5400" b="1" i="1" dirty="0">
                <a:solidFill>
                  <a:srgbClr val="FF0000"/>
                </a:solidFill>
                <a:effectLst>
                  <a:outerShdw blurRad="38100" dist="38100" dir="2700000" algn="tl">
                    <a:srgbClr val="000000">
                      <a:alpha val="43137"/>
                    </a:srgbClr>
                  </a:outerShdw>
                </a:effectLst>
              </a:rPr>
              <a:t> PHOENI…</a:t>
            </a:r>
          </a:p>
          <a:p>
            <a:pPr marL="0" indent="0">
              <a:buNone/>
            </a:pPr>
            <a:r>
              <a:rPr lang="en-GB" sz="5400" b="1" i="1" dirty="0">
                <a:solidFill>
                  <a:srgbClr val="FF0000"/>
                </a:solidFill>
                <a:effectLst>
                  <a:outerShdw blurRad="38100" dist="38100" dir="2700000" algn="tl">
                    <a:srgbClr val="000000">
                      <a:alpha val="43137"/>
                    </a:srgbClr>
                  </a:outerShdw>
                </a:effectLst>
              </a:rPr>
              <a:t>I NI YMA I’CH HELPU I LWYDDO !</a:t>
            </a:r>
            <a:endParaRPr lang="en-US" sz="5400" b="1" i="1" dirty="0">
              <a:solidFill>
                <a:srgbClr val="FF00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6727846" y="2102148"/>
            <a:ext cx="5334000" cy="4024125"/>
          </a:xfrm>
        </p:spPr>
        <p:txBody>
          <a:bodyPr>
            <a:normAutofit fontScale="77500" lnSpcReduction="20000"/>
          </a:bodyPr>
          <a:lstStyle/>
          <a:p>
            <a:r>
              <a:rPr lang="en-GB" sz="3600" b="1" dirty="0"/>
              <a:t>And remember……..</a:t>
            </a:r>
          </a:p>
          <a:p>
            <a:pPr marL="0" indent="0">
              <a:buNone/>
            </a:pPr>
            <a:endParaRPr lang="en-GB" sz="6600" b="1" i="1" u="sng" dirty="0">
              <a:solidFill>
                <a:srgbClr val="FF0000"/>
              </a:solidFill>
              <a:effectLst>
                <a:outerShdw blurRad="38100" dist="38100" dir="2700000" algn="tl">
                  <a:srgbClr val="000000">
                    <a:alpha val="43137"/>
                  </a:srgbClr>
                </a:outerShdw>
              </a:effectLst>
            </a:endParaRPr>
          </a:p>
          <a:p>
            <a:r>
              <a:rPr lang="en-GB" sz="6600" b="1" i="1" dirty="0">
                <a:solidFill>
                  <a:srgbClr val="FF0000"/>
                </a:solidFill>
                <a:effectLst>
                  <a:outerShdw blurRad="38100" dist="38100" dir="2700000" algn="tl">
                    <a:srgbClr val="000000">
                      <a:alpha val="43137"/>
                    </a:srgbClr>
                  </a:outerShdw>
                </a:effectLst>
              </a:rPr>
              <a:t>DON’T WORRY...WERE HERE TO HELP YOU SUCCEED!</a:t>
            </a:r>
            <a:endParaRPr lang="en-US" sz="6600" b="1" i="1" dirty="0">
              <a:solidFill>
                <a:srgbClr val="FF0000"/>
              </a:solidFill>
              <a:effectLst>
                <a:outerShdw blurRad="38100" dist="38100" dir="2700000" algn="tl">
                  <a:srgbClr val="000000">
                    <a:alpha val="43137"/>
                  </a:srgbClr>
                </a:outerShdw>
              </a:effectLst>
            </a:endParaRP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2222" y="921553"/>
            <a:ext cx="2945624" cy="1656914"/>
          </a:xfrm>
          <a:prstGeom prst="rect">
            <a:avLst/>
          </a:prstGeom>
        </p:spPr>
      </p:pic>
    </p:spTree>
    <p:extLst>
      <p:ext uri="{BB962C8B-B14F-4D97-AF65-F5344CB8AC3E}">
        <p14:creationId xmlns:p14="http://schemas.microsoft.com/office/powerpoint/2010/main" val="3486732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49" y="764373"/>
            <a:ext cx="10666751" cy="1293028"/>
          </a:xfrm>
        </p:spPr>
        <p:txBody>
          <a:bodyPr/>
          <a:lstStyle/>
          <a:p>
            <a:r>
              <a:rPr lang="en-GB" b="1" dirty="0">
                <a:solidFill>
                  <a:srgbClr val="0070C0"/>
                </a:solidFill>
              </a:rPr>
              <a:t>EGWYL/</a:t>
            </a:r>
            <a:r>
              <a:rPr lang="en-GB" b="1" dirty="0"/>
              <a:t>BREAK </a:t>
            </a:r>
          </a:p>
        </p:txBody>
      </p:sp>
      <p:pic>
        <p:nvPicPr>
          <p:cNvPr id="7" name="Content Placeholder 6" descr="Hong Kong-style milk tea - Wikipedia"/>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94261" y="1949189"/>
            <a:ext cx="1820594" cy="1365446"/>
          </a:xfrm>
        </p:spPr>
      </p:pic>
      <p:pic>
        <p:nvPicPr>
          <p:cNvPr id="8" name="Content Placeholder 7" descr="File:Love Coffee.jpg - Wikipedia"/>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15593" y="2057401"/>
            <a:ext cx="2078636" cy="1558977"/>
          </a:xfrm>
        </p:spPr>
      </p:pic>
      <p:pic>
        <p:nvPicPr>
          <p:cNvPr id="9" name="Picture 8" descr="Drinks PNG Transparent Images | PNG All"/>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5731" y="2285050"/>
            <a:ext cx="2236036" cy="3354054"/>
          </a:xfrm>
          <a:prstGeom prst="rect">
            <a:avLst/>
          </a:prstGeom>
        </p:spPr>
      </p:pic>
      <p:pic>
        <p:nvPicPr>
          <p:cNvPr id="10" name="Picture 9" descr="Drinks PNG Transparent Images | PNG All"/>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29097" y="3962077"/>
            <a:ext cx="2710234" cy="2436327"/>
          </a:xfrm>
          <a:prstGeom prst="rect">
            <a:avLst/>
          </a:prstGeom>
        </p:spPr>
      </p:pic>
      <p:pic>
        <p:nvPicPr>
          <p:cNvPr id="11" name="Picture 10" descr="Generic white cup of hot black tea - Free Stock Image"/>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97095" y="4514818"/>
            <a:ext cx="1999980" cy="1330844"/>
          </a:xfrm>
          <a:prstGeom prst="rect">
            <a:avLst/>
          </a:prstGeom>
        </p:spPr>
      </p:pic>
      <p:pic>
        <p:nvPicPr>
          <p:cNvPr id="12" name="Picture 11" descr="Free photo: Beer, Beer Mug, Foam, The Thirst - Free Imag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0" y="3923007"/>
            <a:ext cx="2042842" cy="2223502"/>
          </a:xfrm>
          <a:prstGeom prst="rect">
            <a:avLst/>
          </a:prstGeom>
        </p:spPr>
      </p:pic>
      <p:pic>
        <p:nvPicPr>
          <p:cNvPr id="13" name="Picture 12" descr="Juice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37548" y="1753056"/>
            <a:ext cx="1540084" cy="2189486"/>
          </a:xfrm>
          <a:prstGeom prst="rect">
            <a:avLst/>
          </a:prstGeom>
        </p:spPr>
      </p:pic>
      <p:pic>
        <p:nvPicPr>
          <p:cNvPr id="14" name="Picture 13" descr="gravity - How fast does water fall in the middle of a very ..."/>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039671" y="4559739"/>
            <a:ext cx="1675922" cy="1793254"/>
          </a:xfrm>
          <a:prstGeom prst="rect">
            <a:avLst/>
          </a:prstGeom>
        </p:spPr>
      </p:pic>
    </p:spTree>
    <p:extLst>
      <p:ext uri="{BB962C8B-B14F-4D97-AF65-F5344CB8AC3E}">
        <p14:creationId xmlns:p14="http://schemas.microsoft.com/office/powerpoint/2010/main" val="294380039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832</Words>
  <Application>Microsoft Office PowerPoint</Application>
  <PresentationFormat>Widescreen</PresentationFormat>
  <Paragraphs>120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Croeso nôL I ASTUDIAETHAU ADDYSG: Cynradd  WELCOME BACK TO education studies: primary </vt:lpstr>
      <vt:lpstr>CROESO A CHYFLWYNIADAU WELCOME AND INTRODUCTIONS</vt:lpstr>
      <vt:lpstr>CROESO I LEFEL 6/WELCOME TO LEVEL 6</vt:lpstr>
      <vt:lpstr>PowerPoint Presentation</vt:lpstr>
      <vt:lpstr>Beth mae’n olygu I astudio ar lefel 6? What does It mean to study at level 6?</vt:lpstr>
      <vt:lpstr>RôL TIWTORIAID CEFNOGAETH ACADEMAIDD</vt:lpstr>
      <vt:lpstr>PowerPoint Presentation</vt:lpstr>
      <vt:lpstr>Pwy yw fy nhiwtor L6?/Who is my L6 tutor?</vt:lpstr>
      <vt:lpstr>DYSGU cyfunol/blended LEARNING</vt:lpstr>
      <vt:lpstr>ADDYSGU BLOC/BLOCK TEACHING</vt:lpstr>
      <vt:lpstr>Eich dyfodol / your future</vt:lpstr>
      <vt:lpstr>GCSE English &amp; Maths TGAU Saesneg &amp; Maths</vt:lpstr>
      <vt:lpstr>PowerPoint Presentation</vt:lpstr>
      <vt:lpstr>EGWYL/BREAK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lastModifiedBy>Helen Griffiths</cp:lastModifiedBy>
  <cp:revision>36</cp:revision>
  <dcterms:created xsi:type="dcterms:W3CDTF">2020-09-15T14:27:16Z</dcterms:created>
  <dcterms:modified xsi:type="dcterms:W3CDTF">2021-09-22T14:13:02Z</dcterms:modified>
</cp:coreProperties>
</file>