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8531C2-C1D9-3FE0-D10D-944DDC424B55}" v="164" dt="2023-03-25T18:26:49.6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3969" autoAdjust="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F4AF55-0FF5-4515-8A61-D29F6CFC332A}" type="datetimeFigureOut">
              <a:rPr lang="en-US" smtClean="0"/>
              <a:t>3/25/2023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B06021-4E48-48A0-ABE8-3237EADF6C42}" type="slidenum">
              <a:rPr lang="en-US" smtClean="0"/>
              <a:t>‹#›</a:t>
            </a:fld>
            <a:endParaRPr lang="en-US"/>
          </a:p>
        </p:txBody>
      </p:sp>
    </p:spTree>
    <p:extLst>
      <p:ext uri="{BB962C8B-B14F-4D97-AF65-F5344CB8AC3E}">
        <p14:creationId xmlns:p14="http://schemas.microsoft.com/office/powerpoint/2010/main" val="6699487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GB" sz="1200" b="1" kern="0" dirty="0">
                <a:effectLst/>
                <a:latin typeface="Times New Roman" panose="02020603050405020304" pitchFamily="18" charset="0"/>
                <a:cs typeface="Arial" panose="020B0604020202020204" pitchFamily="34" charset="0"/>
              </a:rPr>
              <a:t>Introduction </a:t>
            </a:r>
            <a:endParaRPr lang="en-US" sz="1200" b="1" kern="0" dirty="0">
              <a:effectLst/>
              <a:latin typeface="Times New Roman" panose="02020603050405020304" pitchFamily="18" charset="0"/>
              <a:cs typeface="Arial" panose="020B0604020202020204" pitchFamily="34" charset="0"/>
            </a:endParaRPr>
          </a:p>
          <a:p>
            <a:pPr algn="just">
              <a:lnSpc>
                <a:spcPct val="20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Human Resources is one of the key departments present in organisations that have the responsibility to make the work environment safe and secure for employees to work in. Specific skills and abilities have to be amongst people in this department to successfully complete the HR activities. This presentation will focus on determining suitable skills and knowledge that HR should possess in order to incorporate effective responsibility. A personal skill audit and SWOT analysis will also be interpreted to measure the abilities and requirements of training to increase those skills identified in the above section. Several advantages will be highlighted that an organisation can seek by providing effective training and development. Tesco will be selected to conduct the work. </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a:p>
            <a:endParaRPr lang="en-US" dirty="0"/>
          </a:p>
        </p:txBody>
      </p:sp>
      <p:sp>
        <p:nvSpPr>
          <p:cNvPr id="4" name="Slide Number Placeholder 3"/>
          <p:cNvSpPr>
            <a:spLocks noGrp="1"/>
          </p:cNvSpPr>
          <p:nvPr>
            <p:ph type="sldNum" sz="quarter" idx="5"/>
          </p:nvPr>
        </p:nvSpPr>
        <p:spPr/>
        <p:txBody>
          <a:bodyPr/>
          <a:lstStyle/>
          <a:p>
            <a:fld id="{12B06021-4E48-48A0-ABE8-3237EADF6C42}" type="slidenum">
              <a:rPr lang="en-US" smtClean="0"/>
              <a:t>3</a:t>
            </a:fld>
            <a:endParaRPr lang="en-US"/>
          </a:p>
        </p:txBody>
      </p:sp>
    </p:spTree>
    <p:extLst>
      <p:ext uri="{BB962C8B-B14F-4D97-AF65-F5344CB8AC3E}">
        <p14:creationId xmlns:p14="http://schemas.microsoft.com/office/powerpoint/2010/main" val="32114334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Overview of the company </a:t>
            </a:r>
            <a:endParaRPr lang="en-US" sz="1800" b="1" kern="0" dirty="0">
              <a:effectLst/>
              <a:latin typeface="Times New Roman" panose="02020603050405020304" pitchFamily="18"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Tesco is a multinational grocery and general merchandise retailer headquartered in the UK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(Tesco plc, 2023)</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In 2021, it is recognised as the third-largest retailer in the world by revenue. It operates in 12 countries across Europe and Asia. Tesco has over 450,000 employees globally and serves millions of customers every week. The company's products include food and drink, clothing, electronics, and financial services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(Forbes, 2023)</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The company offers a wide range of products, including food and drink, clothing, electronics, and financial services. Tesco's mission is to provide high-quality products and excellent customer service while also being socially responsible and environmentally sustainable. In 2022, it has gained revenue of £56 billion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(Bedford, 2022)</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2B06021-4E48-48A0-ABE8-3237EADF6C42}" type="slidenum">
              <a:rPr lang="en-US" smtClean="0"/>
              <a:t>4</a:t>
            </a:fld>
            <a:endParaRPr lang="en-US"/>
          </a:p>
        </p:txBody>
      </p:sp>
    </p:spTree>
    <p:extLst>
      <p:ext uri="{BB962C8B-B14F-4D97-AF65-F5344CB8AC3E}">
        <p14:creationId xmlns:p14="http://schemas.microsoft.com/office/powerpoint/2010/main" val="34015413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Appropriate skills, knowledge and behaviours that are required by HR professionals across the departments </a:t>
            </a:r>
            <a:endParaRPr lang="en-US" sz="1800" b="1" kern="0" dirty="0">
              <a:effectLst/>
              <a:latin typeface="Times New Roman" panose="02020603050405020304" pitchFamily="18" charset="0"/>
              <a:cs typeface="Arial" panose="020B0604020202020204" pitchFamily="34" charset="0"/>
            </a:endParaRPr>
          </a:p>
          <a:p>
            <a:pPr algn="just">
              <a:lnSpc>
                <a:spcPct val="200000"/>
              </a:lnSpc>
              <a:spcBef>
                <a:spcPts val="1800"/>
              </a:spcBef>
              <a:spcAft>
                <a:spcPts val="600"/>
              </a:spcAft>
            </a:pPr>
            <a:r>
              <a:rPr lang="en-GB" sz="1800" b="1" dirty="0">
                <a:effectLst/>
                <a:latin typeface="Times New Roman" panose="02020603050405020304" pitchFamily="18" charset="0"/>
                <a:cs typeface="Arial" panose="020B0604020202020204" pitchFamily="34" charset="0"/>
              </a:rPr>
              <a:t>Suitable knowledge that HR professionals should have </a:t>
            </a:r>
            <a:endParaRPr lang="en-US" sz="1800" b="1" dirty="0">
              <a:effectLst/>
              <a:latin typeface="Times New Roman" panose="02020603050405020304" pitchFamily="18"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HR professionals need to have knowledge across various departments to effectively support the organisation. They should have a good understanding of finance and accounting to manage compensation and benefits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Pavlou</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2022)</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Knowledge of operations and logistics is important to ensure efficient workforce planning and management. HR should also be familiar with marketing to develop effective employer branding strategies. Understanding IT and digital technology is essential for managing HR systems and data analysis. HR professionals should be knowledgeable in legal and compliance matters to ensure adherence to employment laws and regulations. They should have a grasp of organisational behaviour and psychology to support employee development and well-being. knowledge of business strategy and leadership is crucial to align HR policies and practices with overall organisational goals (Claus, 2019). Overall, having cross-functional knowledge enables HR professionals to provide comprehensive support to the organisation and its employees.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2B06021-4E48-48A0-ABE8-3237EADF6C42}" type="slidenum">
              <a:rPr lang="en-US" smtClean="0"/>
              <a:t>5</a:t>
            </a:fld>
            <a:endParaRPr lang="en-US"/>
          </a:p>
        </p:txBody>
      </p:sp>
    </p:spTree>
    <p:extLst>
      <p:ext uri="{BB962C8B-B14F-4D97-AF65-F5344CB8AC3E}">
        <p14:creationId xmlns:p14="http://schemas.microsoft.com/office/powerpoint/2010/main" val="23877114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800"/>
              </a:spcBef>
              <a:spcAft>
                <a:spcPts val="600"/>
              </a:spcAft>
            </a:pPr>
            <a:r>
              <a:rPr lang="en-GB" sz="1800" b="1" dirty="0">
                <a:effectLst/>
                <a:latin typeface="Times New Roman" panose="02020603050405020304" pitchFamily="18" charset="0"/>
                <a:cs typeface="Arial" panose="020B0604020202020204" pitchFamily="34" charset="0"/>
              </a:rPr>
              <a:t>Skills HR professionals should have </a:t>
            </a:r>
            <a:endParaRPr lang="en-US" sz="1800" b="1" dirty="0">
              <a:effectLst/>
              <a:latin typeface="Times New Roman" panose="02020603050405020304" pitchFamily="18"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HR professionals require a diverse range of skills to effectively support the organisation across various departments. Interpersonal skills are crucial for building and maintaining relationships with stakeholders. HR professionals must have excellent verbal and written communication skills to interact with employees, managers, and external stakeholders. Analytical skills are essential for conducting research and data analysis to inform HR strategies. Critical thinking skills enable HR professionals to identify and address complex HR challenges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(Forbes, 2021)</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Adaptability and flexibility are key skills for HR professionals to be able to respond to changing business needs and adjust HR policies and procedures accordingly. Overall, HR professionals with a combination of these skills are better equipped to provide comprehensive HR support and drive organisational success. Project management skills help HR to deliver initiatives that meet organisational needs. These skills enable HR professionals to deliver valuable HR support across departments.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spcBef>
                <a:spcPts val="1800"/>
              </a:spcBef>
              <a:spcAft>
                <a:spcPts val="600"/>
              </a:spcAft>
            </a:pPr>
            <a:r>
              <a:rPr lang="en-GB" sz="1800" b="1" dirty="0">
                <a:effectLst/>
                <a:latin typeface="Times New Roman" panose="02020603050405020304" pitchFamily="18" charset="0"/>
                <a:cs typeface="Arial" panose="020B0604020202020204" pitchFamily="34" charset="0"/>
              </a:rPr>
              <a:t>Behaviour that HR professionals should follow</a:t>
            </a:r>
            <a:endParaRPr lang="en-US" sz="1800" b="1" dirty="0">
              <a:effectLst/>
              <a:latin typeface="Times New Roman" panose="02020603050405020304" pitchFamily="18"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HR professionals need to display appropriate behaviour when working across various departments to effectively support the organisation. They should be professional, and ethical, and maintain confidentiality when handling sensitive information. They should also be approachable, empathetic, and able to build trusting relationships with employees and managers. HR professionals should be respectful of cultural and individual differences and demonstrate a commitment to diversity, equity, and inclusion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(Nestor-Harper, 2022)</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Finally, they should be accountable, and responsible, and demonstrate integrity in their decision-making and actions. Through exhibiting these behaviours, HR professionals can effectively navigate the complexities of HR management across departments and enhance the reputation of the organisation.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2B06021-4E48-48A0-ABE8-3237EADF6C42}" type="slidenum">
              <a:rPr lang="en-US" smtClean="0"/>
              <a:t>6</a:t>
            </a:fld>
            <a:endParaRPr lang="en-US"/>
          </a:p>
        </p:txBody>
      </p:sp>
    </p:spTree>
    <p:extLst>
      <p:ext uri="{BB962C8B-B14F-4D97-AF65-F5344CB8AC3E}">
        <p14:creationId xmlns:p14="http://schemas.microsoft.com/office/powerpoint/2010/main" val="24507109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Training and development are needed considering the skill, knowledge and behaviours identified above</a:t>
            </a:r>
            <a:endParaRPr lang="en-US" sz="1800" b="1" kern="0" dirty="0">
              <a:effectLst/>
              <a:latin typeface="Times New Roman" panose="02020603050405020304" pitchFamily="18" charset="0"/>
              <a:cs typeface="Arial" panose="020B0604020202020204" pitchFamily="34" charset="0"/>
            </a:endParaRPr>
          </a:p>
          <a:p>
            <a:pPr algn="just">
              <a:lnSpc>
                <a:spcPct val="200000"/>
              </a:lnSpc>
              <a:spcBef>
                <a:spcPts val="1800"/>
              </a:spcBef>
              <a:spcAft>
                <a:spcPts val="600"/>
              </a:spcAft>
            </a:pPr>
            <a:r>
              <a:rPr lang="en-GB" sz="1800" b="1" dirty="0">
                <a:effectLst/>
                <a:latin typeface="Times New Roman" panose="02020603050405020304" pitchFamily="18" charset="0"/>
                <a:cs typeface="Arial" panose="020B0604020202020204" pitchFamily="34" charset="0"/>
              </a:rPr>
              <a:t>SWOT analysis </a:t>
            </a:r>
            <a:endParaRPr lang="en-US" sz="1800" b="1" dirty="0">
              <a:effectLst/>
              <a:latin typeface="Times New Roman" panose="02020603050405020304" pitchFamily="18" charset="0"/>
              <a:cs typeface="Arial" panose="020B0604020202020204" pitchFamily="34" charset="0"/>
            </a:endParaRPr>
          </a:p>
          <a:p>
            <a:pPr algn="ctr">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Strengths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Weaknesses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 have gained enough knowledge due to prior experiences in HR in other firms.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My technological skill mine is advanced that can be used in favour of completing any work.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Effective communication and demonstrating suitable behaviour in the workplace are other abilities that I have.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There are many aspects present that need to be enhanced by me. I have less information on how to operate a PowerPoint application.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Fewer resources are present in the context of materials used for presentations.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Managing only 1-5 people is another weakness I have as I can experience difficulties managing more people at one time.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Opportunities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Threats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Having enough technological information supports me to complete my work and train others through technology.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Effective communication skill also supports me to build a strong connection with other employees and strategies and suitable methods to improve the workforce.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Through continued implementation, I can increase those skills and grab the opportunities that are present in HR professions.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Less information regarding PowerPoint can impact me to make and present any kind of presentation.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Delivering throwing sessions to employees regarding the work process still needs to be improved.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weakness of managing only 1-5 people can also be a threat as in the company I have to supervise and manage more people than that.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2B06021-4E48-48A0-ABE8-3237EADF6C42}" type="slidenum">
              <a:rPr lang="en-US" smtClean="0"/>
              <a:t>7</a:t>
            </a:fld>
            <a:endParaRPr lang="en-US"/>
          </a:p>
        </p:txBody>
      </p:sp>
    </p:spTree>
    <p:extLst>
      <p:ext uri="{BB962C8B-B14F-4D97-AF65-F5344CB8AC3E}">
        <p14:creationId xmlns:p14="http://schemas.microsoft.com/office/powerpoint/2010/main" val="12873782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800"/>
              </a:spcBef>
              <a:spcAft>
                <a:spcPts val="600"/>
              </a:spcAft>
            </a:pPr>
            <a:r>
              <a:rPr lang="en-GB" sz="1800" b="1" dirty="0">
                <a:effectLst/>
                <a:latin typeface="Times New Roman" panose="02020603050405020304" pitchFamily="18" charset="0"/>
                <a:cs typeface="Arial" panose="020B0604020202020204" pitchFamily="34" charset="0"/>
              </a:rPr>
              <a:t>Personal skill audit  </a:t>
            </a:r>
            <a:endParaRPr lang="en-US" sz="1800" b="1" dirty="0">
              <a:effectLst/>
              <a:latin typeface="Times New Roman" panose="02020603050405020304" pitchFamily="18" charset="0"/>
              <a:cs typeface="Arial" panose="020B0604020202020204" pitchFamily="34"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    Name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Job role: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Human Resource Officer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spcBef>
                <a:spcPts val="85"/>
              </a:spcBef>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Please tick as appropriate to indicate how you would rate your skills in relation to the following work / functional areas.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4445"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5080"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Very good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8255"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Good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5080"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Adequate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Little or no experience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12065"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Information Technology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6350" marR="192405" indent="7620" algn="just">
              <a:lnSpc>
                <a:spcPct val="103000"/>
              </a:lnSpc>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Use Microsoft Office Word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540"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dirty="0">
                <a:solidFill>
                  <a:srgbClr val="040C28"/>
                </a:solidFill>
                <a:effectLst/>
                <a:latin typeface="Arial Unicode MS"/>
                <a:ea typeface="Arial Unicode MS"/>
                <a:cs typeface="Arial Unicode MS"/>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Use Excel spreadsheet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540" algn="just">
              <a:lnSpc>
                <a:spcPct val="200000"/>
              </a:lnSpc>
            </a:pPr>
            <a:r>
              <a:rPr lang="en-GB" sz="1800" dirty="0">
                <a:solidFill>
                  <a:srgbClr val="040C28"/>
                </a:solidFill>
                <a:effectLst/>
                <a:latin typeface="Arial Unicode MS"/>
                <a:ea typeface="Arial Unicode MS"/>
                <a:cs typeface="Arial Unicode MS"/>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13970"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Use a Database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540" algn="just">
              <a:lnSpc>
                <a:spcPct val="200000"/>
              </a:lnSpc>
            </a:pPr>
            <a:r>
              <a:rPr lang="en-GB" sz="1800" dirty="0">
                <a:solidFill>
                  <a:srgbClr val="040C28"/>
                </a:solidFill>
                <a:effectLst/>
                <a:latin typeface="Arial Unicode MS"/>
                <a:ea typeface="Arial Unicode MS"/>
                <a:cs typeface="Arial Unicode MS"/>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13970"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Use specialist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13970" algn="just">
              <a:lnSpc>
                <a:spcPct val="200000"/>
              </a:lnSpc>
              <a:spcBef>
                <a:spcPts val="70"/>
              </a:spcBef>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HR software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540"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dirty="0">
                <a:solidFill>
                  <a:srgbClr val="040C28"/>
                </a:solidFill>
                <a:effectLst/>
                <a:latin typeface="Arial Unicode MS"/>
                <a:ea typeface="Arial Unicode MS"/>
                <a:cs typeface="Arial Unicode MS"/>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13970"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Use the internet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540" algn="just">
              <a:lnSpc>
                <a:spcPct val="200000"/>
              </a:lnSpc>
            </a:pPr>
            <a:r>
              <a:rPr lang="en-GB" sz="1800" dirty="0">
                <a:solidFill>
                  <a:srgbClr val="040C28"/>
                </a:solidFill>
                <a:effectLst/>
                <a:latin typeface="Arial Unicode MS"/>
                <a:ea typeface="Arial Unicode MS"/>
                <a:cs typeface="Arial Unicode MS"/>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13970"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Use email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540" algn="just">
              <a:lnSpc>
                <a:spcPct val="200000"/>
              </a:lnSpc>
            </a:pPr>
            <a:r>
              <a:rPr lang="en-GB" sz="1800" dirty="0">
                <a:solidFill>
                  <a:srgbClr val="040C28"/>
                </a:solidFill>
                <a:effectLst/>
                <a:latin typeface="Arial Unicode MS"/>
                <a:ea typeface="Arial Unicode MS"/>
                <a:cs typeface="Arial Unicode MS"/>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13970"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Use PowerPoint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540" algn="just">
              <a:lnSpc>
                <a:spcPct val="200000"/>
              </a:lnSpc>
            </a:pPr>
            <a:r>
              <a:rPr lang="en-GB" sz="1800" dirty="0">
                <a:solidFill>
                  <a:srgbClr val="040C28"/>
                </a:solidFill>
                <a:effectLst/>
                <a:latin typeface="Arial Unicode MS"/>
                <a:ea typeface="Arial Unicode MS"/>
                <a:cs typeface="Arial Unicode MS"/>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5715"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6350"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Very good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9525"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Good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6985"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Adequate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Little or no experience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11430"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Communication Skills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10795" marR="197485" indent="5080" algn="just">
              <a:lnSpc>
                <a:spcPct val="103000"/>
              </a:lnSpc>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Drafting contracts of employment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4445"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540" algn="just">
              <a:lnSpc>
                <a:spcPct val="200000"/>
              </a:lnSpc>
            </a:pPr>
            <a:r>
              <a:rPr lang="en-GB" sz="1800" dirty="0">
                <a:solidFill>
                  <a:srgbClr val="040C28"/>
                </a:solidFill>
                <a:effectLst/>
                <a:latin typeface="Arial Unicode MS"/>
                <a:ea typeface="Arial Unicode MS"/>
                <a:cs typeface="Arial Unicode MS"/>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10160" indent="-2540" algn="just">
              <a:lnSpc>
                <a:spcPct val="103000"/>
              </a:lnSpc>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Taking notes of disciplinary hearings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4445"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dirty="0">
                <a:solidFill>
                  <a:srgbClr val="040C28"/>
                </a:solidFill>
                <a:effectLst/>
                <a:latin typeface="Arial Unicode MS"/>
                <a:ea typeface="Arial Unicode MS"/>
                <a:cs typeface="Arial Unicode MS"/>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4445"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Write reports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540" algn="just">
              <a:lnSpc>
                <a:spcPct val="200000"/>
              </a:lnSpc>
            </a:pPr>
            <a:r>
              <a:rPr lang="en-GB" sz="1800" dirty="0">
                <a:solidFill>
                  <a:srgbClr val="040C28"/>
                </a:solidFill>
                <a:effectLst/>
                <a:latin typeface="Arial Unicode MS"/>
                <a:ea typeface="Arial Unicode MS"/>
                <a:cs typeface="Arial Unicode MS"/>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9525" marR="14605" indent="3175" algn="just">
              <a:lnSpc>
                <a:spcPct val="108000"/>
              </a:lnSpc>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Produce material to support presentations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540" algn="just">
              <a:lnSpc>
                <a:spcPct val="200000"/>
              </a:lnSpc>
            </a:pPr>
            <a:r>
              <a:rPr lang="en-GB" sz="1800" dirty="0">
                <a:solidFill>
                  <a:srgbClr val="040C28"/>
                </a:solidFill>
                <a:effectLst/>
                <a:latin typeface="Arial Unicode MS"/>
                <a:ea typeface="Arial Unicode MS"/>
                <a:cs typeface="Arial Unicode MS"/>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9525" marR="210820" indent="5715" algn="just">
              <a:lnSpc>
                <a:spcPct val="103000"/>
              </a:lnSpc>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Delivering a training session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4445"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540" algn="just">
              <a:lnSpc>
                <a:spcPct val="200000"/>
              </a:lnSpc>
            </a:pPr>
            <a:r>
              <a:rPr lang="en-GB" sz="1800" dirty="0">
                <a:solidFill>
                  <a:srgbClr val="040C28"/>
                </a:solidFill>
                <a:effectLst/>
                <a:latin typeface="Arial Unicode MS"/>
                <a:ea typeface="Arial Unicode MS"/>
                <a:cs typeface="Arial Unicode MS"/>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17145"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Resolving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10160" algn="just">
              <a:lnSpc>
                <a:spcPct val="200000"/>
              </a:lnSpc>
              <a:spcBef>
                <a:spcPts val="70"/>
              </a:spcBef>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disputes/complaints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4445"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540" algn="just">
              <a:lnSpc>
                <a:spcPct val="200000"/>
              </a:lnSpc>
            </a:pPr>
            <a:r>
              <a:rPr lang="en-GB" sz="1800" dirty="0">
                <a:solidFill>
                  <a:srgbClr val="040C28"/>
                </a:solidFill>
                <a:effectLst/>
                <a:latin typeface="Arial Unicode MS"/>
                <a:ea typeface="Arial Unicode MS"/>
                <a:cs typeface="Arial Unicode MS"/>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17145"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Interviewing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540" algn="just">
              <a:lnSpc>
                <a:spcPct val="200000"/>
              </a:lnSpc>
            </a:pPr>
            <a:r>
              <a:rPr lang="en-GB" sz="1800" dirty="0">
                <a:solidFill>
                  <a:srgbClr val="040C28"/>
                </a:solidFill>
                <a:effectLst/>
                <a:latin typeface="Arial Unicode MS"/>
                <a:ea typeface="Arial Unicode MS"/>
                <a:cs typeface="Arial Unicode MS"/>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7620"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Advising on HR issues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540" algn="just">
              <a:lnSpc>
                <a:spcPct val="200000"/>
              </a:lnSpc>
            </a:pPr>
            <a:r>
              <a:rPr lang="en-GB" sz="1800" dirty="0">
                <a:solidFill>
                  <a:srgbClr val="040C28"/>
                </a:solidFill>
                <a:effectLst/>
                <a:latin typeface="Arial Unicode MS"/>
                <a:ea typeface="Arial Unicode MS"/>
                <a:cs typeface="Arial Unicode MS"/>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4445"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5080"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Very good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8255"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Good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5080"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Adequate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Little or no experience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13970"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Problem-solving skills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5080" marR="51435" indent="7620" algn="just">
              <a:lnSpc>
                <a:spcPct val="103000"/>
              </a:lnSpc>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Make good use of verbal reasoning skills, able to handle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12700" marR="113665" indent="-2540" algn="just">
              <a:lnSpc>
                <a:spcPct val="103000"/>
              </a:lnSpc>
              <a:spcBef>
                <a:spcPts val="35"/>
              </a:spcBef>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complex data and make selective use of information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540"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540" algn="just">
              <a:lnSpc>
                <a:spcPct val="200000"/>
              </a:lnSpc>
            </a:pPr>
            <a:r>
              <a:rPr lang="en-GB" sz="1800" dirty="0">
                <a:solidFill>
                  <a:srgbClr val="040C28"/>
                </a:solidFill>
                <a:effectLst/>
                <a:latin typeface="Arial Unicode MS"/>
                <a:ea typeface="Arial Unicode MS"/>
                <a:cs typeface="Arial Unicode MS"/>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5715" marR="185420" indent="8890" algn="just">
              <a:lnSpc>
                <a:spcPct val="103000"/>
              </a:lnSpc>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Explore more than one solution in order to solve a problem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540"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540" algn="just">
              <a:lnSpc>
                <a:spcPct val="200000"/>
              </a:lnSpc>
            </a:pPr>
            <a:r>
              <a:rPr lang="en-GB" sz="1800" dirty="0">
                <a:solidFill>
                  <a:srgbClr val="040C28"/>
                </a:solidFill>
                <a:effectLst/>
                <a:latin typeface="Arial Unicode MS"/>
                <a:ea typeface="Arial Unicode MS"/>
                <a:cs typeface="Arial Unicode MS"/>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8890" marR="276225" indent="635" algn="just">
              <a:lnSpc>
                <a:spcPct val="103000"/>
              </a:lnSpc>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Consider the ideas of others to help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8255" algn="just">
              <a:lnSpc>
                <a:spcPct val="200000"/>
              </a:lnSpc>
              <a:spcBef>
                <a:spcPts val="50"/>
              </a:spcBef>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solve problems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540"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dirty="0">
                <a:solidFill>
                  <a:srgbClr val="040C28"/>
                </a:solidFill>
                <a:effectLst/>
                <a:latin typeface="Arial Unicode MS"/>
                <a:ea typeface="Arial Unicode MS"/>
                <a:cs typeface="Arial Unicode MS"/>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10795"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Supervisory Management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15240"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How much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13970" marR="161290" indent="-2540" algn="just">
              <a:lnSpc>
                <a:spcPct val="97000"/>
              </a:lnSpc>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experience have you had in your role?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4445"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&lt; 1 month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4445" algn="just">
              <a:lnSpc>
                <a:spcPct val="200000"/>
              </a:lnSpc>
              <a:spcBef>
                <a:spcPts val="480"/>
              </a:spcBef>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17145"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1-3 months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8890"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&gt; 3 months </a:t>
            </a:r>
            <a:r>
              <a:rPr lang="en-GB" sz="1800" dirty="0">
                <a:effectLst/>
                <a:latin typeface="Segoe UI Symbol" panose="020B0502040204020203" pitchFamily="34" charset="0"/>
                <a:ea typeface="Times New Roman" panose="02020603050405020304" pitchFamily="18" charset="0"/>
                <a:cs typeface="Segoe UI Symbol" panose="020B0502040204020203" pitchFamily="34" charset="0"/>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8890"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540"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10160" marR="110490" indent="5080" algn="just">
              <a:lnSpc>
                <a:spcPct val="103000"/>
              </a:lnSpc>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How many people have you managed at any one time?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4445"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None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14630" algn="just">
              <a:lnSpc>
                <a:spcPct val="200000"/>
              </a:lnSpc>
              <a:spcBef>
                <a:spcPts val="885"/>
              </a:spcBef>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17145"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1-5 </a:t>
            </a:r>
            <a:r>
              <a:rPr lang="en-GB" sz="1800" dirty="0">
                <a:solidFill>
                  <a:srgbClr val="040C28"/>
                </a:solidFill>
                <a:effectLst/>
                <a:latin typeface="Arial Unicode MS"/>
                <a:ea typeface="Arial Unicode MS"/>
                <a:cs typeface="Arial Unicode MS"/>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4445"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Above 5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4445"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10795"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I declare that the information given in this form is true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7620"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Signed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12065"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Date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2B06021-4E48-48A0-ABE8-3237EADF6C42}" type="slidenum">
              <a:rPr lang="en-US" smtClean="0"/>
              <a:t>8</a:t>
            </a:fld>
            <a:endParaRPr lang="en-US"/>
          </a:p>
        </p:txBody>
      </p:sp>
    </p:spTree>
    <p:extLst>
      <p:ext uri="{BB962C8B-B14F-4D97-AF65-F5344CB8AC3E}">
        <p14:creationId xmlns:p14="http://schemas.microsoft.com/office/powerpoint/2010/main" val="22089567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800"/>
              </a:spcBef>
              <a:spcAft>
                <a:spcPts val="600"/>
              </a:spcAft>
            </a:pPr>
            <a:r>
              <a:rPr lang="en-GB" sz="1800" b="1" dirty="0">
                <a:effectLst/>
                <a:latin typeface="Times New Roman" panose="02020603050405020304" pitchFamily="18" charset="0"/>
                <a:cs typeface="Arial" panose="020B0604020202020204" pitchFamily="34" charset="0"/>
              </a:rPr>
              <a:t>Identification of training and development needs to have by HR professionals considering the knowledge, skills and behaviour</a:t>
            </a:r>
            <a:endParaRPr lang="en-US" sz="1800" b="1" dirty="0">
              <a:effectLst/>
              <a:latin typeface="Times New Roman" panose="02020603050405020304" pitchFamily="18" charset="0"/>
              <a:cs typeface="Arial" panose="020B0604020202020204" pitchFamily="34"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Soft Skills Training: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One foremost component that could be focused on improving HR's soft skills, which include communication, teamwork, problem-solving, and leadership. HR professionals need to have strong interpersonal skills to build relationships with employees, understand their needs, and mediate conflicts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(Johnston, 2022)</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Providing training in active listening, conflict resolution, and emotional Intelligence can help HR professionals to better navigate these situations.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Diversity, Equity, and Inclusion (DEI) Training:</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Another important factor for HR training and development is DEI. HR professionals play a critical role in creating an inclusive and welcoming workplace for all employees (Yu et al., 2020). By providing training on unconscious bias, cultural competency, and anti-discrimination laws, HR professionals can gain the knowledge and skills necessary to create and maintain a diverse and inclusive workplace.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Data Analytics Training:</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As HR departments continue to become more data-driven, providing training in data analytics can help HR professionals to make more informed decisions. HR professionals can use data analytics to identify trends and patterns in areas such as employee engagement, retention, and performance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Impellizzeri</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et al., 2019). By understanding how to use data to inform their decisions, HR professionals can make more strategic and effective decisions to improve the overall success of the organisation.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l">
              <a:lnSpc>
                <a:spcPct val="115000"/>
              </a:lnSpc>
            </a:pPr>
            <a:br>
              <a:rPr lang="en-GB" sz="1800" dirty="0">
                <a:effectLst/>
                <a:latin typeface="Times New Roman" panose="02020603050405020304" pitchFamily="18" charset="0"/>
                <a:ea typeface="Arial" panose="020B0604020202020204" pitchFamily="34" charset="0"/>
                <a:cs typeface="Arial" panose="020B0604020202020204" pitchFamily="34" charset="0"/>
              </a:rPr>
            </a:br>
            <a:r>
              <a:rPr lang="en-GB" sz="1800" b="1" dirty="0">
                <a:effectLst/>
                <a:latin typeface="Times New Roman" panose="02020603050405020304" pitchFamily="18" charset="0"/>
                <a:ea typeface="Arial" panose="020B0604020202020204" pitchFamily="34" charset="0"/>
                <a:cs typeface="Arial" panose="020B0604020202020204" pitchFamily="34"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2B06021-4E48-48A0-ABE8-3237EADF6C42}" type="slidenum">
              <a:rPr lang="en-US" smtClean="0"/>
              <a:t>9</a:t>
            </a:fld>
            <a:endParaRPr lang="en-US"/>
          </a:p>
        </p:txBody>
      </p:sp>
    </p:spTree>
    <p:extLst>
      <p:ext uri="{BB962C8B-B14F-4D97-AF65-F5344CB8AC3E}">
        <p14:creationId xmlns:p14="http://schemas.microsoft.com/office/powerpoint/2010/main" val="643542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Potential benefit of organisation to provide HR Training and development </a:t>
            </a:r>
            <a:endParaRPr lang="en-US" sz="1800" b="1" kern="0" dirty="0">
              <a:effectLst/>
              <a:latin typeface="Times New Roman" panose="02020603050405020304" pitchFamily="18"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Providing training and development to HR professionals can have significant benefits for Tesco. The overall can be increased through introducing training to them. Some of the benefits are interpreted below.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Improved Employee Engagement: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Investing in HR training and development can improve employee engagement by providing them with more opportunities for career growth and development. This can lead to increased job satisfaction, motivation, and loyalty.</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Enhanced HR Skills and Knowledge: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Ongoing training and development can improve HR professionals' skills and knowledge, enabling them to provide better support to the organisation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(Frost, 2019)</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They can stay updated on HR best practices, new technologies, and emerging trends, which can help the organisation to achieve its goals.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Reduced Turnover:</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HR professionals who receive training and development are more likely to be satisfied with their jobs and stay with the organisation. This can help to reduce turnover, which can be costly for the organisation.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Improved Employer Branding:</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Providing training and development opportunities can enhance Tesco's employer branding, making it an attractive place to work for top HR talent. This can help to attract and retain high-quality HR professionals, improving the overall HR function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Hamadamin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Atan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2019).</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Enhanced Performance Management: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HR professionals who receive training in performance management can help to identify and address employee performance issues more effectively. This can lead to improved productivity, better employee morale, and increased organisational effectiveness.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Better Compliance: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HR professionals who receive training in employment laws and regulations can help to ensure the organisation complies with legal requirements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(Forbes, 2021)</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This can reduce the risk of legal issues and penalties, improving the organisation's reputation and financial performance.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Improved Organisational Culture: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Investing in HR training and development can improve the overall organisational culture by promoting continuous learning, growth, and development. This can lead to a more engaged, productive, and innovative workforce, contributing to the organisation's success. Providing training and development to HR professionals can have numerous benefits for Tesco. Thus, by investing in HR professionals, the organisation can improve employee engagement, enhance HR skills and knowledge, reduce turnover, improve employer branding and many more.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2B06021-4E48-48A0-ABE8-3237EADF6C42}" type="slidenum">
              <a:rPr lang="en-US" smtClean="0"/>
              <a:t>10</a:t>
            </a:fld>
            <a:endParaRPr lang="en-US"/>
          </a:p>
        </p:txBody>
      </p:sp>
    </p:spTree>
    <p:extLst>
      <p:ext uri="{BB962C8B-B14F-4D97-AF65-F5344CB8AC3E}">
        <p14:creationId xmlns:p14="http://schemas.microsoft.com/office/powerpoint/2010/main" val="28000067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Conclusion </a:t>
            </a:r>
            <a:endParaRPr lang="en-US" sz="1800" b="1" kern="0" dirty="0">
              <a:effectLst/>
              <a:latin typeface="Times New Roman" panose="02020603050405020304" pitchFamily="18" charset="0"/>
              <a:cs typeface="Arial" panose="020B0604020202020204" pitchFamily="34" charset="0"/>
            </a:endParaRPr>
          </a:p>
          <a:p>
            <a:pPr algn="just">
              <a:lnSpc>
                <a:spcPct val="17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HR departments play a crucial role in organisations by managing personnel, facilitating employee development, and ensuring compliance with regulations. They have the responsibility of hiring, training, and retaining employees, which ultimately impacts the overall success of the organisation. This presentation has described several factors related to HR skills, behaviour and knowledge. Several training processes have been identified through developing a personal skill audit and SWOT analysis of HR professionals. Various benefits have been identified that Tesco could seek through providing training and development to HR professionals. It has the potential for the firm to reduce turnover, build employee connection, staff engagement and many more with the support of HR training.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2B06021-4E48-48A0-ABE8-3237EADF6C42}" type="slidenum">
              <a:rPr lang="en-US" smtClean="0"/>
              <a:t>11</a:t>
            </a:fld>
            <a:endParaRPr lang="en-US"/>
          </a:p>
        </p:txBody>
      </p:sp>
    </p:spTree>
    <p:extLst>
      <p:ext uri="{BB962C8B-B14F-4D97-AF65-F5344CB8AC3E}">
        <p14:creationId xmlns:p14="http://schemas.microsoft.com/office/powerpoint/2010/main" val="13061180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References </a:t>
            </a:r>
            <a:endParaRPr lang="en-US" sz="1800" b="1" kern="0" dirty="0">
              <a:effectLst/>
              <a:latin typeface="Times New Roman" panose="02020603050405020304" pitchFamily="18"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Bedford, E., (2022). </a:t>
            </a:r>
            <a:r>
              <a:rPr lang="en-GB" sz="1800" i="1" dirty="0">
                <a:effectLst/>
                <a:latin typeface="Times New Roman" panose="02020603050405020304" pitchFamily="18" charset="0"/>
                <a:ea typeface="Arial" panose="020B0604020202020204" pitchFamily="34" charset="0"/>
                <a:cs typeface="Arial" panose="020B0604020202020204" pitchFamily="34" charset="0"/>
              </a:rPr>
              <a:t>Annual revenue of Tesco Group in the United Kingdom (UK) and the Republic of Ireland from financial year 2015 to 2022.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https://www.statista.com/statistics/490931/tesco-group-finance-revenue-united-kingdom-uk/</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17 March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7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Claus, L., (2019). HR disruption—Time already to reinvent talent management. BRQ Business Research Quarterly, 22(3), pp.207-215.</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Forbes, (2021). </a:t>
            </a:r>
            <a:r>
              <a:rPr lang="en-GB" sz="1800" i="1" dirty="0">
                <a:effectLst/>
                <a:latin typeface="Times New Roman" panose="02020603050405020304" pitchFamily="18" charset="0"/>
                <a:ea typeface="Arial" panose="020B0604020202020204" pitchFamily="34" charset="0"/>
                <a:cs typeface="Arial" panose="020B0604020202020204" pitchFamily="34" charset="0"/>
              </a:rPr>
              <a:t>15 HR Skills Every Professional Can Benefit From Learning.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https://www.forbes.com/sites/forbeshumanresourcescouncil/2021/04/29/15-hr-skills-every-professional-can-benefit-from-learning/?sh=51ae37eb32d0</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15 March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Forbes, (2021). </a:t>
            </a:r>
            <a:r>
              <a:rPr lang="en-GB" sz="1800" i="1" dirty="0">
                <a:effectLst/>
                <a:latin typeface="Times New Roman" panose="02020603050405020304" pitchFamily="18" charset="0"/>
                <a:ea typeface="Arial" panose="020B0604020202020204" pitchFamily="34" charset="0"/>
                <a:cs typeface="Arial" panose="020B0604020202020204" pitchFamily="34" charset="0"/>
              </a:rPr>
              <a:t>HR Experts Explain 16 Benefits Of Training And Development.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https://www.forbes.com/sites/forbeshumanresourcescouncil/2021/12/17/hr-experts-explain-16-benefits-of-training-and-development/?sh=6254575e7d1e</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18 March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Forbes, (2023). </a:t>
            </a:r>
            <a:r>
              <a:rPr lang="en-GB" sz="1800" i="1" dirty="0">
                <a:effectLst/>
                <a:latin typeface="Times New Roman" panose="02020603050405020304" pitchFamily="18" charset="0"/>
                <a:ea typeface="Arial" panose="020B0604020202020204" pitchFamily="34" charset="0"/>
                <a:cs typeface="Arial" panose="020B0604020202020204" pitchFamily="34" charset="0"/>
              </a:rPr>
              <a:t>Tesco.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https://www.forbes.com/companies/tesco/?sh=1ab5016a724c</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17 March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Frost, S., (2019). </a:t>
            </a:r>
            <a:r>
              <a:rPr lang="en-GB" sz="1800" i="1" dirty="0">
                <a:effectLst/>
                <a:latin typeface="Times New Roman" panose="02020603050405020304" pitchFamily="18" charset="0"/>
                <a:ea typeface="Arial" panose="020B0604020202020204" pitchFamily="34" charset="0"/>
                <a:cs typeface="Arial" panose="020B0604020202020204" pitchFamily="34" charset="0"/>
              </a:rPr>
              <a:t>The Importance of Training &amp; Development in the Workplace.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https://smallbusiness.chron.com/importance-training-development-workplace-10321.html</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19 March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75000"/>
              </a:lnSpc>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Hamadamin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H.H. and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Atan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 (2019). The impact of strategic human resource management practices on competitive advantage sustainability: The mediation of human capital development and employee commitment. Sustainability, 11(20), p.5782.</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75000"/>
              </a:lnSpc>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Impellizzeri</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F.M.,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Marcora</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S.M. and Coutts, A.J., (2019). Internal and external training load: 15 years on. Int J Sports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Physiol</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Perform, 14(2), pp.270-273.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Johnston, K., (2022). </a:t>
            </a:r>
            <a:r>
              <a:rPr lang="en-GB" sz="1800" i="1" dirty="0">
                <a:effectLst/>
                <a:latin typeface="Times New Roman" panose="02020603050405020304" pitchFamily="18" charset="0"/>
                <a:ea typeface="Arial" panose="020B0604020202020204" pitchFamily="34" charset="0"/>
                <a:cs typeface="Arial" panose="020B0604020202020204" pitchFamily="34" charset="0"/>
              </a:rPr>
              <a:t>Human Resource Staff Training.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https://smallbusiness.chron.com/human-resource-staff-training-60378.html</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16 March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Nestor-Harper, M., (2022). </a:t>
            </a:r>
            <a:r>
              <a:rPr lang="en-GB" sz="1800" i="1" dirty="0">
                <a:effectLst/>
                <a:latin typeface="Times New Roman" panose="02020603050405020304" pitchFamily="18" charset="0"/>
                <a:ea typeface="Arial" panose="020B0604020202020204" pitchFamily="34" charset="0"/>
                <a:cs typeface="Arial" panose="020B0604020202020204" pitchFamily="34" charset="0"/>
              </a:rPr>
              <a:t>Human Resource Code of Conduct.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https://smallbusiness.chron.com/human-resource-code-conduct-43968.html</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20 March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err="1">
                <a:effectLst/>
                <a:latin typeface="Times New Roman" panose="02020603050405020304" pitchFamily="18" charset="0"/>
                <a:ea typeface="Arial" panose="020B0604020202020204" pitchFamily="34" charset="0"/>
                <a:cs typeface="Arial" panose="020B0604020202020204" pitchFamily="34" charset="0"/>
              </a:rPr>
              <a:t>Pavlou</a:t>
            </a:r>
            <a:r>
              <a:rPr lang="en-GB" sz="1800" dirty="0">
                <a:effectLst/>
                <a:latin typeface="Times New Roman" panose="02020603050405020304" pitchFamily="18" charset="0"/>
                <a:ea typeface="Arial" panose="020B0604020202020204" pitchFamily="34" charset="0"/>
                <a:cs typeface="Arial" panose="020B0604020202020204" pitchFamily="34" charset="0"/>
              </a:rPr>
              <a:t>, C., (2022). </a:t>
            </a:r>
            <a:r>
              <a:rPr lang="en-GB" sz="1800" i="1" dirty="0">
                <a:effectLst/>
                <a:latin typeface="Times New Roman" panose="02020603050405020304" pitchFamily="18" charset="0"/>
                <a:ea typeface="Arial" panose="020B0604020202020204" pitchFamily="34" charset="0"/>
                <a:cs typeface="Arial" panose="020B0604020202020204" pitchFamily="34" charset="0"/>
              </a:rPr>
              <a:t>The most important HR skills and how to master them.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https://resources.workable.com/stories-and-insights/most-important-hr-skills#:~:text=HR%20professionals%20need%20many%20skills%2C%20including%20active%20listening%2C%20verbal%20and,thrive%20as%20an%20HR%20professional.</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16 March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Tesco plc, (2023). </a:t>
            </a:r>
            <a:r>
              <a:rPr lang="en-GB" sz="1800" i="1" dirty="0">
                <a:effectLst/>
                <a:latin typeface="Times New Roman" panose="02020603050405020304" pitchFamily="18" charset="0"/>
                <a:ea typeface="Arial" panose="020B0604020202020204" pitchFamily="34" charset="0"/>
                <a:cs typeface="Arial" panose="020B0604020202020204" pitchFamily="34" charset="0"/>
              </a:rPr>
              <a:t>About Us.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https://www.tescoplc.com/about/</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19 March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7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Yu, W., Chavez, R., Feng, M., Wong, C.Y. and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Fynes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B., (2020). Green human resource management and environmental cooperation: An ability-motivation-opportunity and contingency perspective. International Journal of Production Economics, 219, pp.224-235.</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2B06021-4E48-48A0-ABE8-3237EADF6C42}" type="slidenum">
              <a:rPr lang="en-US" smtClean="0"/>
              <a:t>13</a:t>
            </a:fld>
            <a:endParaRPr lang="en-US"/>
          </a:p>
        </p:txBody>
      </p:sp>
    </p:spTree>
    <p:extLst>
      <p:ext uri="{BB962C8B-B14F-4D97-AF65-F5344CB8AC3E}">
        <p14:creationId xmlns:p14="http://schemas.microsoft.com/office/powerpoint/2010/main" val="23421656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0E17F-43C5-9393-B64D-98C9A8FF9A3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13072D7-D58D-A41E-B4CE-AEB5D1E7FD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E9A22CC-F00C-C0C3-F1F4-14AB3A1EB436}"/>
              </a:ext>
            </a:extLst>
          </p:cNvPr>
          <p:cNvSpPr>
            <a:spLocks noGrp="1"/>
          </p:cNvSpPr>
          <p:nvPr>
            <p:ph type="dt" sz="half" idx="10"/>
          </p:nvPr>
        </p:nvSpPr>
        <p:spPr/>
        <p:txBody>
          <a:bodyPr/>
          <a:lstStyle/>
          <a:p>
            <a:fld id="{5A786892-E2D7-469F-BD96-776922D5C01C}" type="datetimeFigureOut">
              <a:rPr lang="en-US" smtClean="0"/>
              <a:t>3/25/2023</a:t>
            </a:fld>
            <a:endParaRPr lang="en-US"/>
          </a:p>
        </p:txBody>
      </p:sp>
      <p:sp>
        <p:nvSpPr>
          <p:cNvPr id="5" name="Footer Placeholder 4">
            <a:extLst>
              <a:ext uri="{FF2B5EF4-FFF2-40B4-BE49-F238E27FC236}">
                <a16:creationId xmlns:a16="http://schemas.microsoft.com/office/drawing/2014/main" id="{4250FED2-17FA-DA97-D180-6716F4E8D7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47D70C-353D-6A2D-FE9D-FFA1B68946D6}"/>
              </a:ext>
            </a:extLst>
          </p:cNvPr>
          <p:cNvSpPr>
            <a:spLocks noGrp="1"/>
          </p:cNvSpPr>
          <p:nvPr>
            <p:ph type="sldNum" sz="quarter" idx="12"/>
          </p:nvPr>
        </p:nvSpPr>
        <p:spPr/>
        <p:txBody>
          <a:bodyPr/>
          <a:lstStyle/>
          <a:p>
            <a:fld id="{443C97B8-BE0F-4C8C-BA2F-BE56B716C2E5}" type="slidenum">
              <a:rPr lang="en-US" smtClean="0"/>
              <a:t>‹#›</a:t>
            </a:fld>
            <a:endParaRPr lang="en-US"/>
          </a:p>
        </p:txBody>
      </p:sp>
    </p:spTree>
    <p:extLst>
      <p:ext uri="{BB962C8B-B14F-4D97-AF65-F5344CB8AC3E}">
        <p14:creationId xmlns:p14="http://schemas.microsoft.com/office/powerpoint/2010/main" val="28951628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C209F-7C6B-9EE4-1F99-BA3289F8C17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4F23B6-4651-2700-3787-7AD46B5B33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5F7B085-7D98-A1E4-74E2-4D76E2DD2AD2}"/>
              </a:ext>
            </a:extLst>
          </p:cNvPr>
          <p:cNvSpPr>
            <a:spLocks noGrp="1"/>
          </p:cNvSpPr>
          <p:nvPr>
            <p:ph type="dt" sz="half" idx="10"/>
          </p:nvPr>
        </p:nvSpPr>
        <p:spPr/>
        <p:txBody>
          <a:bodyPr/>
          <a:lstStyle/>
          <a:p>
            <a:fld id="{5A786892-E2D7-469F-BD96-776922D5C01C}" type="datetimeFigureOut">
              <a:rPr lang="en-US" smtClean="0"/>
              <a:t>3/25/2023</a:t>
            </a:fld>
            <a:endParaRPr lang="en-US"/>
          </a:p>
        </p:txBody>
      </p:sp>
      <p:sp>
        <p:nvSpPr>
          <p:cNvPr id="5" name="Footer Placeholder 4">
            <a:extLst>
              <a:ext uri="{FF2B5EF4-FFF2-40B4-BE49-F238E27FC236}">
                <a16:creationId xmlns:a16="http://schemas.microsoft.com/office/drawing/2014/main" id="{5EC37102-9827-CBE1-DF92-810CA03AC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E5639A-B578-C50E-4444-3552CE82F442}"/>
              </a:ext>
            </a:extLst>
          </p:cNvPr>
          <p:cNvSpPr>
            <a:spLocks noGrp="1"/>
          </p:cNvSpPr>
          <p:nvPr>
            <p:ph type="sldNum" sz="quarter" idx="12"/>
          </p:nvPr>
        </p:nvSpPr>
        <p:spPr/>
        <p:txBody>
          <a:bodyPr/>
          <a:lstStyle/>
          <a:p>
            <a:fld id="{443C97B8-BE0F-4C8C-BA2F-BE56B716C2E5}" type="slidenum">
              <a:rPr lang="en-US" smtClean="0"/>
              <a:t>‹#›</a:t>
            </a:fld>
            <a:endParaRPr lang="en-US"/>
          </a:p>
        </p:txBody>
      </p:sp>
    </p:spTree>
    <p:extLst>
      <p:ext uri="{BB962C8B-B14F-4D97-AF65-F5344CB8AC3E}">
        <p14:creationId xmlns:p14="http://schemas.microsoft.com/office/powerpoint/2010/main" val="20624081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7C32C-95A8-6064-1F8B-17CC7118B6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F27553F-4669-6410-24EB-3D57644E04C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AF86FBC-592E-8837-EDF8-6B22E6D72EC7}"/>
              </a:ext>
            </a:extLst>
          </p:cNvPr>
          <p:cNvSpPr>
            <a:spLocks noGrp="1"/>
          </p:cNvSpPr>
          <p:nvPr>
            <p:ph type="dt" sz="half" idx="10"/>
          </p:nvPr>
        </p:nvSpPr>
        <p:spPr/>
        <p:txBody>
          <a:bodyPr/>
          <a:lstStyle/>
          <a:p>
            <a:fld id="{5A786892-E2D7-469F-BD96-776922D5C01C}" type="datetimeFigureOut">
              <a:rPr lang="en-US" smtClean="0"/>
              <a:t>3/25/2023</a:t>
            </a:fld>
            <a:endParaRPr lang="en-US"/>
          </a:p>
        </p:txBody>
      </p:sp>
      <p:sp>
        <p:nvSpPr>
          <p:cNvPr id="5" name="Footer Placeholder 4">
            <a:extLst>
              <a:ext uri="{FF2B5EF4-FFF2-40B4-BE49-F238E27FC236}">
                <a16:creationId xmlns:a16="http://schemas.microsoft.com/office/drawing/2014/main" id="{E97DF8F4-17BC-94A9-D82A-DB9DCA0275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0BECF0-1DF1-9D0E-29F2-A641714CD3CB}"/>
              </a:ext>
            </a:extLst>
          </p:cNvPr>
          <p:cNvSpPr>
            <a:spLocks noGrp="1"/>
          </p:cNvSpPr>
          <p:nvPr>
            <p:ph type="sldNum" sz="quarter" idx="12"/>
          </p:nvPr>
        </p:nvSpPr>
        <p:spPr/>
        <p:txBody>
          <a:bodyPr/>
          <a:lstStyle/>
          <a:p>
            <a:fld id="{443C97B8-BE0F-4C8C-BA2F-BE56B716C2E5}" type="slidenum">
              <a:rPr lang="en-US" smtClean="0"/>
              <a:t>‹#›</a:t>
            </a:fld>
            <a:endParaRPr lang="en-US"/>
          </a:p>
        </p:txBody>
      </p:sp>
    </p:spTree>
    <p:extLst>
      <p:ext uri="{BB962C8B-B14F-4D97-AF65-F5344CB8AC3E}">
        <p14:creationId xmlns:p14="http://schemas.microsoft.com/office/powerpoint/2010/main" val="3688640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B1C94-9867-83A4-5B5A-CEAE56FA964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0F4C0DB-94A5-E4E9-1C77-63AEAF1D640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CA63599-AD0B-C921-A53E-C1286C3716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45F394D-CED3-C43B-6858-23FC8E9DAC1C}"/>
              </a:ext>
            </a:extLst>
          </p:cNvPr>
          <p:cNvSpPr>
            <a:spLocks noGrp="1"/>
          </p:cNvSpPr>
          <p:nvPr>
            <p:ph type="dt" sz="half" idx="10"/>
          </p:nvPr>
        </p:nvSpPr>
        <p:spPr/>
        <p:txBody>
          <a:bodyPr/>
          <a:lstStyle/>
          <a:p>
            <a:fld id="{5A786892-E2D7-469F-BD96-776922D5C01C}" type="datetimeFigureOut">
              <a:rPr lang="en-US" smtClean="0"/>
              <a:t>3/25/2023</a:t>
            </a:fld>
            <a:endParaRPr lang="en-US"/>
          </a:p>
        </p:txBody>
      </p:sp>
      <p:sp>
        <p:nvSpPr>
          <p:cNvPr id="6" name="Footer Placeholder 5">
            <a:extLst>
              <a:ext uri="{FF2B5EF4-FFF2-40B4-BE49-F238E27FC236}">
                <a16:creationId xmlns:a16="http://schemas.microsoft.com/office/drawing/2014/main" id="{087AD17C-5E75-DA55-DAA7-79405908E2F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3597BDB-B31C-0A8D-97F9-06951DE78806}"/>
              </a:ext>
            </a:extLst>
          </p:cNvPr>
          <p:cNvSpPr>
            <a:spLocks noGrp="1"/>
          </p:cNvSpPr>
          <p:nvPr>
            <p:ph type="sldNum" sz="quarter" idx="12"/>
          </p:nvPr>
        </p:nvSpPr>
        <p:spPr/>
        <p:txBody>
          <a:bodyPr/>
          <a:lstStyle/>
          <a:p>
            <a:fld id="{443C97B8-BE0F-4C8C-BA2F-BE56B716C2E5}" type="slidenum">
              <a:rPr lang="en-US" smtClean="0"/>
              <a:t>‹#›</a:t>
            </a:fld>
            <a:endParaRPr lang="en-US"/>
          </a:p>
        </p:txBody>
      </p:sp>
    </p:spTree>
    <p:extLst>
      <p:ext uri="{BB962C8B-B14F-4D97-AF65-F5344CB8AC3E}">
        <p14:creationId xmlns:p14="http://schemas.microsoft.com/office/powerpoint/2010/main" val="361310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B1649-0C5D-CE75-58FE-A9E85C6B375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349CCD1-9DB5-4866-E996-6D093D806B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25DC63-9254-ECF8-52DF-23C1A8963E2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FCB1092-1FF8-2D3C-F8F5-0FDCAAD3AD7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777850-518D-F914-5EED-C2A7AAD9AD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0814948-03A4-3B6B-8C58-742A271E52E6}"/>
              </a:ext>
            </a:extLst>
          </p:cNvPr>
          <p:cNvSpPr>
            <a:spLocks noGrp="1"/>
          </p:cNvSpPr>
          <p:nvPr>
            <p:ph type="dt" sz="half" idx="10"/>
          </p:nvPr>
        </p:nvSpPr>
        <p:spPr/>
        <p:txBody>
          <a:bodyPr/>
          <a:lstStyle/>
          <a:p>
            <a:fld id="{5A786892-E2D7-469F-BD96-776922D5C01C}" type="datetimeFigureOut">
              <a:rPr lang="en-US" smtClean="0"/>
              <a:t>3/25/2023</a:t>
            </a:fld>
            <a:endParaRPr lang="en-US"/>
          </a:p>
        </p:txBody>
      </p:sp>
      <p:sp>
        <p:nvSpPr>
          <p:cNvPr id="8" name="Footer Placeholder 7">
            <a:extLst>
              <a:ext uri="{FF2B5EF4-FFF2-40B4-BE49-F238E27FC236}">
                <a16:creationId xmlns:a16="http://schemas.microsoft.com/office/drawing/2014/main" id="{18960FF1-A847-94EB-FD7A-B25A5D81C3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A68F70E-00A2-6DAA-5C9B-216798027ACF}"/>
              </a:ext>
            </a:extLst>
          </p:cNvPr>
          <p:cNvSpPr>
            <a:spLocks noGrp="1"/>
          </p:cNvSpPr>
          <p:nvPr>
            <p:ph type="sldNum" sz="quarter" idx="12"/>
          </p:nvPr>
        </p:nvSpPr>
        <p:spPr/>
        <p:txBody>
          <a:bodyPr/>
          <a:lstStyle/>
          <a:p>
            <a:fld id="{443C97B8-BE0F-4C8C-BA2F-BE56B716C2E5}" type="slidenum">
              <a:rPr lang="en-US" smtClean="0"/>
              <a:t>‹#›</a:t>
            </a:fld>
            <a:endParaRPr lang="en-US"/>
          </a:p>
        </p:txBody>
      </p:sp>
    </p:spTree>
    <p:extLst>
      <p:ext uri="{BB962C8B-B14F-4D97-AF65-F5344CB8AC3E}">
        <p14:creationId xmlns:p14="http://schemas.microsoft.com/office/powerpoint/2010/main" val="22505987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F060D-43E6-E9F0-C938-B63D4951BAE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6DE49D9-FCE7-C071-794C-B19B1E927F4A}"/>
              </a:ext>
            </a:extLst>
          </p:cNvPr>
          <p:cNvSpPr>
            <a:spLocks noGrp="1"/>
          </p:cNvSpPr>
          <p:nvPr>
            <p:ph type="dt" sz="half" idx="10"/>
          </p:nvPr>
        </p:nvSpPr>
        <p:spPr/>
        <p:txBody>
          <a:bodyPr/>
          <a:lstStyle/>
          <a:p>
            <a:fld id="{5A786892-E2D7-469F-BD96-776922D5C01C}" type="datetimeFigureOut">
              <a:rPr lang="en-US" smtClean="0"/>
              <a:t>3/25/2023</a:t>
            </a:fld>
            <a:endParaRPr lang="en-US"/>
          </a:p>
        </p:txBody>
      </p:sp>
      <p:sp>
        <p:nvSpPr>
          <p:cNvPr id="4" name="Footer Placeholder 3">
            <a:extLst>
              <a:ext uri="{FF2B5EF4-FFF2-40B4-BE49-F238E27FC236}">
                <a16:creationId xmlns:a16="http://schemas.microsoft.com/office/drawing/2014/main" id="{F511CE80-2555-6DBF-DCD1-3E09450806F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6ED510B-346A-DFFC-9C7E-BAA0DFCA1734}"/>
              </a:ext>
            </a:extLst>
          </p:cNvPr>
          <p:cNvSpPr>
            <a:spLocks noGrp="1"/>
          </p:cNvSpPr>
          <p:nvPr>
            <p:ph type="sldNum" sz="quarter" idx="12"/>
          </p:nvPr>
        </p:nvSpPr>
        <p:spPr/>
        <p:txBody>
          <a:bodyPr/>
          <a:lstStyle/>
          <a:p>
            <a:fld id="{443C97B8-BE0F-4C8C-BA2F-BE56B716C2E5}" type="slidenum">
              <a:rPr lang="en-US" smtClean="0"/>
              <a:t>‹#›</a:t>
            </a:fld>
            <a:endParaRPr lang="en-US"/>
          </a:p>
        </p:txBody>
      </p:sp>
    </p:spTree>
    <p:extLst>
      <p:ext uri="{BB962C8B-B14F-4D97-AF65-F5344CB8AC3E}">
        <p14:creationId xmlns:p14="http://schemas.microsoft.com/office/powerpoint/2010/main" val="1176138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B1823C-A34C-4EFC-81D1-74CDDB3F1EAE}"/>
              </a:ext>
            </a:extLst>
          </p:cNvPr>
          <p:cNvSpPr>
            <a:spLocks noGrp="1"/>
          </p:cNvSpPr>
          <p:nvPr>
            <p:ph type="dt" sz="half" idx="10"/>
          </p:nvPr>
        </p:nvSpPr>
        <p:spPr/>
        <p:txBody>
          <a:bodyPr/>
          <a:lstStyle/>
          <a:p>
            <a:fld id="{5A786892-E2D7-469F-BD96-776922D5C01C}" type="datetimeFigureOut">
              <a:rPr lang="en-US" smtClean="0"/>
              <a:t>3/25/2023</a:t>
            </a:fld>
            <a:endParaRPr lang="en-US"/>
          </a:p>
        </p:txBody>
      </p:sp>
      <p:sp>
        <p:nvSpPr>
          <p:cNvPr id="3" name="Footer Placeholder 2">
            <a:extLst>
              <a:ext uri="{FF2B5EF4-FFF2-40B4-BE49-F238E27FC236}">
                <a16:creationId xmlns:a16="http://schemas.microsoft.com/office/drawing/2014/main" id="{A6EE78D2-2B32-7A49-D448-19394494E51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E55CDB9-7D33-7DC5-7684-DAD4641147DB}"/>
              </a:ext>
            </a:extLst>
          </p:cNvPr>
          <p:cNvSpPr>
            <a:spLocks noGrp="1"/>
          </p:cNvSpPr>
          <p:nvPr>
            <p:ph type="sldNum" sz="quarter" idx="12"/>
          </p:nvPr>
        </p:nvSpPr>
        <p:spPr/>
        <p:txBody>
          <a:bodyPr/>
          <a:lstStyle/>
          <a:p>
            <a:fld id="{443C97B8-BE0F-4C8C-BA2F-BE56B716C2E5}" type="slidenum">
              <a:rPr lang="en-US" smtClean="0"/>
              <a:t>‹#›</a:t>
            </a:fld>
            <a:endParaRPr lang="en-US"/>
          </a:p>
        </p:txBody>
      </p:sp>
    </p:spTree>
    <p:extLst>
      <p:ext uri="{BB962C8B-B14F-4D97-AF65-F5344CB8AC3E}">
        <p14:creationId xmlns:p14="http://schemas.microsoft.com/office/powerpoint/2010/main" val="22997284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334E7-5FD7-8A3E-0C4B-82278A786D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0922B9A-ADCC-77FC-EC35-DBFD49AAE4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1F47D20-E6DE-CF38-D4ED-2A3C500337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9BBC45-CFFB-2786-EF73-983CA8ADC67C}"/>
              </a:ext>
            </a:extLst>
          </p:cNvPr>
          <p:cNvSpPr>
            <a:spLocks noGrp="1"/>
          </p:cNvSpPr>
          <p:nvPr>
            <p:ph type="dt" sz="half" idx="10"/>
          </p:nvPr>
        </p:nvSpPr>
        <p:spPr/>
        <p:txBody>
          <a:bodyPr/>
          <a:lstStyle/>
          <a:p>
            <a:fld id="{5A786892-E2D7-469F-BD96-776922D5C01C}" type="datetimeFigureOut">
              <a:rPr lang="en-US" smtClean="0"/>
              <a:t>3/25/2023</a:t>
            </a:fld>
            <a:endParaRPr lang="en-US"/>
          </a:p>
        </p:txBody>
      </p:sp>
      <p:sp>
        <p:nvSpPr>
          <p:cNvPr id="6" name="Footer Placeholder 5">
            <a:extLst>
              <a:ext uri="{FF2B5EF4-FFF2-40B4-BE49-F238E27FC236}">
                <a16:creationId xmlns:a16="http://schemas.microsoft.com/office/drawing/2014/main" id="{C3F9F663-24FB-A9E1-50CD-C6D8CC9210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98506C-317A-0D5B-4102-A015465CA255}"/>
              </a:ext>
            </a:extLst>
          </p:cNvPr>
          <p:cNvSpPr>
            <a:spLocks noGrp="1"/>
          </p:cNvSpPr>
          <p:nvPr>
            <p:ph type="sldNum" sz="quarter" idx="12"/>
          </p:nvPr>
        </p:nvSpPr>
        <p:spPr/>
        <p:txBody>
          <a:bodyPr/>
          <a:lstStyle/>
          <a:p>
            <a:fld id="{443C97B8-BE0F-4C8C-BA2F-BE56B716C2E5}" type="slidenum">
              <a:rPr lang="en-US" smtClean="0"/>
              <a:t>‹#›</a:t>
            </a:fld>
            <a:endParaRPr lang="en-US"/>
          </a:p>
        </p:txBody>
      </p:sp>
    </p:spTree>
    <p:extLst>
      <p:ext uri="{BB962C8B-B14F-4D97-AF65-F5344CB8AC3E}">
        <p14:creationId xmlns:p14="http://schemas.microsoft.com/office/powerpoint/2010/main" val="1212128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3E5A0-BECD-4885-60C3-F3841EBDDF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CF5311F-3DFD-431A-0A46-E9BD5DBB90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63CDA01-9BC8-7592-B3B1-997FFD8FCF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8E45CA-F0DB-80AA-0164-2749369E07D4}"/>
              </a:ext>
            </a:extLst>
          </p:cNvPr>
          <p:cNvSpPr>
            <a:spLocks noGrp="1"/>
          </p:cNvSpPr>
          <p:nvPr>
            <p:ph type="dt" sz="half" idx="10"/>
          </p:nvPr>
        </p:nvSpPr>
        <p:spPr/>
        <p:txBody>
          <a:bodyPr/>
          <a:lstStyle/>
          <a:p>
            <a:fld id="{5A786892-E2D7-469F-BD96-776922D5C01C}" type="datetimeFigureOut">
              <a:rPr lang="en-US" smtClean="0"/>
              <a:t>3/25/2023</a:t>
            </a:fld>
            <a:endParaRPr lang="en-US"/>
          </a:p>
        </p:txBody>
      </p:sp>
      <p:sp>
        <p:nvSpPr>
          <p:cNvPr id="6" name="Footer Placeholder 5">
            <a:extLst>
              <a:ext uri="{FF2B5EF4-FFF2-40B4-BE49-F238E27FC236}">
                <a16:creationId xmlns:a16="http://schemas.microsoft.com/office/drawing/2014/main" id="{E37708F6-4165-6969-6E50-C2D4EE6E8AC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0548E1-B9F5-1025-F661-47184B799C08}"/>
              </a:ext>
            </a:extLst>
          </p:cNvPr>
          <p:cNvSpPr>
            <a:spLocks noGrp="1"/>
          </p:cNvSpPr>
          <p:nvPr>
            <p:ph type="sldNum" sz="quarter" idx="12"/>
          </p:nvPr>
        </p:nvSpPr>
        <p:spPr/>
        <p:txBody>
          <a:bodyPr/>
          <a:lstStyle/>
          <a:p>
            <a:fld id="{443C97B8-BE0F-4C8C-BA2F-BE56B716C2E5}" type="slidenum">
              <a:rPr lang="en-US" smtClean="0"/>
              <a:t>‹#›</a:t>
            </a:fld>
            <a:endParaRPr lang="en-US"/>
          </a:p>
        </p:txBody>
      </p:sp>
    </p:spTree>
    <p:extLst>
      <p:ext uri="{BB962C8B-B14F-4D97-AF65-F5344CB8AC3E}">
        <p14:creationId xmlns:p14="http://schemas.microsoft.com/office/powerpoint/2010/main" val="8930749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59F3F-10B4-08A9-9F17-333A31AC8C5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37DCC11-86DA-B55C-9A74-A5148EA717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AB2FD4B-B9DE-1F2A-1064-E2FD3EB6C821}"/>
              </a:ext>
            </a:extLst>
          </p:cNvPr>
          <p:cNvSpPr>
            <a:spLocks noGrp="1"/>
          </p:cNvSpPr>
          <p:nvPr>
            <p:ph type="dt" sz="half" idx="10"/>
          </p:nvPr>
        </p:nvSpPr>
        <p:spPr/>
        <p:txBody>
          <a:bodyPr/>
          <a:lstStyle/>
          <a:p>
            <a:fld id="{5A786892-E2D7-469F-BD96-776922D5C01C}" type="datetimeFigureOut">
              <a:rPr lang="en-US" smtClean="0"/>
              <a:t>3/25/2023</a:t>
            </a:fld>
            <a:endParaRPr lang="en-US"/>
          </a:p>
        </p:txBody>
      </p:sp>
      <p:sp>
        <p:nvSpPr>
          <p:cNvPr id="5" name="Footer Placeholder 4">
            <a:extLst>
              <a:ext uri="{FF2B5EF4-FFF2-40B4-BE49-F238E27FC236}">
                <a16:creationId xmlns:a16="http://schemas.microsoft.com/office/drawing/2014/main" id="{A0DEAEAB-5AC3-E267-8479-E1B550DECB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2DE834-7FAE-005B-5A15-8EF24E015418}"/>
              </a:ext>
            </a:extLst>
          </p:cNvPr>
          <p:cNvSpPr>
            <a:spLocks noGrp="1"/>
          </p:cNvSpPr>
          <p:nvPr>
            <p:ph type="sldNum" sz="quarter" idx="12"/>
          </p:nvPr>
        </p:nvSpPr>
        <p:spPr/>
        <p:txBody>
          <a:bodyPr/>
          <a:lstStyle/>
          <a:p>
            <a:fld id="{443C97B8-BE0F-4C8C-BA2F-BE56B716C2E5}" type="slidenum">
              <a:rPr lang="en-US" smtClean="0"/>
              <a:t>‹#›</a:t>
            </a:fld>
            <a:endParaRPr lang="en-US"/>
          </a:p>
        </p:txBody>
      </p:sp>
    </p:spTree>
    <p:extLst>
      <p:ext uri="{BB962C8B-B14F-4D97-AF65-F5344CB8AC3E}">
        <p14:creationId xmlns:p14="http://schemas.microsoft.com/office/powerpoint/2010/main" val="2985910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58C45C-111C-6FFD-021B-95AA7782E2E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E640551-F7CD-693E-CA47-D51B2926F1E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1E3F26D-2D16-325D-CB44-8C7DBCC6C6EB}"/>
              </a:ext>
            </a:extLst>
          </p:cNvPr>
          <p:cNvSpPr>
            <a:spLocks noGrp="1"/>
          </p:cNvSpPr>
          <p:nvPr>
            <p:ph type="dt" sz="half" idx="10"/>
          </p:nvPr>
        </p:nvSpPr>
        <p:spPr/>
        <p:txBody>
          <a:bodyPr/>
          <a:lstStyle/>
          <a:p>
            <a:fld id="{5A786892-E2D7-469F-BD96-776922D5C01C}" type="datetimeFigureOut">
              <a:rPr lang="en-US" smtClean="0"/>
              <a:t>3/25/2023</a:t>
            </a:fld>
            <a:endParaRPr lang="en-US"/>
          </a:p>
        </p:txBody>
      </p:sp>
      <p:sp>
        <p:nvSpPr>
          <p:cNvPr id="5" name="Footer Placeholder 4">
            <a:extLst>
              <a:ext uri="{FF2B5EF4-FFF2-40B4-BE49-F238E27FC236}">
                <a16:creationId xmlns:a16="http://schemas.microsoft.com/office/drawing/2014/main" id="{5770B8F3-0ACA-4E13-44E4-BAE1D887F2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9F4082-13D6-DF9E-5806-D050368D83D4}"/>
              </a:ext>
            </a:extLst>
          </p:cNvPr>
          <p:cNvSpPr>
            <a:spLocks noGrp="1"/>
          </p:cNvSpPr>
          <p:nvPr>
            <p:ph type="sldNum" sz="quarter" idx="12"/>
          </p:nvPr>
        </p:nvSpPr>
        <p:spPr/>
        <p:txBody>
          <a:bodyPr/>
          <a:lstStyle/>
          <a:p>
            <a:fld id="{443C97B8-BE0F-4C8C-BA2F-BE56B716C2E5}" type="slidenum">
              <a:rPr lang="en-US" smtClean="0"/>
              <a:t>‹#›</a:t>
            </a:fld>
            <a:endParaRPr lang="en-US"/>
          </a:p>
        </p:txBody>
      </p:sp>
    </p:spTree>
    <p:extLst>
      <p:ext uri="{BB962C8B-B14F-4D97-AF65-F5344CB8AC3E}">
        <p14:creationId xmlns:p14="http://schemas.microsoft.com/office/powerpoint/2010/main" val="1402588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4000"/>
            <a:lum/>
          </a:blip>
          <a:srcRect/>
          <a:stretch>
            <a:fillRect l="-7000" r="-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EEA7A5-9B6A-BAB1-D7CB-B6FBF00E0F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403B4B1-B719-D931-F8EB-3DC92A139F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B8B11D-CC54-A9D8-9DCE-9064382ABF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786892-E2D7-469F-BD96-776922D5C01C}" type="datetimeFigureOut">
              <a:rPr lang="en-US" smtClean="0"/>
              <a:t>3/25/2023</a:t>
            </a:fld>
            <a:endParaRPr lang="en-US"/>
          </a:p>
        </p:txBody>
      </p:sp>
      <p:sp>
        <p:nvSpPr>
          <p:cNvPr id="5" name="Footer Placeholder 4">
            <a:extLst>
              <a:ext uri="{FF2B5EF4-FFF2-40B4-BE49-F238E27FC236}">
                <a16:creationId xmlns:a16="http://schemas.microsoft.com/office/drawing/2014/main" id="{7E0D85FD-C312-33D1-A7B7-F76F8795A4F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68C4D35-9121-061D-4AE0-621B68A7A4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3C97B8-BE0F-4C8C-BA2F-BE56B716C2E5}" type="slidenum">
              <a:rPr lang="en-US" smtClean="0"/>
              <a:t>‹#›</a:t>
            </a:fld>
            <a:endParaRPr lang="en-US"/>
          </a:p>
        </p:txBody>
      </p:sp>
    </p:spTree>
    <p:extLst>
      <p:ext uri="{BB962C8B-B14F-4D97-AF65-F5344CB8AC3E}">
        <p14:creationId xmlns:p14="http://schemas.microsoft.com/office/powerpoint/2010/main" val="19453376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Subtitle 2">
            <a:extLst>
              <a:ext uri="{FF2B5EF4-FFF2-40B4-BE49-F238E27FC236}">
                <a16:creationId xmlns:a16="http://schemas.microsoft.com/office/drawing/2014/main" id="{874EC449-EDBC-1511-6D07-6B5D5C655F28}"/>
              </a:ext>
            </a:extLst>
          </p:cNvPr>
          <p:cNvSpPr>
            <a:spLocks noGrp="1"/>
          </p:cNvSpPr>
          <p:nvPr>
            <p:ph type="subTitle" idx="1"/>
          </p:nvPr>
        </p:nvSpPr>
        <p:spPr>
          <a:xfrm>
            <a:off x="870148" y="2424415"/>
            <a:ext cx="5221185" cy="3007882"/>
          </a:xfrm>
        </p:spPr>
        <p:txBody>
          <a:bodyPr vert="horz" lIns="91440" tIns="45720" rIns="91440" bIns="45720" rtlCol="0" anchor="t">
            <a:normAutofit/>
          </a:bodyPr>
          <a:lstStyle/>
          <a:p>
            <a:r>
              <a:rPr lang="en-GB" sz="1800" b="1" dirty="0">
                <a:effectLst/>
                <a:latin typeface="Times New Roman"/>
                <a:ea typeface="Times New Roman" panose="02020603050405020304" pitchFamily="18" charset="0"/>
                <a:cs typeface="Times New Roman"/>
              </a:rPr>
              <a:t>Developing Relationships and Workplace Achievements</a:t>
            </a:r>
            <a:endParaRPr lang="en-US" sz="1800" dirty="0">
              <a:effectLst/>
              <a:latin typeface="Times New Roman"/>
              <a:ea typeface="Arial" panose="020B0604020202020204" pitchFamily="34" charset="0"/>
              <a:cs typeface="Times New Roman"/>
            </a:endParaRPr>
          </a:p>
          <a:p>
            <a:r>
              <a:rPr lang="en-GB" sz="1800" b="1" dirty="0">
                <a:latin typeface="Times New Roman"/>
                <a:ea typeface="Arial" panose="020B0604020202020204" pitchFamily="34" charset="0"/>
                <a:cs typeface="Times New Roman"/>
              </a:rPr>
              <a:t>BMSW_5102</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r>
              <a:rPr lang="en-GB" sz="1800" b="1" dirty="0">
                <a:effectLst/>
                <a:latin typeface="Times New Roman"/>
                <a:ea typeface="Times New Roman" panose="02020603050405020304" pitchFamily="18" charset="0"/>
                <a:cs typeface="Times New Roman"/>
              </a:rPr>
              <a:t>A1: Individual Presentation on</a:t>
            </a:r>
            <a:endParaRPr lang="en-US" sz="1800" dirty="0">
              <a:effectLst/>
              <a:latin typeface="Times New Roman"/>
              <a:ea typeface="Arial" panose="020B0604020202020204" pitchFamily="34" charset="0"/>
              <a:cs typeface="Times New Roman"/>
            </a:endParaRPr>
          </a:p>
          <a:p>
            <a:r>
              <a:rPr lang="en-GB" sz="1800" b="1" dirty="0">
                <a:effectLst/>
                <a:latin typeface="Times New Roman"/>
                <a:ea typeface="Times New Roman" panose="02020603050405020304" pitchFamily="18" charset="0"/>
                <a:cs typeface="Times New Roman"/>
              </a:rPr>
              <a:t>‘Training and Development needs for a HR officer’</a:t>
            </a:r>
            <a:endParaRPr lang="en-US" sz="1800" dirty="0">
              <a:effectLst/>
              <a:latin typeface="Times New Roman"/>
              <a:ea typeface="Arial" panose="020B0604020202020204" pitchFamily="34" charset="0"/>
              <a:cs typeface="Times New Roman"/>
            </a:endParaRPr>
          </a:p>
          <a:p>
            <a:r>
              <a:rPr lang="en-GB" sz="1800" b="1" dirty="0">
                <a:effectLst/>
                <a:latin typeface="Times New Roman"/>
                <a:ea typeface="Times New Roman" panose="02020603050405020304" pitchFamily="18" charset="0"/>
                <a:cs typeface="Times New Roman"/>
              </a:rPr>
              <a:t>Student Name:</a:t>
            </a:r>
            <a:r>
              <a:rPr lang="en-GB" sz="1800" b="1" dirty="0">
                <a:latin typeface="Times New Roman"/>
                <a:ea typeface="Times New Roman" panose="02020603050405020304" pitchFamily="18" charset="0"/>
                <a:cs typeface="Times New Roman"/>
              </a:rPr>
              <a:t> Octavia-Alexandra Dumitrascu</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r>
              <a:rPr lang="en-GB" sz="1800" b="1" dirty="0">
                <a:effectLst/>
                <a:latin typeface="Times New Roman"/>
                <a:ea typeface="Times New Roman" panose="02020603050405020304" pitchFamily="18" charset="0"/>
                <a:cs typeface="Times New Roman"/>
              </a:rPr>
              <a:t>Student ID:</a:t>
            </a:r>
            <a:r>
              <a:rPr lang="en-GB" sz="1800" b="1" dirty="0">
                <a:latin typeface="Times New Roman"/>
                <a:ea typeface="Times New Roman" panose="02020603050405020304" pitchFamily="18" charset="0"/>
                <a:cs typeface="Times New Roman"/>
              </a:rPr>
              <a:t> 2111135</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sz="1500"/>
          </a:p>
        </p:txBody>
      </p:sp>
      <p:sp>
        <p:nvSpPr>
          <p:cNvPr id="57" name="Freeform: Shape 56">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3" descr="A picture containing text&#10;&#10;Description automatically generated">
            <a:extLst>
              <a:ext uri="{FF2B5EF4-FFF2-40B4-BE49-F238E27FC236}">
                <a16:creationId xmlns:a16="http://schemas.microsoft.com/office/drawing/2014/main" id="{AF30007B-C788-58B7-2552-E8C3BEB0A49E}"/>
              </a:ext>
            </a:extLst>
          </p:cNvPr>
          <p:cNvPicPr>
            <a:picLocks noChangeAspect="1"/>
          </p:cNvPicPr>
          <p:nvPr/>
        </p:nvPicPr>
        <p:blipFill>
          <a:blip r:embed="rId2"/>
          <a:stretch>
            <a:fillRect/>
          </a:stretch>
        </p:blipFill>
        <p:spPr>
          <a:xfrm>
            <a:off x="6651243" y="1854465"/>
            <a:ext cx="4939504" cy="2766122"/>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61" name="Freeform: Shape 60">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Shape 62">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7" name="Freeform: Shape 66">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6187212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57C48-2173-E99C-24A4-AAEEE5E6256E}"/>
              </a:ext>
            </a:extLst>
          </p:cNvPr>
          <p:cNvSpPr>
            <a:spLocks noGrp="1"/>
          </p:cNvSpPr>
          <p:nvPr>
            <p:ph type="title"/>
          </p:nvPr>
        </p:nvSpPr>
        <p:spPr>
          <a:xfrm>
            <a:off x="838200" y="365126"/>
            <a:ext cx="10515600" cy="905736"/>
          </a:xfrm>
        </p:spPr>
        <p:txBody>
          <a:bodyPr>
            <a:normAutofit/>
          </a:bodyPr>
          <a:lstStyle/>
          <a:p>
            <a:r>
              <a:rPr lang="en-US" sz="3600" b="1" dirty="0">
                <a:latin typeface="Times New Roman" panose="02020603050405020304" pitchFamily="18" charset="0"/>
                <a:cs typeface="Times New Roman" panose="02020603050405020304" pitchFamily="18" charset="0"/>
              </a:rPr>
              <a:t>Table of content </a:t>
            </a:r>
          </a:p>
        </p:txBody>
      </p:sp>
      <p:sp>
        <p:nvSpPr>
          <p:cNvPr id="3" name="Content Placeholder 2">
            <a:extLst>
              <a:ext uri="{FF2B5EF4-FFF2-40B4-BE49-F238E27FC236}">
                <a16:creationId xmlns:a16="http://schemas.microsoft.com/office/drawing/2014/main" id="{B2315FA4-4F63-E0B7-50CA-55F1E846A62D}"/>
              </a:ext>
            </a:extLst>
          </p:cNvPr>
          <p:cNvSpPr>
            <a:spLocks noGrp="1"/>
          </p:cNvSpPr>
          <p:nvPr>
            <p:ph idx="1"/>
          </p:nvPr>
        </p:nvSpPr>
        <p:spPr>
          <a:xfrm>
            <a:off x="838200" y="1441341"/>
            <a:ext cx="10443714" cy="4936515"/>
          </a:xfrm>
        </p:spPr>
        <p:txBody>
          <a:bodyPr vert="horz" lIns="91440" tIns="45720" rIns="91440" bIns="45720" rtlCol="0" anchor="t">
            <a:normAutofit fontScale="85000" lnSpcReduction="20000"/>
          </a:bodyPr>
          <a:lstStyle/>
          <a:p>
            <a:pPr marL="0" indent="0">
              <a:lnSpc>
                <a:spcPct val="150000"/>
              </a:lnSpc>
              <a:buNone/>
            </a:pPr>
            <a:r>
              <a:rPr lang="en-US" sz="2400" dirty="0">
                <a:latin typeface="Times New Roman"/>
                <a:cs typeface="Times New Roman"/>
              </a:rPr>
              <a:t>Introduction…………………………………………………………………………………....03</a:t>
            </a:r>
            <a:endParaRPr lang="en-US" sz="2400" dirty="0">
              <a:latin typeface="Times New Roman" panose="02020603050405020304" pitchFamily="18" charset="0"/>
              <a:cs typeface="Times New Roman" panose="02020603050405020304" pitchFamily="18" charset="0"/>
            </a:endParaRPr>
          </a:p>
          <a:p>
            <a:pPr marL="0" indent="0">
              <a:lnSpc>
                <a:spcPct val="150000"/>
              </a:lnSpc>
              <a:buNone/>
            </a:pPr>
            <a:r>
              <a:rPr lang="en-US" sz="2400" dirty="0">
                <a:latin typeface="Times New Roman"/>
                <a:cs typeface="Times New Roman"/>
              </a:rPr>
              <a:t>Overview of the company…………………………………………………………………......04</a:t>
            </a:r>
          </a:p>
          <a:p>
            <a:pPr marL="0" indent="0">
              <a:lnSpc>
                <a:spcPct val="150000"/>
              </a:lnSpc>
              <a:buNone/>
            </a:pPr>
            <a:r>
              <a:rPr lang="en-US" sz="2400" dirty="0">
                <a:latin typeface="Times New Roman"/>
                <a:cs typeface="Times New Roman"/>
              </a:rPr>
              <a:t>Appropriate skills, knowledge and behaviours that are required by HR professionals across the departments…………………………………………………………………………...............05-06</a:t>
            </a:r>
          </a:p>
          <a:p>
            <a:pPr marL="0" indent="0">
              <a:lnSpc>
                <a:spcPct val="150000"/>
              </a:lnSpc>
              <a:buNone/>
            </a:pPr>
            <a:r>
              <a:rPr lang="en-US" sz="2400" dirty="0">
                <a:latin typeface="Times New Roman"/>
                <a:cs typeface="Times New Roman"/>
              </a:rPr>
              <a:t>Training and development are needed considering the skill, knowledge and </a:t>
            </a:r>
            <a:r>
              <a:rPr lang="en-US" sz="2400" dirty="0" err="1">
                <a:latin typeface="Times New Roman"/>
                <a:cs typeface="Times New Roman"/>
              </a:rPr>
              <a:t>behaviours</a:t>
            </a:r>
            <a:r>
              <a:rPr lang="en-US" sz="2400" dirty="0">
                <a:latin typeface="Times New Roman"/>
                <a:cs typeface="Times New Roman"/>
              </a:rPr>
              <a:t> identified above…………………………………………………………………………........................07-09</a:t>
            </a:r>
            <a:endParaRPr lang="en-US" sz="2400" dirty="0">
              <a:latin typeface="Times New Roman" panose="02020603050405020304" pitchFamily="18" charset="0"/>
              <a:cs typeface="Times New Roman" panose="02020603050405020304" pitchFamily="18" charset="0"/>
            </a:endParaRPr>
          </a:p>
          <a:p>
            <a:pPr marL="0" indent="0">
              <a:lnSpc>
                <a:spcPct val="150000"/>
              </a:lnSpc>
              <a:buNone/>
            </a:pPr>
            <a:r>
              <a:rPr lang="en-US" sz="2400" dirty="0">
                <a:latin typeface="Times New Roman"/>
                <a:cs typeface="Times New Roman"/>
              </a:rPr>
              <a:t>Potential benefit of </a:t>
            </a:r>
            <a:r>
              <a:rPr lang="en-US" sz="2400" dirty="0" err="1">
                <a:latin typeface="Times New Roman"/>
                <a:cs typeface="Times New Roman"/>
              </a:rPr>
              <a:t>organisation</a:t>
            </a:r>
            <a:r>
              <a:rPr lang="en-US" sz="2400" dirty="0">
                <a:latin typeface="Times New Roman"/>
                <a:cs typeface="Times New Roman"/>
              </a:rPr>
              <a:t> to provide HR Training and development………………...10</a:t>
            </a:r>
          </a:p>
          <a:p>
            <a:pPr marL="0" indent="0">
              <a:lnSpc>
                <a:spcPct val="150000"/>
              </a:lnSpc>
              <a:buNone/>
            </a:pPr>
            <a:r>
              <a:rPr lang="en-US" sz="2400" dirty="0">
                <a:latin typeface="Times New Roman"/>
                <a:cs typeface="Times New Roman"/>
              </a:rPr>
              <a:t>Conclusion.…………………………………………………………………………………..11</a:t>
            </a:r>
          </a:p>
          <a:p>
            <a:pPr marL="0" indent="0">
              <a:lnSpc>
                <a:spcPct val="150000"/>
              </a:lnSpc>
              <a:buNone/>
            </a:pPr>
            <a:r>
              <a:rPr lang="en-US" sz="2400" dirty="0">
                <a:latin typeface="Times New Roman"/>
                <a:cs typeface="Times New Roman"/>
              </a:rPr>
              <a:t>Appendix...…………………………………………………………………………………..12</a:t>
            </a:r>
          </a:p>
          <a:p>
            <a:pPr marL="0" indent="0">
              <a:lnSpc>
                <a:spcPct val="150000"/>
              </a:lnSpc>
              <a:buNone/>
            </a:pPr>
            <a:r>
              <a:rPr lang="en-US" sz="2400" dirty="0">
                <a:latin typeface="Times New Roman"/>
                <a:cs typeface="Times New Roman"/>
              </a:rPr>
              <a:t>References...............................................................................................................................13</a:t>
            </a:r>
          </a:p>
        </p:txBody>
      </p:sp>
    </p:spTree>
    <p:extLst>
      <p:ext uri="{BB962C8B-B14F-4D97-AF65-F5344CB8AC3E}">
        <p14:creationId xmlns:p14="http://schemas.microsoft.com/office/powerpoint/2010/main" val="18286737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0CDEB-B129-AA7C-42BF-F1E17EFBE44B}"/>
              </a:ext>
            </a:extLst>
          </p:cNvPr>
          <p:cNvSpPr>
            <a:spLocks noGrp="1"/>
          </p:cNvSpPr>
          <p:nvPr>
            <p:ph type="title"/>
          </p:nvPr>
        </p:nvSpPr>
        <p:spPr/>
        <p:txBody>
          <a:bodyPr>
            <a:normAutofit/>
          </a:bodyPr>
          <a:lstStyle/>
          <a:p>
            <a:r>
              <a:rPr lang="en-US" sz="2800" b="1" dirty="0">
                <a:latin typeface="Times New Roman" panose="02020603050405020304" pitchFamily="18" charset="0"/>
                <a:cs typeface="Times New Roman" panose="02020603050405020304" pitchFamily="18" charset="0"/>
              </a:rPr>
              <a:t>Introduction </a:t>
            </a:r>
          </a:p>
        </p:txBody>
      </p:sp>
      <p:sp>
        <p:nvSpPr>
          <p:cNvPr id="5" name="TextBox 4">
            <a:extLst>
              <a:ext uri="{FF2B5EF4-FFF2-40B4-BE49-F238E27FC236}">
                <a16:creationId xmlns:a16="http://schemas.microsoft.com/office/drawing/2014/main" id="{11F568C9-5663-32D1-B48A-A69B19E9FCFB}"/>
              </a:ext>
            </a:extLst>
          </p:cNvPr>
          <p:cNvSpPr txBox="1"/>
          <p:nvPr/>
        </p:nvSpPr>
        <p:spPr>
          <a:xfrm>
            <a:off x="4447309" y="1939356"/>
            <a:ext cx="7315903" cy="3970318"/>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Specific skills and abilities have to be amongst people in this department to successfully complete the HR activities.</a:t>
            </a:r>
          </a:p>
          <a:p>
            <a:pPr algn="just"/>
            <a:endParaRPr lang="en-GB" dirty="0">
              <a:latin typeface="Times New Roman" panose="02020603050405020304" pitchFamily="18" charset="0"/>
              <a:ea typeface="Arial" panose="020B0604020202020204" pitchFamily="34" charset="0"/>
              <a:cs typeface="Times New Roman" panose="02020603050405020304" pitchFamily="18" charset="0"/>
            </a:endParaRPr>
          </a:p>
          <a:p>
            <a:pPr algn="just"/>
            <a:endParaRPr lang="en-GB" dirty="0">
              <a:latin typeface="Times New Roman" panose="02020603050405020304" pitchFamily="18" charset="0"/>
              <a:ea typeface="Arial" panose="020B0604020202020204" pitchFamily="34" charset="0"/>
              <a:cs typeface="Times New Roman" panose="02020603050405020304" pitchFamily="18" charset="0"/>
            </a:endParaRPr>
          </a:p>
          <a:p>
            <a:pPr algn="just"/>
            <a:endParaRPr lang="en-GB" sz="1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This presentation will focus on determining suitable skills and knowledge that HR should possess in order to incorporate effective responsibility.</a:t>
            </a:r>
          </a:p>
          <a:p>
            <a:pPr algn="just"/>
            <a:endParaRPr lang="en-GB" dirty="0">
              <a:latin typeface="Times New Roman" panose="02020603050405020304" pitchFamily="18" charset="0"/>
              <a:ea typeface="Arial" panose="020B0604020202020204" pitchFamily="34" charset="0"/>
              <a:cs typeface="Times New Roman" panose="02020603050405020304" pitchFamily="18" charset="0"/>
            </a:endParaRPr>
          </a:p>
          <a:p>
            <a:pPr algn="just"/>
            <a:endParaRPr lang="en-GB" sz="1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endParaRPr lang="en-GB" sz="1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 personal skill audit and SWOT analysis will also be interpreted to measure the abilities and requirements of training.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3074" name="Picture 2" descr="Training and Development: Training Methods, Benefits of Training">
            <a:extLst>
              <a:ext uri="{FF2B5EF4-FFF2-40B4-BE49-F238E27FC236}">
                <a16:creationId xmlns:a16="http://schemas.microsoft.com/office/drawing/2014/main" id="{7759DC07-50F9-63C7-4D77-D7CC047D3A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788" y="2630847"/>
            <a:ext cx="3755285" cy="258733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39B0FAA-506A-2399-D6F2-BDAD71DA1A29}"/>
              </a:ext>
            </a:extLst>
          </p:cNvPr>
          <p:cNvSpPr txBox="1"/>
          <p:nvPr/>
        </p:nvSpPr>
        <p:spPr>
          <a:xfrm>
            <a:off x="1565212" y="5218183"/>
            <a:ext cx="1482436" cy="307777"/>
          </a:xfrm>
          <a:prstGeom prst="rect">
            <a:avLst/>
          </a:prstGeom>
          <a:noFill/>
        </p:spPr>
        <p:txBody>
          <a:bodyPr wrap="square">
            <a:spAutoFit/>
          </a:bodyPr>
          <a:lstStyle/>
          <a:p>
            <a:r>
              <a:rPr lang="en-GB" sz="1400" dirty="0">
                <a:effectLst/>
                <a:latin typeface="Times New Roman" panose="02020603050405020304" pitchFamily="18" charset="0"/>
                <a:ea typeface="Times New Roman" panose="02020603050405020304" pitchFamily="18" charset="0"/>
              </a:rPr>
              <a:t> </a:t>
            </a:r>
            <a:r>
              <a:rPr lang="en-US" sz="1400" dirty="0">
                <a:effectLst/>
                <a:latin typeface="Times New Roman" panose="02020603050405020304" pitchFamily="18" charset="0"/>
                <a:ea typeface="Times New Roman" panose="02020603050405020304" pitchFamily="18" charset="0"/>
              </a:rPr>
              <a:t>(Johnston, 2022)</a:t>
            </a:r>
            <a:endParaRPr lang="en-US" sz="1400" dirty="0"/>
          </a:p>
        </p:txBody>
      </p:sp>
    </p:spTree>
    <p:extLst>
      <p:ext uri="{BB962C8B-B14F-4D97-AF65-F5344CB8AC3E}">
        <p14:creationId xmlns:p14="http://schemas.microsoft.com/office/powerpoint/2010/main" val="2296156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E1D6E-C43C-C886-6515-12944A4CF957}"/>
              </a:ext>
            </a:extLst>
          </p:cNvPr>
          <p:cNvSpPr>
            <a:spLocks noGrp="1"/>
          </p:cNvSpPr>
          <p:nvPr>
            <p:ph type="title"/>
          </p:nvPr>
        </p:nvSpPr>
        <p:spPr/>
        <p:txBody>
          <a:bodyPr>
            <a:normAutofit/>
          </a:bodyPr>
          <a:lstStyle/>
          <a:p>
            <a:r>
              <a:rPr lang="en-US" sz="2800" b="1" dirty="0">
                <a:latin typeface="Times New Roman" panose="02020603050405020304" pitchFamily="18" charset="0"/>
                <a:cs typeface="Times New Roman" panose="02020603050405020304" pitchFamily="18" charset="0"/>
              </a:rPr>
              <a:t>Overview of the company </a:t>
            </a:r>
          </a:p>
        </p:txBody>
      </p:sp>
      <p:sp>
        <p:nvSpPr>
          <p:cNvPr id="5" name="TextBox 4">
            <a:extLst>
              <a:ext uri="{FF2B5EF4-FFF2-40B4-BE49-F238E27FC236}">
                <a16:creationId xmlns:a16="http://schemas.microsoft.com/office/drawing/2014/main" id="{CF3E26B2-95C2-2E76-5C15-1F0FFB0EB44E}"/>
              </a:ext>
            </a:extLst>
          </p:cNvPr>
          <p:cNvSpPr txBox="1"/>
          <p:nvPr/>
        </p:nvSpPr>
        <p:spPr>
          <a:xfrm>
            <a:off x="678051" y="2136893"/>
            <a:ext cx="6360058" cy="3693319"/>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Tesco is a multinational grocery and general merchandise retailer headquartered in the UK.</a:t>
            </a:r>
          </a:p>
          <a:p>
            <a:pPr algn="just"/>
            <a:endParaRPr lang="en-GB" dirty="0">
              <a:latin typeface="Times New Roman" panose="02020603050405020304" pitchFamily="18" charset="0"/>
              <a:ea typeface="Arial" panose="020B0604020202020204" pitchFamily="34" charset="0"/>
              <a:cs typeface="Times New Roman" panose="02020603050405020304" pitchFamily="18" charset="0"/>
            </a:endParaRPr>
          </a:p>
          <a:p>
            <a:pPr algn="just"/>
            <a:endParaRPr lang="en-GB" sz="1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endParaRPr lang="en-GB" dirty="0">
              <a:latin typeface="Times New Roman" panose="02020603050405020304" pitchFamily="18" charset="0"/>
              <a:ea typeface="Arial" panose="020B0604020202020204" pitchFamily="34" charset="0"/>
              <a:cs typeface="Times New Roman" panose="02020603050405020304" pitchFamily="18"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Tesco's mission is to provide high-quality products and excellent customer service.</a:t>
            </a:r>
          </a:p>
          <a:p>
            <a:pPr algn="just"/>
            <a:endParaRPr lang="en-GB" dirty="0">
              <a:latin typeface="Times New Roman" panose="02020603050405020304" pitchFamily="18" charset="0"/>
              <a:ea typeface="Arial" panose="020B0604020202020204" pitchFamily="34" charset="0"/>
              <a:cs typeface="Times New Roman" panose="02020603050405020304" pitchFamily="18" charset="0"/>
            </a:endParaRPr>
          </a:p>
          <a:p>
            <a:pPr algn="just"/>
            <a:endParaRPr lang="en-GB" sz="1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endParaRPr lang="en-GB" dirty="0">
              <a:latin typeface="Times New Roman" panose="02020603050405020304" pitchFamily="18" charset="0"/>
              <a:ea typeface="Arial" panose="020B0604020202020204" pitchFamily="34" charset="0"/>
              <a:cs typeface="Times New Roman" panose="02020603050405020304" pitchFamily="18"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2022, it has gained revenue of £56 billion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4098" name="Picture 2" descr="TESCO SWOT Analysis 2023 | SWOT analysis of TESCO | Business Strategy Hub">
            <a:extLst>
              <a:ext uri="{FF2B5EF4-FFF2-40B4-BE49-F238E27FC236}">
                <a16:creationId xmlns:a16="http://schemas.microsoft.com/office/drawing/2014/main" id="{98996454-3CCB-FC2F-24C2-A580C55F0DE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92" t="3434" r="2922" b="9697"/>
          <a:stretch/>
        </p:blipFill>
        <p:spPr bwMode="auto">
          <a:xfrm>
            <a:off x="7237709" y="2428205"/>
            <a:ext cx="4116091" cy="282266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9D6A0E7-076B-E2DE-A1DD-18B4BEBBE61E}"/>
              </a:ext>
            </a:extLst>
          </p:cNvPr>
          <p:cNvSpPr txBox="1"/>
          <p:nvPr/>
        </p:nvSpPr>
        <p:spPr>
          <a:xfrm>
            <a:off x="8561463" y="5250872"/>
            <a:ext cx="1468582" cy="307777"/>
          </a:xfrm>
          <a:prstGeom prst="rect">
            <a:avLst/>
          </a:prstGeom>
          <a:noFill/>
        </p:spPr>
        <p:txBody>
          <a:bodyPr wrap="square">
            <a:spAutoFit/>
          </a:bodyPr>
          <a:lstStyle/>
          <a:p>
            <a:r>
              <a:rPr lang="en-GB" sz="1400" dirty="0">
                <a:effectLst/>
                <a:latin typeface="Times New Roman" panose="02020603050405020304" pitchFamily="18" charset="0"/>
                <a:ea typeface="Times New Roman" panose="02020603050405020304" pitchFamily="18" charset="0"/>
              </a:rPr>
              <a:t> </a:t>
            </a:r>
            <a:r>
              <a:rPr lang="en-US" sz="1400" dirty="0">
                <a:effectLst/>
                <a:latin typeface="Times New Roman" panose="02020603050405020304" pitchFamily="18" charset="0"/>
                <a:ea typeface="Times New Roman" panose="02020603050405020304" pitchFamily="18" charset="0"/>
              </a:rPr>
              <a:t>(Tesco plc, 2023)</a:t>
            </a:r>
            <a:endParaRPr lang="en-US" sz="1400" dirty="0"/>
          </a:p>
        </p:txBody>
      </p:sp>
    </p:spTree>
    <p:extLst>
      <p:ext uri="{BB962C8B-B14F-4D97-AF65-F5344CB8AC3E}">
        <p14:creationId xmlns:p14="http://schemas.microsoft.com/office/powerpoint/2010/main" val="1446431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81DC7-602F-9DF7-FAE8-929FF533B738}"/>
              </a:ext>
            </a:extLst>
          </p:cNvPr>
          <p:cNvSpPr>
            <a:spLocks noGrp="1"/>
          </p:cNvSpPr>
          <p:nvPr>
            <p:ph type="title"/>
          </p:nvPr>
        </p:nvSpPr>
        <p:spPr/>
        <p:txBody>
          <a:bodyPr>
            <a:normAutofit/>
          </a:bodyPr>
          <a:lstStyle/>
          <a:p>
            <a:r>
              <a:rPr lang="en-US" sz="2800" b="1" dirty="0">
                <a:latin typeface="Times New Roman" panose="02020603050405020304" pitchFamily="18" charset="0"/>
                <a:cs typeface="Times New Roman" panose="02020603050405020304" pitchFamily="18" charset="0"/>
              </a:rPr>
              <a:t>Appropriate skills, knowledge and behaviours that are required by HR professionals across the departments </a:t>
            </a:r>
          </a:p>
        </p:txBody>
      </p:sp>
      <p:sp>
        <p:nvSpPr>
          <p:cNvPr id="5" name="TextBox 4">
            <a:extLst>
              <a:ext uri="{FF2B5EF4-FFF2-40B4-BE49-F238E27FC236}">
                <a16:creationId xmlns:a16="http://schemas.microsoft.com/office/drawing/2014/main" id="{60208737-32C4-71B9-8417-37A24E974916}"/>
              </a:ext>
            </a:extLst>
          </p:cNvPr>
          <p:cNvSpPr txBox="1"/>
          <p:nvPr/>
        </p:nvSpPr>
        <p:spPr>
          <a:xfrm>
            <a:off x="4633993" y="2125336"/>
            <a:ext cx="7082726" cy="3970318"/>
          </a:xfrm>
          <a:prstGeom prst="rect">
            <a:avLst/>
          </a:prstGeom>
          <a:noFill/>
        </p:spPr>
        <p:txBody>
          <a:bodyPr wrap="square">
            <a:spAutoFit/>
          </a:bodyPr>
          <a:lstStyle/>
          <a:p>
            <a:pPr lvl="1" algn="just"/>
            <a:r>
              <a:rPr lang="en-GB" sz="2000" b="1" i="1" dirty="0">
                <a:effectLst/>
                <a:latin typeface="Times New Roman" panose="02020603050405020304" pitchFamily="18" charset="0"/>
                <a:ea typeface="Arial" panose="020B0604020202020204" pitchFamily="34" charset="0"/>
                <a:cs typeface="Arial" panose="020B0604020202020204" pitchFamily="34" charset="0"/>
              </a:rPr>
              <a:t>Suitable knowledge that HR professionals should have </a:t>
            </a:r>
          </a:p>
          <a:p>
            <a:pPr algn="just"/>
            <a:endParaRPr lang="en-US" sz="1800" b="1"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HR professionals need to have knowledge across various departments to effectively support the organisation. </a:t>
            </a:r>
          </a:p>
          <a:p>
            <a:pPr algn="just"/>
            <a:endParaRPr lang="en-GB" dirty="0">
              <a:latin typeface="Times New Roman" panose="02020603050405020304" pitchFamily="18" charset="0"/>
              <a:ea typeface="Arial" panose="020B0604020202020204" pitchFamily="34" charset="0"/>
              <a:cs typeface="Times New Roman" panose="02020603050405020304" pitchFamily="18" charset="0"/>
            </a:endParaRPr>
          </a:p>
          <a:p>
            <a:pPr algn="just"/>
            <a:endParaRPr lang="en-GB" sz="1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Knowledge of operations and logistics is important to ensure efficient workforce planning and management. </a:t>
            </a:r>
          </a:p>
          <a:p>
            <a:pPr algn="just"/>
            <a:endParaRPr lang="en-GB" dirty="0">
              <a:latin typeface="Times New Roman" panose="02020603050405020304" pitchFamily="18" charset="0"/>
              <a:ea typeface="Arial" panose="020B0604020202020204" pitchFamily="34" charset="0"/>
              <a:cs typeface="Times New Roman" panose="02020603050405020304" pitchFamily="18" charset="0"/>
            </a:endParaRPr>
          </a:p>
          <a:p>
            <a:pPr algn="just"/>
            <a:endParaRPr lang="en-GB" sz="1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They should have a grasp of organisational behaviour and psychology to support employee development and well-being.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5122" name="Picture 2" descr="Roles and Responsibilities of HR Manager in an organization">
            <a:extLst>
              <a:ext uri="{FF2B5EF4-FFF2-40B4-BE49-F238E27FC236}">
                <a16:creationId xmlns:a16="http://schemas.microsoft.com/office/drawing/2014/main" id="{FB8BF9A0-4C52-6A8F-02EE-C31C0AC43F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838200" y="2650532"/>
            <a:ext cx="3692235" cy="290514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983350D-92D9-D346-A98A-5EE65C5FE41B}"/>
              </a:ext>
            </a:extLst>
          </p:cNvPr>
          <p:cNvSpPr txBox="1"/>
          <p:nvPr/>
        </p:nvSpPr>
        <p:spPr>
          <a:xfrm>
            <a:off x="1776844" y="5555673"/>
            <a:ext cx="1814945" cy="316284"/>
          </a:xfrm>
          <a:prstGeom prst="rect">
            <a:avLst/>
          </a:prstGeom>
          <a:noFill/>
        </p:spPr>
        <p:txBody>
          <a:bodyPr wrap="square">
            <a:spAutoFit/>
          </a:bodyPr>
          <a:lstStyle/>
          <a:p>
            <a:r>
              <a:rPr lang="en-GB" sz="1400" dirty="0">
                <a:effectLst/>
                <a:latin typeface="Times New Roman" panose="02020603050405020304" pitchFamily="18" charset="0"/>
                <a:ea typeface="Times New Roman" panose="02020603050405020304" pitchFamily="18" charset="0"/>
              </a:rPr>
              <a:t> </a:t>
            </a:r>
            <a:r>
              <a:rPr lang="en-US" sz="1400" dirty="0">
                <a:effectLst/>
                <a:latin typeface="Times New Roman" panose="02020603050405020304" pitchFamily="18" charset="0"/>
                <a:ea typeface="Times New Roman" panose="02020603050405020304" pitchFamily="18" charset="0"/>
              </a:rPr>
              <a:t>(Nestor-Harper, 2022)</a:t>
            </a:r>
            <a:endParaRPr lang="en-US" sz="1400" dirty="0"/>
          </a:p>
        </p:txBody>
      </p:sp>
    </p:spTree>
    <p:extLst>
      <p:ext uri="{BB962C8B-B14F-4D97-AF65-F5344CB8AC3E}">
        <p14:creationId xmlns:p14="http://schemas.microsoft.com/office/powerpoint/2010/main" val="1365859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873E3-0008-33A3-C1E9-511B2E94BFE0}"/>
              </a:ext>
            </a:extLst>
          </p:cNvPr>
          <p:cNvSpPr>
            <a:spLocks noGrp="1"/>
          </p:cNvSpPr>
          <p:nvPr>
            <p:ph type="title"/>
          </p:nvPr>
        </p:nvSpPr>
        <p:spPr/>
        <p:txBody>
          <a:bodyPr>
            <a:normAutofit/>
          </a:bodyPr>
          <a:lstStyle/>
          <a:p>
            <a:r>
              <a:rPr lang="en-US" sz="2800" b="1" dirty="0">
                <a:latin typeface="Times New Roman" panose="02020603050405020304" pitchFamily="18" charset="0"/>
                <a:cs typeface="Times New Roman" panose="02020603050405020304" pitchFamily="18" charset="0"/>
              </a:rPr>
              <a:t>Contd….</a:t>
            </a:r>
          </a:p>
        </p:txBody>
      </p:sp>
      <p:sp>
        <p:nvSpPr>
          <p:cNvPr id="5" name="TextBox 4">
            <a:extLst>
              <a:ext uri="{FF2B5EF4-FFF2-40B4-BE49-F238E27FC236}">
                <a16:creationId xmlns:a16="http://schemas.microsoft.com/office/drawing/2014/main" id="{1DE79A50-EBE0-E637-8821-573CAD8EE7D8}"/>
              </a:ext>
            </a:extLst>
          </p:cNvPr>
          <p:cNvSpPr txBox="1"/>
          <p:nvPr/>
        </p:nvSpPr>
        <p:spPr>
          <a:xfrm>
            <a:off x="371959" y="1992124"/>
            <a:ext cx="7206712" cy="4031873"/>
          </a:xfrm>
          <a:prstGeom prst="rect">
            <a:avLst/>
          </a:prstGeom>
          <a:noFill/>
        </p:spPr>
        <p:txBody>
          <a:bodyPr wrap="square">
            <a:spAutoFit/>
          </a:bodyPr>
          <a:lstStyle/>
          <a:p>
            <a:pPr lvl="1" algn="just"/>
            <a:r>
              <a:rPr lang="en-GB" sz="2000" b="1" i="1" dirty="0">
                <a:effectLst/>
                <a:latin typeface="Times New Roman" panose="02020603050405020304" pitchFamily="18" charset="0"/>
                <a:ea typeface="Arial" panose="020B0604020202020204" pitchFamily="34" charset="0"/>
                <a:cs typeface="Arial" panose="020B0604020202020204" pitchFamily="34" charset="0"/>
              </a:rPr>
              <a:t>Skills HR professionals should have </a:t>
            </a:r>
          </a:p>
          <a:p>
            <a:pPr algn="just"/>
            <a:endParaRPr lang="en-US" sz="1800" b="1"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HR professionals require a diverse range of skills to effectively support the organisation across various departments. </a:t>
            </a:r>
          </a:p>
          <a:p>
            <a:pPr algn="just"/>
            <a:endParaRPr lang="en-GB" dirty="0">
              <a:latin typeface="Times New Roman" panose="02020603050405020304" pitchFamily="18" charset="0"/>
              <a:ea typeface="Arial" panose="020B0604020202020204" pitchFamily="34" charset="0"/>
              <a:cs typeface="Times New Roman" panose="02020603050405020304" pitchFamily="18"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HR professionals must have excellent verbal and written communication skills to interact with employees, managers, and external stakeholders.</a:t>
            </a:r>
          </a:p>
          <a:p>
            <a:pPr algn="just"/>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lvl="1" algn="just"/>
            <a:r>
              <a:rPr lang="en-GB" sz="2000" b="1" i="1" dirty="0">
                <a:effectLst/>
                <a:latin typeface="Times New Roman" panose="02020603050405020304" pitchFamily="18" charset="0"/>
                <a:ea typeface="Arial" panose="020B0604020202020204" pitchFamily="34" charset="0"/>
                <a:cs typeface="Arial" panose="020B0604020202020204" pitchFamily="34" charset="0"/>
              </a:rPr>
              <a:t>		Behaviour that HR professionals should follow</a:t>
            </a:r>
          </a:p>
          <a:p>
            <a:pPr algn="just"/>
            <a:endParaRPr lang="en-GB" sz="1800" b="1"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800" dirty="0">
                <a:effectLst/>
                <a:latin typeface="Times New Roman" panose="02020603050405020304" pitchFamily="18" charset="0"/>
                <a:ea typeface="Times New Roman" panose="02020603050405020304" pitchFamily="18" charset="0"/>
              </a:rPr>
              <a:t>HR professionals need to display appropriate behaviour when working across various departments to effectively support the organisation. </a:t>
            </a:r>
            <a:endParaRPr lang="en-US" sz="1800" b="1"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0FE15360-F497-DFB4-98AB-4DD6DEC9493F}"/>
              </a:ext>
            </a:extLst>
          </p:cNvPr>
          <p:cNvPicPr>
            <a:picLocks noChangeAspect="1"/>
          </p:cNvPicPr>
          <p:nvPr/>
        </p:nvPicPr>
        <p:blipFill rotWithShape="1">
          <a:blip r:embed="rId3"/>
          <a:srcRect l="10853" t="11295" r="11275" b="16145"/>
          <a:stretch/>
        </p:blipFill>
        <p:spPr>
          <a:xfrm>
            <a:off x="7931726" y="2784764"/>
            <a:ext cx="3761509" cy="2784764"/>
          </a:xfrm>
          <a:prstGeom prst="rect">
            <a:avLst/>
          </a:prstGeom>
        </p:spPr>
      </p:pic>
      <p:sp>
        <p:nvSpPr>
          <p:cNvPr id="9" name="TextBox 8">
            <a:extLst>
              <a:ext uri="{FF2B5EF4-FFF2-40B4-BE49-F238E27FC236}">
                <a16:creationId xmlns:a16="http://schemas.microsoft.com/office/drawing/2014/main" id="{DBEA09EB-6813-3245-209D-1B9F53DB88A0}"/>
              </a:ext>
            </a:extLst>
          </p:cNvPr>
          <p:cNvSpPr txBox="1"/>
          <p:nvPr/>
        </p:nvSpPr>
        <p:spPr>
          <a:xfrm>
            <a:off x="9154389" y="5569528"/>
            <a:ext cx="1316182" cy="307777"/>
          </a:xfrm>
          <a:prstGeom prst="rect">
            <a:avLst/>
          </a:prstGeom>
          <a:noFill/>
        </p:spPr>
        <p:txBody>
          <a:bodyPr wrap="square">
            <a:spAutoFit/>
          </a:bodyPr>
          <a:lstStyle/>
          <a:p>
            <a:r>
              <a:rPr lang="en-GB" sz="1400" dirty="0">
                <a:effectLst/>
                <a:latin typeface="Times New Roman" panose="02020603050405020304" pitchFamily="18" charset="0"/>
                <a:ea typeface="Times New Roman" panose="02020603050405020304" pitchFamily="18" charset="0"/>
              </a:rPr>
              <a:t> </a:t>
            </a:r>
            <a:r>
              <a:rPr lang="en-US" sz="1400" dirty="0">
                <a:effectLst/>
                <a:latin typeface="Times New Roman" panose="02020603050405020304" pitchFamily="18" charset="0"/>
                <a:ea typeface="Times New Roman" panose="02020603050405020304" pitchFamily="18" charset="0"/>
              </a:rPr>
              <a:t>(Forbes, 2021)</a:t>
            </a:r>
            <a:endParaRPr lang="en-US" sz="1400" dirty="0"/>
          </a:p>
        </p:txBody>
      </p:sp>
    </p:spTree>
    <p:extLst>
      <p:ext uri="{BB962C8B-B14F-4D97-AF65-F5344CB8AC3E}">
        <p14:creationId xmlns:p14="http://schemas.microsoft.com/office/powerpoint/2010/main" val="2339834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15288-F149-A7DB-FBFD-330DC7E6E851}"/>
              </a:ext>
            </a:extLst>
          </p:cNvPr>
          <p:cNvSpPr>
            <a:spLocks noGrp="1"/>
          </p:cNvSpPr>
          <p:nvPr>
            <p:ph type="title"/>
          </p:nvPr>
        </p:nvSpPr>
        <p:spPr>
          <a:xfrm>
            <a:off x="714214" y="46495"/>
            <a:ext cx="10515600" cy="1107214"/>
          </a:xfrm>
        </p:spPr>
        <p:txBody>
          <a:bodyPr>
            <a:normAutofit/>
          </a:bodyPr>
          <a:lstStyle/>
          <a:p>
            <a:r>
              <a:rPr lang="en-US" sz="2800" b="1" dirty="0">
                <a:latin typeface="Times New Roman" panose="02020603050405020304" pitchFamily="18" charset="0"/>
                <a:cs typeface="Times New Roman" panose="02020603050405020304" pitchFamily="18" charset="0"/>
              </a:rPr>
              <a:t>Training and development are needed considering the skill, knowledge and behaviours identified above</a:t>
            </a:r>
          </a:p>
        </p:txBody>
      </p:sp>
      <p:sp>
        <p:nvSpPr>
          <p:cNvPr id="5" name="TextBox 4">
            <a:extLst>
              <a:ext uri="{FF2B5EF4-FFF2-40B4-BE49-F238E27FC236}">
                <a16:creationId xmlns:a16="http://schemas.microsoft.com/office/drawing/2014/main" id="{685E8060-F1F8-903E-6AE7-B24EBFEE5A5B}"/>
              </a:ext>
            </a:extLst>
          </p:cNvPr>
          <p:cNvSpPr txBox="1"/>
          <p:nvPr/>
        </p:nvSpPr>
        <p:spPr>
          <a:xfrm>
            <a:off x="4816098" y="1153709"/>
            <a:ext cx="2158139" cy="614079"/>
          </a:xfrm>
          <a:prstGeom prst="rect">
            <a:avLst/>
          </a:prstGeom>
          <a:noFill/>
        </p:spPr>
        <p:txBody>
          <a:bodyPr wrap="square">
            <a:spAutoFit/>
          </a:bodyPr>
          <a:lstStyle/>
          <a:p>
            <a:pPr algn="just">
              <a:lnSpc>
                <a:spcPct val="200000"/>
              </a:lnSpc>
              <a:spcBef>
                <a:spcPts val="1800"/>
              </a:spcBef>
              <a:spcAft>
                <a:spcPts val="600"/>
              </a:spcAft>
            </a:pPr>
            <a:r>
              <a:rPr lang="en-GB" sz="2000" b="1" i="1" dirty="0">
                <a:effectLst/>
                <a:latin typeface="Times New Roman" panose="02020603050405020304" pitchFamily="18" charset="0"/>
                <a:cs typeface="Arial" panose="020B0604020202020204" pitchFamily="34" charset="0"/>
              </a:rPr>
              <a:t>SWOT analysis </a:t>
            </a:r>
            <a:endParaRPr lang="en-US" sz="2000" b="1" i="1" dirty="0">
              <a:effectLst/>
              <a:latin typeface="Times New Roman" panose="02020603050405020304" pitchFamily="18" charset="0"/>
              <a:cs typeface="Arial" panose="020B0604020202020204" pitchFamily="34" charset="0"/>
            </a:endParaRPr>
          </a:p>
        </p:txBody>
      </p:sp>
      <p:graphicFrame>
        <p:nvGraphicFramePr>
          <p:cNvPr id="6" name="Table 5">
            <a:extLst>
              <a:ext uri="{FF2B5EF4-FFF2-40B4-BE49-F238E27FC236}">
                <a16:creationId xmlns:a16="http://schemas.microsoft.com/office/drawing/2014/main" id="{60453D57-F3AD-530C-2C92-C240CA93F8C8}"/>
              </a:ext>
            </a:extLst>
          </p:cNvPr>
          <p:cNvGraphicFramePr>
            <a:graphicFrameLocks noGrp="1"/>
          </p:cNvGraphicFramePr>
          <p:nvPr>
            <p:extLst>
              <p:ext uri="{D42A27DB-BD31-4B8C-83A1-F6EECF244321}">
                <p14:modId xmlns:p14="http://schemas.microsoft.com/office/powerpoint/2010/main" val="3089562018"/>
              </p:ext>
            </p:extLst>
          </p:nvPr>
        </p:nvGraphicFramePr>
        <p:xfrm>
          <a:off x="714214" y="1867385"/>
          <a:ext cx="10396780" cy="4591029"/>
        </p:xfrm>
        <a:graphic>
          <a:graphicData uri="http://schemas.openxmlformats.org/drawingml/2006/table">
            <a:tbl>
              <a:tblPr>
                <a:tableStyleId>{16D9F66E-5EB9-4882-86FB-DCBF35E3C3E4}</a:tableStyleId>
              </a:tblPr>
              <a:tblGrid>
                <a:gridCol w="5198390">
                  <a:extLst>
                    <a:ext uri="{9D8B030D-6E8A-4147-A177-3AD203B41FA5}">
                      <a16:colId xmlns:a16="http://schemas.microsoft.com/office/drawing/2014/main" val="1785429153"/>
                    </a:ext>
                  </a:extLst>
                </a:gridCol>
                <a:gridCol w="5198390">
                  <a:extLst>
                    <a:ext uri="{9D8B030D-6E8A-4147-A177-3AD203B41FA5}">
                      <a16:colId xmlns:a16="http://schemas.microsoft.com/office/drawing/2014/main" val="2945658770"/>
                    </a:ext>
                  </a:extLst>
                </a:gridCol>
              </a:tblGrid>
              <a:tr h="228232">
                <a:tc>
                  <a:txBody>
                    <a:bodyPr/>
                    <a:lstStyle/>
                    <a:p>
                      <a:pPr algn="ctr">
                        <a:lnSpc>
                          <a:spcPct val="150000"/>
                        </a:lnSpc>
                      </a:pPr>
                      <a:r>
                        <a:rPr lang="en-GB" sz="1400" b="1" dirty="0">
                          <a:effectLst/>
                          <a:latin typeface="Times New Roman" panose="02020603050405020304" pitchFamily="18" charset="0"/>
                          <a:cs typeface="Times New Roman" panose="02020603050405020304" pitchFamily="18" charset="0"/>
                        </a:rPr>
                        <a:t>Strengths </a:t>
                      </a:r>
                      <a:endParaRPr lang="en-US" sz="14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3164" marR="33164" marT="33164" marB="33164"/>
                </a:tc>
                <a:tc>
                  <a:txBody>
                    <a:bodyPr/>
                    <a:lstStyle/>
                    <a:p>
                      <a:pPr algn="ctr">
                        <a:lnSpc>
                          <a:spcPct val="150000"/>
                        </a:lnSpc>
                      </a:pPr>
                      <a:r>
                        <a:rPr lang="en-GB" sz="1400" b="1" dirty="0">
                          <a:effectLst/>
                          <a:latin typeface="Times New Roman" panose="02020603050405020304" pitchFamily="18" charset="0"/>
                          <a:cs typeface="Times New Roman" panose="02020603050405020304" pitchFamily="18" charset="0"/>
                        </a:rPr>
                        <a:t>Weaknesses </a:t>
                      </a:r>
                      <a:endParaRPr lang="en-US" sz="14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3164" marR="33164" marT="33164" marB="33164"/>
                </a:tc>
                <a:extLst>
                  <a:ext uri="{0D108BD9-81ED-4DB2-BD59-A6C34878D82A}">
                    <a16:rowId xmlns:a16="http://schemas.microsoft.com/office/drawing/2014/main" val="3413915787"/>
                  </a:ext>
                </a:extLst>
              </a:tr>
              <a:tr h="1756414">
                <a:tc>
                  <a:txBody>
                    <a:bodyPr/>
                    <a:lstStyle/>
                    <a:p>
                      <a:pPr algn="just">
                        <a:lnSpc>
                          <a:spcPct val="150000"/>
                        </a:lnSpc>
                      </a:pPr>
                      <a:r>
                        <a:rPr lang="en-GB" sz="1200" dirty="0">
                          <a:effectLst/>
                          <a:latin typeface="Times New Roman" panose="02020603050405020304" pitchFamily="18" charset="0"/>
                          <a:cs typeface="Times New Roman" panose="02020603050405020304" pitchFamily="18" charset="0"/>
                        </a:rPr>
                        <a:t>I have gained enough knowledge due to prior experiences in HR in other firms. </a:t>
                      </a:r>
                      <a:endParaRPr lang="en-US" sz="1200" dirty="0">
                        <a:effectLst/>
                        <a:latin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cs typeface="Times New Roman" panose="02020603050405020304" pitchFamily="18" charset="0"/>
                        </a:rPr>
                        <a:t>My technological skill mine is advanced that can be used in favour of completing any work. </a:t>
                      </a:r>
                      <a:endParaRPr lang="en-US" sz="1200" dirty="0">
                        <a:effectLst/>
                        <a:latin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cs typeface="Times New Roman" panose="02020603050405020304" pitchFamily="18" charset="0"/>
                        </a:rPr>
                        <a:t>Effective communication and demonstrating suitable behaviour in the workplace are other abilities that I have. </a:t>
                      </a:r>
                      <a:endParaRPr lang="en-US" sz="1200" dirty="0">
                        <a:effectLst/>
                        <a:latin typeface="Times New Roman" panose="02020603050405020304" pitchFamily="18" charset="0"/>
                        <a:cs typeface="Times New Roman" panose="02020603050405020304" pitchFamily="18" charset="0"/>
                      </a:endParaRPr>
                    </a:p>
                  </a:txBody>
                  <a:tcPr marL="33164" marR="33164" marT="33164" marB="33164"/>
                </a:tc>
                <a:tc>
                  <a:txBody>
                    <a:bodyPr/>
                    <a:lstStyle/>
                    <a:p>
                      <a:pPr algn="just">
                        <a:lnSpc>
                          <a:spcPct val="150000"/>
                        </a:lnSpc>
                      </a:pPr>
                      <a:r>
                        <a:rPr lang="en-GB" sz="1200" dirty="0">
                          <a:effectLst/>
                          <a:latin typeface="Times New Roman" panose="02020603050405020304" pitchFamily="18" charset="0"/>
                          <a:cs typeface="Times New Roman" panose="02020603050405020304" pitchFamily="18" charset="0"/>
                        </a:rPr>
                        <a:t>There are many aspects present that need to be enhanced by me. I have less information on how to operate a PowerPoint application. </a:t>
                      </a:r>
                      <a:endParaRPr lang="en-US" sz="1200" dirty="0">
                        <a:effectLst/>
                        <a:latin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cs typeface="Times New Roman" panose="02020603050405020304" pitchFamily="18" charset="0"/>
                        </a:rPr>
                        <a:t>Fewer resources are present in the context of materials used for presentations. </a:t>
                      </a:r>
                      <a:endParaRPr lang="en-US" sz="1200" dirty="0">
                        <a:effectLst/>
                        <a:latin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cs typeface="Times New Roman" panose="02020603050405020304" pitchFamily="18" charset="0"/>
                        </a:rPr>
                        <a:t>Managing only 1-5 people is another weakness I have as I can experience difficulties managing more people at one time. </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3164" marR="33164" marT="33164" marB="33164"/>
                </a:tc>
                <a:extLst>
                  <a:ext uri="{0D108BD9-81ED-4DB2-BD59-A6C34878D82A}">
                    <a16:rowId xmlns:a16="http://schemas.microsoft.com/office/drawing/2014/main" val="1468511390"/>
                  </a:ext>
                </a:extLst>
              </a:tr>
              <a:tr h="228232">
                <a:tc>
                  <a:txBody>
                    <a:bodyPr/>
                    <a:lstStyle/>
                    <a:p>
                      <a:pPr algn="ctr">
                        <a:lnSpc>
                          <a:spcPct val="150000"/>
                        </a:lnSpc>
                      </a:pPr>
                      <a:r>
                        <a:rPr lang="en-GB" sz="1400" b="1" dirty="0">
                          <a:effectLst/>
                          <a:latin typeface="Times New Roman" panose="02020603050405020304" pitchFamily="18" charset="0"/>
                          <a:cs typeface="Times New Roman" panose="02020603050405020304" pitchFamily="18" charset="0"/>
                        </a:rPr>
                        <a:t>Opportunities </a:t>
                      </a:r>
                      <a:endParaRPr lang="en-US" sz="14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3164" marR="33164" marT="33164" marB="33164"/>
                </a:tc>
                <a:tc>
                  <a:txBody>
                    <a:bodyPr/>
                    <a:lstStyle/>
                    <a:p>
                      <a:pPr algn="ctr">
                        <a:lnSpc>
                          <a:spcPct val="150000"/>
                        </a:lnSpc>
                      </a:pPr>
                      <a:r>
                        <a:rPr lang="en-GB" sz="1400" b="1" dirty="0">
                          <a:effectLst/>
                          <a:latin typeface="Times New Roman" panose="02020603050405020304" pitchFamily="18" charset="0"/>
                          <a:cs typeface="Times New Roman" panose="02020603050405020304" pitchFamily="18" charset="0"/>
                        </a:rPr>
                        <a:t>Threats </a:t>
                      </a:r>
                      <a:endParaRPr lang="en-US" sz="14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3164" marR="33164" marT="33164" marB="33164"/>
                </a:tc>
                <a:extLst>
                  <a:ext uri="{0D108BD9-81ED-4DB2-BD59-A6C34878D82A}">
                    <a16:rowId xmlns:a16="http://schemas.microsoft.com/office/drawing/2014/main" val="3403891264"/>
                  </a:ext>
                </a:extLst>
              </a:tr>
              <a:tr h="2138459">
                <a:tc>
                  <a:txBody>
                    <a:bodyPr/>
                    <a:lstStyle/>
                    <a:p>
                      <a:pPr algn="just">
                        <a:lnSpc>
                          <a:spcPct val="150000"/>
                        </a:lnSpc>
                      </a:pPr>
                      <a:r>
                        <a:rPr lang="en-GB" sz="1200" dirty="0">
                          <a:effectLst/>
                          <a:latin typeface="Times New Roman" panose="02020603050405020304" pitchFamily="18" charset="0"/>
                          <a:cs typeface="Times New Roman" panose="02020603050405020304" pitchFamily="18" charset="0"/>
                        </a:rPr>
                        <a:t>Having enough technological information supports me to complete my work and train others through technology. </a:t>
                      </a:r>
                      <a:endParaRPr lang="en-US" sz="1200" dirty="0">
                        <a:effectLst/>
                        <a:latin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cs typeface="Times New Roman" panose="02020603050405020304" pitchFamily="18" charset="0"/>
                        </a:rPr>
                        <a:t>Effective communication skill also supports me to build a strong connection with other employees and strategies and suitable methods to improve the workforce. </a:t>
                      </a:r>
                      <a:endParaRPr lang="en-US" sz="1200" dirty="0">
                        <a:effectLst/>
                        <a:latin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cs typeface="Times New Roman" panose="02020603050405020304" pitchFamily="18" charset="0"/>
                        </a:rPr>
                        <a:t>Through continued implementation, I can increase those skills and grab the opportunities that are present in HR professions. </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3164" marR="33164" marT="33164" marB="33164"/>
                </a:tc>
                <a:tc>
                  <a:txBody>
                    <a:bodyPr/>
                    <a:lstStyle/>
                    <a:p>
                      <a:pPr algn="just">
                        <a:lnSpc>
                          <a:spcPct val="150000"/>
                        </a:lnSpc>
                      </a:pPr>
                      <a:r>
                        <a:rPr lang="en-GB" sz="1200" dirty="0">
                          <a:effectLst/>
                          <a:latin typeface="Times New Roman" panose="02020603050405020304" pitchFamily="18" charset="0"/>
                          <a:cs typeface="Times New Roman" panose="02020603050405020304" pitchFamily="18" charset="0"/>
                        </a:rPr>
                        <a:t>Less information regarding PowerPoint can impact me to make and present any kind of presentation. </a:t>
                      </a:r>
                      <a:endParaRPr lang="en-US" sz="1200" dirty="0">
                        <a:effectLst/>
                        <a:latin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cs typeface="Times New Roman" panose="02020603050405020304" pitchFamily="18" charset="0"/>
                        </a:rPr>
                        <a:t>Delivering throwing sessions to employees regarding the work process still needs to be improved. </a:t>
                      </a:r>
                      <a:endParaRPr lang="en-US" sz="1200" dirty="0">
                        <a:effectLst/>
                        <a:latin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cs typeface="Times New Roman" panose="02020603050405020304" pitchFamily="18" charset="0"/>
                        </a:rPr>
                        <a:t>The weakness of managing only 1-5 people can also be a threat as in the company I have to supervise and manage more people than that. </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3164" marR="33164" marT="33164" marB="33164"/>
                </a:tc>
                <a:extLst>
                  <a:ext uri="{0D108BD9-81ED-4DB2-BD59-A6C34878D82A}">
                    <a16:rowId xmlns:a16="http://schemas.microsoft.com/office/drawing/2014/main" val="1597300584"/>
                  </a:ext>
                </a:extLst>
              </a:tr>
            </a:tbl>
          </a:graphicData>
        </a:graphic>
      </p:graphicFrame>
    </p:spTree>
    <p:extLst>
      <p:ext uri="{BB962C8B-B14F-4D97-AF65-F5344CB8AC3E}">
        <p14:creationId xmlns:p14="http://schemas.microsoft.com/office/powerpoint/2010/main" val="1469164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E92A4-7B4E-2110-43EE-6E416909D5BA}"/>
              </a:ext>
            </a:extLst>
          </p:cNvPr>
          <p:cNvSpPr>
            <a:spLocks noGrp="1"/>
          </p:cNvSpPr>
          <p:nvPr>
            <p:ph type="title"/>
          </p:nvPr>
        </p:nvSpPr>
        <p:spPr>
          <a:xfrm>
            <a:off x="807203" y="107842"/>
            <a:ext cx="2354451" cy="874739"/>
          </a:xfrm>
        </p:spPr>
        <p:txBody>
          <a:bodyPr>
            <a:normAutofit/>
          </a:bodyPr>
          <a:lstStyle/>
          <a:p>
            <a:r>
              <a:rPr lang="en-US" sz="2800" b="1" dirty="0">
                <a:latin typeface="Times New Roman" panose="02020603050405020304" pitchFamily="18" charset="0"/>
                <a:cs typeface="Times New Roman" panose="02020603050405020304" pitchFamily="18" charset="0"/>
              </a:rPr>
              <a:t>Contd….</a:t>
            </a:r>
          </a:p>
        </p:txBody>
      </p:sp>
      <p:sp>
        <p:nvSpPr>
          <p:cNvPr id="5" name="TextBox 4">
            <a:extLst>
              <a:ext uri="{FF2B5EF4-FFF2-40B4-BE49-F238E27FC236}">
                <a16:creationId xmlns:a16="http://schemas.microsoft.com/office/drawing/2014/main" id="{A6AD16EE-B71C-45A0-9965-E11A022BCBE5}"/>
              </a:ext>
            </a:extLst>
          </p:cNvPr>
          <p:cNvSpPr txBox="1"/>
          <p:nvPr/>
        </p:nvSpPr>
        <p:spPr>
          <a:xfrm>
            <a:off x="5050510" y="563480"/>
            <a:ext cx="2871061" cy="614079"/>
          </a:xfrm>
          <a:prstGeom prst="rect">
            <a:avLst/>
          </a:prstGeom>
          <a:noFill/>
        </p:spPr>
        <p:txBody>
          <a:bodyPr wrap="square">
            <a:spAutoFit/>
          </a:bodyPr>
          <a:lstStyle/>
          <a:p>
            <a:pPr algn="just">
              <a:lnSpc>
                <a:spcPct val="200000"/>
              </a:lnSpc>
              <a:spcBef>
                <a:spcPts val="1800"/>
              </a:spcBef>
              <a:spcAft>
                <a:spcPts val="600"/>
              </a:spcAft>
            </a:pPr>
            <a:r>
              <a:rPr lang="en-GB" sz="2000" b="1" i="1" dirty="0">
                <a:effectLst/>
                <a:latin typeface="Times New Roman" panose="02020603050405020304" pitchFamily="18" charset="0"/>
                <a:cs typeface="Arial" panose="020B0604020202020204" pitchFamily="34" charset="0"/>
              </a:rPr>
              <a:t>Personal skill audit  </a:t>
            </a:r>
            <a:endParaRPr lang="en-US" sz="2000" b="1" i="1" dirty="0">
              <a:effectLst/>
              <a:latin typeface="Times New Roman" panose="02020603050405020304" pitchFamily="18" charset="0"/>
              <a:cs typeface="Arial" panose="020B0604020202020204" pitchFamily="34" charset="0"/>
            </a:endParaRPr>
          </a:p>
        </p:txBody>
      </p:sp>
      <p:graphicFrame>
        <p:nvGraphicFramePr>
          <p:cNvPr id="14" name="Table 13">
            <a:extLst>
              <a:ext uri="{FF2B5EF4-FFF2-40B4-BE49-F238E27FC236}">
                <a16:creationId xmlns:a16="http://schemas.microsoft.com/office/drawing/2014/main" id="{69EEF563-F4F4-9EEE-8064-BA020CFE6CEE}"/>
              </a:ext>
            </a:extLst>
          </p:cNvPr>
          <p:cNvGraphicFramePr>
            <a:graphicFrameLocks noGrp="1"/>
          </p:cNvGraphicFramePr>
          <p:nvPr>
            <p:extLst>
              <p:ext uri="{D42A27DB-BD31-4B8C-83A1-F6EECF244321}">
                <p14:modId xmlns:p14="http://schemas.microsoft.com/office/powerpoint/2010/main" val="3649775553"/>
              </p:ext>
            </p:extLst>
          </p:nvPr>
        </p:nvGraphicFramePr>
        <p:xfrm>
          <a:off x="1224367" y="1284798"/>
          <a:ext cx="9469464" cy="2913671"/>
        </p:xfrm>
        <a:graphic>
          <a:graphicData uri="http://schemas.openxmlformats.org/drawingml/2006/table">
            <a:tbl>
              <a:tblPr>
                <a:tableStyleId>{E8B1032C-EA38-4F05-BA0D-38AFFFC7BED3}</a:tableStyleId>
              </a:tblPr>
              <a:tblGrid>
                <a:gridCol w="2000989">
                  <a:extLst>
                    <a:ext uri="{9D8B030D-6E8A-4147-A177-3AD203B41FA5}">
                      <a16:colId xmlns:a16="http://schemas.microsoft.com/office/drawing/2014/main" val="1325802799"/>
                    </a:ext>
                  </a:extLst>
                </a:gridCol>
                <a:gridCol w="1578245">
                  <a:extLst>
                    <a:ext uri="{9D8B030D-6E8A-4147-A177-3AD203B41FA5}">
                      <a16:colId xmlns:a16="http://schemas.microsoft.com/office/drawing/2014/main" val="3096987174"/>
                    </a:ext>
                  </a:extLst>
                </a:gridCol>
                <a:gridCol w="1916437">
                  <a:extLst>
                    <a:ext uri="{9D8B030D-6E8A-4147-A177-3AD203B41FA5}">
                      <a16:colId xmlns:a16="http://schemas.microsoft.com/office/drawing/2014/main" val="1834267872"/>
                    </a:ext>
                  </a:extLst>
                </a:gridCol>
                <a:gridCol w="1719159">
                  <a:extLst>
                    <a:ext uri="{9D8B030D-6E8A-4147-A177-3AD203B41FA5}">
                      <a16:colId xmlns:a16="http://schemas.microsoft.com/office/drawing/2014/main" val="882942321"/>
                    </a:ext>
                  </a:extLst>
                </a:gridCol>
                <a:gridCol w="2254634">
                  <a:extLst>
                    <a:ext uri="{9D8B030D-6E8A-4147-A177-3AD203B41FA5}">
                      <a16:colId xmlns:a16="http://schemas.microsoft.com/office/drawing/2014/main" val="2796165419"/>
                    </a:ext>
                  </a:extLst>
                </a:gridCol>
              </a:tblGrid>
              <a:tr h="302202">
                <a:tc>
                  <a:txBody>
                    <a:bodyPr/>
                    <a:lstStyle/>
                    <a:p>
                      <a:pPr marL="4445" algn="just">
                        <a:lnSpc>
                          <a:spcPct val="100000"/>
                        </a:lnSpc>
                      </a:pPr>
                      <a:r>
                        <a:rPr lang="en-US"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marL="5080" algn="just">
                        <a:lnSpc>
                          <a:spcPct val="100000"/>
                        </a:lnSpc>
                      </a:pPr>
                      <a:r>
                        <a:rPr lang="en-GB" sz="1200">
                          <a:effectLst/>
                          <a:latin typeface="Times New Roman" panose="02020603050405020304" pitchFamily="18" charset="0"/>
                          <a:cs typeface="Times New Roman" panose="02020603050405020304" pitchFamily="18" charset="0"/>
                        </a:rPr>
                        <a:t>Very good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marL="8255" algn="just">
                        <a:lnSpc>
                          <a:spcPct val="100000"/>
                        </a:lnSpc>
                      </a:pPr>
                      <a:r>
                        <a:rPr lang="en-GB" sz="1200">
                          <a:effectLst/>
                          <a:latin typeface="Times New Roman" panose="02020603050405020304" pitchFamily="18" charset="0"/>
                          <a:cs typeface="Times New Roman" panose="02020603050405020304" pitchFamily="18" charset="0"/>
                        </a:rPr>
                        <a:t>Good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marL="5080" algn="just">
                        <a:lnSpc>
                          <a:spcPct val="100000"/>
                        </a:lnSpc>
                      </a:pPr>
                      <a:r>
                        <a:rPr lang="en-GB" sz="1200">
                          <a:effectLst/>
                          <a:latin typeface="Times New Roman" panose="02020603050405020304" pitchFamily="18" charset="0"/>
                          <a:cs typeface="Times New Roman" panose="02020603050405020304" pitchFamily="18" charset="0"/>
                        </a:rPr>
                        <a:t>Adequate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algn="ctr">
                        <a:lnSpc>
                          <a:spcPct val="100000"/>
                        </a:lnSpc>
                      </a:pPr>
                      <a:r>
                        <a:rPr lang="en-GB" sz="1200">
                          <a:effectLst/>
                          <a:latin typeface="Times New Roman" panose="02020603050405020304" pitchFamily="18" charset="0"/>
                          <a:cs typeface="Times New Roman" panose="02020603050405020304" pitchFamily="18" charset="0"/>
                        </a:rPr>
                        <a:t>Little or no experience</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extLst>
                  <a:ext uri="{0D108BD9-81ED-4DB2-BD59-A6C34878D82A}">
                    <a16:rowId xmlns:a16="http://schemas.microsoft.com/office/drawing/2014/main" val="3007988795"/>
                  </a:ext>
                </a:extLst>
              </a:tr>
              <a:tr h="172899">
                <a:tc gridSpan="5">
                  <a:txBody>
                    <a:bodyPr/>
                    <a:lstStyle/>
                    <a:p>
                      <a:pPr marL="12065" algn="just">
                        <a:lnSpc>
                          <a:spcPct val="100000"/>
                        </a:lnSpc>
                      </a:pPr>
                      <a:r>
                        <a:rPr lang="en-GB" sz="1200" dirty="0">
                          <a:effectLst/>
                          <a:latin typeface="Times New Roman" panose="02020603050405020304" pitchFamily="18" charset="0"/>
                          <a:cs typeface="Times New Roman" panose="02020603050405020304" pitchFamily="18" charset="0"/>
                        </a:rPr>
                        <a:t>Information Technology </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685521531"/>
                  </a:ext>
                </a:extLst>
              </a:tr>
              <a:tr h="366055">
                <a:tc>
                  <a:txBody>
                    <a:bodyPr/>
                    <a:lstStyle/>
                    <a:p>
                      <a:pPr marL="6350" marR="192405" indent="7620" algn="just">
                        <a:lnSpc>
                          <a:spcPct val="100000"/>
                        </a:lnSpc>
                        <a:spcAft>
                          <a:spcPts val="0"/>
                        </a:spcAft>
                      </a:pPr>
                      <a:r>
                        <a:rPr lang="en-GB" sz="1200" dirty="0">
                          <a:effectLst/>
                          <a:latin typeface="Times New Roman" panose="02020603050405020304" pitchFamily="18" charset="0"/>
                          <a:cs typeface="Times New Roman" panose="02020603050405020304" pitchFamily="18" charset="0"/>
                        </a:rPr>
                        <a:t>Use Microsoft Office Word </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marL="2540"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algn="just">
                        <a:lnSpc>
                          <a:spcPct val="100000"/>
                        </a:lnSpc>
                      </a:pPr>
                      <a:r>
                        <a:rPr lang="en-GB" sz="1200" dirty="0">
                          <a:effectLst/>
                          <a:latin typeface="Times New Roman" panose="02020603050405020304" pitchFamily="18" charset="0"/>
                          <a:cs typeface="Times New Roman" panose="02020603050405020304" pitchFamily="18" charset="0"/>
                        </a:rPr>
                        <a:t> </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algn="just">
                        <a:lnSpc>
                          <a:spcPct val="100000"/>
                        </a:lnSpc>
                      </a:pPr>
                      <a:r>
                        <a:rPr lang="en-GB" sz="1200" dirty="0">
                          <a:effectLst/>
                          <a:latin typeface="Times New Roman" panose="02020603050405020304" pitchFamily="18" charset="0"/>
                          <a:cs typeface="Times New Roman" panose="02020603050405020304" pitchFamily="18" charset="0"/>
                        </a:rPr>
                        <a:t> </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extLst>
                  <a:ext uri="{0D108BD9-81ED-4DB2-BD59-A6C34878D82A}">
                    <a16:rowId xmlns:a16="http://schemas.microsoft.com/office/drawing/2014/main" val="2782316782"/>
                  </a:ext>
                </a:extLst>
              </a:tr>
              <a:tr h="302202">
                <a:tc>
                  <a:txBody>
                    <a:bodyPr/>
                    <a:lstStyle/>
                    <a:p>
                      <a:pPr algn="just">
                        <a:lnSpc>
                          <a:spcPct val="100000"/>
                        </a:lnSpc>
                      </a:pPr>
                      <a:r>
                        <a:rPr lang="en-GB" sz="1200">
                          <a:effectLst/>
                          <a:latin typeface="Times New Roman" panose="02020603050405020304" pitchFamily="18" charset="0"/>
                          <a:cs typeface="Times New Roman" panose="02020603050405020304" pitchFamily="18" charset="0"/>
                        </a:rPr>
                        <a:t>Use Excel spreadsheet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marL="2540" algn="just">
                        <a:lnSpc>
                          <a:spcPct val="100000"/>
                        </a:lnSpc>
                      </a:pPr>
                      <a:r>
                        <a:rPr lang="en-GB" sz="1200" dirty="0">
                          <a:effectLst/>
                          <a:latin typeface="Times New Roman" panose="02020603050405020304" pitchFamily="18" charset="0"/>
                          <a:cs typeface="Times New Roman" panose="02020603050405020304" pitchFamily="18" charset="0"/>
                        </a:rPr>
                        <a:t>✔</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algn="just">
                        <a:lnSpc>
                          <a:spcPct val="100000"/>
                        </a:lnSpc>
                      </a:pPr>
                      <a:r>
                        <a:rPr lang="en-GB" sz="1200" dirty="0">
                          <a:effectLst/>
                          <a:latin typeface="Times New Roman" panose="02020603050405020304" pitchFamily="18" charset="0"/>
                          <a:cs typeface="Times New Roman" panose="02020603050405020304" pitchFamily="18" charset="0"/>
                        </a:rPr>
                        <a:t> </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extLst>
                  <a:ext uri="{0D108BD9-81ED-4DB2-BD59-A6C34878D82A}">
                    <a16:rowId xmlns:a16="http://schemas.microsoft.com/office/drawing/2014/main" val="2401009321"/>
                  </a:ext>
                </a:extLst>
              </a:tr>
              <a:tr h="172899">
                <a:tc>
                  <a:txBody>
                    <a:bodyPr/>
                    <a:lstStyle/>
                    <a:p>
                      <a:pPr marL="13970" algn="just">
                        <a:lnSpc>
                          <a:spcPct val="100000"/>
                        </a:lnSpc>
                      </a:pPr>
                      <a:r>
                        <a:rPr lang="en-GB" sz="1200" dirty="0">
                          <a:effectLst/>
                          <a:latin typeface="Times New Roman" panose="02020603050405020304" pitchFamily="18" charset="0"/>
                          <a:cs typeface="Times New Roman" panose="02020603050405020304" pitchFamily="18" charset="0"/>
                        </a:rPr>
                        <a:t>Use a Database </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marL="2540" algn="just">
                        <a:lnSpc>
                          <a:spcPct val="100000"/>
                        </a:lnSpc>
                      </a:pPr>
                      <a:r>
                        <a:rPr lang="en-GB" sz="1200">
                          <a:effectLst/>
                          <a:latin typeface="Times New Roman" panose="02020603050405020304" pitchFamily="18" charset="0"/>
                          <a:cs typeface="Times New Roman" panose="02020603050405020304" pitchFamily="18" charset="0"/>
                        </a:rPr>
                        <a:t>✔</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extLst>
                  <a:ext uri="{0D108BD9-81ED-4DB2-BD59-A6C34878D82A}">
                    <a16:rowId xmlns:a16="http://schemas.microsoft.com/office/drawing/2014/main" val="2061578778"/>
                  </a:ext>
                </a:extLst>
              </a:tr>
              <a:tr h="306983">
                <a:tc>
                  <a:txBody>
                    <a:bodyPr/>
                    <a:lstStyle/>
                    <a:p>
                      <a:pPr marL="13970" algn="just">
                        <a:lnSpc>
                          <a:spcPct val="100000"/>
                        </a:lnSpc>
                      </a:pPr>
                      <a:r>
                        <a:rPr lang="en-GB" sz="1200" dirty="0">
                          <a:effectLst/>
                          <a:latin typeface="Times New Roman" panose="02020603050405020304" pitchFamily="18" charset="0"/>
                          <a:cs typeface="Times New Roman" panose="02020603050405020304" pitchFamily="18" charset="0"/>
                        </a:rPr>
                        <a:t>Use specialist  </a:t>
                      </a:r>
                      <a:endParaRPr lang="en-US" sz="1200" dirty="0">
                        <a:effectLst/>
                        <a:latin typeface="Times New Roman" panose="02020603050405020304" pitchFamily="18" charset="0"/>
                        <a:cs typeface="Times New Roman" panose="02020603050405020304" pitchFamily="18" charset="0"/>
                      </a:endParaRPr>
                    </a:p>
                    <a:p>
                      <a:pPr marL="13970" algn="just">
                        <a:lnSpc>
                          <a:spcPct val="100000"/>
                        </a:lnSpc>
                        <a:spcBef>
                          <a:spcPts val="70"/>
                        </a:spcBef>
                        <a:spcAft>
                          <a:spcPts val="0"/>
                        </a:spcAft>
                      </a:pPr>
                      <a:r>
                        <a:rPr lang="en-GB" sz="1200" dirty="0">
                          <a:effectLst/>
                          <a:latin typeface="Times New Roman" panose="02020603050405020304" pitchFamily="18" charset="0"/>
                          <a:cs typeface="Times New Roman" panose="02020603050405020304" pitchFamily="18" charset="0"/>
                        </a:rPr>
                        <a:t>HR software </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marL="2540"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algn="just">
                        <a:lnSpc>
                          <a:spcPct val="100000"/>
                        </a:lnSpc>
                      </a:pPr>
                      <a:r>
                        <a:rPr lang="en-GB" sz="1200" dirty="0">
                          <a:effectLst/>
                          <a:latin typeface="Times New Roman" panose="02020603050405020304" pitchFamily="18" charset="0"/>
                          <a:cs typeface="Times New Roman" panose="02020603050405020304" pitchFamily="18" charset="0"/>
                        </a:rPr>
                        <a:t> </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algn="just">
                        <a:lnSpc>
                          <a:spcPct val="100000"/>
                        </a:lnSpc>
                      </a:pPr>
                      <a:r>
                        <a:rPr lang="en-GB" sz="1200" dirty="0">
                          <a:effectLst/>
                          <a:latin typeface="Times New Roman" panose="02020603050405020304" pitchFamily="18" charset="0"/>
                          <a:cs typeface="Times New Roman" panose="02020603050405020304" pitchFamily="18" charset="0"/>
                        </a:rPr>
                        <a:t> </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extLst>
                  <a:ext uri="{0D108BD9-81ED-4DB2-BD59-A6C34878D82A}">
                    <a16:rowId xmlns:a16="http://schemas.microsoft.com/office/drawing/2014/main" val="2950957176"/>
                  </a:ext>
                </a:extLst>
              </a:tr>
              <a:tr h="172899">
                <a:tc>
                  <a:txBody>
                    <a:bodyPr/>
                    <a:lstStyle/>
                    <a:p>
                      <a:pPr marL="13970" algn="just">
                        <a:lnSpc>
                          <a:spcPct val="100000"/>
                        </a:lnSpc>
                      </a:pPr>
                      <a:r>
                        <a:rPr lang="en-GB" sz="1200">
                          <a:effectLst/>
                          <a:latin typeface="Times New Roman" panose="02020603050405020304" pitchFamily="18" charset="0"/>
                          <a:cs typeface="Times New Roman" panose="02020603050405020304" pitchFamily="18" charset="0"/>
                        </a:rPr>
                        <a:t>Use the internet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marL="2540" algn="just">
                        <a:lnSpc>
                          <a:spcPct val="100000"/>
                        </a:lnSpc>
                      </a:pPr>
                      <a:r>
                        <a:rPr lang="en-GB" sz="1200" dirty="0">
                          <a:effectLst/>
                          <a:latin typeface="Times New Roman" panose="02020603050405020304" pitchFamily="18" charset="0"/>
                          <a:cs typeface="Times New Roman" panose="02020603050405020304" pitchFamily="18" charset="0"/>
                        </a:rPr>
                        <a:t>✔</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extLst>
                  <a:ext uri="{0D108BD9-81ED-4DB2-BD59-A6C34878D82A}">
                    <a16:rowId xmlns:a16="http://schemas.microsoft.com/office/drawing/2014/main" val="2732685740"/>
                  </a:ext>
                </a:extLst>
              </a:tr>
              <a:tr h="172899">
                <a:tc>
                  <a:txBody>
                    <a:bodyPr/>
                    <a:lstStyle/>
                    <a:p>
                      <a:pPr marL="13970" algn="just">
                        <a:lnSpc>
                          <a:spcPct val="100000"/>
                        </a:lnSpc>
                      </a:pPr>
                      <a:r>
                        <a:rPr lang="en-GB" sz="1200">
                          <a:effectLst/>
                          <a:latin typeface="Times New Roman" panose="02020603050405020304" pitchFamily="18" charset="0"/>
                          <a:cs typeface="Times New Roman" panose="02020603050405020304" pitchFamily="18" charset="0"/>
                        </a:rPr>
                        <a:t>Use email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marL="2540" algn="just">
                        <a:lnSpc>
                          <a:spcPct val="100000"/>
                        </a:lnSpc>
                      </a:pPr>
                      <a:r>
                        <a:rPr lang="en-GB" sz="1200" dirty="0">
                          <a:effectLst/>
                          <a:latin typeface="Times New Roman" panose="02020603050405020304" pitchFamily="18" charset="0"/>
                          <a:cs typeface="Times New Roman" panose="02020603050405020304" pitchFamily="18" charset="0"/>
                        </a:rPr>
                        <a:t>✔</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extLst>
                  <a:ext uri="{0D108BD9-81ED-4DB2-BD59-A6C34878D82A}">
                    <a16:rowId xmlns:a16="http://schemas.microsoft.com/office/drawing/2014/main" val="3545913027"/>
                  </a:ext>
                </a:extLst>
              </a:tr>
              <a:tr h="172899">
                <a:tc>
                  <a:txBody>
                    <a:bodyPr/>
                    <a:lstStyle/>
                    <a:p>
                      <a:pPr marL="13970" algn="just">
                        <a:lnSpc>
                          <a:spcPct val="100000"/>
                        </a:lnSpc>
                      </a:pPr>
                      <a:r>
                        <a:rPr lang="en-GB" sz="1200">
                          <a:effectLst/>
                          <a:latin typeface="Times New Roman" panose="02020603050405020304" pitchFamily="18" charset="0"/>
                          <a:cs typeface="Times New Roman" panose="02020603050405020304" pitchFamily="18" charset="0"/>
                        </a:rPr>
                        <a:t>Use PowerPoint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algn="just">
                        <a:lnSpc>
                          <a:spcPct val="100000"/>
                        </a:lnSpc>
                      </a:pPr>
                      <a:r>
                        <a:rPr lang="en-GB" sz="1200" dirty="0">
                          <a:effectLst/>
                          <a:latin typeface="Times New Roman" panose="02020603050405020304" pitchFamily="18" charset="0"/>
                          <a:cs typeface="Times New Roman" panose="02020603050405020304" pitchFamily="18" charset="0"/>
                        </a:rPr>
                        <a:t> </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tc>
                  <a:txBody>
                    <a:bodyPr/>
                    <a:lstStyle/>
                    <a:p>
                      <a:pPr marL="2540" algn="just">
                        <a:lnSpc>
                          <a:spcPct val="100000"/>
                        </a:lnSpc>
                      </a:pPr>
                      <a:r>
                        <a:rPr lang="en-GB" sz="1200" dirty="0">
                          <a:effectLst/>
                          <a:latin typeface="Times New Roman" panose="02020603050405020304" pitchFamily="18" charset="0"/>
                          <a:cs typeface="Times New Roman" panose="02020603050405020304" pitchFamily="18" charset="0"/>
                        </a:rPr>
                        <a:t>✔</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4196" marR="54196" marT="54196" marB="54196"/>
                </a:tc>
                <a:extLst>
                  <a:ext uri="{0D108BD9-81ED-4DB2-BD59-A6C34878D82A}">
                    <a16:rowId xmlns:a16="http://schemas.microsoft.com/office/drawing/2014/main" val="505165198"/>
                  </a:ext>
                </a:extLst>
              </a:tr>
            </a:tbl>
          </a:graphicData>
        </a:graphic>
      </p:graphicFrame>
      <p:graphicFrame>
        <p:nvGraphicFramePr>
          <p:cNvPr id="16" name="Table 15">
            <a:extLst>
              <a:ext uri="{FF2B5EF4-FFF2-40B4-BE49-F238E27FC236}">
                <a16:creationId xmlns:a16="http://schemas.microsoft.com/office/drawing/2014/main" id="{0528483F-8C7F-221D-5E46-0CF6EEEE6CAF}"/>
              </a:ext>
            </a:extLst>
          </p:cNvPr>
          <p:cNvGraphicFramePr>
            <a:graphicFrameLocks noGrp="1"/>
          </p:cNvGraphicFramePr>
          <p:nvPr>
            <p:extLst>
              <p:ext uri="{D42A27DB-BD31-4B8C-83A1-F6EECF244321}">
                <p14:modId xmlns:p14="http://schemas.microsoft.com/office/powerpoint/2010/main" val="3727175265"/>
              </p:ext>
            </p:extLst>
          </p:nvPr>
        </p:nvGraphicFramePr>
        <p:xfrm>
          <a:off x="2464231" y="4213514"/>
          <a:ext cx="7043858" cy="2522601"/>
        </p:xfrm>
        <a:graphic>
          <a:graphicData uri="http://schemas.openxmlformats.org/drawingml/2006/table">
            <a:tbl>
              <a:tblPr>
                <a:tableStyleId>{10A1B5D5-9B99-4C35-A422-299274C87663}</a:tableStyleId>
              </a:tblPr>
              <a:tblGrid>
                <a:gridCol w="1566454">
                  <a:extLst>
                    <a:ext uri="{9D8B030D-6E8A-4147-A177-3AD203B41FA5}">
                      <a16:colId xmlns:a16="http://schemas.microsoft.com/office/drawing/2014/main" val="631757066"/>
                    </a:ext>
                  </a:extLst>
                </a:gridCol>
                <a:gridCol w="1483463">
                  <a:extLst>
                    <a:ext uri="{9D8B030D-6E8A-4147-A177-3AD203B41FA5}">
                      <a16:colId xmlns:a16="http://schemas.microsoft.com/office/drawing/2014/main" val="3510789666"/>
                    </a:ext>
                  </a:extLst>
                </a:gridCol>
                <a:gridCol w="1462716">
                  <a:extLst>
                    <a:ext uri="{9D8B030D-6E8A-4147-A177-3AD203B41FA5}">
                      <a16:colId xmlns:a16="http://schemas.microsoft.com/office/drawing/2014/main" val="319115005"/>
                    </a:ext>
                  </a:extLst>
                </a:gridCol>
                <a:gridCol w="2531225">
                  <a:extLst>
                    <a:ext uri="{9D8B030D-6E8A-4147-A177-3AD203B41FA5}">
                      <a16:colId xmlns:a16="http://schemas.microsoft.com/office/drawing/2014/main" val="3429674988"/>
                    </a:ext>
                  </a:extLst>
                </a:gridCol>
              </a:tblGrid>
              <a:tr h="330200">
                <a:tc gridSpan="4">
                  <a:txBody>
                    <a:bodyPr/>
                    <a:lstStyle/>
                    <a:p>
                      <a:pPr marL="10795" algn="just">
                        <a:lnSpc>
                          <a:spcPct val="200000"/>
                        </a:lnSpc>
                      </a:pPr>
                      <a:r>
                        <a:rPr lang="en-GB" sz="1200" b="0" dirty="0">
                          <a:effectLst/>
                          <a:latin typeface="Times New Roman" panose="02020603050405020304" pitchFamily="18" charset="0"/>
                          <a:cs typeface="Times New Roman" panose="02020603050405020304" pitchFamily="18" charset="0"/>
                        </a:rPr>
                        <a:t>Supervisory Management </a:t>
                      </a:r>
                      <a:endParaRPr lang="en-US" sz="1200" b="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309755535"/>
                  </a:ext>
                </a:extLst>
              </a:tr>
              <a:tr h="772160">
                <a:tc>
                  <a:txBody>
                    <a:bodyPr/>
                    <a:lstStyle/>
                    <a:p>
                      <a:pPr marL="15240" algn="just">
                        <a:lnSpc>
                          <a:spcPct val="200000"/>
                        </a:lnSpc>
                      </a:pPr>
                      <a:r>
                        <a:rPr lang="en-GB" sz="1200" b="0" dirty="0">
                          <a:effectLst/>
                          <a:latin typeface="Times New Roman" panose="02020603050405020304" pitchFamily="18" charset="0"/>
                          <a:cs typeface="Times New Roman" panose="02020603050405020304" pitchFamily="18" charset="0"/>
                        </a:rPr>
                        <a:t>How much  </a:t>
                      </a:r>
                      <a:endParaRPr lang="en-US" sz="1200" b="0" dirty="0">
                        <a:effectLst/>
                        <a:latin typeface="Times New Roman" panose="02020603050405020304" pitchFamily="18" charset="0"/>
                        <a:cs typeface="Times New Roman" panose="02020603050405020304" pitchFamily="18" charset="0"/>
                      </a:endParaRPr>
                    </a:p>
                    <a:p>
                      <a:pPr marL="13970" marR="161290" indent="-2540" algn="just">
                        <a:lnSpc>
                          <a:spcPct val="97000"/>
                        </a:lnSpc>
                        <a:spcAft>
                          <a:spcPts val="0"/>
                        </a:spcAft>
                      </a:pPr>
                      <a:r>
                        <a:rPr lang="en-GB" sz="1200" b="0" dirty="0">
                          <a:effectLst/>
                          <a:latin typeface="Times New Roman" panose="02020603050405020304" pitchFamily="18" charset="0"/>
                          <a:cs typeface="Times New Roman" panose="02020603050405020304" pitchFamily="18" charset="0"/>
                        </a:rPr>
                        <a:t>experience have you had in your role?  </a:t>
                      </a:r>
                      <a:endParaRPr lang="en-US" sz="1200" b="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marL="4445" algn="just">
                        <a:lnSpc>
                          <a:spcPct val="200000"/>
                        </a:lnSpc>
                      </a:pPr>
                      <a:r>
                        <a:rPr lang="en-GB" sz="1200" b="0">
                          <a:effectLst/>
                          <a:latin typeface="Times New Roman" panose="02020603050405020304" pitchFamily="18" charset="0"/>
                          <a:cs typeface="Times New Roman" panose="02020603050405020304" pitchFamily="18" charset="0"/>
                        </a:rPr>
                        <a:t> &lt; 1 month  </a:t>
                      </a:r>
                      <a:endParaRPr lang="en-US" sz="1200" b="0">
                        <a:effectLst/>
                        <a:latin typeface="Times New Roman" panose="02020603050405020304" pitchFamily="18" charset="0"/>
                        <a:cs typeface="Times New Roman" panose="02020603050405020304" pitchFamily="18" charset="0"/>
                      </a:endParaRPr>
                    </a:p>
                    <a:p>
                      <a:pPr marL="4445" algn="just">
                        <a:lnSpc>
                          <a:spcPct val="200000"/>
                        </a:lnSpc>
                        <a:spcBef>
                          <a:spcPts val="480"/>
                        </a:spcBef>
                        <a:spcAft>
                          <a:spcPts val="0"/>
                        </a:spcAft>
                      </a:pPr>
                      <a:r>
                        <a:rPr lang="en-GB" sz="1200" b="0">
                          <a:effectLst/>
                          <a:latin typeface="Times New Roman" panose="02020603050405020304" pitchFamily="18" charset="0"/>
                          <a:cs typeface="Times New Roman" panose="02020603050405020304" pitchFamily="18" charset="0"/>
                        </a:rPr>
                        <a:t> </a:t>
                      </a:r>
                      <a:endParaRPr lang="en-US" sz="1200" b="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marL="17145" algn="just">
                        <a:lnSpc>
                          <a:spcPct val="200000"/>
                        </a:lnSpc>
                      </a:pPr>
                      <a:r>
                        <a:rPr lang="en-GB" sz="1200" b="0" dirty="0">
                          <a:effectLst/>
                          <a:latin typeface="Times New Roman" panose="02020603050405020304" pitchFamily="18" charset="0"/>
                          <a:cs typeface="Times New Roman" panose="02020603050405020304" pitchFamily="18" charset="0"/>
                        </a:rPr>
                        <a:t>1-3 months </a:t>
                      </a:r>
                      <a:endParaRPr lang="en-US" sz="1200" b="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marL="8890" algn="just">
                        <a:lnSpc>
                          <a:spcPct val="200000"/>
                        </a:lnSpc>
                      </a:pPr>
                      <a:r>
                        <a:rPr lang="en-GB" sz="1200" b="0" dirty="0">
                          <a:effectLst/>
                          <a:latin typeface="Times New Roman" panose="02020603050405020304" pitchFamily="18" charset="0"/>
                          <a:cs typeface="Times New Roman" panose="02020603050405020304" pitchFamily="18" charset="0"/>
                        </a:rPr>
                        <a:t>&gt; 3 months ✔</a:t>
                      </a:r>
                      <a:endParaRPr lang="en-US" sz="1200" b="0" dirty="0">
                        <a:effectLst/>
                        <a:latin typeface="Times New Roman" panose="02020603050405020304" pitchFamily="18" charset="0"/>
                        <a:cs typeface="Times New Roman" panose="02020603050405020304" pitchFamily="18" charset="0"/>
                      </a:endParaRPr>
                    </a:p>
                    <a:p>
                      <a:pPr marL="8890" algn="just">
                        <a:lnSpc>
                          <a:spcPct val="200000"/>
                        </a:lnSpc>
                      </a:pPr>
                      <a:r>
                        <a:rPr lang="en-GB" sz="1200" b="0" dirty="0">
                          <a:effectLst/>
                          <a:latin typeface="Times New Roman" panose="02020603050405020304" pitchFamily="18" charset="0"/>
                          <a:cs typeface="Times New Roman" panose="02020603050405020304" pitchFamily="18" charset="0"/>
                        </a:rPr>
                        <a:t> </a:t>
                      </a:r>
                      <a:endParaRPr lang="en-US" sz="1200" b="0" dirty="0">
                        <a:effectLst/>
                        <a:latin typeface="Times New Roman" panose="02020603050405020304" pitchFamily="18" charset="0"/>
                        <a:cs typeface="Times New Roman" panose="02020603050405020304" pitchFamily="18" charset="0"/>
                      </a:endParaRPr>
                    </a:p>
                    <a:p>
                      <a:pPr marL="2540" algn="just">
                        <a:lnSpc>
                          <a:spcPct val="200000"/>
                        </a:lnSpc>
                      </a:pPr>
                      <a:r>
                        <a:rPr lang="en-GB" sz="1200" b="0" dirty="0">
                          <a:effectLst/>
                          <a:latin typeface="Times New Roman" panose="02020603050405020304" pitchFamily="18" charset="0"/>
                          <a:cs typeface="Times New Roman" panose="02020603050405020304" pitchFamily="18" charset="0"/>
                        </a:rPr>
                        <a:t> </a:t>
                      </a:r>
                      <a:endParaRPr lang="en-US" sz="1200" b="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4065201464"/>
                  </a:ext>
                </a:extLst>
              </a:tr>
              <a:tr h="519430">
                <a:tc>
                  <a:txBody>
                    <a:bodyPr/>
                    <a:lstStyle/>
                    <a:p>
                      <a:pPr marL="10160" marR="110490" indent="5080" algn="just">
                        <a:lnSpc>
                          <a:spcPct val="103000"/>
                        </a:lnSpc>
                        <a:spcAft>
                          <a:spcPts val="0"/>
                        </a:spcAft>
                      </a:pPr>
                      <a:r>
                        <a:rPr lang="en-GB" sz="1200" b="0">
                          <a:effectLst/>
                          <a:latin typeface="Times New Roman" panose="02020603050405020304" pitchFamily="18" charset="0"/>
                          <a:cs typeface="Times New Roman" panose="02020603050405020304" pitchFamily="18" charset="0"/>
                        </a:rPr>
                        <a:t>How many people have you managed at any one time? </a:t>
                      </a:r>
                      <a:endParaRPr lang="en-US" sz="1200" b="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marL="4445" algn="just">
                        <a:lnSpc>
                          <a:spcPct val="200000"/>
                        </a:lnSpc>
                      </a:pPr>
                      <a:r>
                        <a:rPr lang="en-GB" sz="1200" b="0">
                          <a:effectLst/>
                          <a:latin typeface="Times New Roman" panose="02020603050405020304" pitchFamily="18" charset="0"/>
                          <a:cs typeface="Times New Roman" panose="02020603050405020304" pitchFamily="18" charset="0"/>
                        </a:rPr>
                        <a:t> None  </a:t>
                      </a:r>
                      <a:endParaRPr lang="en-US" sz="1200" b="0">
                        <a:effectLst/>
                        <a:latin typeface="Times New Roman" panose="02020603050405020304" pitchFamily="18" charset="0"/>
                        <a:cs typeface="Times New Roman" panose="02020603050405020304" pitchFamily="18" charset="0"/>
                      </a:endParaRPr>
                    </a:p>
                    <a:p>
                      <a:pPr marL="214630" algn="just">
                        <a:lnSpc>
                          <a:spcPct val="200000"/>
                        </a:lnSpc>
                        <a:spcBef>
                          <a:spcPts val="885"/>
                        </a:spcBef>
                        <a:spcAft>
                          <a:spcPts val="0"/>
                        </a:spcAft>
                      </a:pPr>
                      <a:r>
                        <a:rPr lang="en-GB" sz="1200" b="0">
                          <a:effectLst/>
                          <a:latin typeface="Times New Roman" panose="02020603050405020304" pitchFamily="18" charset="0"/>
                          <a:cs typeface="Times New Roman" panose="02020603050405020304" pitchFamily="18" charset="0"/>
                        </a:rPr>
                        <a:t> </a:t>
                      </a:r>
                      <a:endParaRPr lang="en-US" sz="1200" b="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marL="17145" algn="just">
                        <a:lnSpc>
                          <a:spcPct val="200000"/>
                        </a:lnSpc>
                      </a:pPr>
                      <a:r>
                        <a:rPr lang="en-GB" sz="1200" b="0">
                          <a:effectLst/>
                          <a:latin typeface="Times New Roman" panose="02020603050405020304" pitchFamily="18" charset="0"/>
                          <a:cs typeface="Times New Roman" panose="02020603050405020304" pitchFamily="18" charset="0"/>
                        </a:rPr>
                        <a:t>1-5 ✔</a:t>
                      </a:r>
                      <a:endParaRPr lang="en-US" sz="1200" b="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marL="4445" algn="just">
                        <a:lnSpc>
                          <a:spcPct val="200000"/>
                        </a:lnSpc>
                      </a:pPr>
                      <a:r>
                        <a:rPr lang="en-GB" sz="1200" b="0" dirty="0">
                          <a:effectLst/>
                          <a:latin typeface="Times New Roman" panose="02020603050405020304" pitchFamily="18" charset="0"/>
                          <a:cs typeface="Times New Roman" panose="02020603050405020304" pitchFamily="18" charset="0"/>
                        </a:rPr>
                        <a:t>Above 5  </a:t>
                      </a:r>
                      <a:endParaRPr lang="en-US" sz="1200" b="0" dirty="0">
                        <a:effectLst/>
                        <a:latin typeface="Times New Roman" panose="02020603050405020304" pitchFamily="18" charset="0"/>
                        <a:cs typeface="Times New Roman" panose="02020603050405020304" pitchFamily="18" charset="0"/>
                      </a:endParaRPr>
                    </a:p>
                    <a:p>
                      <a:pPr marL="4445" algn="just">
                        <a:lnSpc>
                          <a:spcPct val="200000"/>
                        </a:lnSpc>
                      </a:pPr>
                      <a:r>
                        <a:rPr lang="en-GB" sz="1200" b="0" dirty="0">
                          <a:effectLst/>
                          <a:latin typeface="Times New Roman" panose="02020603050405020304" pitchFamily="18" charset="0"/>
                          <a:cs typeface="Times New Roman" panose="02020603050405020304" pitchFamily="18" charset="0"/>
                        </a:rPr>
                        <a:t> </a:t>
                      </a:r>
                      <a:endParaRPr lang="en-US" sz="1200" b="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878662872"/>
                  </a:ext>
                </a:extLst>
              </a:tr>
            </a:tbl>
          </a:graphicData>
        </a:graphic>
      </p:graphicFrame>
    </p:spTree>
    <p:extLst>
      <p:ext uri="{BB962C8B-B14F-4D97-AF65-F5344CB8AC3E}">
        <p14:creationId xmlns:p14="http://schemas.microsoft.com/office/powerpoint/2010/main" val="2442904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B4378-F508-7D89-7026-763939CDEF79}"/>
              </a:ext>
            </a:extLst>
          </p:cNvPr>
          <p:cNvSpPr>
            <a:spLocks noGrp="1"/>
          </p:cNvSpPr>
          <p:nvPr>
            <p:ph type="title"/>
          </p:nvPr>
        </p:nvSpPr>
        <p:spPr/>
        <p:txBody>
          <a:bodyPr>
            <a:normAutofit/>
          </a:bodyPr>
          <a:lstStyle/>
          <a:p>
            <a:pPr algn="just"/>
            <a:r>
              <a:rPr lang="en-US" sz="2800" b="1" dirty="0">
                <a:latin typeface="Times New Roman" panose="02020603050405020304" pitchFamily="18" charset="0"/>
                <a:cs typeface="Times New Roman" panose="02020603050405020304" pitchFamily="18" charset="0"/>
              </a:rPr>
              <a:t>Identification of training and development needs to have by HR professionals considering the knowledge, skills and behaviour</a:t>
            </a:r>
          </a:p>
        </p:txBody>
      </p:sp>
      <p:sp>
        <p:nvSpPr>
          <p:cNvPr id="5" name="TextBox 4">
            <a:extLst>
              <a:ext uri="{FF2B5EF4-FFF2-40B4-BE49-F238E27FC236}">
                <a16:creationId xmlns:a16="http://schemas.microsoft.com/office/drawing/2014/main" id="{55DE4F88-8F26-76CC-E392-6E6AA4C295EA}"/>
              </a:ext>
            </a:extLst>
          </p:cNvPr>
          <p:cNvSpPr txBox="1"/>
          <p:nvPr/>
        </p:nvSpPr>
        <p:spPr>
          <a:xfrm>
            <a:off x="4014062" y="1723057"/>
            <a:ext cx="7846016" cy="4585871"/>
          </a:xfrm>
          <a:prstGeom prst="rect">
            <a:avLst/>
          </a:prstGeom>
          <a:noFill/>
        </p:spPr>
        <p:txBody>
          <a:bodyPr wrap="square">
            <a:spAutoFit/>
          </a:bodyPr>
          <a:lstStyle/>
          <a:p>
            <a:pPr lvl="1" algn="just"/>
            <a:r>
              <a:rPr lang="en-GB" sz="2000" b="1" i="1" dirty="0">
                <a:effectLst/>
                <a:latin typeface="Times New Roman" panose="02020603050405020304" pitchFamily="18" charset="0"/>
                <a:ea typeface="Times New Roman" panose="02020603050405020304" pitchFamily="18" charset="0"/>
                <a:cs typeface="Times New Roman" panose="02020603050405020304" pitchFamily="18" charset="0"/>
              </a:rPr>
              <a:t>Soft Skills Training</a:t>
            </a: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Providing training in active listening, conflict resolution, and emotional Intelligence can help HR professionals.</a:t>
            </a:r>
          </a:p>
          <a:p>
            <a:pPr algn="just"/>
            <a:endParaRPr lang="en-GB" dirty="0">
              <a:latin typeface="Times New Roman" panose="02020603050405020304" pitchFamily="18" charset="0"/>
              <a:ea typeface="Arial" panose="020B0604020202020204" pitchFamily="34" charset="0"/>
              <a:cs typeface="Times New Roman" panose="02020603050405020304" pitchFamily="18"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lvl="1" algn="just"/>
            <a:r>
              <a:rPr lang="en-GB" sz="2000" b="1" i="1" dirty="0">
                <a:effectLst/>
                <a:latin typeface="Times New Roman" panose="02020603050405020304" pitchFamily="18" charset="0"/>
                <a:ea typeface="Times New Roman" panose="02020603050405020304" pitchFamily="18" charset="0"/>
                <a:cs typeface="Times New Roman" panose="02020603050405020304" pitchFamily="18" charset="0"/>
              </a:rPr>
              <a:t>	Diversity, Equity, and Inclusion (DEI) Training</a:t>
            </a: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HR professionals play a critical role in creating an inclusive and welcoming workplace for all employees.</a:t>
            </a:r>
          </a:p>
          <a:p>
            <a:pPr algn="just"/>
            <a:endParaRPr lang="en-GB" dirty="0">
              <a:latin typeface="Times New Roman" panose="02020603050405020304" pitchFamily="18" charset="0"/>
              <a:ea typeface="Arial" panose="020B0604020202020204" pitchFamily="34" charset="0"/>
              <a:cs typeface="Times New Roman" panose="02020603050405020304" pitchFamily="18"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lvl="1" algn="just"/>
            <a:r>
              <a:rPr lang="en-GB" sz="2000" b="1" i="1" dirty="0">
                <a:effectLst/>
                <a:latin typeface="Times New Roman" panose="02020603050405020304" pitchFamily="18" charset="0"/>
                <a:ea typeface="Times New Roman" panose="02020603050405020304" pitchFamily="18" charset="0"/>
                <a:cs typeface="Times New Roman" panose="02020603050405020304" pitchFamily="18" charset="0"/>
              </a:rPr>
              <a:t>			Data Analytics Training</a:t>
            </a: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HR professionals can use data analytics to identify trends and patterns in areas such as employee engagement, retention, and performance.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7170" name="Picture 2" descr="MDRC's Focus on Diversity, Equity, and Inclusion: From Commitment to Action  | MDRC">
            <a:extLst>
              <a:ext uri="{FF2B5EF4-FFF2-40B4-BE49-F238E27FC236}">
                <a16:creationId xmlns:a16="http://schemas.microsoft.com/office/drawing/2014/main" id="{870DDE15-7ACD-996F-A3E9-19C816374A6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20437" y="1934256"/>
            <a:ext cx="2715490" cy="352443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8B01B86-DD59-1A6C-7D4A-F7B494922103}"/>
              </a:ext>
            </a:extLst>
          </p:cNvPr>
          <p:cNvSpPr txBox="1"/>
          <p:nvPr/>
        </p:nvSpPr>
        <p:spPr>
          <a:xfrm>
            <a:off x="1489364" y="5458691"/>
            <a:ext cx="1177636" cy="307777"/>
          </a:xfrm>
          <a:prstGeom prst="rect">
            <a:avLst/>
          </a:prstGeom>
          <a:noFill/>
        </p:spPr>
        <p:txBody>
          <a:bodyPr wrap="square">
            <a:spAutoFit/>
          </a:bodyPr>
          <a:lstStyle/>
          <a:p>
            <a:r>
              <a:rPr lang="en-GB" sz="1400" dirty="0">
                <a:effectLst/>
                <a:latin typeface="Times New Roman" panose="02020603050405020304" pitchFamily="18" charset="0"/>
                <a:ea typeface="Times New Roman" panose="02020603050405020304" pitchFamily="18" charset="0"/>
              </a:rPr>
              <a:t>(Claus, 2019)</a:t>
            </a:r>
            <a:endParaRPr lang="en-US" sz="1400" dirty="0"/>
          </a:p>
        </p:txBody>
      </p:sp>
    </p:spTree>
    <p:extLst>
      <p:ext uri="{BB962C8B-B14F-4D97-AF65-F5344CB8AC3E}">
        <p14:creationId xmlns:p14="http://schemas.microsoft.com/office/powerpoint/2010/main" val="1359862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719BC-A81C-D47B-4B92-D4269F343DC8}"/>
              </a:ext>
            </a:extLst>
          </p:cNvPr>
          <p:cNvSpPr>
            <a:spLocks noGrp="1"/>
          </p:cNvSpPr>
          <p:nvPr>
            <p:ph type="title"/>
          </p:nvPr>
        </p:nvSpPr>
        <p:spPr/>
        <p:txBody>
          <a:bodyPr>
            <a:normAutofit/>
          </a:bodyPr>
          <a:lstStyle/>
          <a:p>
            <a:r>
              <a:rPr lang="en-US" sz="2800" b="1" dirty="0">
                <a:latin typeface="Times New Roman" panose="02020603050405020304" pitchFamily="18" charset="0"/>
                <a:cs typeface="Times New Roman" panose="02020603050405020304" pitchFamily="18" charset="0"/>
              </a:rPr>
              <a:t>Potential benefit of organisation to provide HR Training and development </a:t>
            </a:r>
          </a:p>
        </p:txBody>
      </p:sp>
      <p:sp>
        <p:nvSpPr>
          <p:cNvPr id="5" name="TextBox 4">
            <a:extLst>
              <a:ext uri="{FF2B5EF4-FFF2-40B4-BE49-F238E27FC236}">
                <a16:creationId xmlns:a16="http://schemas.microsoft.com/office/drawing/2014/main" id="{322D1D04-064D-A91D-C53A-680EA608A77A}"/>
              </a:ext>
            </a:extLst>
          </p:cNvPr>
          <p:cNvSpPr txBox="1"/>
          <p:nvPr/>
        </p:nvSpPr>
        <p:spPr>
          <a:xfrm>
            <a:off x="542442" y="1821282"/>
            <a:ext cx="7005233" cy="4616648"/>
          </a:xfrm>
          <a:prstGeom prst="rect">
            <a:avLst/>
          </a:prstGeom>
          <a:noFill/>
        </p:spPr>
        <p:txBody>
          <a:bodyPr wrap="square">
            <a:spAutoFit/>
          </a:bodyPr>
          <a:lstStyle/>
          <a:p>
            <a:pPr lvl="1" algn="just"/>
            <a:r>
              <a:rPr lang="en-GB" sz="2000" b="1" i="1" dirty="0">
                <a:effectLst/>
                <a:latin typeface="Times New Roman" panose="02020603050405020304" pitchFamily="18" charset="0"/>
                <a:ea typeface="Times New Roman" panose="02020603050405020304" pitchFamily="18" charset="0"/>
                <a:cs typeface="Times New Roman" panose="02020603050405020304" pitchFamily="18" charset="0"/>
              </a:rPr>
              <a:t>Reduced Turnover</a:t>
            </a:r>
          </a:p>
          <a:p>
            <a:pPr algn="just"/>
            <a:endParaRPr lang="en-GB" b="1" dirty="0">
              <a:latin typeface="Times New Roman" panose="02020603050405020304" pitchFamily="18" charset="0"/>
              <a:ea typeface="Times New Roman" panose="02020603050405020304" pitchFamily="18" charset="0"/>
              <a:cs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HR professionals who receive training and development are more likely to be satisfied with their jobs and stay with the organisation.</a:t>
            </a:r>
          </a:p>
          <a:p>
            <a:pPr algn="just"/>
            <a:endParaRPr lang="en-GB" dirty="0">
              <a:latin typeface="Times New Roman" panose="02020603050405020304" pitchFamily="18" charset="0"/>
              <a:ea typeface="Arial" panose="020B0604020202020204" pitchFamily="34" charset="0"/>
              <a:cs typeface="Times New Roman" panose="02020603050405020304" pitchFamily="18"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lvl="1" algn="just"/>
            <a:r>
              <a:rPr lang="en-GB" sz="2000" b="1" i="1" dirty="0">
                <a:effectLst/>
                <a:latin typeface="Times New Roman" panose="02020603050405020304" pitchFamily="18" charset="0"/>
                <a:ea typeface="Times New Roman" panose="02020603050405020304" pitchFamily="18" charset="0"/>
                <a:cs typeface="Times New Roman" panose="02020603050405020304" pitchFamily="18" charset="0"/>
              </a:rPr>
              <a:t>	Improved Employer Branding</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algn="just"/>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Providing training and development opportunities can enhance Tesco's employer branding. </a:t>
            </a:r>
          </a:p>
          <a:p>
            <a:pPr algn="just"/>
            <a:endParaRPr lang="en-GB" dirty="0">
              <a:latin typeface="Times New Roman" panose="02020603050405020304" pitchFamily="18" charset="0"/>
              <a:ea typeface="Arial" panose="020B0604020202020204" pitchFamily="34" charset="0"/>
              <a:cs typeface="Times New Roman" panose="02020603050405020304" pitchFamily="18"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lvl="1" algn="just"/>
            <a:r>
              <a:rPr lang="en-GB" sz="2000" b="1" i="1" dirty="0">
                <a:effectLst/>
                <a:latin typeface="Times New Roman" panose="02020603050405020304" pitchFamily="18" charset="0"/>
                <a:ea typeface="Times New Roman" panose="02020603050405020304" pitchFamily="18" charset="0"/>
                <a:cs typeface="Times New Roman" panose="02020603050405020304" pitchFamily="18" charset="0"/>
              </a:rPr>
              <a:t>		Enhanced Performance Management</a:t>
            </a:r>
            <a:endPar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HR professionals who receive training in performance management can help to identify employee performance issues.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8194" name="Picture 2" descr="Performance Management Goals: What you need to know">
            <a:extLst>
              <a:ext uri="{FF2B5EF4-FFF2-40B4-BE49-F238E27FC236}">
                <a16:creationId xmlns:a16="http://schemas.microsoft.com/office/drawing/2014/main" id="{EDEA2633-B533-E6DB-701A-D396BC021C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1078" y="2533519"/>
            <a:ext cx="3988480" cy="319217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D320C8E-92A3-6462-53EC-B32179541B20}"/>
              </a:ext>
            </a:extLst>
          </p:cNvPr>
          <p:cNvSpPr txBox="1"/>
          <p:nvPr/>
        </p:nvSpPr>
        <p:spPr>
          <a:xfrm>
            <a:off x="8921027" y="5725693"/>
            <a:ext cx="1468582" cy="307777"/>
          </a:xfrm>
          <a:prstGeom prst="rect">
            <a:avLst/>
          </a:prstGeom>
          <a:noFill/>
        </p:spPr>
        <p:txBody>
          <a:bodyPr wrap="square">
            <a:spAutoFit/>
          </a:bodyPr>
          <a:lstStyle/>
          <a:p>
            <a:r>
              <a:rPr lang="en-GB" sz="1400" dirty="0">
                <a:effectLst/>
                <a:latin typeface="Times New Roman" panose="02020603050405020304" pitchFamily="18" charset="0"/>
                <a:ea typeface="Times New Roman" panose="02020603050405020304" pitchFamily="18" charset="0"/>
              </a:rPr>
              <a:t> </a:t>
            </a:r>
            <a:r>
              <a:rPr lang="en-US" sz="1400" dirty="0">
                <a:effectLst/>
                <a:latin typeface="Times New Roman" panose="02020603050405020304" pitchFamily="18" charset="0"/>
                <a:ea typeface="Times New Roman" panose="02020603050405020304" pitchFamily="18" charset="0"/>
              </a:rPr>
              <a:t>(</a:t>
            </a:r>
            <a:r>
              <a:rPr lang="en-US" sz="1400" dirty="0" err="1">
                <a:effectLst/>
                <a:latin typeface="Times New Roman" panose="02020603050405020304" pitchFamily="18" charset="0"/>
                <a:ea typeface="Times New Roman" panose="02020603050405020304" pitchFamily="18" charset="0"/>
              </a:rPr>
              <a:t>Pavlou</a:t>
            </a:r>
            <a:r>
              <a:rPr lang="en-US" sz="1400" dirty="0">
                <a:effectLst/>
                <a:latin typeface="Times New Roman" panose="02020603050405020304" pitchFamily="18" charset="0"/>
                <a:ea typeface="Times New Roman" panose="02020603050405020304" pitchFamily="18" charset="0"/>
              </a:rPr>
              <a:t>, 2022)</a:t>
            </a:r>
            <a:endParaRPr lang="en-US" sz="1400" dirty="0"/>
          </a:p>
        </p:txBody>
      </p:sp>
    </p:spTree>
    <p:extLst>
      <p:ext uri="{BB962C8B-B14F-4D97-AF65-F5344CB8AC3E}">
        <p14:creationId xmlns:p14="http://schemas.microsoft.com/office/powerpoint/2010/main" val="5473388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DE764-EF04-6639-9FD8-C622236E0A79}"/>
              </a:ext>
            </a:extLst>
          </p:cNvPr>
          <p:cNvSpPr>
            <a:spLocks noGrp="1"/>
          </p:cNvSpPr>
          <p:nvPr>
            <p:ph type="title"/>
          </p:nvPr>
        </p:nvSpPr>
        <p:spPr/>
        <p:txBody>
          <a:bodyPr>
            <a:normAutofit/>
          </a:bodyPr>
          <a:lstStyle/>
          <a:p>
            <a:r>
              <a:rPr lang="en-US" sz="2800" b="1" dirty="0">
                <a:latin typeface="Times New Roman" panose="02020603050405020304" pitchFamily="18" charset="0"/>
                <a:cs typeface="Times New Roman" panose="02020603050405020304" pitchFamily="18" charset="0"/>
              </a:rPr>
              <a:t>Conclusion </a:t>
            </a:r>
          </a:p>
        </p:txBody>
      </p:sp>
      <p:sp>
        <p:nvSpPr>
          <p:cNvPr id="5" name="TextBox 4">
            <a:extLst>
              <a:ext uri="{FF2B5EF4-FFF2-40B4-BE49-F238E27FC236}">
                <a16:creationId xmlns:a16="http://schemas.microsoft.com/office/drawing/2014/main" id="{1A89EABD-2E19-9418-E06A-DF0DD0810D3B}"/>
              </a:ext>
            </a:extLst>
          </p:cNvPr>
          <p:cNvSpPr txBox="1"/>
          <p:nvPr/>
        </p:nvSpPr>
        <p:spPr>
          <a:xfrm>
            <a:off x="3607230" y="2018820"/>
            <a:ext cx="8093989" cy="3970318"/>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HR departments play a crucial role in organisations by managing personnel, facilitating employee development, and ensuring compliance with regulations. </a:t>
            </a:r>
          </a:p>
          <a:p>
            <a:pPr algn="just"/>
            <a:endParaRPr lang="en-GB" dirty="0">
              <a:latin typeface="Times New Roman" panose="02020603050405020304" pitchFamily="18" charset="0"/>
              <a:ea typeface="Arial" panose="020B0604020202020204" pitchFamily="34" charset="0"/>
              <a:cs typeface="Times New Roman" panose="02020603050405020304" pitchFamily="18" charset="0"/>
            </a:endParaRPr>
          </a:p>
          <a:p>
            <a:pPr algn="just"/>
            <a:endParaRPr lang="en-GB" sz="1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endParaRPr lang="en-GB" sz="1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This presentation has described several factors related to HR skills, behaviour and knowledge. </a:t>
            </a:r>
          </a:p>
          <a:p>
            <a:pPr algn="just"/>
            <a:endParaRPr lang="en-GB" dirty="0">
              <a:latin typeface="Times New Roman" panose="02020603050405020304" pitchFamily="18" charset="0"/>
              <a:ea typeface="Arial" panose="020B0604020202020204" pitchFamily="34" charset="0"/>
              <a:cs typeface="Times New Roman" panose="02020603050405020304" pitchFamily="18" charset="0"/>
            </a:endParaRPr>
          </a:p>
          <a:p>
            <a:pPr algn="just"/>
            <a:endParaRPr lang="en-GB" sz="1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endParaRPr lang="en-GB" sz="1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Various benefits have been identified that Tesco could seek through providing training and development to HR professionals.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9218" name="Picture 2" descr="Learn HR + Management : Importance of HRM for Organizational Success">
            <a:extLst>
              <a:ext uri="{FF2B5EF4-FFF2-40B4-BE49-F238E27FC236}">
                <a16:creationId xmlns:a16="http://schemas.microsoft.com/office/drawing/2014/main" id="{8B8A6CB0-AF76-13A7-1729-295B41552D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490781" y="2542982"/>
            <a:ext cx="3006436" cy="292199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E8A1856-BF0B-B15D-C763-F46CA35268D5}"/>
              </a:ext>
            </a:extLst>
          </p:cNvPr>
          <p:cNvSpPr txBox="1"/>
          <p:nvPr/>
        </p:nvSpPr>
        <p:spPr>
          <a:xfrm>
            <a:off x="1246909" y="5464976"/>
            <a:ext cx="1884218" cy="307777"/>
          </a:xfrm>
          <a:prstGeom prst="rect">
            <a:avLst/>
          </a:prstGeom>
          <a:noFill/>
        </p:spPr>
        <p:txBody>
          <a:bodyPr wrap="square">
            <a:spAutoFit/>
          </a:bodyPr>
          <a:lstStyle/>
          <a:p>
            <a:r>
              <a:rPr lang="en-GB" sz="1400" dirty="0">
                <a:effectLst/>
                <a:latin typeface="Times New Roman" panose="02020603050405020304" pitchFamily="18" charset="0"/>
                <a:ea typeface="Times New Roman" panose="02020603050405020304" pitchFamily="18" charset="0"/>
              </a:rPr>
              <a:t> </a:t>
            </a:r>
            <a:r>
              <a:rPr lang="en-US" sz="1400" dirty="0">
                <a:effectLst/>
                <a:latin typeface="Times New Roman" panose="02020603050405020304" pitchFamily="18" charset="0"/>
                <a:ea typeface="Times New Roman" panose="02020603050405020304" pitchFamily="18" charset="0"/>
              </a:rPr>
              <a:t>(Bedford, 2022)</a:t>
            </a:r>
            <a:endParaRPr lang="en-US" sz="1400" dirty="0"/>
          </a:p>
        </p:txBody>
      </p:sp>
    </p:spTree>
    <p:extLst>
      <p:ext uri="{BB962C8B-B14F-4D97-AF65-F5344CB8AC3E}">
        <p14:creationId xmlns:p14="http://schemas.microsoft.com/office/powerpoint/2010/main" val="487907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566DF3-5299-1331-F13C-CBDAF7EEF0DB}"/>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100" b="1" kern="1200">
                <a:solidFill>
                  <a:srgbClr val="FFFFFF"/>
                </a:solidFill>
                <a:latin typeface="+mj-lt"/>
                <a:ea typeface="+mj-ea"/>
                <a:cs typeface="+mj-cs"/>
              </a:rPr>
              <a:t>Appendix A</a:t>
            </a:r>
            <a:br>
              <a:rPr lang="en-US" sz="3100" b="1" kern="1200">
                <a:solidFill>
                  <a:srgbClr val="FFFFFF"/>
                </a:solidFill>
                <a:latin typeface="+mj-lt"/>
                <a:ea typeface="+mj-ea"/>
                <a:cs typeface="+mj-cs"/>
              </a:rPr>
            </a:br>
            <a:r>
              <a:rPr lang="en-US" sz="3100" b="1" kern="1200">
                <a:solidFill>
                  <a:srgbClr val="FFFFFF"/>
                </a:solidFill>
                <a:latin typeface="+mj-lt"/>
                <a:ea typeface="+mj-ea"/>
                <a:cs typeface="+mj-cs"/>
              </a:rPr>
              <a:t> </a:t>
            </a:r>
            <a:br>
              <a:rPr lang="en-US" sz="3100" b="1" kern="1200">
                <a:solidFill>
                  <a:srgbClr val="FFFFFF"/>
                </a:solidFill>
                <a:latin typeface="+mj-lt"/>
                <a:ea typeface="+mj-ea"/>
                <a:cs typeface="+mj-cs"/>
              </a:rPr>
            </a:br>
            <a:r>
              <a:rPr lang="en-US" sz="3100" b="1" kern="1200">
                <a:solidFill>
                  <a:srgbClr val="FFFFFF"/>
                </a:solidFill>
                <a:latin typeface="+mj-lt"/>
                <a:ea typeface="+mj-ea"/>
                <a:cs typeface="+mj-cs"/>
              </a:rPr>
              <a:t>Overview of HR Officer Responsibilities</a:t>
            </a:r>
          </a:p>
        </p:txBody>
      </p:sp>
      <p:pic>
        <p:nvPicPr>
          <p:cNvPr id="4" name="Picture 4" descr="Diagram&#10;&#10;Description automatically generated">
            <a:extLst>
              <a:ext uri="{FF2B5EF4-FFF2-40B4-BE49-F238E27FC236}">
                <a16:creationId xmlns:a16="http://schemas.microsoft.com/office/drawing/2014/main" id="{F3AE5EAE-1F69-446F-3505-CCD77ED2B758}"/>
              </a:ext>
            </a:extLst>
          </p:cNvPr>
          <p:cNvPicPr>
            <a:picLocks noGrp="1" noChangeAspect="1"/>
          </p:cNvPicPr>
          <p:nvPr>
            <p:ph idx="1"/>
          </p:nvPr>
        </p:nvPicPr>
        <p:blipFill>
          <a:blip r:embed="rId2"/>
          <a:stretch>
            <a:fillRect/>
          </a:stretch>
        </p:blipFill>
        <p:spPr>
          <a:xfrm>
            <a:off x="4777316" y="885073"/>
            <a:ext cx="6780700" cy="5085525"/>
          </a:xfrm>
          <a:prstGeom prst="rect">
            <a:avLst/>
          </a:prstGeom>
        </p:spPr>
      </p:pic>
    </p:spTree>
    <p:extLst>
      <p:ext uri="{BB962C8B-B14F-4D97-AF65-F5344CB8AC3E}">
        <p14:creationId xmlns:p14="http://schemas.microsoft.com/office/powerpoint/2010/main" val="20670453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A6BE0-75C6-68EE-421C-E8716007B0D0}"/>
              </a:ext>
            </a:extLst>
          </p:cNvPr>
          <p:cNvSpPr>
            <a:spLocks noGrp="1"/>
          </p:cNvSpPr>
          <p:nvPr>
            <p:ph type="title"/>
          </p:nvPr>
        </p:nvSpPr>
        <p:spPr>
          <a:xfrm>
            <a:off x="838200" y="225640"/>
            <a:ext cx="10515600" cy="766251"/>
          </a:xfrm>
        </p:spPr>
        <p:txBody>
          <a:bodyPr>
            <a:normAutofit/>
          </a:bodyPr>
          <a:lstStyle/>
          <a:p>
            <a:r>
              <a:rPr lang="en-US" sz="2800" b="1" dirty="0">
                <a:latin typeface="Times New Roman" panose="02020603050405020304" pitchFamily="18" charset="0"/>
                <a:cs typeface="Times New Roman" panose="02020603050405020304" pitchFamily="18" charset="0"/>
              </a:rPr>
              <a:t>References </a:t>
            </a:r>
          </a:p>
        </p:txBody>
      </p:sp>
      <p:sp>
        <p:nvSpPr>
          <p:cNvPr id="5" name="TextBox 4">
            <a:extLst>
              <a:ext uri="{FF2B5EF4-FFF2-40B4-BE49-F238E27FC236}">
                <a16:creationId xmlns:a16="http://schemas.microsoft.com/office/drawing/2014/main" id="{1A9993AF-04FB-D911-6B43-8243C26390DB}"/>
              </a:ext>
            </a:extLst>
          </p:cNvPr>
          <p:cNvSpPr txBox="1"/>
          <p:nvPr/>
        </p:nvSpPr>
        <p:spPr>
          <a:xfrm>
            <a:off x="547607" y="948690"/>
            <a:ext cx="11096786" cy="5909310"/>
          </a:xfrm>
          <a:prstGeom prst="rect">
            <a:avLst/>
          </a:prstGeom>
          <a:noFill/>
        </p:spPr>
        <p:txBody>
          <a:bodyPr wrap="square">
            <a:spAutoFit/>
          </a:bodyPr>
          <a:lstStyle/>
          <a:p>
            <a:pPr algn="just"/>
            <a:r>
              <a:rPr lang="en-GB" sz="1400" dirty="0">
                <a:effectLst/>
                <a:latin typeface="Times New Roman" panose="02020603050405020304" pitchFamily="18" charset="0"/>
                <a:ea typeface="Arial" panose="020B0604020202020204" pitchFamily="34" charset="0"/>
                <a:cs typeface="Arial" panose="020B0604020202020204" pitchFamily="34" charset="0"/>
              </a:rPr>
              <a:t>Bedford, E., (2022). </a:t>
            </a:r>
            <a:r>
              <a:rPr lang="en-GB" sz="1400" i="1" dirty="0">
                <a:effectLst/>
                <a:latin typeface="Times New Roman" panose="02020603050405020304" pitchFamily="18" charset="0"/>
                <a:ea typeface="Arial" panose="020B0604020202020204" pitchFamily="34" charset="0"/>
                <a:cs typeface="Arial" panose="020B0604020202020204" pitchFamily="34" charset="0"/>
              </a:rPr>
              <a:t>Annual revenue of Tesco Group in the United Kingdom (UK) and the Republic of Ireland from financial year 2015 to 2022. </a:t>
            </a:r>
            <a:r>
              <a:rPr lang="en-GB" sz="14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400" u="sng" dirty="0">
                <a:effectLst/>
                <a:latin typeface="Times New Roman" panose="02020603050405020304" pitchFamily="18" charset="0"/>
                <a:ea typeface="Arial" panose="020B0604020202020204" pitchFamily="34" charset="0"/>
                <a:cs typeface="Arial" panose="020B0604020202020204" pitchFamily="34" charset="0"/>
              </a:rPr>
              <a:t>https://www.statista.com/statistics/490931/tesco-group-finance-revenue-united-kingdom-uk/</a:t>
            </a:r>
            <a:r>
              <a:rPr lang="en-GB" sz="1400" dirty="0">
                <a:effectLst/>
                <a:latin typeface="Times New Roman" panose="02020603050405020304" pitchFamily="18" charset="0"/>
                <a:ea typeface="Arial" panose="020B0604020202020204" pitchFamily="34" charset="0"/>
                <a:cs typeface="Arial" panose="020B0604020202020204" pitchFamily="34" charset="0"/>
              </a:rPr>
              <a:t> [Accessed 17 March 2023].</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Claus, L., (2019). HR disruption—Time already to reinvent talent management. BRQ Business Research Quarterly, 22(3), pp.207-215.</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400" dirty="0">
                <a:effectLst/>
                <a:latin typeface="Times New Roman" panose="02020603050405020304" pitchFamily="18" charset="0"/>
                <a:ea typeface="Arial" panose="020B0604020202020204" pitchFamily="34" charset="0"/>
                <a:cs typeface="Arial" panose="020B0604020202020204" pitchFamily="34" charset="0"/>
              </a:rPr>
              <a:t>Forbes, (2021). </a:t>
            </a:r>
            <a:r>
              <a:rPr lang="en-GB" sz="1400" i="1" dirty="0">
                <a:effectLst/>
                <a:latin typeface="Times New Roman" panose="02020603050405020304" pitchFamily="18" charset="0"/>
                <a:ea typeface="Arial" panose="020B0604020202020204" pitchFamily="34" charset="0"/>
                <a:cs typeface="Arial" panose="020B0604020202020204" pitchFamily="34" charset="0"/>
              </a:rPr>
              <a:t>15 HR Skills Every Professional Can Benefit From Learning. </a:t>
            </a:r>
            <a:r>
              <a:rPr lang="en-GB" sz="14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400" u="sng" dirty="0">
                <a:effectLst/>
                <a:latin typeface="Times New Roman" panose="02020603050405020304" pitchFamily="18" charset="0"/>
                <a:ea typeface="Arial" panose="020B0604020202020204" pitchFamily="34" charset="0"/>
                <a:cs typeface="Arial" panose="020B0604020202020204" pitchFamily="34" charset="0"/>
              </a:rPr>
              <a:t>https://www.forbes.com/sites/forbeshumanresourcescouncil/2021/04/29/15-hr-skills-every-professional-can-benefit-from-learning/?sh=51ae37eb32d0</a:t>
            </a:r>
            <a:r>
              <a:rPr lang="en-GB" sz="1400" dirty="0">
                <a:effectLst/>
                <a:latin typeface="Times New Roman" panose="02020603050405020304" pitchFamily="18" charset="0"/>
                <a:ea typeface="Arial" panose="020B0604020202020204" pitchFamily="34" charset="0"/>
                <a:cs typeface="Arial" panose="020B0604020202020204" pitchFamily="34" charset="0"/>
              </a:rPr>
              <a:t> [Accessed 15 March 2023].</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400" dirty="0">
                <a:effectLst/>
                <a:latin typeface="Times New Roman" panose="02020603050405020304" pitchFamily="18" charset="0"/>
                <a:ea typeface="Arial" panose="020B0604020202020204" pitchFamily="34" charset="0"/>
                <a:cs typeface="Arial" panose="020B0604020202020204" pitchFamily="34" charset="0"/>
              </a:rPr>
              <a:t>Forbes, (2021). </a:t>
            </a:r>
            <a:r>
              <a:rPr lang="en-GB" sz="1400" i="1" dirty="0">
                <a:effectLst/>
                <a:latin typeface="Times New Roman" panose="02020603050405020304" pitchFamily="18" charset="0"/>
                <a:ea typeface="Arial" panose="020B0604020202020204" pitchFamily="34" charset="0"/>
                <a:cs typeface="Arial" panose="020B0604020202020204" pitchFamily="34" charset="0"/>
              </a:rPr>
              <a:t>HR Experts Explain 16 Benefits Of Training And Development. </a:t>
            </a:r>
            <a:r>
              <a:rPr lang="en-GB" sz="14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400" u="sng" dirty="0">
                <a:effectLst/>
                <a:latin typeface="Times New Roman" panose="02020603050405020304" pitchFamily="18" charset="0"/>
                <a:ea typeface="Arial" panose="020B0604020202020204" pitchFamily="34" charset="0"/>
                <a:cs typeface="Arial" panose="020B0604020202020204" pitchFamily="34" charset="0"/>
              </a:rPr>
              <a:t>https://www.forbes.com/sites/forbeshumanresourcescouncil/2021/12/17/hr-experts-explain-16-benefits-of-training-and-development/?sh=6254575e7d1e</a:t>
            </a:r>
            <a:r>
              <a:rPr lang="en-GB" sz="1400" dirty="0">
                <a:effectLst/>
                <a:latin typeface="Times New Roman" panose="02020603050405020304" pitchFamily="18" charset="0"/>
                <a:ea typeface="Arial" panose="020B0604020202020204" pitchFamily="34" charset="0"/>
                <a:cs typeface="Arial" panose="020B0604020202020204" pitchFamily="34" charset="0"/>
              </a:rPr>
              <a:t> [Accessed 18 March 2023].</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400" dirty="0">
                <a:effectLst/>
                <a:latin typeface="Times New Roman" panose="02020603050405020304" pitchFamily="18" charset="0"/>
                <a:ea typeface="Arial" panose="020B0604020202020204" pitchFamily="34" charset="0"/>
                <a:cs typeface="Arial" panose="020B0604020202020204" pitchFamily="34" charset="0"/>
              </a:rPr>
              <a:t>Forbes, (2023). </a:t>
            </a:r>
            <a:r>
              <a:rPr lang="en-GB" sz="1400" i="1" dirty="0">
                <a:effectLst/>
                <a:latin typeface="Times New Roman" panose="02020603050405020304" pitchFamily="18" charset="0"/>
                <a:ea typeface="Arial" panose="020B0604020202020204" pitchFamily="34" charset="0"/>
                <a:cs typeface="Arial" panose="020B0604020202020204" pitchFamily="34" charset="0"/>
              </a:rPr>
              <a:t>Tesco. </a:t>
            </a:r>
            <a:r>
              <a:rPr lang="en-GB" sz="14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400" u="sng" dirty="0">
                <a:effectLst/>
                <a:latin typeface="Times New Roman" panose="02020603050405020304" pitchFamily="18" charset="0"/>
                <a:ea typeface="Arial" panose="020B0604020202020204" pitchFamily="34" charset="0"/>
                <a:cs typeface="Arial" panose="020B0604020202020204" pitchFamily="34" charset="0"/>
              </a:rPr>
              <a:t>https://www.forbes.com/companies/tesco/?sh=1ab5016a724c</a:t>
            </a:r>
            <a:r>
              <a:rPr lang="en-GB" sz="1400" dirty="0">
                <a:effectLst/>
                <a:latin typeface="Times New Roman" panose="02020603050405020304" pitchFamily="18" charset="0"/>
                <a:ea typeface="Arial" panose="020B0604020202020204" pitchFamily="34" charset="0"/>
                <a:cs typeface="Arial" panose="020B0604020202020204" pitchFamily="34" charset="0"/>
              </a:rPr>
              <a:t> [Accessed 17 March 2023].</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400" dirty="0">
                <a:effectLst/>
                <a:latin typeface="Times New Roman" panose="02020603050405020304" pitchFamily="18" charset="0"/>
                <a:ea typeface="Arial" panose="020B0604020202020204" pitchFamily="34" charset="0"/>
                <a:cs typeface="Arial" panose="020B0604020202020204" pitchFamily="34" charset="0"/>
              </a:rPr>
              <a:t>Frost, S., (2019). </a:t>
            </a:r>
            <a:r>
              <a:rPr lang="en-GB" sz="1400" i="1" dirty="0">
                <a:effectLst/>
                <a:latin typeface="Times New Roman" panose="02020603050405020304" pitchFamily="18" charset="0"/>
                <a:ea typeface="Arial" panose="020B0604020202020204" pitchFamily="34" charset="0"/>
                <a:cs typeface="Arial" panose="020B0604020202020204" pitchFamily="34" charset="0"/>
              </a:rPr>
              <a:t>The Importance of Training &amp; Development in the Workplace. </a:t>
            </a:r>
            <a:r>
              <a:rPr lang="en-GB" sz="14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400" u="sng" dirty="0">
                <a:effectLst/>
                <a:latin typeface="Times New Roman" panose="02020603050405020304" pitchFamily="18" charset="0"/>
                <a:ea typeface="Arial" panose="020B0604020202020204" pitchFamily="34" charset="0"/>
                <a:cs typeface="Arial" panose="020B0604020202020204" pitchFamily="34" charset="0"/>
              </a:rPr>
              <a:t>https://smallbusiness.chron.com/importance-training-development-workplace-10321.html</a:t>
            </a:r>
            <a:r>
              <a:rPr lang="en-GB" sz="1400" dirty="0">
                <a:effectLst/>
                <a:latin typeface="Times New Roman" panose="02020603050405020304" pitchFamily="18" charset="0"/>
                <a:ea typeface="Arial" panose="020B0604020202020204" pitchFamily="34" charset="0"/>
                <a:cs typeface="Arial" panose="020B0604020202020204" pitchFamily="34" charset="0"/>
              </a:rPr>
              <a:t> [Accessed 19 March 2023].</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400" dirty="0" err="1">
                <a:effectLst/>
                <a:latin typeface="Times New Roman" panose="02020603050405020304" pitchFamily="18" charset="0"/>
                <a:ea typeface="Times New Roman" panose="02020603050405020304" pitchFamily="18" charset="0"/>
                <a:cs typeface="Times New Roman" panose="02020603050405020304" pitchFamily="18" charset="0"/>
              </a:rPr>
              <a:t>Hamadamin</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H.H. and </a:t>
            </a:r>
            <a:r>
              <a:rPr lang="en-GB" sz="1400" dirty="0" err="1">
                <a:effectLst/>
                <a:latin typeface="Times New Roman" panose="02020603050405020304" pitchFamily="18" charset="0"/>
                <a:ea typeface="Times New Roman" panose="02020603050405020304" pitchFamily="18" charset="0"/>
                <a:cs typeface="Times New Roman" panose="02020603050405020304" pitchFamily="18" charset="0"/>
              </a:rPr>
              <a:t>Atan</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T., (2019). The impact of strategic human resource management practices on competitive advantage sustainability: The mediation of human capital development and employee commitment. Sustainability, 11(20), p.5782.</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400" dirty="0" err="1">
                <a:effectLst/>
                <a:latin typeface="Times New Roman" panose="02020603050405020304" pitchFamily="18" charset="0"/>
                <a:ea typeface="Times New Roman" panose="02020603050405020304" pitchFamily="18" charset="0"/>
                <a:cs typeface="Times New Roman" panose="02020603050405020304" pitchFamily="18" charset="0"/>
              </a:rPr>
              <a:t>Impellizzeri</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F.M., </a:t>
            </a:r>
            <a:r>
              <a:rPr lang="en-GB" sz="1400" dirty="0" err="1">
                <a:effectLst/>
                <a:latin typeface="Times New Roman" panose="02020603050405020304" pitchFamily="18" charset="0"/>
                <a:ea typeface="Times New Roman" panose="02020603050405020304" pitchFamily="18" charset="0"/>
                <a:cs typeface="Times New Roman" panose="02020603050405020304" pitchFamily="18" charset="0"/>
              </a:rPr>
              <a:t>Marcora</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S.M. and Coutts, A.J., (2019). Internal and external training load: 15 years on. Int J Sports </a:t>
            </a:r>
            <a:r>
              <a:rPr lang="en-GB" sz="1400" dirty="0" err="1">
                <a:effectLst/>
                <a:latin typeface="Times New Roman" panose="02020603050405020304" pitchFamily="18" charset="0"/>
                <a:ea typeface="Times New Roman" panose="02020603050405020304" pitchFamily="18" charset="0"/>
                <a:cs typeface="Times New Roman" panose="02020603050405020304" pitchFamily="18" charset="0"/>
              </a:rPr>
              <a:t>Physiol</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Perform, 14(2), pp.270-273.</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400" dirty="0">
                <a:effectLst/>
                <a:latin typeface="Times New Roman" panose="02020603050405020304" pitchFamily="18" charset="0"/>
                <a:ea typeface="Arial" panose="020B0604020202020204" pitchFamily="34" charset="0"/>
                <a:cs typeface="Arial" panose="020B0604020202020204" pitchFamily="34" charset="0"/>
              </a:rPr>
              <a:t>Johnston, K., (2022). </a:t>
            </a:r>
            <a:r>
              <a:rPr lang="en-GB" sz="1400" i="1" dirty="0">
                <a:effectLst/>
                <a:latin typeface="Times New Roman" panose="02020603050405020304" pitchFamily="18" charset="0"/>
                <a:ea typeface="Arial" panose="020B0604020202020204" pitchFamily="34" charset="0"/>
                <a:cs typeface="Arial" panose="020B0604020202020204" pitchFamily="34" charset="0"/>
              </a:rPr>
              <a:t>Human Resource Staff Training. </a:t>
            </a:r>
            <a:r>
              <a:rPr lang="en-GB" sz="14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400" u="sng" dirty="0">
                <a:effectLst/>
                <a:latin typeface="Times New Roman" panose="02020603050405020304" pitchFamily="18" charset="0"/>
                <a:ea typeface="Arial" panose="020B0604020202020204" pitchFamily="34" charset="0"/>
                <a:cs typeface="Arial" panose="020B0604020202020204" pitchFamily="34" charset="0"/>
              </a:rPr>
              <a:t>https://smallbusiness.chron.com/human-resource-staff-training-60378.html</a:t>
            </a:r>
            <a:r>
              <a:rPr lang="en-GB" sz="1400" dirty="0">
                <a:effectLst/>
                <a:latin typeface="Times New Roman" panose="02020603050405020304" pitchFamily="18" charset="0"/>
                <a:ea typeface="Arial" panose="020B0604020202020204" pitchFamily="34" charset="0"/>
                <a:cs typeface="Arial" panose="020B0604020202020204" pitchFamily="34" charset="0"/>
              </a:rPr>
              <a:t> [Accessed 16 March 2023].</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400" dirty="0">
                <a:effectLst/>
                <a:latin typeface="Times New Roman" panose="02020603050405020304" pitchFamily="18" charset="0"/>
                <a:ea typeface="Arial" panose="020B0604020202020204" pitchFamily="34" charset="0"/>
                <a:cs typeface="Arial" panose="020B0604020202020204" pitchFamily="34" charset="0"/>
              </a:rPr>
              <a:t>Nestor-Harper, M., (2022). </a:t>
            </a:r>
            <a:r>
              <a:rPr lang="en-GB" sz="1400" i="1" dirty="0">
                <a:effectLst/>
                <a:latin typeface="Times New Roman" panose="02020603050405020304" pitchFamily="18" charset="0"/>
                <a:ea typeface="Arial" panose="020B0604020202020204" pitchFamily="34" charset="0"/>
                <a:cs typeface="Arial" panose="020B0604020202020204" pitchFamily="34" charset="0"/>
              </a:rPr>
              <a:t>Human Resource Code of Conduct. </a:t>
            </a:r>
            <a:r>
              <a:rPr lang="en-GB" sz="14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400" u="sng" dirty="0">
                <a:effectLst/>
                <a:latin typeface="Times New Roman" panose="02020603050405020304" pitchFamily="18" charset="0"/>
                <a:ea typeface="Arial" panose="020B0604020202020204" pitchFamily="34" charset="0"/>
                <a:cs typeface="Arial" panose="020B0604020202020204" pitchFamily="34" charset="0"/>
              </a:rPr>
              <a:t>https://smallbusiness.chron.com/human-resource-code-conduct-43968.html</a:t>
            </a:r>
            <a:r>
              <a:rPr lang="en-GB" sz="1400" dirty="0">
                <a:effectLst/>
                <a:latin typeface="Times New Roman" panose="02020603050405020304" pitchFamily="18" charset="0"/>
                <a:ea typeface="Arial" panose="020B0604020202020204" pitchFamily="34" charset="0"/>
                <a:cs typeface="Arial" panose="020B0604020202020204" pitchFamily="34" charset="0"/>
              </a:rPr>
              <a:t> [Accessed 20 March 2023].</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400" dirty="0" err="1">
                <a:effectLst/>
                <a:latin typeface="Times New Roman" panose="02020603050405020304" pitchFamily="18" charset="0"/>
                <a:ea typeface="Arial" panose="020B0604020202020204" pitchFamily="34" charset="0"/>
                <a:cs typeface="Arial" panose="020B0604020202020204" pitchFamily="34" charset="0"/>
              </a:rPr>
              <a:t>Pavlou</a:t>
            </a:r>
            <a:r>
              <a:rPr lang="en-GB" sz="1400" dirty="0">
                <a:effectLst/>
                <a:latin typeface="Times New Roman" panose="02020603050405020304" pitchFamily="18" charset="0"/>
                <a:ea typeface="Arial" panose="020B0604020202020204" pitchFamily="34" charset="0"/>
                <a:cs typeface="Arial" panose="020B0604020202020204" pitchFamily="34" charset="0"/>
              </a:rPr>
              <a:t>, C., (2022). </a:t>
            </a:r>
            <a:r>
              <a:rPr lang="en-GB" sz="1400" i="1" dirty="0">
                <a:effectLst/>
                <a:latin typeface="Times New Roman" panose="02020603050405020304" pitchFamily="18" charset="0"/>
                <a:ea typeface="Arial" panose="020B0604020202020204" pitchFamily="34" charset="0"/>
                <a:cs typeface="Arial" panose="020B0604020202020204" pitchFamily="34" charset="0"/>
              </a:rPr>
              <a:t>The most important HR skills and how to master them. </a:t>
            </a:r>
            <a:r>
              <a:rPr lang="en-GB" sz="14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400" u="sng" dirty="0">
                <a:effectLst/>
                <a:latin typeface="Times New Roman" panose="02020603050405020304" pitchFamily="18" charset="0"/>
                <a:ea typeface="Arial" panose="020B0604020202020204" pitchFamily="34" charset="0"/>
                <a:cs typeface="Arial" panose="020B0604020202020204" pitchFamily="34" charset="0"/>
              </a:rPr>
              <a:t>https://resources.workable.com/stories-and-insights/most-important-hr-skills#:~:text=HR%20professionals%20need%20many%20skills%2C%20including%20active%20listening%2C%20verbal%20and,thrive%20as%20an%20HR%20professional.</a:t>
            </a:r>
            <a:r>
              <a:rPr lang="en-GB" sz="1400" dirty="0">
                <a:effectLst/>
                <a:latin typeface="Times New Roman" panose="02020603050405020304" pitchFamily="18" charset="0"/>
                <a:ea typeface="Arial" panose="020B0604020202020204" pitchFamily="34" charset="0"/>
                <a:cs typeface="Arial" panose="020B0604020202020204" pitchFamily="34" charset="0"/>
              </a:rPr>
              <a:t> [Accessed 16 March 2023].</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400" dirty="0">
                <a:effectLst/>
                <a:latin typeface="Times New Roman" panose="02020603050405020304" pitchFamily="18" charset="0"/>
                <a:ea typeface="Arial" panose="020B0604020202020204" pitchFamily="34" charset="0"/>
                <a:cs typeface="Arial" panose="020B0604020202020204" pitchFamily="34" charset="0"/>
              </a:rPr>
              <a:t>Tesco plc, (2023). </a:t>
            </a:r>
            <a:r>
              <a:rPr lang="en-GB" sz="1400" i="1" dirty="0">
                <a:effectLst/>
                <a:latin typeface="Times New Roman" panose="02020603050405020304" pitchFamily="18" charset="0"/>
                <a:ea typeface="Arial" panose="020B0604020202020204" pitchFamily="34" charset="0"/>
                <a:cs typeface="Arial" panose="020B0604020202020204" pitchFamily="34" charset="0"/>
              </a:rPr>
              <a:t>About Us. </a:t>
            </a:r>
            <a:r>
              <a:rPr lang="en-GB" sz="14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400" u="sng" dirty="0">
                <a:effectLst/>
                <a:latin typeface="Times New Roman" panose="02020603050405020304" pitchFamily="18" charset="0"/>
                <a:ea typeface="Arial" panose="020B0604020202020204" pitchFamily="34" charset="0"/>
                <a:cs typeface="Arial" panose="020B0604020202020204" pitchFamily="34" charset="0"/>
              </a:rPr>
              <a:t>https://www.tescoplc.com/about/</a:t>
            </a:r>
            <a:r>
              <a:rPr lang="en-GB" sz="1400" dirty="0">
                <a:effectLst/>
                <a:latin typeface="Times New Roman" panose="02020603050405020304" pitchFamily="18" charset="0"/>
                <a:ea typeface="Arial" panose="020B0604020202020204" pitchFamily="34" charset="0"/>
                <a:cs typeface="Arial" panose="020B0604020202020204" pitchFamily="34" charset="0"/>
              </a:rPr>
              <a:t> [Accessed 19 March 2023].</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Yu, W., Chavez, R., Feng, M., Wong, C.Y. and </a:t>
            </a:r>
            <a:r>
              <a:rPr lang="en-GB" sz="1400" dirty="0" err="1">
                <a:effectLst/>
                <a:latin typeface="Times New Roman" panose="02020603050405020304" pitchFamily="18" charset="0"/>
                <a:ea typeface="Times New Roman" panose="02020603050405020304" pitchFamily="18" charset="0"/>
                <a:cs typeface="Times New Roman" panose="02020603050405020304" pitchFamily="18" charset="0"/>
              </a:rPr>
              <a:t>Fynes</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B., (2020). Green human resource management and environmental cooperation: An ability-motivation-opportunity and contingency perspective. International Journal of Production Economics, 219, pp.224-235.</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37725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4186</Words>
  <Application>Microsoft Office PowerPoint</Application>
  <PresentationFormat>Widescreen</PresentationFormat>
  <Paragraphs>412</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Table of content </vt:lpstr>
      <vt:lpstr>Introduction </vt:lpstr>
      <vt:lpstr>Overview of the company </vt:lpstr>
      <vt:lpstr>Appropriate skills, knowledge and behaviours that are required by HR professionals across the departments </vt:lpstr>
      <vt:lpstr>Contd….</vt:lpstr>
      <vt:lpstr>Training and development are needed considering the skill, knowledge and behaviours identified above</vt:lpstr>
      <vt:lpstr>Contd….</vt:lpstr>
      <vt:lpstr>Identification of training and development needs to have by HR professionals considering the knowledge, skills and behaviour</vt:lpstr>
      <vt:lpstr>Potential benefit of organisation to provide HR Training and development </vt:lpstr>
      <vt:lpstr>Conclusion </vt:lpstr>
      <vt:lpstr>Appendix A   Overview of HR Officer Responsibilities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88</cp:revision>
  <dcterms:created xsi:type="dcterms:W3CDTF">2023-03-21T11:28:22Z</dcterms:created>
  <dcterms:modified xsi:type="dcterms:W3CDTF">2023-03-25T18:42:12Z</dcterms:modified>
</cp:coreProperties>
</file>