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8"/>
  </p:notesMasterIdLst>
  <p:handoutMasterIdLst>
    <p:handoutMasterId r:id="rId59"/>
  </p:handoutMasterIdLst>
  <p:sldIdLst>
    <p:sldId id="257" r:id="rId5"/>
    <p:sldId id="258" r:id="rId6"/>
    <p:sldId id="445" r:id="rId7"/>
    <p:sldId id="446" r:id="rId8"/>
    <p:sldId id="447" r:id="rId9"/>
    <p:sldId id="598" r:id="rId10"/>
    <p:sldId id="290" r:id="rId11"/>
    <p:sldId id="291" r:id="rId12"/>
    <p:sldId id="289" r:id="rId13"/>
    <p:sldId id="449" r:id="rId14"/>
    <p:sldId id="450" r:id="rId15"/>
    <p:sldId id="451" r:id="rId16"/>
    <p:sldId id="292" r:id="rId17"/>
    <p:sldId id="465" r:id="rId18"/>
    <p:sldId id="466" r:id="rId19"/>
    <p:sldId id="464" r:id="rId20"/>
    <p:sldId id="285" r:id="rId21"/>
    <p:sldId id="463" r:id="rId22"/>
    <p:sldId id="286" r:id="rId23"/>
    <p:sldId id="287" r:id="rId24"/>
    <p:sldId id="462" r:id="rId25"/>
    <p:sldId id="294" r:id="rId26"/>
    <p:sldId id="458" r:id="rId27"/>
    <p:sldId id="459" r:id="rId28"/>
    <p:sldId id="453" r:id="rId29"/>
    <p:sldId id="455" r:id="rId30"/>
    <p:sldId id="454" r:id="rId31"/>
    <p:sldId id="456" r:id="rId32"/>
    <p:sldId id="457" r:id="rId33"/>
    <p:sldId id="295" r:id="rId34"/>
    <p:sldId id="296" r:id="rId35"/>
    <p:sldId id="460" r:id="rId36"/>
    <p:sldId id="461" r:id="rId37"/>
    <p:sldId id="288" r:id="rId38"/>
    <p:sldId id="293" r:id="rId39"/>
    <p:sldId id="314" r:id="rId40"/>
    <p:sldId id="468" r:id="rId41"/>
    <p:sldId id="452" r:id="rId42"/>
    <p:sldId id="469" r:id="rId43"/>
    <p:sldId id="299" r:id="rId44"/>
    <p:sldId id="300" r:id="rId45"/>
    <p:sldId id="301" r:id="rId46"/>
    <p:sldId id="599" r:id="rId47"/>
    <p:sldId id="488" r:id="rId48"/>
    <p:sldId id="593" r:id="rId49"/>
    <p:sldId id="596" r:id="rId50"/>
    <p:sldId id="592" r:id="rId51"/>
    <p:sldId id="595" r:id="rId52"/>
    <p:sldId id="594" r:id="rId53"/>
    <p:sldId id="585" r:id="rId54"/>
    <p:sldId id="302" r:id="rId55"/>
    <p:sldId id="467" r:id="rId56"/>
    <p:sldId id="597"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viewProps" Target="view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F830DCDC-FCBB-4A3E-A32F-36555B8AECD1}"/>
    <pc:docChg chg="delSld">
      <pc:chgData name="Aishat Bakre" userId="839b68a6-4a2b-45ef-9a5a-14f954bfea5f" providerId="ADAL" clId="{F830DCDC-FCBB-4A3E-A32F-36555B8AECD1}" dt="2022-09-21T10:58:47.298" v="0" actId="2696"/>
      <pc:docMkLst>
        <pc:docMk/>
      </pc:docMkLst>
      <pc:sldChg chg="del">
        <pc:chgData name="Aishat Bakre" userId="839b68a6-4a2b-45ef-9a5a-14f954bfea5f" providerId="ADAL" clId="{F830DCDC-FCBB-4A3E-A32F-36555B8AECD1}" dt="2022-09-21T10:58:47.298" v="0" actId="2696"/>
        <pc:sldMkLst>
          <pc:docMk/>
          <pc:sldMk cId="401443810" sldId="44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21/09/2022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21/09/2022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p6fpkj963OE" TargetMode="External"/><Relationship Id="rId2" Type="http://schemas.openxmlformats.org/officeDocument/2006/relationships/slide" Target="../slides/slide52.xml"/><Relationship Id="rId1" Type="http://schemas.openxmlformats.org/officeDocument/2006/relationships/notesMaster" Target="../notesMasters/notesMaster1.xml"/><Relationship Id="rId5" Type="http://schemas.openxmlformats.org/officeDocument/2006/relationships/hyperlink" Target="https://www.youtube.com/watch?v=cTuNI3q58mQ" TargetMode="External"/><Relationship Id="rId4" Type="http://schemas.openxmlformats.org/officeDocument/2006/relationships/hyperlink" Target="https://www.youtube.com/watch?v=KgdDLP6NnOs"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healthknowledge.org.uk/e-learning/epidemiology/practitioners/measures-disease-frequency-burden"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Answer</a:t>
            </a:r>
          </a:p>
          <a:p>
            <a:pPr marL="0" indent="0">
              <a:buNone/>
            </a:pPr>
            <a:r>
              <a:rPr lang="en-GB" dirty="0"/>
              <a:t>The information can include </a:t>
            </a:r>
          </a:p>
          <a:p>
            <a:r>
              <a:rPr lang="en-GB" dirty="0"/>
              <a:t>The health status of the community (e.g. the number of deaths and the main causes of death; the number of episodes of illness and the main types of illness.</a:t>
            </a:r>
          </a:p>
          <a:p>
            <a:r>
              <a:rPr lang="en-GB" dirty="0"/>
              <a:t>Information on the determinants of health ( e.g. peoples lifestyle, the quality of housing, levels of employment, the adequacy, and accessibility of health services.</a:t>
            </a:r>
          </a:p>
          <a:p>
            <a:r>
              <a:rPr lang="en-GB" dirty="0"/>
              <a:t>Information about the community itself (e.g. the age, gender, ethnic, and socioeconomic breakdown of the population).</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36126838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https://www.ncbi.nlm.nih.gov/books/NBK547668/</a:t>
            </a:r>
          </a:p>
          <a:p>
            <a:endParaRPr lang="en-GB"/>
          </a:p>
        </p:txBody>
      </p:sp>
      <p:sp>
        <p:nvSpPr>
          <p:cNvPr id="4" name="Slide Number Placeholder 3"/>
          <p:cNvSpPr>
            <a:spLocks noGrp="1"/>
          </p:cNvSpPr>
          <p:nvPr>
            <p:ph type="sldNum" sz="quarter" idx="5"/>
          </p:nvPr>
        </p:nvSpPr>
        <p:spPr/>
        <p:txBody>
          <a:bodyPr/>
          <a:lstStyle/>
          <a:p>
            <a:fld id="{4DDCFA93-3A2F-4F87-AC09-EAA5311D156C}" type="slidenum">
              <a:rPr lang="en-GB" smtClean="0"/>
              <a:t>29</a:t>
            </a:fld>
            <a:endParaRPr lang="en-GB"/>
          </a:p>
        </p:txBody>
      </p:sp>
    </p:spTree>
    <p:extLst>
      <p:ext uri="{BB962C8B-B14F-4D97-AF65-F5344CB8AC3E}">
        <p14:creationId xmlns:p14="http://schemas.microsoft.com/office/powerpoint/2010/main" val="2762665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35</a:t>
            </a:fld>
            <a:endParaRPr lang="en-GB"/>
          </a:p>
        </p:txBody>
      </p:sp>
    </p:spTree>
    <p:extLst>
      <p:ext uri="{BB962C8B-B14F-4D97-AF65-F5344CB8AC3E}">
        <p14:creationId xmlns:p14="http://schemas.microsoft.com/office/powerpoint/2010/main" val="2970680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Solution</a:t>
            </a:r>
          </a:p>
          <a:p>
            <a:r>
              <a:rPr lang="en-GB" dirty="0"/>
              <a:t>In rural areas the infrastructure for recording may not exist.</a:t>
            </a:r>
          </a:p>
          <a:p>
            <a:r>
              <a:rPr lang="en-GB" dirty="0"/>
              <a:t>Particular  causes of mortality may be easier to recognise or be less stigmatised than others.</a:t>
            </a:r>
          </a:p>
          <a:p>
            <a:r>
              <a:rPr lang="en-GB" dirty="0"/>
              <a:t>People in higher socioeconomic groups are more likely to have sought medical care prior to death and thus have a detailed cause of death recorded.</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38</a:t>
            </a:fld>
            <a:endParaRPr lang="en-GB"/>
          </a:p>
        </p:txBody>
      </p:sp>
    </p:spTree>
    <p:extLst>
      <p:ext uri="{BB962C8B-B14F-4D97-AF65-F5344CB8AC3E}">
        <p14:creationId xmlns:p14="http://schemas.microsoft.com/office/powerpoint/2010/main" val="3671126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92A0A0D-8F25-4E20-92C7-FD8B86B0D58D}" type="slidenum">
              <a:rPr lang="en-GB" altLang="en-US"/>
              <a:pPr/>
              <a:t>50</a:t>
            </a:fld>
            <a:endParaRPr lang="en-GB" altLang="en-US"/>
          </a:p>
        </p:txBody>
      </p:sp>
    </p:spTree>
    <p:extLst>
      <p:ext uri="{BB962C8B-B14F-4D97-AF65-F5344CB8AC3E}">
        <p14:creationId xmlns:p14="http://schemas.microsoft.com/office/powerpoint/2010/main" val="18633498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Measuring health status - YouTube</a:t>
            </a:r>
            <a:endParaRPr lang="en-GB" dirty="0">
              <a:hlinkClick r:id="rId4"/>
            </a:endParaRPr>
          </a:p>
          <a:p>
            <a:r>
              <a:rPr lang="en-GB" dirty="0">
                <a:hlinkClick r:id="rId4"/>
              </a:rPr>
              <a:t>Measuring Health status – YouTube</a:t>
            </a:r>
            <a:endParaRPr lang="en-GB" dirty="0"/>
          </a:p>
          <a:p>
            <a:r>
              <a:rPr lang="en-GB" dirty="0">
                <a:hlinkClick r:id="rId5"/>
              </a:rPr>
              <a:t>HEALTH INDICATORS – YouTube</a:t>
            </a:r>
            <a:endParaRPr lang="en-GB" dirty="0"/>
          </a:p>
          <a:p>
            <a:r>
              <a:rPr lang="en-GB" dirty="0"/>
              <a:t>https://www.youtube.com/watch?v=cTuNI3q58mQ</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52</a:t>
            </a:fld>
            <a:endParaRPr lang="en-GB"/>
          </a:p>
        </p:txBody>
      </p:sp>
    </p:spTree>
    <p:extLst>
      <p:ext uri="{BB962C8B-B14F-4D97-AF65-F5344CB8AC3E}">
        <p14:creationId xmlns:p14="http://schemas.microsoft.com/office/powerpoint/2010/main" val="26365787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Measures of disease frequency and disease burden | Health Knowledge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53</a:t>
            </a:fld>
            <a:endParaRPr lang="en-GB"/>
          </a:p>
        </p:txBody>
      </p:sp>
    </p:spTree>
    <p:extLst>
      <p:ext uri="{BB962C8B-B14F-4D97-AF65-F5344CB8AC3E}">
        <p14:creationId xmlns:p14="http://schemas.microsoft.com/office/powerpoint/2010/main" val="376115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21/09/2022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21/09/2022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21/09/2022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21/09/2022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dirty="0"/>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275554593"/>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21/09/2022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en.wikipedia.org/wiki/Pregnancy" TargetMode="External"/><Relationship Id="rId2" Type="http://schemas.openxmlformats.org/officeDocument/2006/relationships/hyperlink" Target="https://en.wikipedia.org/wiki/World_Health_Organization"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ww.youtube.com/watch?v=p6fpkj963OE"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youtube.com/watch?v=KgdDLP6NnOs"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www.ncbi.nlm.nih.gov/pmc/articles/PMC7171905/pdf/main.pdf"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6742" y="1988840"/>
            <a:ext cx="7992888" cy="1440160"/>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rPr>
              <a:t>Semester 1       2021/22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2780928"/>
            <a:ext cx="7200800" cy="584775"/>
          </a:xfrm>
          <a:prstGeom prst="rect">
            <a:avLst/>
          </a:prstGeom>
        </p:spPr>
        <p:txBody>
          <a:bodyPr wrap="square">
            <a:spAutoFit/>
          </a:bodyPr>
          <a:lstStyle/>
          <a:p>
            <a:pPr algn="ctr"/>
            <a:r>
              <a:rPr lang="en-GB" sz="3200" b="1" i="1" dirty="0">
                <a:solidFill>
                  <a:schemeClr val="bg1"/>
                </a:solidFill>
              </a:rPr>
              <a:t>Foundations of Social Epidemiology </a:t>
            </a:r>
            <a:endParaRPr lang="en-GB" sz="3200" dirty="0"/>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a:ln>
                  <a:noFill/>
                </a:ln>
                <a:solidFill>
                  <a:prstClr val="white"/>
                </a:solidFill>
                <a:effectLst/>
                <a:uLnTx/>
                <a:uFillTx/>
                <a:latin typeface="Myriad Pro"/>
                <a:ea typeface="+mn-ea"/>
                <a:cs typeface="Arial" panose="020B0604020202020204" pitchFamily="34" charset="0"/>
              </a:rPr>
              <a:t>Dr Aishat Bakre</a:t>
            </a:r>
            <a:endParaRPr kumimoji="0" lang="en-GB" sz="2400"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endParaRPr>
          </a:p>
        </p:txBody>
      </p:sp>
      <p:sp>
        <p:nvSpPr>
          <p:cNvPr id="7" name="TextBox 6">
            <a:extLst>
              <a:ext uri="{FF2B5EF4-FFF2-40B4-BE49-F238E27FC236}">
                <a16:creationId xmlns:a16="http://schemas.microsoft.com/office/drawing/2014/main" id="{C4AFB9D2-7A42-AAAD-4E60-B2168D04DAAE}"/>
              </a:ext>
            </a:extLst>
          </p:cNvPr>
          <p:cNvSpPr txBox="1"/>
          <p:nvPr/>
        </p:nvSpPr>
        <p:spPr>
          <a:xfrm>
            <a:off x="2349624" y="3492298"/>
            <a:ext cx="4876800" cy="523220"/>
          </a:xfrm>
          <a:prstGeom prst="rect">
            <a:avLst/>
          </a:prstGeom>
          <a:noFill/>
        </p:spPr>
        <p:txBody>
          <a:bodyPr wrap="square">
            <a:spAutoFit/>
          </a:bodyPr>
          <a:lstStyle/>
          <a:p>
            <a:pPr algn="ctr"/>
            <a:r>
              <a:rPr lang="en-GB" sz="2800" b="1" i="1" dirty="0">
                <a:solidFill>
                  <a:schemeClr val="bg1"/>
                </a:solidFill>
                <a:cs typeface="Arial" panose="020B0604020202020204" pitchFamily="34" charset="0"/>
              </a:rPr>
              <a:t>Measuring health</a:t>
            </a:r>
          </a:p>
        </p:txBody>
      </p:sp>
    </p:spTree>
    <p:extLst>
      <p:ext uri="{BB962C8B-B14F-4D97-AF65-F5344CB8AC3E}">
        <p14:creationId xmlns:p14="http://schemas.microsoft.com/office/powerpoint/2010/main" val="1455592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611560" y="1340768"/>
            <a:ext cx="8229600" cy="3917032"/>
          </a:xfrm>
        </p:spPr>
        <p:txBody>
          <a:bodyPr>
            <a:noAutofit/>
          </a:bodyPr>
          <a:lstStyle/>
          <a:p>
            <a:pPr marL="0" indent="0">
              <a:buNone/>
            </a:pPr>
            <a:r>
              <a:rPr lang="en-GB" sz="1800" dirty="0">
                <a:cs typeface="Arial" panose="020B0604020202020204" pitchFamily="34" charset="0"/>
              </a:rPr>
              <a:t>On successful completion of this module, you should be able to: </a:t>
            </a:r>
          </a:p>
          <a:p>
            <a:pPr marL="0" indent="0">
              <a:buNone/>
            </a:pPr>
            <a:endParaRPr lang="en-GB" sz="1800" dirty="0">
              <a:cs typeface="Arial" panose="020B0604020202020204" pitchFamily="34" charset="0"/>
            </a:endParaRPr>
          </a:p>
          <a:p>
            <a:pPr lvl="0">
              <a:buFont typeface="Wingdings" panose="05000000000000000000" pitchFamily="2" charset="2"/>
              <a:buChar char="§"/>
            </a:pPr>
            <a:r>
              <a:rPr lang="en-GB" sz="1800" dirty="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800" dirty="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800" dirty="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800" dirty="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cs typeface="Arial" panose="020B0604020202020204" pitchFamily="34" charset="0"/>
              </a:rPr>
              <a:t>Module Summary</a:t>
            </a:r>
            <a:endParaRPr lang="en-GB" b="1"/>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400" dirty="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a:buFont typeface="Wingdings" panose="05000000000000000000" pitchFamily="2" charset="2"/>
              <a:buChar char="§"/>
            </a:pPr>
            <a:r>
              <a:rPr lang="en-GB" sz="2400" dirty="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dirty="0"/>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800" dirty="0">
                <a:cs typeface="Arial" panose="020B0604020202020204" pitchFamily="34" charset="0"/>
              </a:rPr>
              <a:t>To understand</a:t>
            </a:r>
          </a:p>
          <a:p>
            <a:pPr>
              <a:buFont typeface="Wingdings" panose="05000000000000000000" pitchFamily="2" charset="2"/>
              <a:buChar char="§"/>
            </a:pPr>
            <a:r>
              <a:rPr lang="en-GB" sz="2800" dirty="0">
                <a:cs typeface="Arial" panose="020B0604020202020204" pitchFamily="34" charset="0"/>
              </a:rPr>
              <a:t>Why health is measured</a:t>
            </a:r>
          </a:p>
          <a:p>
            <a:pPr>
              <a:buFont typeface="Wingdings" panose="05000000000000000000" pitchFamily="2" charset="2"/>
              <a:buChar char="§"/>
            </a:pPr>
            <a:r>
              <a:rPr lang="en-GB" sz="2800" dirty="0">
                <a:cs typeface="Arial" panose="020B0604020202020204" pitchFamily="34" charset="0"/>
              </a:rPr>
              <a:t>Ways of measuring health</a:t>
            </a:r>
          </a:p>
          <a:p>
            <a:pPr>
              <a:buFont typeface="Wingdings" panose="05000000000000000000" pitchFamily="2" charset="2"/>
              <a:buChar char="§"/>
            </a:pPr>
            <a:r>
              <a:rPr lang="en-GB" sz="2800" dirty="0">
                <a:cs typeface="Arial" panose="020B0604020202020204" pitchFamily="34" charset="0"/>
              </a:rPr>
              <a:t>The indicators of health</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a:bodyPr>
          <a:lstStyle/>
          <a:p>
            <a:r>
              <a:rPr lang="en-GB" b="1" i="1" dirty="0">
                <a:solidFill>
                  <a:schemeClr val="bg1"/>
                </a:solidFill>
              </a:rPr>
              <a:t>Why Measure Health?</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876256" y="4005064"/>
            <a:ext cx="2267744" cy="1800200"/>
          </a:xfrm>
          <a:prstGeom prst="rect">
            <a:avLst/>
          </a:prstGeom>
        </p:spPr>
      </p:pic>
    </p:spTree>
    <p:extLst>
      <p:ext uri="{BB962C8B-B14F-4D97-AF65-F5344CB8AC3E}">
        <p14:creationId xmlns:p14="http://schemas.microsoft.com/office/powerpoint/2010/main" val="2408974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B9809-41F9-CEEB-FDF1-9E853FFF8094}"/>
              </a:ext>
            </a:extLst>
          </p:cNvPr>
          <p:cNvSpPr>
            <a:spLocks noGrp="1"/>
          </p:cNvSpPr>
          <p:nvPr>
            <p:ph type="title"/>
          </p:nvPr>
        </p:nvSpPr>
        <p:spPr/>
        <p:txBody>
          <a:bodyPr/>
          <a:lstStyle/>
          <a:p>
            <a:r>
              <a:rPr lang="en-GB" b="1" dirty="0"/>
              <a:t>Measuring Health</a:t>
            </a:r>
          </a:p>
        </p:txBody>
      </p:sp>
      <p:sp>
        <p:nvSpPr>
          <p:cNvPr id="3" name="Content Placeholder 2">
            <a:extLst>
              <a:ext uri="{FF2B5EF4-FFF2-40B4-BE49-F238E27FC236}">
                <a16:creationId xmlns:a16="http://schemas.microsoft.com/office/drawing/2014/main" id="{DF1840ED-5436-A929-AFF2-DF789F10D2FD}"/>
              </a:ext>
            </a:extLst>
          </p:cNvPr>
          <p:cNvSpPr>
            <a:spLocks noGrp="1"/>
          </p:cNvSpPr>
          <p:nvPr>
            <p:ph idx="1"/>
          </p:nvPr>
        </p:nvSpPr>
        <p:spPr/>
        <p:txBody>
          <a:bodyPr/>
          <a:lstStyle/>
          <a:p>
            <a:r>
              <a:rPr lang="en-GB" dirty="0"/>
              <a:t>Measuring the health of populations is fundamental to improving their health status.</a:t>
            </a:r>
          </a:p>
        </p:txBody>
      </p:sp>
    </p:spTree>
    <p:extLst>
      <p:ext uri="{BB962C8B-B14F-4D97-AF65-F5344CB8AC3E}">
        <p14:creationId xmlns:p14="http://schemas.microsoft.com/office/powerpoint/2010/main" val="3487451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821DA-9539-4479-BC7B-7354FE4F2FA4}"/>
              </a:ext>
            </a:extLst>
          </p:cNvPr>
          <p:cNvSpPr>
            <a:spLocks noGrp="1"/>
          </p:cNvSpPr>
          <p:nvPr>
            <p:ph type="title"/>
          </p:nvPr>
        </p:nvSpPr>
        <p:spPr/>
        <p:txBody>
          <a:bodyPr/>
          <a:lstStyle/>
          <a:p>
            <a:pPr algn="ctr"/>
            <a:r>
              <a:rPr lang="en-GB" b="1" dirty="0"/>
              <a:t>Reason for Measuring Health</a:t>
            </a:r>
          </a:p>
        </p:txBody>
      </p:sp>
      <p:sp>
        <p:nvSpPr>
          <p:cNvPr id="3" name="Content Placeholder 2">
            <a:extLst>
              <a:ext uri="{FF2B5EF4-FFF2-40B4-BE49-F238E27FC236}">
                <a16:creationId xmlns:a16="http://schemas.microsoft.com/office/drawing/2014/main" id="{29D13FDB-61EF-45CF-8D5C-23CE870CC9FC}"/>
              </a:ext>
            </a:extLst>
          </p:cNvPr>
          <p:cNvSpPr>
            <a:spLocks noGrp="1"/>
          </p:cNvSpPr>
          <p:nvPr>
            <p:ph idx="1"/>
          </p:nvPr>
        </p:nvSpPr>
        <p:spPr/>
        <p:txBody>
          <a:bodyPr>
            <a:normAutofit fontScale="70000" lnSpcReduction="20000"/>
          </a:bodyPr>
          <a:lstStyle/>
          <a:p>
            <a:pPr marL="0" indent="0">
              <a:buNone/>
            </a:pPr>
            <a:r>
              <a:rPr lang="en-GB" dirty="0"/>
              <a:t>It is important to measure health </a:t>
            </a:r>
          </a:p>
          <a:p>
            <a:pPr>
              <a:buFont typeface="Wingdings" panose="05000000000000000000" pitchFamily="2" charset="2"/>
              <a:buChar char="§"/>
            </a:pPr>
            <a:r>
              <a:rPr lang="en-GB" b="1" i="1" dirty="0"/>
              <a:t>To establish priorities</a:t>
            </a:r>
            <a:r>
              <a:rPr lang="en-GB" b="1" dirty="0"/>
              <a:t>: </a:t>
            </a:r>
            <a:r>
              <a:rPr lang="en-GB" dirty="0"/>
              <a:t>Collecting and evaluating information about the health status  and health problems of a community are important ways of identifying needs.</a:t>
            </a:r>
          </a:p>
          <a:p>
            <a:pPr>
              <a:buFont typeface="Wingdings" panose="05000000000000000000" pitchFamily="2" charset="2"/>
              <a:buChar char="§"/>
            </a:pPr>
            <a:endParaRPr lang="en-GB" dirty="0"/>
          </a:p>
          <a:p>
            <a:pPr>
              <a:buFont typeface="Wingdings" panose="05000000000000000000" pitchFamily="2" charset="2"/>
              <a:buChar char="§"/>
            </a:pPr>
            <a:r>
              <a:rPr lang="en-GB" b="1" i="1" dirty="0"/>
              <a:t>To assist planning</a:t>
            </a:r>
            <a:r>
              <a:rPr lang="en-GB" b="1" dirty="0"/>
              <a:t>: </a:t>
            </a:r>
            <a:r>
              <a:rPr lang="en-GB" dirty="0"/>
              <a:t>Health promoters need information to assist the planning and evaluation of health promotion programmes.</a:t>
            </a:r>
          </a:p>
          <a:p>
            <a:pPr>
              <a:buFont typeface="Wingdings" panose="05000000000000000000" pitchFamily="2" charset="2"/>
              <a:buChar char="§"/>
            </a:pPr>
            <a:r>
              <a:rPr lang="en-GB" dirty="0"/>
              <a:t>It is important to establish baseline data in order to plan priorities and to have a standard against which health promotion interventions can be evaluated.</a:t>
            </a:r>
          </a:p>
          <a:p>
            <a:pPr marL="0" indent="0">
              <a:buNone/>
            </a:pPr>
            <a:r>
              <a:rPr lang="en-GB" dirty="0"/>
              <a:t>                                                          (Naidoo and Wills, 2009)</a:t>
            </a:r>
          </a:p>
        </p:txBody>
      </p:sp>
    </p:spTree>
    <p:extLst>
      <p:ext uri="{BB962C8B-B14F-4D97-AF65-F5344CB8AC3E}">
        <p14:creationId xmlns:p14="http://schemas.microsoft.com/office/powerpoint/2010/main" val="473001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64878-E581-4F1A-BECB-443CF0529799}"/>
              </a:ext>
            </a:extLst>
          </p:cNvPr>
          <p:cNvSpPr>
            <a:spLocks noGrp="1"/>
          </p:cNvSpPr>
          <p:nvPr>
            <p:ph type="title"/>
          </p:nvPr>
        </p:nvSpPr>
        <p:spPr/>
        <p:txBody>
          <a:bodyPr/>
          <a:lstStyle/>
          <a:p>
            <a:pPr algn="ctr"/>
            <a:r>
              <a:rPr lang="en-GB" b="1" dirty="0"/>
              <a:t>Reason for Measuring Health</a:t>
            </a:r>
          </a:p>
        </p:txBody>
      </p:sp>
      <p:sp>
        <p:nvSpPr>
          <p:cNvPr id="3" name="Content Placeholder 2">
            <a:extLst>
              <a:ext uri="{FF2B5EF4-FFF2-40B4-BE49-F238E27FC236}">
                <a16:creationId xmlns:a16="http://schemas.microsoft.com/office/drawing/2014/main" id="{C270D798-F461-44A2-A41B-960795FC03D4}"/>
              </a:ext>
            </a:extLst>
          </p:cNvPr>
          <p:cNvSpPr>
            <a:spLocks noGrp="1"/>
          </p:cNvSpPr>
          <p:nvPr>
            <p:ph idx="1"/>
          </p:nvPr>
        </p:nvSpPr>
        <p:spPr>
          <a:xfrm>
            <a:off x="457200" y="1417638"/>
            <a:ext cx="8229600" cy="4387626"/>
          </a:xfrm>
        </p:spPr>
        <p:txBody>
          <a:bodyPr>
            <a:normAutofit fontScale="47500" lnSpcReduction="20000"/>
          </a:bodyPr>
          <a:lstStyle/>
          <a:p>
            <a:pPr>
              <a:buFont typeface="Wingdings" panose="05000000000000000000" pitchFamily="2" charset="2"/>
              <a:buChar char="§"/>
            </a:pPr>
            <a:r>
              <a:rPr lang="en-GB" sz="4200" b="1" i="1" dirty="0"/>
              <a:t>To Justify resources</a:t>
            </a:r>
            <a:r>
              <a:rPr lang="en-GB" sz="4200" b="1" dirty="0"/>
              <a:t>: </a:t>
            </a:r>
            <a:r>
              <a:rPr lang="en-GB" sz="4200" dirty="0"/>
              <a:t>Health promotion is often in competition with other activities because of scarce resources.</a:t>
            </a:r>
          </a:p>
          <a:p>
            <a:pPr>
              <a:buFont typeface="Wingdings" panose="05000000000000000000" pitchFamily="2" charset="2"/>
              <a:buChar char="§"/>
            </a:pPr>
            <a:r>
              <a:rPr lang="en-GB" sz="4200" dirty="0"/>
              <a:t>To make claim for resources and to prove that their activities are effective, health promoters need information on the health status of populations.</a:t>
            </a:r>
          </a:p>
          <a:p>
            <a:pPr>
              <a:buFont typeface="Wingdings" panose="05000000000000000000" pitchFamily="2" charset="2"/>
              <a:buChar char="§"/>
            </a:pPr>
            <a:endParaRPr lang="en-GB" sz="4200" dirty="0"/>
          </a:p>
          <a:p>
            <a:pPr>
              <a:buFont typeface="Wingdings" panose="05000000000000000000" pitchFamily="2" charset="2"/>
              <a:buChar char="§"/>
            </a:pPr>
            <a:r>
              <a:rPr lang="en-GB" sz="4200" b="1" i="1" dirty="0"/>
              <a:t>To assist the development of the profession</a:t>
            </a:r>
            <a:r>
              <a:rPr lang="en-GB" sz="4200" b="1" dirty="0"/>
              <a:t>: </a:t>
            </a:r>
            <a:r>
              <a:rPr lang="en-GB" sz="4200" dirty="0"/>
              <a:t>Measurements of health gain are important to the professional development of health promoters.</a:t>
            </a:r>
          </a:p>
          <a:p>
            <a:pPr>
              <a:buFont typeface="Wingdings" panose="05000000000000000000" pitchFamily="2" charset="2"/>
              <a:buChar char="§"/>
            </a:pPr>
            <a:r>
              <a:rPr lang="en-GB" sz="4200" dirty="0"/>
              <a:t>Unless there is a means of measuring the effect of our actions, health promotion work will remain invisible, underfunded and low priority.</a:t>
            </a:r>
          </a:p>
          <a:p>
            <a:pPr>
              <a:buFont typeface="Wingdings" panose="05000000000000000000" pitchFamily="2" charset="2"/>
              <a:buChar char="§"/>
            </a:pPr>
            <a:r>
              <a:rPr lang="en-GB" sz="4200" dirty="0"/>
              <a:t>By demonstrating the efficacy of health promotion interventions, it is possible to argue for resources, credibility and funding.</a:t>
            </a:r>
          </a:p>
          <a:p>
            <a:pPr marL="0" indent="0">
              <a:buNone/>
            </a:pPr>
            <a:endParaRPr lang="en-GB" dirty="0"/>
          </a:p>
          <a:p>
            <a:pPr marL="0" indent="0">
              <a:buNone/>
            </a:pPr>
            <a:r>
              <a:rPr lang="en-GB" dirty="0"/>
              <a:t>                                                                                        (Naidoo and Wills, 2009)</a:t>
            </a:r>
          </a:p>
          <a:p>
            <a:endParaRPr lang="en-GB" dirty="0"/>
          </a:p>
        </p:txBody>
      </p:sp>
    </p:spTree>
    <p:extLst>
      <p:ext uri="{BB962C8B-B14F-4D97-AF65-F5344CB8AC3E}">
        <p14:creationId xmlns:p14="http://schemas.microsoft.com/office/powerpoint/2010/main" val="401936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B49A7-134F-4BA5-82BB-0E4C2AD412F6}"/>
              </a:ext>
            </a:extLst>
          </p:cNvPr>
          <p:cNvSpPr>
            <a:spLocks noGrp="1"/>
          </p:cNvSpPr>
          <p:nvPr>
            <p:ph type="title"/>
          </p:nvPr>
        </p:nvSpPr>
        <p:spPr/>
        <p:txBody>
          <a:bodyPr/>
          <a:lstStyle/>
          <a:p>
            <a:pPr algn="ctr"/>
            <a:r>
              <a:rPr lang="en-GB" b="1" dirty="0"/>
              <a:t>Reason for Measuring Health</a:t>
            </a:r>
          </a:p>
        </p:txBody>
      </p:sp>
      <p:sp>
        <p:nvSpPr>
          <p:cNvPr id="3" name="Content Placeholder 2">
            <a:extLst>
              <a:ext uri="{FF2B5EF4-FFF2-40B4-BE49-F238E27FC236}">
                <a16:creationId xmlns:a16="http://schemas.microsoft.com/office/drawing/2014/main" id="{5D699D4C-FF5D-4550-A141-F57F5E8E6094}"/>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sz="3000" dirty="0"/>
              <a:t>For clinical and research purposes, generic measures help to distinguish which treatments are best. </a:t>
            </a:r>
          </a:p>
          <a:p>
            <a:pPr>
              <a:buFont typeface="Wingdings" panose="05000000000000000000" pitchFamily="2" charset="2"/>
              <a:buChar char="§"/>
            </a:pPr>
            <a:r>
              <a:rPr lang="en-GB" sz="3000" dirty="0"/>
              <a:t>For epidemiological purposes, they enable comparisons of population health and the burden of diseases, risk factors, and injuries. </a:t>
            </a:r>
          </a:p>
          <a:p>
            <a:pPr>
              <a:buFont typeface="Wingdings" panose="05000000000000000000" pitchFamily="2" charset="2"/>
              <a:buChar char="§"/>
            </a:pPr>
            <a:r>
              <a:rPr lang="en-GB" sz="3000" dirty="0"/>
              <a:t>For allocational purposes, they permit health economists to measure the cost-effectiveness of alternative clinical strategies. </a:t>
            </a:r>
          </a:p>
          <a:p>
            <a:pPr marL="0" indent="0">
              <a:buNone/>
            </a:pPr>
            <a:r>
              <a:rPr lang="en-GB" dirty="0"/>
              <a:t>                                         </a:t>
            </a:r>
            <a:r>
              <a:rPr lang="en-GB" sz="2800" dirty="0"/>
              <a:t>(Naidoo and Wills, 2009)</a:t>
            </a:r>
          </a:p>
          <a:p>
            <a:endParaRPr lang="en-GB" dirty="0"/>
          </a:p>
        </p:txBody>
      </p:sp>
    </p:spTree>
    <p:extLst>
      <p:ext uri="{BB962C8B-B14F-4D97-AF65-F5344CB8AC3E}">
        <p14:creationId xmlns:p14="http://schemas.microsoft.com/office/powerpoint/2010/main" val="2458324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36BC9-B7C7-7E12-881A-DA5FCA305499}"/>
              </a:ext>
            </a:extLst>
          </p:cNvPr>
          <p:cNvSpPr>
            <a:spLocks noGrp="1"/>
          </p:cNvSpPr>
          <p:nvPr>
            <p:ph type="title"/>
          </p:nvPr>
        </p:nvSpPr>
        <p:spPr/>
        <p:txBody>
          <a:bodyPr/>
          <a:lstStyle/>
          <a:p>
            <a:r>
              <a:rPr lang="en-GB" b="1" dirty="0"/>
              <a:t>Reason for Measuring Health</a:t>
            </a:r>
            <a:endParaRPr lang="en-GB" dirty="0"/>
          </a:p>
        </p:txBody>
      </p:sp>
      <p:sp>
        <p:nvSpPr>
          <p:cNvPr id="3" name="Content Placeholder 2">
            <a:extLst>
              <a:ext uri="{FF2B5EF4-FFF2-40B4-BE49-F238E27FC236}">
                <a16:creationId xmlns:a16="http://schemas.microsoft.com/office/drawing/2014/main" id="{0FB3C667-8547-8B2D-18BA-6D4DE3E9E951}"/>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dirty="0">
                <a:effectLst/>
              </a:rPr>
              <a:t>The use of global </a:t>
            </a:r>
            <a:r>
              <a:rPr lang="en-GB" b="1" dirty="0">
                <a:effectLst/>
              </a:rPr>
              <a:t>measures</a:t>
            </a:r>
            <a:r>
              <a:rPr lang="en-GB" dirty="0">
                <a:effectLst/>
              </a:rPr>
              <a:t> of </a:t>
            </a:r>
            <a:r>
              <a:rPr lang="en-GB" b="1" dirty="0">
                <a:effectLst/>
              </a:rPr>
              <a:t>health</a:t>
            </a:r>
            <a:r>
              <a:rPr lang="en-GB" dirty="0">
                <a:effectLst/>
              </a:rPr>
              <a:t> status has been advocated as a potential method for providing data on perceived need in the community.</a:t>
            </a:r>
          </a:p>
          <a:p>
            <a:pPr>
              <a:buFont typeface="Wingdings" panose="05000000000000000000" pitchFamily="2" charset="2"/>
              <a:buChar char="§"/>
            </a:pPr>
            <a:r>
              <a:rPr lang="en-GB" dirty="0">
                <a:effectLst/>
              </a:rPr>
              <a:t>The advantage of global </a:t>
            </a:r>
            <a:r>
              <a:rPr lang="en-GB" b="1" dirty="0">
                <a:effectLst/>
              </a:rPr>
              <a:t>health measures</a:t>
            </a:r>
            <a:r>
              <a:rPr lang="en-GB" dirty="0">
                <a:effectLst/>
              </a:rPr>
              <a:t> is that population norms can be derived to provide baseline data. </a:t>
            </a:r>
          </a:p>
          <a:p>
            <a:pPr>
              <a:buFont typeface="Wingdings" panose="05000000000000000000" pitchFamily="2" charset="2"/>
              <a:buChar char="§"/>
            </a:pPr>
            <a:r>
              <a:rPr lang="en-GB" dirty="0">
                <a:effectLst/>
              </a:rPr>
              <a:t>Those specific </a:t>
            </a:r>
            <a:r>
              <a:rPr lang="en-GB" b="1" dirty="0">
                <a:effectLst/>
              </a:rPr>
              <a:t>measures</a:t>
            </a:r>
            <a:r>
              <a:rPr lang="en-GB" dirty="0">
                <a:effectLst/>
              </a:rPr>
              <a:t> are important for clinical decision-making.</a:t>
            </a:r>
          </a:p>
          <a:p>
            <a:endParaRPr lang="en-GB" dirty="0"/>
          </a:p>
        </p:txBody>
      </p:sp>
    </p:spTree>
    <p:extLst>
      <p:ext uri="{BB962C8B-B14F-4D97-AF65-F5344CB8AC3E}">
        <p14:creationId xmlns:p14="http://schemas.microsoft.com/office/powerpoint/2010/main" val="2410743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a:bodyPr>
          <a:lstStyle/>
          <a:p>
            <a:r>
              <a:rPr lang="en-GB" b="1" i="1" dirty="0">
                <a:solidFill>
                  <a:schemeClr val="bg1"/>
                </a:solidFill>
              </a:rPr>
              <a:t>What are the ways to measure health?</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876256" y="4005064"/>
            <a:ext cx="2267744" cy="1800200"/>
          </a:xfrm>
          <a:prstGeom prst="rect">
            <a:avLst/>
          </a:prstGeom>
        </p:spPr>
      </p:pic>
    </p:spTree>
    <p:extLst>
      <p:ext uri="{BB962C8B-B14F-4D97-AF65-F5344CB8AC3E}">
        <p14:creationId xmlns:p14="http://schemas.microsoft.com/office/powerpoint/2010/main" val="878552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B764E-04C7-3650-8F78-68373450A671}"/>
              </a:ext>
            </a:extLst>
          </p:cNvPr>
          <p:cNvSpPr>
            <a:spLocks noGrp="1"/>
          </p:cNvSpPr>
          <p:nvPr>
            <p:ph type="title"/>
          </p:nvPr>
        </p:nvSpPr>
        <p:spPr/>
        <p:txBody>
          <a:bodyPr/>
          <a:lstStyle/>
          <a:p>
            <a:r>
              <a:rPr lang="en-GB" b="1" dirty="0"/>
              <a:t>Ways to Measure Health</a:t>
            </a:r>
          </a:p>
        </p:txBody>
      </p:sp>
      <p:sp>
        <p:nvSpPr>
          <p:cNvPr id="3" name="Content Placeholder 2">
            <a:extLst>
              <a:ext uri="{FF2B5EF4-FFF2-40B4-BE49-F238E27FC236}">
                <a16:creationId xmlns:a16="http://schemas.microsoft.com/office/drawing/2014/main" id="{680F16C1-6A95-DA34-DE9A-353EA84A4260}"/>
              </a:ext>
            </a:extLst>
          </p:cNvPr>
          <p:cNvSpPr>
            <a:spLocks noGrp="1"/>
          </p:cNvSpPr>
          <p:nvPr>
            <p:ph idx="1"/>
          </p:nvPr>
        </p:nvSpPr>
        <p:spPr/>
        <p:txBody>
          <a:bodyPr>
            <a:normAutofit lnSpcReduction="10000"/>
          </a:bodyPr>
          <a:lstStyle/>
          <a:p>
            <a:r>
              <a:rPr lang="en-GB" sz="2400" dirty="0"/>
              <a:t>Based on the purpose, several measures of health may be developed.</a:t>
            </a:r>
          </a:p>
          <a:p>
            <a:r>
              <a:rPr lang="en-GB" sz="2400" dirty="0"/>
              <a:t>Primarily, measuring health depends on the people’s view.</a:t>
            </a:r>
          </a:p>
          <a:p>
            <a:r>
              <a:rPr lang="en-GB" sz="2400" dirty="0"/>
              <a:t>For instance, if health is about physical function then measure of physical fitness will be an adequate measure of health.</a:t>
            </a:r>
          </a:p>
          <a:p>
            <a:r>
              <a:rPr lang="en-GB" sz="2400" dirty="0"/>
              <a:t>If health is about having no disease, then the measures of the disease extent can be used as the measure of health. </a:t>
            </a:r>
          </a:p>
          <a:p>
            <a:pPr marL="0" indent="0">
              <a:buNone/>
            </a:pPr>
            <a:endParaRPr lang="en-GB" dirty="0"/>
          </a:p>
        </p:txBody>
      </p:sp>
    </p:spTree>
    <p:extLst>
      <p:ext uri="{BB962C8B-B14F-4D97-AF65-F5344CB8AC3E}">
        <p14:creationId xmlns:p14="http://schemas.microsoft.com/office/powerpoint/2010/main" val="377744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297F39-088D-4A33-B4A8-F4DEC0435D98}"/>
              </a:ext>
            </a:extLst>
          </p:cNvPr>
          <p:cNvSpPr>
            <a:spLocks noGrp="1"/>
          </p:cNvSpPr>
          <p:nvPr>
            <p:ph idx="1"/>
          </p:nvPr>
        </p:nvSpPr>
        <p:spPr>
          <a:xfrm>
            <a:off x="1331640" y="1484784"/>
            <a:ext cx="6670253" cy="4032448"/>
          </a:xfrm>
        </p:spPr>
        <p:txBody>
          <a:bodyPr>
            <a:normAutofit fontScale="77500" lnSpcReduction="20000"/>
          </a:bodyPr>
          <a:lstStyle/>
          <a:p>
            <a:pPr marL="0" indent="0">
              <a:buNone/>
            </a:pPr>
            <a:r>
              <a:rPr lang="en-GB" dirty="0"/>
              <a:t>Working in groups discuss </a:t>
            </a:r>
          </a:p>
          <a:p>
            <a:pPr marL="0" indent="0">
              <a:buNone/>
            </a:pPr>
            <a:endParaRPr lang="en-GB" dirty="0"/>
          </a:p>
          <a:p>
            <a:pPr marL="0" indent="0">
              <a:buNone/>
            </a:pPr>
            <a:r>
              <a:rPr lang="en-GB" dirty="0"/>
              <a:t>“If you want to describe the health of the people where you live or work, what information would you need”.</a:t>
            </a:r>
          </a:p>
          <a:p>
            <a:pPr marL="0" indent="0">
              <a:buNone/>
            </a:pPr>
            <a:endParaRPr lang="en-GB" dirty="0"/>
          </a:p>
          <a:p>
            <a:pPr marL="0" indent="0">
              <a:buNone/>
            </a:pPr>
            <a:endParaRPr lang="en-GB" dirty="0"/>
          </a:p>
          <a:p>
            <a:pPr marL="0" indent="0" algn="ctr">
              <a:buNone/>
            </a:pPr>
            <a:r>
              <a:rPr lang="en-GB" sz="3200" b="1" dirty="0"/>
              <a:t>Feedback your findings to the whole class</a:t>
            </a:r>
          </a:p>
          <a:p>
            <a:pPr marL="0" indent="0">
              <a:buNone/>
            </a:pPr>
            <a:endParaRPr lang="en-GB" dirty="0"/>
          </a:p>
          <a:p>
            <a:pPr marL="0" indent="0" algn="ctr">
              <a:buNone/>
            </a:pPr>
            <a:r>
              <a:rPr lang="en-GB" b="1" dirty="0"/>
              <a:t>(10 Minutes)</a:t>
            </a:r>
          </a:p>
          <a:p>
            <a:pPr marL="0" indent="0">
              <a:buNone/>
            </a:pPr>
            <a:endParaRPr lang="en-GB" dirty="0"/>
          </a:p>
        </p:txBody>
      </p:sp>
      <p:sp>
        <p:nvSpPr>
          <p:cNvPr id="4" name="TextBox 3">
            <a:extLst>
              <a:ext uri="{FF2B5EF4-FFF2-40B4-BE49-F238E27FC236}">
                <a16:creationId xmlns:a16="http://schemas.microsoft.com/office/drawing/2014/main" id="{4A80750F-E55C-CBA4-34D9-4369360368C0}"/>
              </a:ext>
            </a:extLst>
          </p:cNvPr>
          <p:cNvSpPr txBox="1"/>
          <p:nvPr/>
        </p:nvSpPr>
        <p:spPr>
          <a:xfrm>
            <a:off x="2843808" y="476672"/>
            <a:ext cx="3456384" cy="707886"/>
          </a:xfrm>
          <a:prstGeom prst="rect">
            <a:avLst/>
          </a:prstGeom>
          <a:noFill/>
        </p:spPr>
        <p:txBody>
          <a:bodyPr wrap="square">
            <a:spAutoFit/>
          </a:bodyPr>
          <a:lstStyle/>
          <a:p>
            <a:pPr algn="ctr"/>
            <a:r>
              <a:rPr lang="en-GB" sz="4000" b="1" dirty="0">
                <a:latin typeface="+mj-lt"/>
              </a:rPr>
              <a:t>Activity</a:t>
            </a:r>
            <a:endParaRPr lang="en-GB" sz="4000" dirty="0">
              <a:latin typeface="+mj-lt"/>
            </a:endParaRPr>
          </a:p>
        </p:txBody>
      </p:sp>
    </p:spTree>
    <p:extLst>
      <p:ext uri="{BB962C8B-B14F-4D97-AF65-F5344CB8AC3E}">
        <p14:creationId xmlns:p14="http://schemas.microsoft.com/office/powerpoint/2010/main" val="3980429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a:bodyPr>
          <a:lstStyle/>
          <a:p>
            <a:r>
              <a:rPr lang="en-GB" b="1" i="1" dirty="0">
                <a:solidFill>
                  <a:schemeClr val="bg1"/>
                </a:solidFill>
              </a:rPr>
              <a:t>How can Health be measured?</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876256" y="4005064"/>
            <a:ext cx="2267744" cy="1800200"/>
          </a:xfrm>
          <a:prstGeom prst="rect">
            <a:avLst/>
          </a:prstGeom>
        </p:spPr>
      </p:pic>
    </p:spTree>
    <p:extLst>
      <p:ext uri="{BB962C8B-B14F-4D97-AF65-F5344CB8AC3E}">
        <p14:creationId xmlns:p14="http://schemas.microsoft.com/office/powerpoint/2010/main" val="14145382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6F72C-11A9-F4EE-676C-2E7CBD502B6C}"/>
              </a:ext>
            </a:extLst>
          </p:cNvPr>
          <p:cNvSpPr>
            <a:spLocks noGrp="1"/>
          </p:cNvSpPr>
          <p:nvPr>
            <p:ph type="title"/>
          </p:nvPr>
        </p:nvSpPr>
        <p:spPr/>
        <p:txBody>
          <a:bodyPr/>
          <a:lstStyle/>
          <a:p>
            <a:r>
              <a:rPr lang="en-GB" b="1" dirty="0"/>
              <a:t>Measuring health</a:t>
            </a:r>
          </a:p>
        </p:txBody>
      </p:sp>
      <p:sp>
        <p:nvSpPr>
          <p:cNvPr id="3" name="Content Placeholder 2">
            <a:extLst>
              <a:ext uri="{FF2B5EF4-FFF2-40B4-BE49-F238E27FC236}">
                <a16:creationId xmlns:a16="http://schemas.microsoft.com/office/drawing/2014/main" id="{337105AB-741E-86C4-59B5-FC0FF4069559}"/>
              </a:ext>
            </a:extLst>
          </p:cNvPr>
          <p:cNvSpPr>
            <a:spLocks noGrp="1"/>
          </p:cNvSpPr>
          <p:nvPr>
            <p:ph idx="1"/>
          </p:nvPr>
        </p:nvSpPr>
        <p:spPr/>
        <p:txBody>
          <a:bodyPr/>
          <a:lstStyle/>
          <a:p>
            <a:pPr>
              <a:buFont typeface="Wingdings" panose="05000000000000000000" pitchFamily="2" charset="2"/>
              <a:buChar char="§"/>
            </a:pPr>
            <a:r>
              <a:rPr lang="en-GB" dirty="0"/>
              <a:t>Peoples’ health status can be measured by the use of health status indicators</a:t>
            </a:r>
          </a:p>
        </p:txBody>
      </p:sp>
    </p:spTree>
    <p:extLst>
      <p:ext uri="{BB962C8B-B14F-4D97-AF65-F5344CB8AC3E}">
        <p14:creationId xmlns:p14="http://schemas.microsoft.com/office/powerpoint/2010/main" val="22801266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a:bodyPr>
          <a:lstStyle/>
          <a:p>
            <a:r>
              <a:rPr lang="en-GB" b="1" i="1" dirty="0">
                <a:solidFill>
                  <a:schemeClr val="bg1"/>
                </a:solidFill>
              </a:rPr>
              <a:t>What are Health Status Indicators?</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876256" y="4005064"/>
            <a:ext cx="2267744" cy="1800200"/>
          </a:xfrm>
          <a:prstGeom prst="rect">
            <a:avLst/>
          </a:prstGeom>
        </p:spPr>
      </p:pic>
    </p:spTree>
    <p:extLst>
      <p:ext uri="{BB962C8B-B14F-4D97-AF65-F5344CB8AC3E}">
        <p14:creationId xmlns:p14="http://schemas.microsoft.com/office/powerpoint/2010/main" val="28005578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E9F3D-3C0B-4EB0-B6B7-D2E5E44D6BC9}"/>
              </a:ext>
            </a:extLst>
          </p:cNvPr>
          <p:cNvSpPr>
            <a:spLocks noGrp="1"/>
          </p:cNvSpPr>
          <p:nvPr>
            <p:ph type="title"/>
          </p:nvPr>
        </p:nvSpPr>
        <p:spPr/>
        <p:txBody>
          <a:bodyPr>
            <a:normAutofit fontScale="90000"/>
          </a:bodyPr>
          <a:lstStyle/>
          <a:p>
            <a:pPr algn="ctr"/>
            <a:br>
              <a:rPr lang="en-GB" dirty="0"/>
            </a:br>
            <a:r>
              <a:rPr lang="en-GB" dirty="0"/>
              <a:t> </a:t>
            </a:r>
            <a:r>
              <a:rPr lang="en-GB" b="1" dirty="0"/>
              <a:t>Health Status Indicators</a:t>
            </a:r>
            <a:br>
              <a:rPr lang="en-GB" dirty="0"/>
            </a:br>
            <a:endParaRPr lang="en-GB" dirty="0"/>
          </a:p>
        </p:txBody>
      </p:sp>
      <p:sp>
        <p:nvSpPr>
          <p:cNvPr id="3" name="Content Placeholder 2">
            <a:extLst>
              <a:ext uri="{FF2B5EF4-FFF2-40B4-BE49-F238E27FC236}">
                <a16:creationId xmlns:a16="http://schemas.microsoft.com/office/drawing/2014/main" id="{61DCFF7D-9ED5-4CE6-9565-5BA86B56DE47}"/>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sz="3100" dirty="0"/>
              <a:t>Health status indicators are “</a:t>
            </a:r>
            <a:r>
              <a:rPr lang="en-GB" sz="3100" i="1" dirty="0"/>
              <a:t>a set of surveillance data that has been analysed in a way that permits assessment of the health status of the population so that public health priorities and actions can be appropriately identified</a:t>
            </a:r>
            <a:r>
              <a:rPr lang="en-GB" sz="3100" dirty="0"/>
              <a:t>”. </a:t>
            </a:r>
          </a:p>
          <a:p>
            <a:pPr marL="0" indent="0">
              <a:buNone/>
            </a:pPr>
            <a:endParaRPr lang="en-GB" sz="3100" dirty="0"/>
          </a:p>
          <a:p>
            <a:pPr>
              <a:buFont typeface="Wingdings" panose="05000000000000000000" pitchFamily="2" charset="2"/>
              <a:buChar char="§"/>
            </a:pPr>
            <a:r>
              <a:rPr lang="en-GB" sz="3100" dirty="0"/>
              <a:t>Indicators should be comprehensive, valid (sensitive), standardised, meet quality criteria, and be flexible (never fixed and final) to support evolving health policies. </a:t>
            </a:r>
          </a:p>
          <a:p>
            <a:pPr marL="0" indent="0">
              <a:buNone/>
            </a:pPr>
            <a:r>
              <a:rPr lang="en-GB" sz="3000" dirty="0"/>
              <a:t>                                     </a:t>
            </a:r>
          </a:p>
          <a:p>
            <a:pPr marL="0" indent="0">
              <a:buNone/>
            </a:pPr>
            <a:r>
              <a:rPr lang="en-GB" sz="3000" dirty="0"/>
              <a:t>                                  </a:t>
            </a:r>
            <a:r>
              <a:rPr lang="en-GB" sz="3200" dirty="0"/>
              <a:t>(Flowers, Hall and </a:t>
            </a:r>
            <a:r>
              <a:rPr lang="en-GB" sz="3200" dirty="0" err="1"/>
              <a:t>Pencheon</a:t>
            </a:r>
            <a:r>
              <a:rPr lang="en-GB" sz="3200" dirty="0"/>
              <a:t>, 2005).</a:t>
            </a:r>
          </a:p>
          <a:p>
            <a:pPr marL="0" indent="0">
              <a:buNone/>
            </a:pPr>
            <a:r>
              <a:rPr lang="en-GB" sz="4000" dirty="0"/>
              <a:t> </a:t>
            </a:r>
          </a:p>
          <a:p>
            <a:endParaRPr lang="en-GB" sz="3000" dirty="0"/>
          </a:p>
          <a:p>
            <a:endParaRPr lang="en-GB" dirty="0"/>
          </a:p>
        </p:txBody>
      </p:sp>
    </p:spTree>
    <p:extLst>
      <p:ext uri="{BB962C8B-B14F-4D97-AF65-F5344CB8AC3E}">
        <p14:creationId xmlns:p14="http://schemas.microsoft.com/office/powerpoint/2010/main" val="3050232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4CFE9-7A5D-B9A3-2419-0EE8F24822D5}"/>
              </a:ext>
            </a:extLst>
          </p:cNvPr>
          <p:cNvSpPr>
            <a:spLocks noGrp="1"/>
          </p:cNvSpPr>
          <p:nvPr>
            <p:ph type="title"/>
          </p:nvPr>
        </p:nvSpPr>
        <p:spPr/>
        <p:txBody>
          <a:bodyPr/>
          <a:lstStyle/>
          <a:p>
            <a:r>
              <a:rPr lang="en-GB" b="1" dirty="0"/>
              <a:t>Health Status Indicators</a:t>
            </a:r>
            <a:endParaRPr lang="en-GB" dirty="0"/>
          </a:p>
        </p:txBody>
      </p:sp>
      <p:sp>
        <p:nvSpPr>
          <p:cNvPr id="3" name="Content Placeholder 2">
            <a:extLst>
              <a:ext uri="{FF2B5EF4-FFF2-40B4-BE49-F238E27FC236}">
                <a16:creationId xmlns:a16="http://schemas.microsoft.com/office/drawing/2014/main" id="{40F20C64-87D4-0B8F-27AC-444E27D05C1A}"/>
              </a:ext>
            </a:extLst>
          </p:cNvPr>
          <p:cNvSpPr>
            <a:spLocks noGrp="1"/>
          </p:cNvSpPr>
          <p:nvPr>
            <p:ph idx="1"/>
          </p:nvPr>
        </p:nvSpPr>
        <p:spPr/>
        <p:txBody>
          <a:bodyPr/>
          <a:lstStyle/>
          <a:p>
            <a:pPr>
              <a:buFont typeface="Wingdings" panose="05000000000000000000" pitchFamily="2" charset="2"/>
              <a:buChar char="§"/>
            </a:pPr>
            <a:r>
              <a:rPr lang="en-GB" sz="2800" dirty="0"/>
              <a:t>The selection of indicators should be primarily based on existing and comparable data sets for which regular monitoring is feasible,</a:t>
            </a:r>
          </a:p>
          <a:p>
            <a:pPr>
              <a:buFont typeface="Wingdings" panose="05000000000000000000" pitchFamily="2" charset="2"/>
              <a:buChar char="§"/>
            </a:pPr>
            <a:r>
              <a:rPr lang="en-GB" sz="2800" dirty="0"/>
              <a:t>But it should also take into consideration likely future data needs and diagnostic and treatment developments.</a:t>
            </a:r>
          </a:p>
          <a:p>
            <a:endParaRPr lang="en-GB" dirty="0"/>
          </a:p>
        </p:txBody>
      </p:sp>
    </p:spTree>
    <p:extLst>
      <p:ext uri="{BB962C8B-B14F-4D97-AF65-F5344CB8AC3E}">
        <p14:creationId xmlns:p14="http://schemas.microsoft.com/office/powerpoint/2010/main" val="7162644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9D3C1-A8BF-412F-86F2-7A419B4D1FEA}"/>
              </a:ext>
            </a:extLst>
          </p:cNvPr>
          <p:cNvSpPr>
            <a:spLocks noGrp="1"/>
          </p:cNvSpPr>
          <p:nvPr>
            <p:ph type="title"/>
          </p:nvPr>
        </p:nvSpPr>
        <p:spPr/>
        <p:txBody>
          <a:bodyPr/>
          <a:lstStyle/>
          <a:p>
            <a:pPr algn="ctr"/>
            <a:r>
              <a:rPr lang="en-GB" b="1" dirty="0"/>
              <a:t>Health Indicators</a:t>
            </a:r>
          </a:p>
        </p:txBody>
      </p:sp>
      <p:sp>
        <p:nvSpPr>
          <p:cNvPr id="3" name="Content Placeholder 2">
            <a:extLst>
              <a:ext uri="{FF2B5EF4-FFF2-40B4-BE49-F238E27FC236}">
                <a16:creationId xmlns:a16="http://schemas.microsoft.com/office/drawing/2014/main" id="{69ECFEC1-C747-4299-9C1A-959343505BCD}"/>
              </a:ext>
            </a:extLst>
          </p:cNvPr>
          <p:cNvSpPr>
            <a:spLocks noGrp="1"/>
          </p:cNvSpPr>
          <p:nvPr>
            <p:ph idx="1"/>
          </p:nvPr>
        </p:nvSpPr>
        <p:spPr>
          <a:xfrm>
            <a:off x="1042987" y="1484784"/>
            <a:ext cx="7058025" cy="3960440"/>
          </a:xfrm>
        </p:spPr>
        <p:txBody>
          <a:bodyPr>
            <a:normAutofit fontScale="85000" lnSpcReduction="10000"/>
          </a:bodyPr>
          <a:lstStyle/>
          <a:p>
            <a:pPr marL="0" indent="0">
              <a:buNone/>
            </a:pPr>
            <a:r>
              <a:rPr lang="en-GB" dirty="0"/>
              <a:t>Indicators are subdivided into </a:t>
            </a:r>
          </a:p>
          <a:p>
            <a:pPr marL="0" indent="0">
              <a:buNone/>
            </a:pPr>
            <a:endParaRPr lang="en-GB" dirty="0"/>
          </a:p>
          <a:p>
            <a:pPr>
              <a:buFont typeface="Wingdings" panose="05000000000000000000" pitchFamily="2" charset="2"/>
              <a:buChar char="§"/>
            </a:pPr>
            <a:r>
              <a:rPr lang="en-GB" b="1" dirty="0"/>
              <a:t>Health status indicators </a:t>
            </a:r>
            <a:r>
              <a:rPr lang="en-GB" dirty="0"/>
              <a:t>(disease specific mortality, morbidity and disability),</a:t>
            </a:r>
          </a:p>
          <a:p>
            <a:pPr>
              <a:buFont typeface="Wingdings" panose="05000000000000000000" pitchFamily="2" charset="2"/>
              <a:buChar char="§"/>
            </a:pPr>
            <a:r>
              <a:rPr lang="en-GB" b="1" dirty="0"/>
              <a:t>Determinants of health </a:t>
            </a:r>
            <a:r>
              <a:rPr lang="en-GB" dirty="0"/>
              <a:t>(biological Risk factors and health behaviours)</a:t>
            </a:r>
          </a:p>
          <a:p>
            <a:pPr>
              <a:buFont typeface="Wingdings" panose="05000000000000000000" pitchFamily="2" charset="2"/>
              <a:buChar char="§"/>
            </a:pPr>
            <a:r>
              <a:rPr lang="en-GB" dirty="0"/>
              <a:t> </a:t>
            </a:r>
            <a:r>
              <a:rPr lang="en-GB" b="1" dirty="0"/>
              <a:t>and health systems </a:t>
            </a:r>
            <a:r>
              <a:rPr lang="en-GB" dirty="0"/>
              <a:t>(surgical procedures, medication use, use of health services).</a:t>
            </a:r>
          </a:p>
          <a:p>
            <a:endParaRPr lang="en-GB" dirty="0"/>
          </a:p>
        </p:txBody>
      </p:sp>
    </p:spTree>
    <p:extLst>
      <p:ext uri="{BB962C8B-B14F-4D97-AF65-F5344CB8AC3E}">
        <p14:creationId xmlns:p14="http://schemas.microsoft.com/office/powerpoint/2010/main" val="33749645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0C4DA-436C-45C4-A1D3-AD3977122CEA}"/>
              </a:ext>
            </a:extLst>
          </p:cNvPr>
          <p:cNvSpPr>
            <a:spLocks noGrp="1"/>
          </p:cNvSpPr>
          <p:nvPr>
            <p:ph type="title"/>
          </p:nvPr>
        </p:nvSpPr>
        <p:spPr/>
        <p:txBody>
          <a:bodyPr/>
          <a:lstStyle/>
          <a:p>
            <a:pPr algn="ctr"/>
            <a:r>
              <a:rPr lang="en-GB" b="1" dirty="0"/>
              <a:t>Health status indicators</a:t>
            </a:r>
          </a:p>
        </p:txBody>
      </p:sp>
      <p:sp>
        <p:nvSpPr>
          <p:cNvPr id="3" name="Content Placeholder 2">
            <a:extLst>
              <a:ext uri="{FF2B5EF4-FFF2-40B4-BE49-F238E27FC236}">
                <a16:creationId xmlns:a16="http://schemas.microsoft.com/office/drawing/2014/main" id="{80EC9753-E7BA-4F5D-A7D0-4E49A8F13390}"/>
              </a:ext>
            </a:extLst>
          </p:cNvPr>
          <p:cNvSpPr>
            <a:spLocks noGrp="1"/>
          </p:cNvSpPr>
          <p:nvPr>
            <p:ph idx="1"/>
          </p:nvPr>
        </p:nvSpPr>
        <p:spPr>
          <a:xfrm>
            <a:off x="827584" y="1428329"/>
            <a:ext cx="7670948" cy="3263504"/>
          </a:xfrm>
        </p:spPr>
        <p:txBody>
          <a:bodyPr>
            <a:noAutofit/>
          </a:bodyPr>
          <a:lstStyle/>
          <a:p>
            <a:pPr>
              <a:buFont typeface="Wingdings" panose="05000000000000000000" pitchFamily="2" charset="2"/>
              <a:buChar char="§"/>
            </a:pPr>
            <a:r>
              <a:rPr lang="en-GB" sz="2400" dirty="0"/>
              <a:t>Disease-specific  mortality,  morbidity  and  disability  should  be  available  for  the  overall  population  and  for  age  and  sex  subgroups. </a:t>
            </a:r>
          </a:p>
          <a:p>
            <a:pPr>
              <a:buFont typeface="Wingdings" panose="05000000000000000000" pitchFamily="2" charset="2"/>
              <a:buChar char="§"/>
            </a:pPr>
            <a:r>
              <a:rPr lang="en-GB" sz="2400" dirty="0"/>
              <a:t> For  each  country  or  area  it  would  be  useful  to  have  absolute  numbers,  crude  and  age-standardised  rates  according  to  a  standard  population  (i.e.  European  standard population);</a:t>
            </a:r>
          </a:p>
          <a:p>
            <a:pPr>
              <a:buFont typeface="Wingdings" panose="05000000000000000000" pitchFamily="2" charset="2"/>
              <a:buChar char="§"/>
            </a:pPr>
            <a:r>
              <a:rPr lang="en-GB" sz="2400" dirty="0"/>
              <a:t>Standardisation in this case would improve comparability between countries with different age distribution in the population. </a:t>
            </a:r>
          </a:p>
        </p:txBody>
      </p:sp>
    </p:spTree>
    <p:extLst>
      <p:ext uri="{BB962C8B-B14F-4D97-AF65-F5344CB8AC3E}">
        <p14:creationId xmlns:p14="http://schemas.microsoft.com/office/powerpoint/2010/main" val="21224449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204864"/>
            <a:ext cx="8062664" cy="1470025"/>
          </a:xfrm>
        </p:spPr>
        <p:txBody>
          <a:bodyPr>
            <a:normAutofit fontScale="90000"/>
          </a:bodyPr>
          <a:lstStyle/>
          <a:p>
            <a:r>
              <a:rPr lang="en-GB" b="1" i="1" dirty="0">
                <a:solidFill>
                  <a:schemeClr val="bg1"/>
                </a:solidFill>
              </a:rPr>
              <a:t>What are the two most common means of measuring health?</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876256" y="3818905"/>
            <a:ext cx="2267744" cy="1986359"/>
          </a:xfrm>
          <a:prstGeom prst="rect">
            <a:avLst/>
          </a:prstGeom>
        </p:spPr>
      </p:pic>
    </p:spTree>
    <p:extLst>
      <p:ext uri="{BB962C8B-B14F-4D97-AF65-F5344CB8AC3E}">
        <p14:creationId xmlns:p14="http://schemas.microsoft.com/office/powerpoint/2010/main" val="26548675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330E5-2B96-451D-9822-5F67631139CB}"/>
              </a:ext>
            </a:extLst>
          </p:cNvPr>
          <p:cNvSpPr>
            <a:spLocks noGrp="1"/>
          </p:cNvSpPr>
          <p:nvPr>
            <p:ph type="title"/>
          </p:nvPr>
        </p:nvSpPr>
        <p:spPr/>
        <p:txBody>
          <a:bodyPr/>
          <a:lstStyle/>
          <a:p>
            <a:pPr algn="ctr"/>
            <a:r>
              <a:rPr lang="en-GB" b="1" dirty="0"/>
              <a:t>Measuring Health</a:t>
            </a:r>
          </a:p>
        </p:txBody>
      </p:sp>
      <p:sp>
        <p:nvSpPr>
          <p:cNvPr id="3" name="Content Placeholder 2">
            <a:extLst>
              <a:ext uri="{FF2B5EF4-FFF2-40B4-BE49-F238E27FC236}">
                <a16:creationId xmlns:a16="http://schemas.microsoft.com/office/drawing/2014/main" id="{FF7E0C32-106C-4C3E-BF8E-051A3ADB4B12}"/>
              </a:ext>
            </a:extLst>
          </p:cNvPr>
          <p:cNvSpPr>
            <a:spLocks noGrp="1"/>
          </p:cNvSpPr>
          <p:nvPr>
            <p:ph idx="1"/>
          </p:nvPr>
        </p:nvSpPr>
        <p:spPr>
          <a:xfrm>
            <a:off x="683568" y="1340768"/>
            <a:ext cx="7886700" cy="4320480"/>
          </a:xfrm>
        </p:spPr>
        <p:txBody>
          <a:bodyPr>
            <a:normAutofit fontScale="40000" lnSpcReduction="20000"/>
          </a:bodyPr>
          <a:lstStyle/>
          <a:p>
            <a:pPr marL="0" indent="0">
              <a:buNone/>
            </a:pPr>
            <a:r>
              <a:rPr lang="en-GB" sz="8000" dirty="0"/>
              <a:t>The two most common means of assessing  population’s health include </a:t>
            </a:r>
          </a:p>
          <a:p>
            <a:r>
              <a:rPr lang="en-GB" sz="8000" b="1" dirty="0"/>
              <a:t>mortality </a:t>
            </a:r>
            <a:r>
              <a:rPr lang="en-GB" sz="8000" dirty="0"/>
              <a:t>and</a:t>
            </a:r>
          </a:p>
          <a:p>
            <a:r>
              <a:rPr lang="en-GB" sz="8000" b="1" dirty="0"/>
              <a:t>morbidity</a:t>
            </a:r>
            <a:endParaRPr lang="en-GB" sz="8000" dirty="0"/>
          </a:p>
          <a:p>
            <a:r>
              <a:rPr lang="en-GB" sz="8000" dirty="0"/>
              <a:t>Data on deaths and illness are often used as a surrogate/substitute measures of health.</a:t>
            </a:r>
          </a:p>
          <a:p>
            <a:pPr marL="0" indent="0">
              <a:buNone/>
            </a:pPr>
            <a:r>
              <a:rPr lang="en-GB" sz="8000" dirty="0"/>
              <a:t>                             (Naidoo and Wills, 2009)</a:t>
            </a:r>
          </a:p>
          <a:p>
            <a:endParaRPr lang="en-GB" dirty="0"/>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6181035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a:bodyPr>
          <a:lstStyle/>
          <a:p>
            <a:r>
              <a:rPr lang="en-GB" b="1" i="1" dirty="0">
                <a:solidFill>
                  <a:schemeClr val="bg1"/>
                </a:solidFill>
              </a:rPr>
              <a:t>What are the </a:t>
            </a:r>
            <a:r>
              <a:rPr lang="en-GB" sz="4400" b="1" i="1" dirty="0">
                <a:solidFill>
                  <a:schemeClr val="bg1"/>
                </a:solidFill>
              </a:rPr>
              <a:t>shortcomings of</a:t>
            </a:r>
            <a:r>
              <a:rPr lang="en-GB" b="1" i="1" dirty="0">
                <a:solidFill>
                  <a:schemeClr val="bg1"/>
                </a:solidFill>
              </a:rPr>
              <a:t> measuring health?</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876256" y="4005064"/>
            <a:ext cx="2267744" cy="1800200"/>
          </a:xfrm>
          <a:prstGeom prst="rect">
            <a:avLst/>
          </a:prstGeom>
        </p:spPr>
      </p:pic>
    </p:spTree>
    <p:extLst>
      <p:ext uri="{BB962C8B-B14F-4D97-AF65-F5344CB8AC3E}">
        <p14:creationId xmlns:p14="http://schemas.microsoft.com/office/powerpoint/2010/main" val="28555367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55CDB-1242-D3B4-06B8-76B37764E237}"/>
              </a:ext>
            </a:extLst>
          </p:cNvPr>
          <p:cNvSpPr>
            <a:spLocks noGrp="1"/>
          </p:cNvSpPr>
          <p:nvPr>
            <p:ph type="title"/>
          </p:nvPr>
        </p:nvSpPr>
        <p:spPr/>
        <p:txBody>
          <a:bodyPr/>
          <a:lstStyle/>
          <a:p>
            <a:r>
              <a:rPr lang="en-GB" b="1" dirty="0"/>
              <a:t>S</a:t>
            </a:r>
            <a:r>
              <a:rPr lang="en-GB" sz="4400" b="1" dirty="0"/>
              <a:t>hortcomings</a:t>
            </a:r>
            <a:endParaRPr lang="en-GB" dirty="0"/>
          </a:p>
        </p:txBody>
      </p:sp>
      <p:sp>
        <p:nvSpPr>
          <p:cNvPr id="3" name="Content Placeholder 2">
            <a:extLst>
              <a:ext uri="{FF2B5EF4-FFF2-40B4-BE49-F238E27FC236}">
                <a16:creationId xmlns:a16="http://schemas.microsoft.com/office/drawing/2014/main" id="{384BF189-CF66-4F06-1B2E-0DD5D0642EAF}"/>
              </a:ext>
            </a:extLst>
          </p:cNvPr>
          <p:cNvSpPr>
            <a:spLocks noGrp="1"/>
          </p:cNvSpPr>
          <p:nvPr>
            <p:ph idx="1"/>
          </p:nvPr>
        </p:nvSpPr>
        <p:spPr>
          <a:xfrm>
            <a:off x="457200" y="1484784"/>
            <a:ext cx="8229600" cy="4104456"/>
          </a:xfrm>
        </p:spPr>
        <p:txBody>
          <a:bodyPr>
            <a:normAutofit fontScale="55000" lnSpcReduction="20000"/>
          </a:bodyPr>
          <a:lstStyle/>
          <a:p>
            <a:pPr marL="0" indent="0">
              <a:buNone/>
            </a:pPr>
            <a:r>
              <a:rPr lang="en-GB" sz="3400" b="1" dirty="0"/>
              <a:t>The shortcomings are </a:t>
            </a:r>
          </a:p>
          <a:p>
            <a:pPr marL="0" indent="0">
              <a:buNone/>
            </a:pPr>
            <a:endParaRPr lang="en-GB" sz="3400" b="1" dirty="0"/>
          </a:p>
          <a:p>
            <a:pPr>
              <a:buFont typeface="Wingdings" panose="05000000000000000000" pitchFamily="2" charset="2"/>
              <a:buChar char="§"/>
            </a:pPr>
            <a:r>
              <a:rPr lang="en-GB" sz="3800" dirty="0"/>
              <a:t>Measuring conditions which limit health, such as illness is not the same as measuring health itself.</a:t>
            </a:r>
          </a:p>
          <a:p>
            <a:pPr>
              <a:buFont typeface="Wingdings" panose="05000000000000000000" pitchFamily="2" charset="2"/>
              <a:buChar char="§"/>
            </a:pPr>
            <a:r>
              <a:rPr lang="en-GB" sz="3800" dirty="0"/>
              <a:t>Measuring mortality rates does not reflect the extent of illness in the population,</a:t>
            </a:r>
          </a:p>
          <a:p>
            <a:pPr>
              <a:buFont typeface="Wingdings" panose="05000000000000000000" pitchFamily="2" charset="2"/>
              <a:buChar char="§"/>
            </a:pPr>
            <a:r>
              <a:rPr lang="en-GB" sz="3800" dirty="0"/>
              <a:t>Nor does it say anything about the quality of health experienced by people when they were alive.</a:t>
            </a:r>
          </a:p>
          <a:p>
            <a:pPr>
              <a:buFont typeface="Wingdings" panose="05000000000000000000" pitchFamily="2" charset="2"/>
              <a:buChar char="§"/>
            </a:pPr>
            <a:r>
              <a:rPr lang="en-GB" sz="3800" dirty="0"/>
              <a:t>For example, conditions such as arthritis or schizophrenia cause considerable suffering and pain but do not lead to premature death and so are not reflected in mortality rate.</a:t>
            </a:r>
          </a:p>
          <a:p>
            <a:pPr marL="0" indent="0">
              <a:buNone/>
            </a:pPr>
            <a:r>
              <a:rPr lang="en-GB" sz="3800" dirty="0"/>
              <a:t>                                                          </a:t>
            </a:r>
          </a:p>
          <a:p>
            <a:pPr marL="0" indent="0">
              <a:buNone/>
            </a:pPr>
            <a:r>
              <a:rPr lang="en-GB" sz="3400" dirty="0"/>
              <a:t>                                                               (Naidoo and Wills, 2009)                                     </a:t>
            </a:r>
          </a:p>
          <a:p>
            <a:endParaRPr lang="en-GB" sz="3400" dirty="0"/>
          </a:p>
          <a:p>
            <a:endParaRPr lang="en-GB" dirty="0"/>
          </a:p>
        </p:txBody>
      </p:sp>
    </p:spTree>
    <p:extLst>
      <p:ext uri="{BB962C8B-B14F-4D97-AF65-F5344CB8AC3E}">
        <p14:creationId xmlns:p14="http://schemas.microsoft.com/office/powerpoint/2010/main" val="33029572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0AF91-FB13-46AE-BB40-05466D2E7EE8}"/>
              </a:ext>
            </a:extLst>
          </p:cNvPr>
          <p:cNvSpPr>
            <a:spLocks noGrp="1"/>
          </p:cNvSpPr>
          <p:nvPr>
            <p:ph type="title"/>
          </p:nvPr>
        </p:nvSpPr>
        <p:spPr>
          <a:xfrm>
            <a:off x="669275" y="2174347"/>
            <a:ext cx="7370284" cy="1415963"/>
          </a:xfrm>
        </p:spPr>
        <p:txBody>
          <a:bodyPr/>
          <a:lstStyle/>
          <a:p>
            <a:pPr algn="ctr"/>
            <a:r>
              <a:rPr lang="en-GB" i="1" cap="none" dirty="0"/>
              <a:t>What does mortality and morbidity means</a:t>
            </a:r>
            <a:r>
              <a:rPr lang="en-GB" i="1" dirty="0"/>
              <a:t>?</a:t>
            </a:r>
          </a:p>
        </p:txBody>
      </p:sp>
      <p:pic>
        <p:nvPicPr>
          <p:cNvPr id="3" name="Picture 2" descr="A picture containing vector graphics&#10;&#10;Description automatically generated">
            <a:extLst>
              <a:ext uri="{FF2B5EF4-FFF2-40B4-BE49-F238E27FC236}">
                <a16:creationId xmlns:a16="http://schemas.microsoft.com/office/drawing/2014/main" id="{E6D36A10-BE55-408C-A8A8-F39E6B7360BF}"/>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3861048"/>
            <a:ext cx="1979712" cy="1800200"/>
          </a:xfrm>
          <a:prstGeom prst="rect">
            <a:avLst/>
          </a:prstGeom>
        </p:spPr>
      </p:pic>
    </p:spTree>
    <p:extLst>
      <p:ext uri="{BB962C8B-B14F-4D97-AF65-F5344CB8AC3E}">
        <p14:creationId xmlns:p14="http://schemas.microsoft.com/office/powerpoint/2010/main" val="40307691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55EC5-942E-4DD1-BC25-6511042D3AB9}"/>
              </a:ext>
            </a:extLst>
          </p:cNvPr>
          <p:cNvSpPr>
            <a:spLocks noGrp="1"/>
          </p:cNvSpPr>
          <p:nvPr>
            <p:ph type="title"/>
          </p:nvPr>
        </p:nvSpPr>
        <p:spPr>
          <a:xfrm>
            <a:off x="539552" y="53752"/>
            <a:ext cx="8229600" cy="1143000"/>
          </a:xfrm>
        </p:spPr>
        <p:txBody>
          <a:bodyPr/>
          <a:lstStyle/>
          <a:p>
            <a:r>
              <a:rPr lang="en-GB" b="1" dirty="0"/>
              <a:t>Mortality</a:t>
            </a:r>
          </a:p>
        </p:txBody>
      </p:sp>
      <p:sp>
        <p:nvSpPr>
          <p:cNvPr id="3" name="Content Placeholder 2">
            <a:extLst>
              <a:ext uri="{FF2B5EF4-FFF2-40B4-BE49-F238E27FC236}">
                <a16:creationId xmlns:a16="http://schemas.microsoft.com/office/drawing/2014/main" id="{B9E5CE0E-F8C6-4002-9396-5D83F37F258A}"/>
              </a:ext>
            </a:extLst>
          </p:cNvPr>
          <p:cNvSpPr>
            <a:spLocks noGrp="1"/>
          </p:cNvSpPr>
          <p:nvPr>
            <p:ph idx="1"/>
          </p:nvPr>
        </p:nvSpPr>
        <p:spPr>
          <a:xfrm>
            <a:off x="827584" y="1196752"/>
            <a:ext cx="7598115" cy="4320480"/>
          </a:xfrm>
        </p:spPr>
        <p:txBody>
          <a:bodyPr>
            <a:noAutofit/>
          </a:bodyPr>
          <a:lstStyle/>
          <a:p>
            <a:pPr>
              <a:buFont typeface="Wingdings" panose="05000000000000000000" pitchFamily="2" charset="2"/>
              <a:buChar char="§"/>
            </a:pPr>
            <a:r>
              <a:rPr lang="en-GB" sz="2000" dirty="0"/>
              <a:t>While similar and often related, morbidity and mortality, however, are not identical.</a:t>
            </a:r>
          </a:p>
          <a:p>
            <a:pPr>
              <a:buFont typeface="Wingdings" panose="05000000000000000000" pitchFamily="2" charset="2"/>
              <a:buChar char="§"/>
            </a:pPr>
            <a:r>
              <a:rPr lang="en-GB" sz="2000" b="1" dirty="0"/>
              <a:t>Mortality</a:t>
            </a:r>
            <a:r>
              <a:rPr lang="en-GB" sz="2000" dirty="0"/>
              <a:t> refers to the state of being mortal (destined to die).</a:t>
            </a:r>
          </a:p>
          <a:p>
            <a:pPr>
              <a:buFont typeface="Wingdings" panose="05000000000000000000" pitchFamily="2" charset="2"/>
              <a:buChar char="§"/>
            </a:pPr>
            <a:r>
              <a:rPr lang="en-GB" sz="2000" dirty="0"/>
              <a:t> In medicine, mortality is a term also used for </a:t>
            </a:r>
            <a:r>
              <a:rPr lang="en-GB" sz="2000" b="1" i="1" dirty="0"/>
              <a:t>death rate</a:t>
            </a:r>
            <a:r>
              <a:rPr lang="en-GB" sz="2000" dirty="0"/>
              <a:t>, or the </a:t>
            </a:r>
            <a:r>
              <a:rPr lang="en-GB" sz="2000" b="1" i="1" dirty="0"/>
              <a:t>number of deaths </a:t>
            </a:r>
            <a:r>
              <a:rPr lang="en-GB" sz="2000" dirty="0"/>
              <a:t>in a </a:t>
            </a:r>
            <a:r>
              <a:rPr lang="en-GB" sz="2000" b="1" i="1" dirty="0"/>
              <a:t>certain group of people </a:t>
            </a:r>
            <a:r>
              <a:rPr lang="en-GB" sz="2000" dirty="0"/>
              <a:t>in a certain period of time.</a:t>
            </a:r>
          </a:p>
          <a:p>
            <a:pPr>
              <a:buFont typeface="Wingdings" panose="05000000000000000000" pitchFamily="2" charset="2"/>
              <a:buChar char="§"/>
            </a:pPr>
            <a:r>
              <a:rPr lang="en-GB" sz="2000" dirty="0"/>
              <a:t>Mortality is the number of deaths due to a specific illness or condition.</a:t>
            </a:r>
          </a:p>
          <a:p>
            <a:pPr>
              <a:buFont typeface="Wingdings" panose="05000000000000000000" pitchFamily="2" charset="2"/>
              <a:buChar char="§"/>
            </a:pPr>
            <a:r>
              <a:rPr lang="en-GB" sz="2000" dirty="0"/>
              <a:t>Mortality is related to the number of deaths caused by the health event under investigation. </a:t>
            </a:r>
          </a:p>
          <a:p>
            <a:pPr>
              <a:buFont typeface="Wingdings" panose="05000000000000000000" pitchFamily="2" charset="2"/>
              <a:buChar char="§"/>
            </a:pPr>
            <a:r>
              <a:rPr lang="en-GB" sz="2000" dirty="0"/>
              <a:t>It can be communicated as a rate or as an absolute number. </a:t>
            </a:r>
          </a:p>
          <a:p>
            <a:pPr>
              <a:buFont typeface="Wingdings" panose="05000000000000000000" pitchFamily="2" charset="2"/>
              <a:buChar char="§"/>
            </a:pPr>
            <a:r>
              <a:rPr lang="en-GB" sz="2000" dirty="0"/>
              <a:t>Mortality usually gets represented as a rate per 1000 individuals, also called the death rate.</a:t>
            </a:r>
          </a:p>
        </p:txBody>
      </p:sp>
    </p:spTree>
    <p:extLst>
      <p:ext uri="{BB962C8B-B14F-4D97-AF65-F5344CB8AC3E}">
        <p14:creationId xmlns:p14="http://schemas.microsoft.com/office/powerpoint/2010/main" val="31882345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BC7FB-6EDC-4F04-B18B-66871B82A2C8}"/>
              </a:ext>
            </a:extLst>
          </p:cNvPr>
          <p:cNvSpPr>
            <a:spLocks noGrp="1"/>
          </p:cNvSpPr>
          <p:nvPr>
            <p:ph type="title"/>
          </p:nvPr>
        </p:nvSpPr>
        <p:spPr/>
        <p:txBody>
          <a:bodyPr/>
          <a:lstStyle/>
          <a:p>
            <a:r>
              <a:rPr lang="en-GB" b="1"/>
              <a:t>Morbidity</a:t>
            </a:r>
          </a:p>
        </p:txBody>
      </p:sp>
      <p:sp>
        <p:nvSpPr>
          <p:cNvPr id="3" name="Content Placeholder 2">
            <a:extLst>
              <a:ext uri="{FF2B5EF4-FFF2-40B4-BE49-F238E27FC236}">
                <a16:creationId xmlns:a16="http://schemas.microsoft.com/office/drawing/2014/main" id="{6CFA4C8A-C09A-4006-8BBF-1D12EF50F055}"/>
              </a:ext>
            </a:extLst>
          </p:cNvPr>
          <p:cNvSpPr>
            <a:spLocks noGrp="1"/>
          </p:cNvSpPr>
          <p:nvPr>
            <p:ph idx="1"/>
          </p:nvPr>
        </p:nvSpPr>
        <p:spPr>
          <a:xfrm>
            <a:off x="1115616" y="1484784"/>
            <a:ext cx="7202456" cy="3960440"/>
          </a:xfrm>
        </p:spPr>
        <p:txBody>
          <a:bodyPr>
            <a:normAutofit lnSpcReduction="10000"/>
          </a:bodyPr>
          <a:lstStyle/>
          <a:p>
            <a:pPr>
              <a:buFont typeface="Wingdings" panose="05000000000000000000" pitchFamily="2" charset="2"/>
              <a:buChar char="§"/>
            </a:pPr>
            <a:r>
              <a:rPr lang="en-GB" sz="2000" dirty="0"/>
              <a:t>The word </a:t>
            </a:r>
            <a:r>
              <a:rPr lang="en-GB" sz="2000" b="1" dirty="0"/>
              <a:t>morbid</a:t>
            </a:r>
            <a:r>
              <a:rPr lang="en-GB" sz="2000" dirty="0"/>
              <a:t> is associated to sickness and disease</a:t>
            </a:r>
          </a:p>
          <a:p>
            <a:pPr>
              <a:buFont typeface="Wingdings" panose="05000000000000000000" pitchFamily="2" charset="2"/>
              <a:buChar char="§"/>
            </a:pPr>
            <a:r>
              <a:rPr lang="en-GB" sz="2000" b="1" dirty="0"/>
              <a:t>Morbidity</a:t>
            </a:r>
            <a:r>
              <a:rPr lang="en-GB" sz="2000" dirty="0"/>
              <a:t> is the state of being symptomatic or unhealthy for a disease or condition. </a:t>
            </a:r>
          </a:p>
          <a:p>
            <a:pPr>
              <a:buFont typeface="Wingdings" panose="05000000000000000000" pitchFamily="2" charset="2"/>
              <a:buChar char="§"/>
            </a:pPr>
            <a:r>
              <a:rPr lang="en-GB" sz="2000" dirty="0"/>
              <a:t>It is usually represented or estimated using </a:t>
            </a:r>
            <a:r>
              <a:rPr lang="en-GB" sz="2000" b="1" i="1" dirty="0"/>
              <a:t>prevalence or incidence</a:t>
            </a:r>
            <a:r>
              <a:rPr lang="en-GB" sz="2000" i="1" dirty="0"/>
              <a:t>.</a:t>
            </a:r>
          </a:p>
          <a:p>
            <a:pPr>
              <a:buFont typeface="Wingdings" panose="05000000000000000000" pitchFamily="2" charset="2"/>
              <a:buChar char="§"/>
            </a:pPr>
            <a:r>
              <a:rPr lang="en-GB" sz="2000" dirty="0"/>
              <a:t>Morbidity is when you have a specific illness or condition.</a:t>
            </a:r>
          </a:p>
          <a:p>
            <a:pPr>
              <a:buFont typeface="Wingdings" panose="05000000000000000000" pitchFamily="2" charset="2"/>
              <a:buChar char="§"/>
            </a:pPr>
            <a:r>
              <a:rPr lang="en-GB" sz="2000" dirty="0"/>
              <a:t>It can be applied to an individual or a population (termed morbidity rate)</a:t>
            </a:r>
          </a:p>
          <a:p>
            <a:pPr>
              <a:buFont typeface="Wingdings" panose="05000000000000000000" pitchFamily="2" charset="2"/>
              <a:buChar char="§"/>
            </a:pPr>
            <a:r>
              <a:rPr lang="en-GB" sz="2000" dirty="0"/>
              <a:t>Some examples of common morbidities are heart disease, diabetes, and obesity. </a:t>
            </a:r>
          </a:p>
          <a:p>
            <a:pPr>
              <a:buFont typeface="Wingdings" panose="05000000000000000000" pitchFamily="2" charset="2"/>
              <a:buChar char="§"/>
            </a:pPr>
            <a:r>
              <a:rPr lang="en-GB" sz="2000" dirty="0"/>
              <a:t>You can have more than one morbidity ( </a:t>
            </a:r>
            <a:r>
              <a:rPr lang="en-GB" sz="2000" dirty="0" err="1"/>
              <a:t>i.e</a:t>
            </a:r>
            <a:r>
              <a:rPr lang="en-GB" sz="2000" dirty="0"/>
              <a:t> two or more illness) at a time. This is called </a:t>
            </a:r>
            <a:r>
              <a:rPr lang="en-GB" sz="2000" b="1" i="1" dirty="0"/>
              <a:t>comorbidity.</a:t>
            </a:r>
            <a:r>
              <a:rPr lang="en-GB" sz="2000" dirty="0"/>
              <a:t> </a:t>
            </a:r>
          </a:p>
          <a:p>
            <a:endParaRPr lang="en-GB" sz="1800" dirty="0"/>
          </a:p>
          <a:p>
            <a:endParaRPr lang="en-GB" dirty="0"/>
          </a:p>
        </p:txBody>
      </p:sp>
    </p:spTree>
    <p:extLst>
      <p:ext uri="{BB962C8B-B14F-4D97-AF65-F5344CB8AC3E}">
        <p14:creationId xmlns:p14="http://schemas.microsoft.com/office/powerpoint/2010/main" val="1074654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0AF91-FB13-46AE-BB40-05466D2E7EE8}"/>
              </a:ext>
            </a:extLst>
          </p:cNvPr>
          <p:cNvSpPr>
            <a:spLocks noGrp="1"/>
          </p:cNvSpPr>
          <p:nvPr>
            <p:ph type="title"/>
          </p:nvPr>
        </p:nvSpPr>
        <p:spPr>
          <a:xfrm>
            <a:off x="395536" y="2060848"/>
            <a:ext cx="7632848" cy="1415963"/>
          </a:xfrm>
        </p:spPr>
        <p:txBody>
          <a:bodyPr>
            <a:normAutofit/>
          </a:bodyPr>
          <a:lstStyle/>
          <a:p>
            <a:pPr algn="ctr"/>
            <a:r>
              <a:rPr lang="en-GB" sz="3600" i="1" cap="none" dirty="0"/>
              <a:t>Why is morbidity and mortality important?</a:t>
            </a:r>
          </a:p>
        </p:txBody>
      </p:sp>
      <p:pic>
        <p:nvPicPr>
          <p:cNvPr id="3" name="Picture 2" descr="A picture containing vector graphics&#10;&#10;Description automatically generated">
            <a:extLst>
              <a:ext uri="{FF2B5EF4-FFF2-40B4-BE49-F238E27FC236}">
                <a16:creationId xmlns:a16="http://schemas.microsoft.com/office/drawing/2014/main" id="{23A171DD-B45F-454C-8A1D-D0192A79E95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3861048"/>
            <a:ext cx="1979712" cy="1800200"/>
          </a:xfrm>
          <a:prstGeom prst="rect">
            <a:avLst/>
          </a:prstGeom>
        </p:spPr>
      </p:pic>
    </p:spTree>
    <p:extLst>
      <p:ext uri="{BB962C8B-B14F-4D97-AF65-F5344CB8AC3E}">
        <p14:creationId xmlns:p14="http://schemas.microsoft.com/office/powerpoint/2010/main" val="18252057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6790-940C-4908-A591-DE24E51310A3}"/>
              </a:ext>
            </a:extLst>
          </p:cNvPr>
          <p:cNvSpPr>
            <a:spLocks noGrp="1"/>
          </p:cNvSpPr>
          <p:nvPr>
            <p:ph type="title"/>
          </p:nvPr>
        </p:nvSpPr>
        <p:spPr/>
        <p:txBody>
          <a:bodyPr>
            <a:normAutofit fontScale="90000"/>
          </a:bodyPr>
          <a:lstStyle/>
          <a:p>
            <a:r>
              <a:rPr lang="en-GB" b="1"/>
              <a:t>Importance of morbidity and mortality  </a:t>
            </a:r>
          </a:p>
        </p:txBody>
      </p:sp>
      <p:sp>
        <p:nvSpPr>
          <p:cNvPr id="3" name="Content Placeholder 2">
            <a:extLst>
              <a:ext uri="{FF2B5EF4-FFF2-40B4-BE49-F238E27FC236}">
                <a16:creationId xmlns:a16="http://schemas.microsoft.com/office/drawing/2014/main" id="{C7C2D735-E178-43DE-BC41-E3DAD4C6E35B}"/>
              </a:ext>
            </a:extLst>
          </p:cNvPr>
          <p:cNvSpPr>
            <a:spLocks noGrp="1"/>
          </p:cNvSpPr>
          <p:nvPr>
            <p:ph idx="1"/>
          </p:nvPr>
        </p:nvSpPr>
        <p:spPr/>
        <p:txBody>
          <a:bodyPr>
            <a:noAutofit/>
          </a:bodyPr>
          <a:lstStyle/>
          <a:p>
            <a:pPr>
              <a:buFont typeface="Wingdings" panose="05000000000000000000" pitchFamily="2" charset="2"/>
              <a:buChar char="§"/>
            </a:pPr>
            <a:r>
              <a:rPr lang="en-GB" sz="2800" dirty="0"/>
              <a:t>Two measures commonly used for epidemiological surveillance are morbidity and mortality. </a:t>
            </a:r>
          </a:p>
          <a:p>
            <a:pPr>
              <a:buFont typeface="Wingdings" panose="05000000000000000000" pitchFamily="2" charset="2"/>
              <a:buChar char="§"/>
            </a:pPr>
            <a:r>
              <a:rPr lang="en-GB" sz="2800" dirty="0"/>
              <a:t>These measures describe the progression and severity of a given health event.</a:t>
            </a:r>
          </a:p>
          <a:p>
            <a:pPr>
              <a:buFont typeface="Wingdings" panose="05000000000000000000" pitchFamily="2" charset="2"/>
              <a:buChar char="§"/>
            </a:pPr>
            <a:r>
              <a:rPr lang="en-GB" sz="2800" dirty="0"/>
              <a:t>They are useful tools to learn about risk factors of diseases and compare and contrast health events between different populations.</a:t>
            </a:r>
          </a:p>
        </p:txBody>
      </p:sp>
    </p:spTree>
    <p:extLst>
      <p:ext uri="{BB962C8B-B14F-4D97-AF65-F5344CB8AC3E}">
        <p14:creationId xmlns:p14="http://schemas.microsoft.com/office/powerpoint/2010/main" val="19554961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113A-A904-4C19-BA68-E5B6FF01ABFD}"/>
              </a:ext>
            </a:extLst>
          </p:cNvPr>
          <p:cNvSpPr>
            <a:spLocks noGrp="1"/>
          </p:cNvSpPr>
          <p:nvPr>
            <p:ph type="title"/>
          </p:nvPr>
        </p:nvSpPr>
        <p:spPr/>
        <p:txBody>
          <a:bodyPr/>
          <a:lstStyle/>
          <a:p>
            <a:pPr algn="ctr"/>
            <a:r>
              <a:rPr lang="en-GB" dirty="0"/>
              <a:t> </a:t>
            </a:r>
            <a:r>
              <a:rPr lang="en-GB" b="1" dirty="0"/>
              <a:t>Mortality Statistics</a:t>
            </a:r>
          </a:p>
        </p:txBody>
      </p:sp>
      <p:sp>
        <p:nvSpPr>
          <p:cNvPr id="3" name="Content Placeholder 2">
            <a:extLst>
              <a:ext uri="{FF2B5EF4-FFF2-40B4-BE49-F238E27FC236}">
                <a16:creationId xmlns:a16="http://schemas.microsoft.com/office/drawing/2014/main" id="{614ED03C-2576-4632-B885-79766AC7A3CB}"/>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t>Mortality data may provide a crude but simple way to assess health conditions; </a:t>
            </a:r>
          </a:p>
          <a:p>
            <a:pPr>
              <a:buFont typeface="Wingdings" panose="05000000000000000000" pitchFamily="2" charset="2"/>
              <a:buChar char="§"/>
            </a:pPr>
            <a:r>
              <a:rPr lang="en-GB" dirty="0"/>
              <a:t>The source of information are death certificates where the underlying cause of death is coded. </a:t>
            </a:r>
          </a:p>
          <a:p>
            <a:pPr>
              <a:buFont typeface="Wingdings" panose="05000000000000000000" pitchFamily="2" charset="2"/>
              <a:buChar char="§"/>
            </a:pPr>
            <a:r>
              <a:rPr lang="en-GB" dirty="0"/>
              <a:t>The reliability of mortality data depends on the completeness and accuracy of the vital registration system of the country.</a:t>
            </a:r>
          </a:p>
        </p:txBody>
      </p:sp>
    </p:spTree>
    <p:extLst>
      <p:ext uri="{BB962C8B-B14F-4D97-AF65-F5344CB8AC3E}">
        <p14:creationId xmlns:p14="http://schemas.microsoft.com/office/powerpoint/2010/main" val="13470445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022AF-1145-4F1B-A30C-719F9178634E}"/>
              </a:ext>
            </a:extLst>
          </p:cNvPr>
          <p:cNvSpPr>
            <a:spLocks noGrp="1"/>
          </p:cNvSpPr>
          <p:nvPr>
            <p:ph type="title"/>
          </p:nvPr>
        </p:nvSpPr>
        <p:spPr/>
        <p:txBody>
          <a:bodyPr/>
          <a:lstStyle/>
          <a:p>
            <a:pPr algn="ctr"/>
            <a:r>
              <a:rPr lang="en-GB" b="1" dirty="0"/>
              <a:t>Mortality Statistics</a:t>
            </a:r>
          </a:p>
        </p:txBody>
      </p:sp>
      <p:sp>
        <p:nvSpPr>
          <p:cNvPr id="3" name="Content Placeholder 2">
            <a:extLst>
              <a:ext uri="{FF2B5EF4-FFF2-40B4-BE49-F238E27FC236}">
                <a16:creationId xmlns:a16="http://schemas.microsoft.com/office/drawing/2014/main" id="{074CD5B8-7FEB-43C2-AD6C-3136C11FAD83}"/>
              </a:ext>
            </a:extLst>
          </p:cNvPr>
          <p:cNvSpPr>
            <a:spLocks noGrp="1"/>
          </p:cNvSpPr>
          <p:nvPr>
            <p:ph idx="1"/>
          </p:nvPr>
        </p:nvSpPr>
        <p:spPr/>
        <p:txBody>
          <a:bodyPr>
            <a:normAutofit fontScale="77500" lnSpcReduction="20000"/>
          </a:bodyPr>
          <a:lstStyle/>
          <a:p>
            <a:pPr marL="0" indent="0">
              <a:buNone/>
            </a:pPr>
            <a:r>
              <a:rPr lang="en-GB" dirty="0"/>
              <a:t>There are many ways to express death rate. This include</a:t>
            </a:r>
          </a:p>
          <a:p>
            <a:pPr marL="0" indent="0">
              <a:buNone/>
            </a:pPr>
            <a:endParaRPr lang="en-GB" dirty="0"/>
          </a:p>
          <a:p>
            <a:r>
              <a:rPr lang="en-GB" b="1" dirty="0"/>
              <a:t>Crude death rate</a:t>
            </a:r>
            <a:r>
              <a:rPr lang="en-GB" dirty="0"/>
              <a:t>: The number of overall and cause-specific deaths per 1,000 people per year. This figure is affected by the age structure of people</a:t>
            </a:r>
          </a:p>
          <a:p>
            <a:r>
              <a:rPr lang="en-GB" b="1" dirty="0"/>
              <a:t>Age-standardised death rate(Standardised mortality ratio): </a:t>
            </a:r>
            <a:r>
              <a:rPr lang="en-GB" dirty="0"/>
              <a:t>Death rate estimated after age-standardisation (age difference) has been performed</a:t>
            </a:r>
          </a:p>
          <a:p>
            <a:r>
              <a:rPr lang="en-GB" b="1" dirty="0"/>
              <a:t>Age-specific death rate: </a:t>
            </a:r>
            <a:r>
              <a:rPr lang="en-GB" dirty="0"/>
              <a:t>The number of deaths divided by estimated mid-year population per 1,000 for specific age groups. </a:t>
            </a:r>
          </a:p>
          <a:p>
            <a:endParaRPr lang="en-GB" dirty="0"/>
          </a:p>
        </p:txBody>
      </p:sp>
    </p:spTree>
    <p:extLst>
      <p:ext uri="{BB962C8B-B14F-4D97-AF65-F5344CB8AC3E}">
        <p14:creationId xmlns:p14="http://schemas.microsoft.com/office/powerpoint/2010/main" val="6555943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0AF91-FB13-46AE-BB40-05466D2E7EE8}"/>
              </a:ext>
            </a:extLst>
          </p:cNvPr>
          <p:cNvSpPr>
            <a:spLocks noGrp="1"/>
          </p:cNvSpPr>
          <p:nvPr>
            <p:ph type="title"/>
          </p:nvPr>
        </p:nvSpPr>
        <p:spPr>
          <a:xfrm>
            <a:off x="755576" y="2204864"/>
            <a:ext cx="7632848" cy="1415963"/>
          </a:xfrm>
        </p:spPr>
        <p:txBody>
          <a:bodyPr>
            <a:normAutofit/>
          </a:bodyPr>
          <a:lstStyle/>
          <a:p>
            <a:pPr algn="ctr"/>
            <a:r>
              <a:rPr lang="en-GB" sz="3600" i="1" cap="none" dirty="0"/>
              <a:t>What are the other key health indicators (mortality statistics)</a:t>
            </a:r>
            <a:r>
              <a:rPr lang="en-GB" sz="3600" i="1" dirty="0"/>
              <a:t>?</a:t>
            </a:r>
          </a:p>
        </p:txBody>
      </p:sp>
      <p:pic>
        <p:nvPicPr>
          <p:cNvPr id="3" name="Picture 2" descr="A picture containing vector graphics&#10;&#10;Description automatically generated">
            <a:extLst>
              <a:ext uri="{FF2B5EF4-FFF2-40B4-BE49-F238E27FC236}">
                <a16:creationId xmlns:a16="http://schemas.microsoft.com/office/drawing/2014/main" id="{23A171DD-B45F-454C-8A1D-D0192A79E95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3861048"/>
            <a:ext cx="1979712" cy="1800200"/>
          </a:xfrm>
          <a:prstGeom prst="rect">
            <a:avLst/>
          </a:prstGeom>
        </p:spPr>
      </p:pic>
    </p:spTree>
    <p:extLst>
      <p:ext uri="{BB962C8B-B14F-4D97-AF65-F5344CB8AC3E}">
        <p14:creationId xmlns:p14="http://schemas.microsoft.com/office/powerpoint/2010/main" val="8517952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3DD1E-CB88-9B34-240A-C1C5CAD8DED7}"/>
              </a:ext>
            </a:extLst>
          </p:cNvPr>
          <p:cNvSpPr>
            <a:spLocks noGrp="1"/>
          </p:cNvSpPr>
          <p:nvPr>
            <p:ph type="title"/>
          </p:nvPr>
        </p:nvSpPr>
        <p:spPr/>
        <p:txBody>
          <a:bodyPr/>
          <a:lstStyle/>
          <a:p>
            <a:r>
              <a:rPr lang="en-GB" b="1" dirty="0"/>
              <a:t>Key Mortality Statistics</a:t>
            </a:r>
            <a:endParaRPr lang="en-GB" dirty="0"/>
          </a:p>
        </p:txBody>
      </p:sp>
      <p:sp>
        <p:nvSpPr>
          <p:cNvPr id="3" name="Content Placeholder 2">
            <a:extLst>
              <a:ext uri="{FF2B5EF4-FFF2-40B4-BE49-F238E27FC236}">
                <a16:creationId xmlns:a16="http://schemas.microsoft.com/office/drawing/2014/main" id="{46BD40FD-018B-4F84-921E-B02E2F66A107}"/>
              </a:ext>
            </a:extLst>
          </p:cNvPr>
          <p:cNvSpPr>
            <a:spLocks noGrp="1"/>
          </p:cNvSpPr>
          <p:nvPr>
            <p:ph idx="1"/>
          </p:nvPr>
        </p:nvSpPr>
        <p:spPr/>
        <p:txBody>
          <a:bodyPr>
            <a:normAutofit fontScale="85000" lnSpcReduction="10000"/>
          </a:bodyPr>
          <a:lstStyle/>
          <a:p>
            <a:pPr marL="0" indent="0">
              <a:buNone/>
            </a:pPr>
            <a:r>
              <a:rPr lang="en-GB" b="1" dirty="0"/>
              <a:t>Infant mortality rate (IMR</a:t>
            </a:r>
            <a:r>
              <a:rPr lang="en-GB" dirty="0"/>
              <a:t>): This is number of death in the first year of life per 1000 live births.</a:t>
            </a:r>
          </a:p>
          <a:p>
            <a:r>
              <a:rPr lang="en-GB" dirty="0"/>
              <a:t>This is strongly related to adult mortality rate because it reflect the maternal health especially nutrition and the provision of social care and child welfare.</a:t>
            </a:r>
          </a:p>
          <a:p>
            <a:r>
              <a:rPr lang="en-GB" dirty="0"/>
              <a:t>IMR is capable to be used as an indicator of the general population health.</a:t>
            </a:r>
          </a:p>
          <a:p>
            <a:pPr marL="0" indent="0">
              <a:buNone/>
            </a:pPr>
            <a:r>
              <a:rPr lang="en-GB" dirty="0"/>
              <a:t>                                           (Naidoo and Wills, 2009)</a:t>
            </a:r>
          </a:p>
        </p:txBody>
      </p:sp>
    </p:spTree>
    <p:extLst>
      <p:ext uri="{BB962C8B-B14F-4D97-AF65-F5344CB8AC3E}">
        <p14:creationId xmlns:p14="http://schemas.microsoft.com/office/powerpoint/2010/main" val="10794505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81615-8067-43FA-B6B9-F199E3EA4C38}"/>
              </a:ext>
            </a:extLst>
          </p:cNvPr>
          <p:cNvSpPr>
            <a:spLocks noGrp="1"/>
          </p:cNvSpPr>
          <p:nvPr>
            <p:ph type="title"/>
          </p:nvPr>
        </p:nvSpPr>
        <p:spPr/>
        <p:txBody>
          <a:bodyPr>
            <a:normAutofit/>
          </a:bodyPr>
          <a:lstStyle/>
          <a:p>
            <a:pPr algn="ctr"/>
            <a:r>
              <a:rPr lang="en-GB" b="1" dirty="0"/>
              <a:t> Key Mortality Statistics</a:t>
            </a:r>
          </a:p>
        </p:txBody>
      </p:sp>
      <p:sp>
        <p:nvSpPr>
          <p:cNvPr id="3" name="Content Placeholder 2">
            <a:extLst>
              <a:ext uri="{FF2B5EF4-FFF2-40B4-BE49-F238E27FC236}">
                <a16:creationId xmlns:a16="http://schemas.microsoft.com/office/drawing/2014/main" id="{988E3F9B-821D-4797-B99D-2F955564EBC3}"/>
              </a:ext>
            </a:extLst>
          </p:cNvPr>
          <p:cNvSpPr>
            <a:spLocks noGrp="1"/>
          </p:cNvSpPr>
          <p:nvPr>
            <p:ph idx="1"/>
          </p:nvPr>
        </p:nvSpPr>
        <p:spPr>
          <a:xfrm>
            <a:off x="457200" y="1556792"/>
            <a:ext cx="8229600" cy="4176464"/>
          </a:xfrm>
        </p:spPr>
        <p:txBody>
          <a:bodyPr>
            <a:normAutofit fontScale="70000" lnSpcReduction="20000"/>
          </a:bodyPr>
          <a:lstStyle/>
          <a:p>
            <a:pPr marL="0" indent="0">
              <a:buNone/>
            </a:pPr>
            <a:r>
              <a:rPr lang="en-GB" sz="3400" dirty="0"/>
              <a:t>Other health Indicators include</a:t>
            </a:r>
          </a:p>
          <a:p>
            <a:pPr marL="0" indent="0">
              <a:buNone/>
            </a:pPr>
            <a:endParaRPr lang="en-GB" sz="3400" dirty="0"/>
          </a:p>
          <a:p>
            <a:r>
              <a:rPr lang="en-GB" sz="3400" b="1" dirty="0"/>
              <a:t>Perinatal mortality rate (PMR</a:t>
            </a:r>
            <a:r>
              <a:rPr lang="en-GB" sz="3400" dirty="0"/>
              <a:t>): This is number of stillbirths and deaths in the first 7 days after birth per 1000 births.</a:t>
            </a:r>
          </a:p>
          <a:p>
            <a:r>
              <a:rPr lang="en-GB" sz="3400" b="1" dirty="0"/>
              <a:t>Neonatal death rate</a:t>
            </a:r>
            <a:r>
              <a:rPr lang="en-GB" sz="3400" dirty="0"/>
              <a:t>: This is the number deaths occurring in the 28 days after birth per 1000 live births.</a:t>
            </a:r>
          </a:p>
          <a:p>
            <a:r>
              <a:rPr lang="en-GB" sz="3400" dirty="0"/>
              <a:t>Maternal mortality rate.</a:t>
            </a:r>
          </a:p>
          <a:p>
            <a:r>
              <a:rPr lang="en-GB" sz="3400" dirty="0"/>
              <a:t>Proportional mortality rate.</a:t>
            </a:r>
          </a:p>
          <a:p>
            <a:r>
              <a:rPr lang="en-GB" sz="3400" b="1" dirty="0"/>
              <a:t>Life expectancy: </a:t>
            </a:r>
            <a:r>
              <a:rPr lang="en-GB" sz="3400" dirty="0"/>
              <a:t>The number of years of life remaining to a person at a given age if death rate do not change.</a:t>
            </a:r>
          </a:p>
          <a:p>
            <a:pPr marL="0" indent="0">
              <a:buNone/>
            </a:pPr>
            <a:r>
              <a:rPr lang="en-GB" dirty="0"/>
              <a:t>                                                               (Naidoo and Wills, 2009)</a:t>
            </a:r>
          </a:p>
        </p:txBody>
      </p:sp>
    </p:spTree>
    <p:extLst>
      <p:ext uri="{BB962C8B-B14F-4D97-AF65-F5344CB8AC3E}">
        <p14:creationId xmlns:p14="http://schemas.microsoft.com/office/powerpoint/2010/main" val="37584190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F7686-F141-4F57-8C69-67D5EB250A46}"/>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216A069A-5B28-4CE7-B7BC-136B1FADEEFD}"/>
              </a:ext>
            </a:extLst>
          </p:cNvPr>
          <p:cNvSpPr>
            <a:spLocks noGrp="1"/>
          </p:cNvSpPr>
          <p:nvPr>
            <p:ph idx="1"/>
          </p:nvPr>
        </p:nvSpPr>
        <p:spPr/>
        <p:txBody>
          <a:bodyPr>
            <a:normAutofit/>
          </a:bodyPr>
          <a:lstStyle/>
          <a:p>
            <a:pPr marL="0" indent="0">
              <a:buNone/>
            </a:pPr>
            <a:r>
              <a:rPr lang="en-GB" dirty="0"/>
              <a:t>Working in pairs research the terms</a:t>
            </a:r>
          </a:p>
          <a:p>
            <a:pPr>
              <a:buFont typeface="Wingdings" panose="05000000000000000000" pitchFamily="2" charset="2"/>
              <a:buChar char="§"/>
            </a:pPr>
            <a:r>
              <a:rPr lang="en-GB" dirty="0"/>
              <a:t>Maternal mortality rate.</a:t>
            </a:r>
          </a:p>
          <a:p>
            <a:pPr>
              <a:buFont typeface="Wingdings" panose="05000000000000000000" pitchFamily="2" charset="2"/>
              <a:buChar char="§"/>
            </a:pPr>
            <a:r>
              <a:rPr lang="en-GB" dirty="0"/>
              <a:t>Proportional mortality rate.</a:t>
            </a:r>
          </a:p>
          <a:p>
            <a:pPr marL="0" indent="0">
              <a:buNone/>
            </a:pPr>
            <a:endParaRPr lang="en-GB" dirty="0"/>
          </a:p>
          <a:p>
            <a:pPr marL="0" indent="0" algn="ctr">
              <a:buNone/>
            </a:pPr>
            <a:r>
              <a:rPr lang="en-GB" sz="3200" b="1" dirty="0"/>
              <a:t>Feedback your findings to the whole class</a:t>
            </a:r>
            <a:endParaRPr lang="en-GB" b="1" dirty="0"/>
          </a:p>
          <a:p>
            <a:pPr marL="0" indent="0" algn="ctr">
              <a:buNone/>
            </a:pPr>
            <a:r>
              <a:rPr lang="en-GB" b="1" dirty="0"/>
              <a:t>(10 Minutes)</a:t>
            </a:r>
          </a:p>
          <a:p>
            <a:pPr marL="0" indent="0">
              <a:buNone/>
            </a:pPr>
            <a:endParaRPr lang="en-GB" b="1" dirty="0"/>
          </a:p>
        </p:txBody>
      </p:sp>
    </p:spTree>
    <p:extLst>
      <p:ext uri="{BB962C8B-B14F-4D97-AF65-F5344CB8AC3E}">
        <p14:creationId xmlns:p14="http://schemas.microsoft.com/office/powerpoint/2010/main" val="28135211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DD00F5-6C70-45D0-B5B7-6599337842FF}"/>
              </a:ext>
            </a:extLst>
          </p:cNvPr>
          <p:cNvSpPr>
            <a:spLocks noGrp="1"/>
          </p:cNvSpPr>
          <p:nvPr>
            <p:ph idx="1"/>
          </p:nvPr>
        </p:nvSpPr>
        <p:spPr>
          <a:xfrm>
            <a:off x="628650" y="1371600"/>
            <a:ext cx="7886700" cy="4114800"/>
          </a:xfrm>
        </p:spPr>
        <p:txBody>
          <a:bodyPr>
            <a:normAutofit fontScale="70000" lnSpcReduction="20000"/>
          </a:bodyPr>
          <a:lstStyle/>
          <a:p>
            <a:pPr>
              <a:buFont typeface="Wingdings" panose="05000000000000000000" pitchFamily="2" charset="2"/>
              <a:buChar char="§"/>
            </a:pPr>
            <a:r>
              <a:rPr lang="en-GB" sz="3400" b="1" dirty="0"/>
              <a:t>Maternal death</a:t>
            </a:r>
            <a:r>
              <a:rPr lang="en-GB" sz="3400" dirty="0"/>
              <a:t> or </a:t>
            </a:r>
            <a:r>
              <a:rPr lang="en-GB" sz="3400" b="1" dirty="0"/>
              <a:t>maternal mortality</a:t>
            </a:r>
            <a:r>
              <a:rPr lang="en-GB" sz="3400" dirty="0"/>
              <a:t> is defined by the </a:t>
            </a:r>
            <a:r>
              <a:rPr lang="en-GB" sz="3400" dirty="0">
                <a:hlinkClick r:id="rId2"/>
              </a:rPr>
              <a:t>World Health Organization</a:t>
            </a:r>
            <a:r>
              <a:rPr lang="en-GB" sz="3400" dirty="0"/>
              <a:t> (WHO) as "the death of a woman while pregnant or within 42 days of termination of </a:t>
            </a:r>
            <a:r>
              <a:rPr lang="en-GB" sz="3400" dirty="0">
                <a:hlinkClick r:id="rId3" tooltip="Pregnancy"/>
              </a:rPr>
              <a:t>pregnancy</a:t>
            </a:r>
            <a:r>
              <a:rPr lang="en-GB" sz="3400" dirty="0"/>
              <a:t>, irrespective of the duration and site of the pregnancy, from any cause related to or aggravated by the pregnancy or its management but not from accidental or incidental causes.</a:t>
            </a:r>
          </a:p>
          <a:p>
            <a:pPr marL="0" indent="0">
              <a:buNone/>
            </a:pPr>
            <a:endParaRPr lang="en-GB" sz="3400" dirty="0"/>
          </a:p>
          <a:p>
            <a:pPr>
              <a:buFont typeface="Wingdings" panose="05000000000000000000" pitchFamily="2" charset="2"/>
              <a:buChar char="§"/>
            </a:pPr>
            <a:r>
              <a:rPr lang="en-GB" sz="3400" dirty="0"/>
              <a:t>The maternal mortality ratio (MMR) is defined as the number of maternal deaths during a given time period per 100,000 live births during the same time period</a:t>
            </a:r>
          </a:p>
        </p:txBody>
      </p:sp>
      <p:sp>
        <p:nvSpPr>
          <p:cNvPr id="5" name="TextBox 4">
            <a:extLst>
              <a:ext uri="{FF2B5EF4-FFF2-40B4-BE49-F238E27FC236}">
                <a16:creationId xmlns:a16="http://schemas.microsoft.com/office/drawing/2014/main" id="{096A2FF9-349A-471E-93EF-48834C2F0B9A}"/>
              </a:ext>
            </a:extLst>
          </p:cNvPr>
          <p:cNvSpPr txBox="1"/>
          <p:nvPr/>
        </p:nvSpPr>
        <p:spPr>
          <a:xfrm>
            <a:off x="1691680" y="404664"/>
            <a:ext cx="5976664" cy="830997"/>
          </a:xfrm>
          <a:prstGeom prst="rect">
            <a:avLst/>
          </a:prstGeom>
          <a:noFill/>
        </p:spPr>
        <p:txBody>
          <a:bodyPr wrap="square">
            <a:spAutoFit/>
          </a:bodyPr>
          <a:lstStyle/>
          <a:p>
            <a:r>
              <a:rPr lang="en-GB" sz="4800" b="1" dirty="0"/>
              <a:t>Maternal Mortality</a:t>
            </a:r>
            <a:endParaRPr lang="en-GB" sz="3000" b="1" dirty="0"/>
          </a:p>
        </p:txBody>
      </p:sp>
    </p:spTree>
    <p:extLst>
      <p:ext uri="{BB962C8B-B14F-4D97-AF65-F5344CB8AC3E}">
        <p14:creationId xmlns:p14="http://schemas.microsoft.com/office/powerpoint/2010/main" val="26849454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0863B-1A0B-730A-A164-886D4C480880}"/>
              </a:ext>
            </a:extLst>
          </p:cNvPr>
          <p:cNvSpPr>
            <a:spLocks noGrp="1"/>
          </p:cNvSpPr>
          <p:nvPr>
            <p:ph type="title"/>
          </p:nvPr>
        </p:nvSpPr>
        <p:spPr/>
        <p:txBody>
          <a:bodyPr/>
          <a:lstStyle/>
          <a:p>
            <a:r>
              <a:rPr lang="en-GB" b="1" dirty="0"/>
              <a:t>Proportionate Mortality</a:t>
            </a:r>
            <a:endParaRPr lang="en-GB" dirty="0"/>
          </a:p>
        </p:txBody>
      </p:sp>
      <p:sp>
        <p:nvSpPr>
          <p:cNvPr id="3" name="Content Placeholder 2">
            <a:extLst>
              <a:ext uri="{FF2B5EF4-FFF2-40B4-BE49-F238E27FC236}">
                <a16:creationId xmlns:a16="http://schemas.microsoft.com/office/drawing/2014/main" id="{C3039913-A5BE-AF27-B478-9F355061FA1A}"/>
              </a:ext>
            </a:extLst>
          </p:cNvPr>
          <p:cNvSpPr>
            <a:spLocks noGrp="1"/>
          </p:cNvSpPr>
          <p:nvPr>
            <p:ph idx="1"/>
          </p:nvPr>
        </p:nvSpPr>
        <p:spPr/>
        <p:txBody>
          <a:bodyPr/>
          <a:lstStyle/>
          <a:p>
            <a:r>
              <a:rPr lang="en-GB" b="1" dirty="0"/>
              <a:t>Proportionate mortality</a:t>
            </a:r>
            <a:r>
              <a:rPr lang="en-GB" dirty="0"/>
              <a:t> describes the </a:t>
            </a:r>
            <a:r>
              <a:rPr lang="en-GB" b="1" dirty="0"/>
              <a:t>proportion/percentage</a:t>
            </a:r>
            <a:r>
              <a:rPr lang="en-GB" dirty="0"/>
              <a:t> of deaths in a specified population over a period of time attributable to different causes. Each cause is expressed as a percentage of all deaths, and the sum of the causes must add to 100%.</a:t>
            </a:r>
          </a:p>
          <a:p>
            <a:endParaRPr lang="en-GB" dirty="0"/>
          </a:p>
        </p:txBody>
      </p:sp>
    </p:spTree>
    <p:extLst>
      <p:ext uri="{BB962C8B-B14F-4D97-AF65-F5344CB8AC3E}">
        <p14:creationId xmlns:p14="http://schemas.microsoft.com/office/powerpoint/2010/main" val="38479119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D6FCC-3946-3676-D1A2-B6269152E5C3}"/>
              </a:ext>
            </a:extLst>
          </p:cNvPr>
          <p:cNvSpPr>
            <a:spLocks noGrp="1"/>
          </p:cNvSpPr>
          <p:nvPr>
            <p:ph type="title"/>
          </p:nvPr>
        </p:nvSpPr>
        <p:spPr/>
        <p:txBody>
          <a:bodyPr/>
          <a:lstStyle/>
          <a:p>
            <a:r>
              <a:rPr lang="en-GB" b="1" dirty="0"/>
              <a:t>Activity</a:t>
            </a:r>
            <a:endParaRPr lang="en-GB" dirty="0"/>
          </a:p>
        </p:txBody>
      </p:sp>
      <p:sp>
        <p:nvSpPr>
          <p:cNvPr id="3" name="Content Placeholder 2">
            <a:extLst>
              <a:ext uri="{FF2B5EF4-FFF2-40B4-BE49-F238E27FC236}">
                <a16:creationId xmlns:a16="http://schemas.microsoft.com/office/drawing/2014/main" id="{B5C6981C-9FC8-2BF5-F170-13837CB2435F}"/>
              </a:ext>
            </a:extLst>
          </p:cNvPr>
          <p:cNvSpPr>
            <a:spLocks noGrp="1"/>
          </p:cNvSpPr>
          <p:nvPr>
            <p:ph idx="1"/>
          </p:nvPr>
        </p:nvSpPr>
        <p:spPr>
          <a:xfrm>
            <a:off x="457200" y="1484784"/>
            <a:ext cx="8229600" cy="4032449"/>
          </a:xfrm>
        </p:spPr>
        <p:txBody>
          <a:bodyPr>
            <a:normAutofit fontScale="92500" lnSpcReduction="10000"/>
          </a:bodyPr>
          <a:lstStyle/>
          <a:p>
            <a:pPr marL="0" indent="0" algn="ctr">
              <a:buNone/>
            </a:pPr>
            <a:r>
              <a:rPr lang="en-GB" b="1" dirty="0"/>
              <a:t>Think Pair Share</a:t>
            </a:r>
          </a:p>
          <a:p>
            <a:pPr>
              <a:buFont typeface="Wingdings" panose="05000000000000000000" pitchFamily="2" charset="2"/>
              <a:buChar char="§"/>
            </a:pPr>
            <a:r>
              <a:rPr lang="en-GB" dirty="0"/>
              <a:t>In low-income countries mortality statistics may not be complete. </a:t>
            </a:r>
          </a:p>
          <a:p>
            <a:pPr>
              <a:buFont typeface="Wingdings" panose="05000000000000000000" pitchFamily="2" charset="2"/>
              <a:buChar char="§"/>
            </a:pPr>
            <a:r>
              <a:rPr lang="en-GB" dirty="0"/>
              <a:t>Can you think of reasons why this might be the case.</a:t>
            </a:r>
          </a:p>
          <a:p>
            <a:endParaRPr lang="en-GB" dirty="0"/>
          </a:p>
          <a:p>
            <a:pPr marL="0" indent="0">
              <a:buNone/>
            </a:pPr>
            <a:r>
              <a:rPr lang="en-GB" sz="3200" b="1" dirty="0"/>
              <a:t>Feedback your findings to the whole class</a:t>
            </a:r>
            <a:endParaRPr lang="en-GB" b="1" dirty="0"/>
          </a:p>
          <a:p>
            <a:pPr marL="0" indent="0" algn="ctr">
              <a:buNone/>
            </a:pPr>
            <a:r>
              <a:rPr lang="en-GB" b="1" dirty="0"/>
              <a:t>(10 Minutes)</a:t>
            </a:r>
          </a:p>
          <a:p>
            <a:endParaRPr lang="en-GB" dirty="0"/>
          </a:p>
        </p:txBody>
      </p:sp>
    </p:spTree>
    <p:extLst>
      <p:ext uri="{BB962C8B-B14F-4D97-AF65-F5344CB8AC3E}">
        <p14:creationId xmlns:p14="http://schemas.microsoft.com/office/powerpoint/2010/main" val="485167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0AF91-FB13-46AE-BB40-05466D2E7EE8}"/>
              </a:ext>
            </a:extLst>
          </p:cNvPr>
          <p:cNvSpPr>
            <a:spLocks noGrp="1"/>
          </p:cNvSpPr>
          <p:nvPr>
            <p:ph type="title"/>
          </p:nvPr>
        </p:nvSpPr>
        <p:spPr>
          <a:xfrm>
            <a:off x="755576" y="2204864"/>
            <a:ext cx="7632848" cy="1415963"/>
          </a:xfrm>
        </p:spPr>
        <p:txBody>
          <a:bodyPr>
            <a:normAutofit/>
          </a:bodyPr>
          <a:lstStyle/>
          <a:p>
            <a:pPr algn="ctr"/>
            <a:r>
              <a:rPr lang="en-GB" sz="3600" i="1" cap="none" dirty="0"/>
              <a:t>Morbidity statistics</a:t>
            </a:r>
            <a:endParaRPr lang="en-GB" sz="3600" i="1" dirty="0"/>
          </a:p>
        </p:txBody>
      </p:sp>
      <p:pic>
        <p:nvPicPr>
          <p:cNvPr id="3" name="Picture 2" descr="A picture containing vector graphics&#10;&#10;Description automatically generated">
            <a:extLst>
              <a:ext uri="{FF2B5EF4-FFF2-40B4-BE49-F238E27FC236}">
                <a16:creationId xmlns:a16="http://schemas.microsoft.com/office/drawing/2014/main" id="{23A171DD-B45F-454C-8A1D-D0192A79E95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3861048"/>
            <a:ext cx="1979712" cy="1800200"/>
          </a:xfrm>
          <a:prstGeom prst="rect">
            <a:avLst/>
          </a:prstGeom>
        </p:spPr>
      </p:pic>
    </p:spTree>
    <p:extLst>
      <p:ext uri="{BB962C8B-B14F-4D97-AF65-F5344CB8AC3E}">
        <p14:creationId xmlns:p14="http://schemas.microsoft.com/office/powerpoint/2010/main" val="10166235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0FC07-964A-42D9-868F-99AB7C6705B5}"/>
              </a:ext>
            </a:extLst>
          </p:cNvPr>
          <p:cNvSpPr>
            <a:spLocks noGrp="1"/>
          </p:cNvSpPr>
          <p:nvPr>
            <p:ph type="title"/>
          </p:nvPr>
        </p:nvSpPr>
        <p:spPr/>
        <p:txBody>
          <a:bodyPr/>
          <a:lstStyle/>
          <a:p>
            <a:pPr algn="ctr"/>
            <a:r>
              <a:rPr lang="en-GB" b="1" dirty="0"/>
              <a:t>Morbidity Statistics</a:t>
            </a:r>
          </a:p>
        </p:txBody>
      </p:sp>
      <p:sp>
        <p:nvSpPr>
          <p:cNvPr id="3" name="Content Placeholder 2">
            <a:extLst>
              <a:ext uri="{FF2B5EF4-FFF2-40B4-BE49-F238E27FC236}">
                <a16:creationId xmlns:a16="http://schemas.microsoft.com/office/drawing/2014/main" id="{250267E0-B954-4F20-97FE-0D8324B79986}"/>
              </a:ext>
            </a:extLst>
          </p:cNvPr>
          <p:cNvSpPr>
            <a:spLocks noGrp="1"/>
          </p:cNvSpPr>
          <p:nvPr>
            <p:ph idx="1"/>
          </p:nvPr>
        </p:nvSpPr>
        <p:spPr/>
        <p:txBody>
          <a:bodyPr>
            <a:normAutofit fontScale="92500" lnSpcReduction="20000"/>
          </a:bodyPr>
          <a:lstStyle/>
          <a:p>
            <a:r>
              <a:rPr lang="en-GB" dirty="0"/>
              <a:t>Statistics measuring illness and disease are more difficult to obtain.</a:t>
            </a:r>
          </a:p>
          <a:p>
            <a:r>
              <a:rPr lang="en-GB" dirty="0"/>
              <a:t>This is due to the difficulty in establishing a hard and fast line between health and disease.</a:t>
            </a:r>
          </a:p>
          <a:p>
            <a:r>
              <a:rPr lang="en-GB" dirty="0"/>
              <a:t>There is no one source of data for the whole population concerning disease and illness.</a:t>
            </a:r>
          </a:p>
          <a:p>
            <a:r>
              <a:rPr lang="en-GB" dirty="0"/>
              <a:t>Instead, there are several sources of relevant information.</a:t>
            </a:r>
          </a:p>
        </p:txBody>
      </p:sp>
    </p:spTree>
    <p:extLst>
      <p:ext uri="{BB962C8B-B14F-4D97-AF65-F5344CB8AC3E}">
        <p14:creationId xmlns:p14="http://schemas.microsoft.com/office/powerpoint/2010/main" val="25749297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1303D-358D-4B0C-805F-1E5FAFE9A92A}"/>
              </a:ext>
            </a:extLst>
          </p:cNvPr>
          <p:cNvSpPr>
            <a:spLocks noGrp="1"/>
          </p:cNvSpPr>
          <p:nvPr>
            <p:ph type="title"/>
          </p:nvPr>
        </p:nvSpPr>
        <p:spPr/>
        <p:txBody>
          <a:bodyPr/>
          <a:lstStyle/>
          <a:p>
            <a:pPr algn="ctr"/>
            <a:r>
              <a:rPr lang="en-GB" b="1" dirty="0"/>
              <a:t>Morbidity</a:t>
            </a:r>
          </a:p>
        </p:txBody>
      </p:sp>
      <p:sp>
        <p:nvSpPr>
          <p:cNvPr id="3" name="Content Placeholder 2">
            <a:extLst>
              <a:ext uri="{FF2B5EF4-FFF2-40B4-BE49-F238E27FC236}">
                <a16:creationId xmlns:a16="http://schemas.microsoft.com/office/drawing/2014/main" id="{97CDAF94-8228-4AAE-B376-971DEAE7CE84}"/>
              </a:ext>
            </a:extLst>
          </p:cNvPr>
          <p:cNvSpPr>
            <a:spLocks noGrp="1"/>
          </p:cNvSpPr>
          <p:nvPr>
            <p:ph idx="1"/>
          </p:nvPr>
        </p:nvSpPr>
        <p:spPr>
          <a:xfrm>
            <a:off x="1259632" y="1700808"/>
            <a:ext cx="6843713" cy="3263504"/>
          </a:xfrm>
        </p:spPr>
        <p:txBody>
          <a:bodyPr>
            <a:normAutofit fontScale="92500"/>
          </a:bodyPr>
          <a:lstStyle/>
          <a:p>
            <a:pPr marL="0" indent="0">
              <a:buNone/>
            </a:pPr>
            <a:r>
              <a:rPr lang="en-GB" dirty="0"/>
              <a:t>Morbidity can be described using the following frequency measurements: </a:t>
            </a:r>
          </a:p>
          <a:p>
            <a:pPr marL="0" indent="0">
              <a:buNone/>
            </a:pPr>
            <a:endParaRPr lang="en-GB" dirty="0"/>
          </a:p>
          <a:p>
            <a:pPr>
              <a:buFont typeface="Wingdings" panose="05000000000000000000" pitchFamily="2" charset="2"/>
              <a:buChar char="§"/>
            </a:pPr>
            <a:r>
              <a:rPr lang="en-GB" dirty="0"/>
              <a:t>Hospital discharge rate, </a:t>
            </a:r>
          </a:p>
          <a:p>
            <a:pPr>
              <a:buFont typeface="Wingdings" panose="05000000000000000000" pitchFamily="2" charset="2"/>
              <a:buChar char="§"/>
            </a:pPr>
            <a:r>
              <a:rPr lang="en-GB" dirty="0"/>
              <a:t>Attack/incidence rate,</a:t>
            </a:r>
          </a:p>
          <a:p>
            <a:pPr>
              <a:buFont typeface="Wingdings" panose="05000000000000000000" pitchFamily="2" charset="2"/>
              <a:buChar char="§"/>
            </a:pPr>
            <a:r>
              <a:rPr lang="en-GB" dirty="0"/>
              <a:t>Prevalence and case fatality. </a:t>
            </a:r>
          </a:p>
          <a:p>
            <a:pPr marL="0" indent="0">
              <a:buNone/>
            </a:pPr>
            <a:endParaRPr lang="en-GB" dirty="0"/>
          </a:p>
        </p:txBody>
      </p:sp>
    </p:spTree>
    <p:extLst>
      <p:ext uri="{BB962C8B-B14F-4D97-AF65-F5344CB8AC3E}">
        <p14:creationId xmlns:p14="http://schemas.microsoft.com/office/powerpoint/2010/main" val="28881260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68BA7-0B58-4ECF-AFC9-BE3622399F60}"/>
              </a:ext>
            </a:extLst>
          </p:cNvPr>
          <p:cNvSpPr>
            <a:spLocks noGrp="1"/>
          </p:cNvSpPr>
          <p:nvPr>
            <p:ph type="title"/>
          </p:nvPr>
        </p:nvSpPr>
        <p:spPr/>
        <p:txBody>
          <a:bodyPr/>
          <a:lstStyle/>
          <a:p>
            <a:pPr algn="ctr"/>
            <a:r>
              <a:rPr lang="en-GB" b="1" dirty="0"/>
              <a:t>Morbidity</a:t>
            </a:r>
            <a:endParaRPr lang="en-GB" dirty="0"/>
          </a:p>
        </p:txBody>
      </p:sp>
      <p:sp>
        <p:nvSpPr>
          <p:cNvPr id="3" name="Content Placeholder 2">
            <a:extLst>
              <a:ext uri="{FF2B5EF4-FFF2-40B4-BE49-F238E27FC236}">
                <a16:creationId xmlns:a16="http://schemas.microsoft.com/office/drawing/2014/main" id="{8754E933-E8F7-45D3-ACEF-8C14A2789ECB}"/>
              </a:ext>
            </a:extLst>
          </p:cNvPr>
          <p:cNvSpPr>
            <a:spLocks noGrp="1"/>
          </p:cNvSpPr>
          <p:nvPr>
            <p:ph idx="1"/>
          </p:nvPr>
        </p:nvSpPr>
        <p:spPr>
          <a:xfrm>
            <a:off x="1075134" y="1700808"/>
            <a:ext cx="6993731" cy="3263504"/>
          </a:xfrm>
        </p:spPr>
        <p:txBody>
          <a:bodyPr>
            <a:normAutofit fontScale="85000" lnSpcReduction="20000"/>
          </a:bodyPr>
          <a:lstStyle/>
          <a:p>
            <a:pPr>
              <a:buFont typeface="Wingdings" panose="05000000000000000000" pitchFamily="2" charset="2"/>
              <a:buChar char="§"/>
            </a:pPr>
            <a:r>
              <a:rPr lang="en-GB" dirty="0"/>
              <a:t>For acute/severe events, incidence rates are in general target measures,</a:t>
            </a:r>
          </a:p>
          <a:p>
            <a:pPr>
              <a:buFont typeface="Wingdings" panose="05000000000000000000" pitchFamily="2" charset="2"/>
              <a:buChar char="§"/>
            </a:pPr>
            <a:r>
              <a:rPr lang="en-GB" dirty="0"/>
              <a:t>While for chronic conditions incidence as well as prevalence may be of interest. </a:t>
            </a:r>
          </a:p>
          <a:p>
            <a:pPr>
              <a:buFont typeface="Wingdings" panose="05000000000000000000" pitchFamily="2" charset="2"/>
              <a:buChar char="§"/>
            </a:pPr>
            <a:r>
              <a:rPr lang="en-GB" dirty="0"/>
              <a:t>Incidence is used mostly for etiological research objectives; </a:t>
            </a:r>
          </a:p>
          <a:p>
            <a:pPr>
              <a:buFont typeface="Wingdings" panose="05000000000000000000" pitchFamily="2" charset="2"/>
              <a:buChar char="§"/>
            </a:pPr>
            <a:r>
              <a:rPr lang="en-GB" dirty="0"/>
              <a:t>Attack rate and prevalence are useful for hospital planning and for primary care. </a:t>
            </a:r>
          </a:p>
        </p:txBody>
      </p:sp>
    </p:spTree>
    <p:extLst>
      <p:ext uri="{BB962C8B-B14F-4D97-AF65-F5344CB8AC3E}">
        <p14:creationId xmlns:p14="http://schemas.microsoft.com/office/powerpoint/2010/main" val="38496371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0AF91-FB13-46AE-BB40-05466D2E7EE8}"/>
              </a:ext>
            </a:extLst>
          </p:cNvPr>
          <p:cNvSpPr>
            <a:spLocks noGrp="1"/>
          </p:cNvSpPr>
          <p:nvPr>
            <p:ph type="title"/>
          </p:nvPr>
        </p:nvSpPr>
        <p:spPr>
          <a:xfrm>
            <a:off x="755576" y="2204865"/>
            <a:ext cx="7632848" cy="792088"/>
          </a:xfrm>
        </p:spPr>
        <p:txBody>
          <a:bodyPr>
            <a:normAutofit/>
          </a:bodyPr>
          <a:lstStyle/>
          <a:p>
            <a:pPr algn="ctr"/>
            <a:r>
              <a:rPr lang="en-GB" i="1" cap="none" dirty="0"/>
              <a:t>What is the case?</a:t>
            </a:r>
          </a:p>
        </p:txBody>
      </p:sp>
      <p:pic>
        <p:nvPicPr>
          <p:cNvPr id="3" name="Picture 2" descr="A picture containing vector graphics&#10;&#10;Description automatically generated">
            <a:extLst>
              <a:ext uri="{FF2B5EF4-FFF2-40B4-BE49-F238E27FC236}">
                <a16:creationId xmlns:a16="http://schemas.microsoft.com/office/drawing/2014/main" id="{23A171DD-B45F-454C-8A1D-D0192A79E95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3861048"/>
            <a:ext cx="1979712" cy="1800200"/>
          </a:xfrm>
          <a:prstGeom prst="rect">
            <a:avLst/>
          </a:prstGeom>
        </p:spPr>
      </p:pic>
    </p:spTree>
    <p:extLst>
      <p:ext uri="{BB962C8B-B14F-4D97-AF65-F5344CB8AC3E}">
        <p14:creationId xmlns:p14="http://schemas.microsoft.com/office/powerpoint/2010/main" val="8386177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686A8-8367-4B18-80D5-8258554B2357}"/>
              </a:ext>
            </a:extLst>
          </p:cNvPr>
          <p:cNvSpPr>
            <a:spLocks noGrp="1"/>
          </p:cNvSpPr>
          <p:nvPr>
            <p:ph type="title"/>
          </p:nvPr>
        </p:nvSpPr>
        <p:spPr>
          <a:xfrm>
            <a:off x="755576" y="548680"/>
            <a:ext cx="7886700" cy="1011108"/>
          </a:xfrm>
        </p:spPr>
        <p:txBody>
          <a:bodyPr/>
          <a:lstStyle/>
          <a:p>
            <a:r>
              <a:rPr lang="en-US" cap="none" dirty="0">
                <a:solidFill>
                  <a:schemeClr val="tx1"/>
                </a:solidFill>
                <a:latin typeface="Palatino Linotype" panose="02040502050505030304" pitchFamily="18" charset="0"/>
              </a:rPr>
              <a:t>Case definition</a:t>
            </a:r>
            <a:endParaRPr lang="en-GB" cap="none" dirty="0">
              <a:solidFill>
                <a:schemeClr val="tx1"/>
              </a:solidFill>
              <a:latin typeface="Palatino Linotype" panose="02040502050505030304" pitchFamily="18" charset="0"/>
            </a:endParaRPr>
          </a:p>
        </p:txBody>
      </p:sp>
      <p:sp>
        <p:nvSpPr>
          <p:cNvPr id="3" name="Content Placeholder 2">
            <a:extLst>
              <a:ext uri="{FF2B5EF4-FFF2-40B4-BE49-F238E27FC236}">
                <a16:creationId xmlns:a16="http://schemas.microsoft.com/office/drawing/2014/main" id="{AA4DC6D3-D750-44C7-9086-38ACFE7C272D}"/>
              </a:ext>
            </a:extLst>
          </p:cNvPr>
          <p:cNvSpPr>
            <a:spLocks noGrp="1"/>
          </p:cNvSpPr>
          <p:nvPr>
            <p:ph type="body" sz="quarter" idx="11"/>
          </p:nvPr>
        </p:nvSpPr>
        <p:spPr>
          <a:xfrm>
            <a:off x="5759908" y="2348880"/>
            <a:ext cx="3359044" cy="3021341"/>
          </a:xfrm>
        </p:spPr>
        <p:txBody>
          <a:bodyPr vert="horz" lIns="91440" tIns="45720" rIns="91440" bIns="45720" rtlCol="0" anchor="t">
            <a:normAutofit/>
          </a:bodyPr>
          <a:lstStyle/>
          <a:p>
            <a:r>
              <a:rPr lang="en-US" sz="2400" dirty="0">
                <a:latin typeface="Palatino Linotype" panose="02040502050505030304" pitchFamily="18" charset="0"/>
              </a:rPr>
              <a:t>Cases possess relatively clear characteristics which separate them from non-cases.</a:t>
            </a:r>
            <a:endParaRPr lang="en-GB" sz="2400" dirty="0">
              <a:latin typeface="Palatino Linotype" panose="02040502050505030304" pitchFamily="18" charset="0"/>
            </a:endParaRPr>
          </a:p>
        </p:txBody>
      </p:sp>
      <p:pic>
        <p:nvPicPr>
          <p:cNvPr id="6" name="Picture 5">
            <a:extLst>
              <a:ext uri="{FF2B5EF4-FFF2-40B4-BE49-F238E27FC236}">
                <a16:creationId xmlns:a16="http://schemas.microsoft.com/office/drawing/2014/main" id="{5A8B8898-53B1-4F99-8BA6-6DAD37BEC71E}"/>
              </a:ext>
            </a:extLst>
          </p:cNvPr>
          <p:cNvPicPr>
            <a:picLocks noChangeAspect="1"/>
          </p:cNvPicPr>
          <p:nvPr/>
        </p:nvPicPr>
        <p:blipFill rotWithShape="1">
          <a:blip r:embed="rId2"/>
          <a:srcRect l="27951" t="43000" r="53937" b="30401"/>
          <a:stretch/>
        </p:blipFill>
        <p:spPr>
          <a:xfrm>
            <a:off x="132836" y="2348880"/>
            <a:ext cx="5184576" cy="3517995"/>
          </a:xfrm>
          <a:prstGeom prst="rect">
            <a:avLst/>
          </a:prstGeom>
        </p:spPr>
      </p:pic>
    </p:spTree>
    <p:extLst>
      <p:ext uri="{BB962C8B-B14F-4D97-AF65-F5344CB8AC3E}">
        <p14:creationId xmlns:p14="http://schemas.microsoft.com/office/powerpoint/2010/main" val="880989437"/>
      </p:ext>
    </p:extLst>
  </p:cSld>
  <p:clrMapOvr>
    <a:masterClrMapping/>
  </p:clrMapOvr>
  <p:transition spd="slow">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ext Placeholder 2">
                <a:extLst>
                  <a:ext uri="{FF2B5EF4-FFF2-40B4-BE49-F238E27FC236}">
                    <a16:creationId xmlns:a16="http://schemas.microsoft.com/office/drawing/2014/main" id="{5526B49E-027B-4F31-BC06-E7CED66EBAAA}"/>
                  </a:ext>
                </a:extLst>
              </p:cNvPr>
              <p:cNvSpPr>
                <a:spLocks noGrp="1"/>
              </p:cNvSpPr>
              <p:nvPr>
                <p:ph type="body" sz="quarter" idx="11"/>
              </p:nvPr>
            </p:nvSpPr>
            <p:spPr>
              <a:xfrm>
                <a:off x="539552" y="1192530"/>
                <a:ext cx="8496943" cy="4644020"/>
              </a:xfrm>
            </p:spPr>
            <p:txBody>
              <a:bodyPr>
                <a:normAutofit fontScale="92500" lnSpcReduction="10000"/>
              </a:bodyPr>
              <a:lstStyle/>
              <a:p>
                <a:pPr marL="9525" indent="0">
                  <a:lnSpc>
                    <a:spcPct val="110000"/>
                  </a:lnSpc>
                  <a:buFont typeface="Arial" charset="0"/>
                  <a:buNone/>
                  <a:defRPr/>
                </a:pPr>
                <a:r>
                  <a:rPr lang="en-US" sz="2600" dirty="0">
                    <a:solidFill>
                      <a:schemeClr val="tx1"/>
                    </a:solidFill>
                  </a:rPr>
                  <a:t>It is the number of </a:t>
                </a:r>
                <a:r>
                  <a:rPr lang="en-US" sz="2600" b="1" i="1" dirty="0">
                    <a:solidFill>
                      <a:schemeClr val="tx1"/>
                    </a:solidFill>
                  </a:rPr>
                  <a:t>new cases </a:t>
                </a:r>
                <a:r>
                  <a:rPr lang="en-US" sz="2600" dirty="0">
                    <a:solidFill>
                      <a:schemeClr val="tx1"/>
                    </a:solidFill>
                  </a:rPr>
                  <a:t>with the outcome DURING A SPECIFIED TIME PERIOD</a:t>
                </a:r>
              </a:p>
              <a:p>
                <a:pPr marL="9525" indent="0">
                  <a:lnSpc>
                    <a:spcPct val="110000"/>
                  </a:lnSpc>
                  <a:buFont typeface="Arial" charset="0"/>
                  <a:buNone/>
                  <a:defRPr/>
                </a:pPr>
                <a:endParaRPr lang="en-US" sz="2600" dirty="0">
                  <a:solidFill>
                    <a:schemeClr val="tx1"/>
                  </a:solidFill>
                </a:endParaRPr>
              </a:p>
              <a:p>
                <a:pPr marL="9525" indent="0">
                  <a:lnSpc>
                    <a:spcPct val="110000"/>
                  </a:lnSpc>
                  <a:buFont typeface="Arial" charset="0"/>
                  <a:buNone/>
                  <a:defRPr/>
                </a:pPr>
                <a:r>
                  <a:rPr lang="en-US" sz="2600" dirty="0">
                    <a:solidFill>
                      <a:schemeClr val="tx1"/>
                    </a:solidFill>
                  </a:rPr>
                  <a:t>Often expressed as “per 100,000 population per year”</a:t>
                </a:r>
              </a:p>
              <a:p>
                <a:pPr marL="9525" indent="0">
                  <a:lnSpc>
                    <a:spcPct val="110000"/>
                  </a:lnSpc>
                  <a:buFont typeface="Arial" charset="0"/>
                  <a:buNone/>
                  <a:defRPr/>
                </a:pPr>
                <a:endParaRPr lang="en-US" sz="2600" dirty="0">
                  <a:solidFill>
                    <a:schemeClr val="tx1"/>
                  </a:solidFill>
                </a:endParaRPr>
              </a:p>
              <a:p>
                <a:pPr marL="9525" indent="0">
                  <a:lnSpc>
                    <a:spcPct val="110000"/>
                  </a:lnSpc>
                  <a:buFont typeface="Arial" charset="0"/>
                  <a:buNone/>
                  <a:defRPr/>
                </a:pPr>
                <a:r>
                  <a:rPr lang="en-US" sz="2600" dirty="0">
                    <a:solidFill>
                      <a:schemeClr val="tx1"/>
                    </a:solidFill>
                  </a:rPr>
                  <a:t>The probability of developing the disease in the stated time period</a:t>
                </a:r>
              </a:p>
              <a:p>
                <a:pPr marL="9525" indent="0">
                  <a:lnSpc>
                    <a:spcPct val="110000"/>
                  </a:lnSpc>
                  <a:buFont typeface="Arial" charset="0"/>
                  <a:buNone/>
                  <a:defRPr/>
                </a:pPr>
                <a:endParaRPr lang="en-US" sz="2600" dirty="0">
                  <a:solidFill>
                    <a:schemeClr val="tx1"/>
                  </a:solidFill>
                </a:endParaRPr>
              </a:p>
              <a:p>
                <a:pPr marL="9525" indent="0">
                  <a:lnSpc>
                    <a:spcPct val="110000"/>
                  </a:lnSpc>
                  <a:buFont typeface="Arial" charset="0"/>
                  <a:buNone/>
                  <a:defRPr/>
                </a:pPr>
                <a:r>
                  <a:rPr lang="en-US" sz="2600" dirty="0">
                    <a:solidFill>
                      <a:schemeClr val="tx1"/>
                    </a:solidFill>
                  </a:rPr>
                  <a:t>Incidence =  </a:t>
                </a:r>
                <a14:m>
                  <m:oMath xmlns:m="http://schemas.openxmlformats.org/officeDocument/2006/math">
                    <m:f>
                      <m:fPr>
                        <m:ctrlPr>
                          <a:rPr lang="en-US" sz="2600" i="1" smtClean="0">
                            <a:solidFill>
                              <a:schemeClr val="tx1"/>
                            </a:solidFill>
                            <a:latin typeface="Cambria Math" panose="02040503050406030204" pitchFamily="18" charset="0"/>
                          </a:rPr>
                        </m:ctrlPr>
                      </m:fPr>
                      <m:num>
                        <m:r>
                          <a:rPr lang="en-US" sz="2600" b="0" i="1" smtClean="0">
                            <a:solidFill>
                              <a:schemeClr val="tx1"/>
                            </a:solidFill>
                            <a:latin typeface="Cambria Math" panose="02040503050406030204" pitchFamily="18" charset="0"/>
                          </a:rPr>
                          <m:t>𝑛𝑢𝑚𝑏𝑒𝑟</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𝑜𝑓</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𝑛𝑒𝑤</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𝑐𝑎𝑠𝑒𝑠</m:t>
                        </m:r>
                      </m:num>
                      <m:den>
                        <m:r>
                          <a:rPr lang="en-US" sz="2600" b="0" i="1" smtClean="0">
                            <a:solidFill>
                              <a:schemeClr val="tx1"/>
                            </a:solidFill>
                            <a:latin typeface="Cambria Math" panose="02040503050406030204" pitchFamily="18" charset="0"/>
                          </a:rPr>
                          <m:t>𝑛𝑢𝑚𝑏𝑒𝑟</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𝑜𝑓</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𝑑𝑖𝑠𝑒𝑎𝑠𝑒</m:t>
                        </m:r>
                        <m:r>
                          <a:rPr lang="en-US" sz="2600" b="0" i="1" smtClean="0">
                            <a:solidFill>
                              <a:schemeClr val="tx1"/>
                            </a:solidFill>
                            <a:latin typeface="Cambria Math" panose="02040503050406030204" pitchFamily="18" charset="0"/>
                          </a:rPr>
                          <m:t>−</m:t>
                        </m:r>
                        <m:r>
                          <a:rPr lang="en-US" sz="2600" b="0" i="1" smtClean="0">
                            <a:solidFill>
                              <a:schemeClr val="tx1"/>
                            </a:solidFill>
                            <a:latin typeface="Cambria Math" panose="02040503050406030204" pitchFamily="18" charset="0"/>
                          </a:rPr>
                          <m:t>𝑓𝑟𝑒𝑒</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𝑝𝑒𝑟𝑠𝑜𝑛𝑠</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𝑎𝑡</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𝑡h𝑒</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𝑏𝑒𝑔𝑖𝑛𝑛𝑖𝑛𝑔</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𝑜𝑓</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𝑡h𝑎𝑡</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𝑡𝑖𝑚𝑒</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𝑝𝑒𝑟𝑖𝑜𝑑</m:t>
                        </m:r>
                      </m:den>
                    </m:f>
                  </m:oMath>
                </a14:m>
                <a:r>
                  <a:rPr lang="en-US" sz="2600" dirty="0">
                    <a:solidFill>
                      <a:schemeClr val="tx1"/>
                    </a:solidFill>
                  </a:rPr>
                  <a:t> </a:t>
                </a:r>
              </a:p>
              <a:p>
                <a:pPr>
                  <a:lnSpc>
                    <a:spcPct val="110000"/>
                  </a:lnSpc>
                  <a:buFont typeface="Arial" charset="0"/>
                  <a:buChar char="•"/>
                  <a:defRPr/>
                </a:pPr>
                <a:endParaRPr lang="en-US" sz="2600" dirty="0">
                  <a:solidFill>
                    <a:schemeClr val="tx1"/>
                  </a:solidFill>
                </a:endParaRPr>
              </a:p>
              <a:p>
                <a:pPr marL="9525" indent="0">
                  <a:lnSpc>
                    <a:spcPct val="110000"/>
                  </a:lnSpc>
                  <a:buFont typeface="Arial" charset="0"/>
                  <a:buNone/>
                  <a:defRPr/>
                </a:pPr>
                <a:endParaRPr lang="en-GB" sz="2800" dirty="0">
                  <a:solidFill>
                    <a:schemeClr val="tx1"/>
                  </a:solidFill>
                  <a:latin typeface="Palatino Linotype" panose="02040502050505030304" pitchFamily="18" charset="0"/>
                </a:endParaRPr>
              </a:p>
              <a:p>
                <a:pPr marL="9525" indent="0">
                  <a:lnSpc>
                    <a:spcPct val="110000"/>
                  </a:lnSpc>
                  <a:buFont typeface="Arial" charset="0"/>
                  <a:buNone/>
                  <a:defRPr/>
                </a:pPr>
                <a:endParaRPr lang="en-US" sz="2800" dirty="0">
                  <a:solidFill>
                    <a:schemeClr val="tx1"/>
                  </a:solidFill>
                  <a:latin typeface="Palatino Linotype" panose="02040502050505030304" pitchFamily="18" charset="0"/>
                </a:endParaRPr>
              </a:p>
              <a:p>
                <a:pPr>
                  <a:lnSpc>
                    <a:spcPct val="110000"/>
                  </a:lnSpc>
                  <a:buFont typeface="Arial" charset="0"/>
                  <a:buChar char="•"/>
                  <a:defRPr/>
                </a:pPr>
                <a:endParaRPr lang="en-US" sz="2800" dirty="0">
                  <a:solidFill>
                    <a:schemeClr val="tx1"/>
                  </a:solidFill>
                  <a:latin typeface="Palatino Linotype" panose="02040502050505030304" pitchFamily="18" charset="0"/>
                </a:endParaRPr>
              </a:p>
              <a:p>
                <a:pPr marL="9525" indent="0">
                  <a:lnSpc>
                    <a:spcPct val="110000"/>
                  </a:lnSpc>
                  <a:buFont typeface="Arial" charset="0"/>
                  <a:buNone/>
                  <a:defRPr/>
                </a:pPr>
                <a:endParaRPr lang="en-GB" sz="2800" dirty="0">
                  <a:solidFill>
                    <a:schemeClr val="tx1"/>
                  </a:solidFill>
                  <a:latin typeface="Palatino Linotype" panose="02040502050505030304" pitchFamily="18" charset="0"/>
                </a:endParaRPr>
              </a:p>
              <a:p>
                <a:pPr marL="9525" indent="0">
                  <a:lnSpc>
                    <a:spcPct val="110000"/>
                  </a:lnSpc>
                  <a:buFont typeface="Arial" charset="0"/>
                  <a:buNone/>
                  <a:defRPr/>
                </a:pPr>
                <a:endParaRPr lang="en-GB" sz="2800" dirty="0">
                  <a:solidFill>
                    <a:schemeClr val="tx1"/>
                  </a:solidFill>
                  <a:latin typeface="Palatino Linotype" panose="02040502050505030304" pitchFamily="18" charset="0"/>
                </a:endParaRPr>
              </a:p>
            </p:txBody>
          </p:sp>
        </mc:Choice>
        <mc:Fallback xmlns="">
          <p:sp>
            <p:nvSpPr>
              <p:cNvPr id="3" name="Text Placeholder 2">
                <a:extLst>
                  <a:ext uri="{FF2B5EF4-FFF2-40B4-BE49-F238E27FC236}">
                    <a16:creationId xmlns:a16="http://schemas.microsoft.com/office/drawing/2014/main" id="{5526B49E-027B-4F31-BC06-E7CED66EBAAA}"/>
                  </a:ext>
                </a:extLst>
              </p:cNvPr>
              <p:cNvSpPr>
                <a:spLocks noGrp="1" noRot="1" noChangeAspect="1" noMove="1" noResize="1" noEditPoints="1" noAdjustHandles="1" noChangeArrowheads="1" noChangeShapeType="1" noTextEdit="1"/>
              </p:cNvSpPr>
              <p:nvPr>
                <p:ph type="body" sz="quarter" idx="11"/>
              </p:nvPr>
            </p:nvSpPr>
            <p:spPr>
              <a:xfrm>
                <a:off x="539552" y="1192530"/>
                <a:ext cx="8496943" cy="4644020"/>
              </a:xfrm>
              <a:blipFill>
                <a:blip r:embed="rId2"/>
                <a:stretch>
                  <a:fillRect l="-2082" t="-1971"/>
                </a:stretch>
              </a:blipFill>
            </p:spPr>
            <p:txBody>
              <a:bodyPr/>
              <a:lstStyle/>
              <a:p>
                <a:r>
                  <a:rPr lang="en-GB">
                    <a:noFill/>
                  </a:rPr>
                  <a:t> </a:t>
                </a:r>
              </a:p>
            </p:txBody>
          </p:sp>
        </mc:Fallback>
      </mc:AlternateContent>
      <p:sp>
        <p:nvSpPr>
          <p:cNvPr id="2" name="Title 1">
            <a:extLst>
              <a:ext uri="{FF2B5EF4-FFF2-40B4-BE49-F238E27FC236}">
                <a16:creationId xmlns:a16="http://schemas.microsoft.com/office/drawing/2014/main" id="{5719885A-729F-4715-8018-75649CE64012}"/>
              </a:ext>
            </a:extLst>
          </p:cNvPr>
          <p:cNvSpPr>
            <a:spLocks noGrp="1"/>
          </p:cNvSpPr>
          <p:nvPr>
            <p:ph type="title"/>
          </p:nvPr>
        </p:nvSpPr>
        <p:spPr>
          <a:xfrm>
            <a:off x="755576" y="188640"/>
            <a:ext cx="7886700" cy="1011108"/>
          </a:xfrm>
        </p:spPr>
        <p:txBody>
          <a:bodyPr/>
          <a:lstStyle/>
          <a:p>
            <a:r>
              <a:rPr lang="en-US" b="1" dirty="0">
                <a:solidFill>
                  <a:schemeClr val="tx1"/>
                </a:solidFill>
              </a:rPr>
              <a:t>Incidence</a:t>
            </a:r>
            <a:endParaRPr lang="en-GB" b="1" dirty="0">
              <a:solidFill>
                <a:schemeClr val="tx1"/>
              </a:solidFill>
            </a:endParaRPr>
          </a:p>
        </p:txBody>
      </p:sp>
    </p:spTree>
  </p:cSld>
  <p:clrMapOvr>
    <a:masterClrMapping/>
  </p:clrMapOvr>
  <p:transition spd="slow">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E76B6-5AC4-DBD7-CA5A-3481CAAFB27A}"/>
              </a:ext>
            </a:extLst>
          </p:cNvPr>
          <p:cNvSpPr>
            <a:spLocks noGrp="1"/>
          </p:cNvSpPr>
          <p:nvPr>
            <p:ph type="title"/>
          </p:nvPr>
        </p:nvSpPr>
        <p:spPr/>
        <p:txBody>
          <a:bodyPr/>
          <a:lstStyle/>
          <a:p>
            <a:r>
              <a:rPr lang="en-US" b="1" dirty="0">
                <a:solidFill>
                  <a:schemeClr val="tx1"/>
                </a:solidFill>
              </a:rPr>
              <a:t>Incidence</a:t>
            </a:r>
            <a:endParaRPr lang="en-GB" dirty="0"/>
          </a:p>
        </p:txBody>
      </p:sp>
      <p:sp>
        <p:nvSpPr>
          <p:cNvPr id="3" name="Content Placeholder 2">
            <a:extLst>
              <a:ext uri="{FF2B5EF4-FFF2-40B4-BE49-F238E27FC236}">
                <a16:creationId xmlns:a16="http://schemas.microsoft.com/office/drawing/2014/main" id="{169287F2-1E52-DFAF-B152-C8E32B6E6CE3}"/>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t>Incidence may be estimated through the follow-up of a population enrolled in a cohort or the identification of new events in a dynamic population. </a:t>
            </a:r>
          </a:p>
          <a:p>
            <a:pPr>
              <a:buFont typeface="Wingdings" panose="05000000000000000000" pitchFamily="2" charset="2"/>
              <a:buChar char="§"/>
            </a:pPr>
            <a:r>
              <a:rPr lang="en-GB" dirty="0"/>
              <a:t>It can be obtained using longitudinal studies or disease registers, when it is possible to eliminate those who have already experienced an event.</a:t>
            </a:r>
          </a:p>
        </p:txBody>
      </p:sp>
    </p:spTree>
    <p:extLst>
      <p:ext uri="{BB962C8B-B14F-4D97-AF65-F5344CB8AC3E}">
        <p14:creationId xmlns:p14="http://schemas.microsoft.com/office/powerpoint/2010/main" val="7623168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686A8-8367-4B18-80D5-8258554B2357}"/>
              </a:ext>
            </a:extLst>
          </p:cNvPr>
          <p:cNvSpPr>
            <a:spLocks noGrp="1"/>
          </p:cNvSpPr>
          <p:nvPr>
            <p:ph type="title"/>
          </p:nvPr>
        </p:nvSpPr>
        <p:spPr>
          <a:xfrm>
            <a:off x="884780" y="43126"/>
            <a:ext cx="7886700" cy="1011108"/>
          </a:xfrm>
        </p:spPr>
        <p:txBody>
          <a:bodyPr>
            <a:noAutofit/>
          </a:bodyPr>
          <a:lstStyle/>
          <a:p>
            <a:r>
              <a:rPr lang="en-US" sz="4400" b="1" cap="none" dirty="0">
                <a:solidFill>
                  <a:schemeClr val="tx1"/>
                </a:solidFill>
              </a:rPr>
              <a:t>Prevalence</a:t>
            </a:r>
            <a:r>
              <a:rPr lang="en-US" sz="4400" cap="none" dirty="0">
                <a:solidFill>
                  <a:schemeClr val="tx1"/>
                </a:solidFill>
                <a:latin typeface="Palatino Linotype" panose="02040502050505030304" pitchFamily="18" charset="0"/>
              </a:rPr>
              <a:t> </a:t>
            </a:r>
            <a:endParaRPr lang="en-GB" sz="4400" cap="none" dirty="0">
              <a:solidFill>
                <a:schemeClr val="tx1"/>
              </a:solidFill>
              <a:latin typeface="Palatino Linotype" panose="02040502050505030304" pitchFamily="18" charset="0"/>
            </a:endParaRP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AA4DC6D3-D750-44C7-9086-38ACFE7C272D}"/>
                  </a:ext>
                </a:extLst>
              </p:cNvPr>
              <p:cNvSpPr>
                <a:spLocks noGrp="1"/>
              </p:cNvSpPr>
              <p:nvPr>
                <p:ph type="body" sz="quarter" idx="11"/>
              </p:nvPr>
            </p:nvSpPr>
            <p:spPr>
              <a:xfrm>
                <a:off x="884780" y="1268760"/>
                <a:ext cx="7632849" cy="4608512"/>
              </a:xfrm>
            </p:spPr>
            <p:txBody>
              <a:bodyPr>
                <a:normAutofit/>
              </a:bodyPr>
              <a:lstStyle/>
              <a:p>
                <a:pPr>
                  <a:buFont typeface="Wingdings" panose="05000000000000000000" pitchFamily="2" charset="2"/>
                  <a:buChar char="§"/>
                </a:pPr>
                <a:r>
                  <a:rPr lang="en-US" sz="3200" dirty="0">
                    <a:solidFill>
                      <a:schemeClr val="tx1"/>
                    </a:solidFill>
                  </a:rPr>
                  <a:t>The proportion of both </a:t>
                </a:r>
                <a:r>
                  <a:rPr lang="en-US" sz="3200" b="1" i="1" dirty="0">
                    <a:solidFill>
                      <a:schemeClr val="tx1"/>
                    </a:solidFill>
                  </a:rPr>
                  <a:t>old</a:t>
                </a:r>
                <a:r>
                  <a:rPr lang="en-US" sz="3200" dirty="0">
                    <a:solidFill>
                      <a:schemeClr val="tx1"/>
                    </a:solidFill>
                  </a:rPr>
                  <a:t> and </a:t>
                </a:r>
                <a:r>
                  <a:rPr lang="en-US" sz="3200" b="1" i="1" dirty="0">
                    <a:solidFill>
                      <a:schemeClr val="tx1"/>
                    </a:solidFill>
                  </a:rPr>
                  <a:t>new </a:t>
                </a:r>
                <a:r>
                  <a:rPr lang="en-US" sz="3200" i="1" dirty="0">
                    <a:solidFill>
                      <a:schemeClr val="tx1"/>
                    </a:solidFill>
                  </a:rPr>
                  <a:t>cases</a:t>
                </a:r>
                <a:r>
                  <a:rPr lang="en-US" sz="3200" b="1" i="1" dirty="0">
                    <a:solidFill>
                      <a:schemeClr val="tx1"/>
                    </a:solidFill>
                  </a:rPr>
                  <a:t> </a:t>
                </a:r>
                <a:r>
                  <a:rPr lang="en-US" sz="3200" dirty="0">
                    <a:solidFill>
                      <a:schemeClr val="tx1"/>
                    </a:solidFill>
                  </a:rPr>
                  <a:t>in a population AT ONE POINT IN TIME</a:t>
                </a:r>
              </a:p>
              <a:p>
                <a:pPr>
                  <a:buFont typeface="Wingdings" panose="05000000000000000000" pitchFamily="2" charset="2"/>
                  <a:buChar char="§"/>
                </a:pPr>
                <a:endParaRPr lang="en-US" sz="3200" dirty="0">
                  <a:solidFill>
                    <a:schemeClr val="tx1"/>
                  </a:solidFill>
                </a:endParaRPr>
              </a:p>
              <a:p>
                <a:pPr>
                  <a:buFont typeface="Wingdings" panose="05000000000000000000" pitchFamily="2" charset="2"/>
                  <a:buChar char="§"/>
                </a:pPr>
                <a:r>
                  <a:rPr lang="en-US" sz="3200" dirty="0">
                    <a:solidFill>
                      <a:schemeClr val="tx1"/>
                    </a:solidFill>
                  </a:rPr>
                  <a:t>Often expressed as a percentage</a:t>
                </a:r>
              </a:p>
              <a:p>
                <a:pPr>
                  <a:buFont typeface="Wingdings" panose="05000000000000000000" pitchFamily="2" charset="2"/>
                  <a:buChar char="§"/>
                </a:pPr>
                <a:endParaRPr lang="en-US" sz="3200" dirty="0">
                  <a:solidFill>
                    <a:schemeClr val="tx1"/>
                  </a:solidFill>
                </a:endParaRPr>
              </a:p>
              <a:p>
                <a:pPr>
                  <a:buFont typeface="Wingdings" panose="05000000000000000000" pitchFamily="2" charset="2"/>
                  <a:buChar char="§"/>
                </a:pPr>
                <a:r>
                  <a:rPr lang="en-US" sz="3200" dirty="0">
                    <a:solidFill>
                      <a:schemeClr val="tx1"/>
                    </a:solidFill>
                  </a:rPr>
                  <a:t>Prevalence = </a:t>
                </a:r>
                <a14:m>
                  <m:oMath xmlns:m="http://schemas.openxmlformats.org/officeDocument/2006/math">
                    <m:f>
                      <m:fPr>
                        <m:ctrlPr>
                          <a:rPr lang="en-US" sz="3200" i="1" smtClean="0">
                            <a:solidFill>
                              <a:schemeClr val="tx1"/>
                            </a:solidFill>
                            <a:latin typeface="Cambria Math" panose="02040503050406030204" pitchFamily="18" charset="0"/>
                          </a:rPr>
                        </m:ctrlPr>
                      </m:fPr>
                      <m:num>
                        <m:r>
                          <a:rPr lang="en-US" sz="3200" b="0" i="1" smtClean="0">
                            <a:solidFill>
                              <a:schemeClr val="tx1"/>
                            </a:solidFill>
                            <a:latin typeface="Cambria Math" panose="02040503050406030204" pitchFamily="18" charset="0"/>
                          </a:rPr>
                          <m:t>𝑁𝑢𝑚𝑏𝑒𝑟</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𝑜𝑓</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𝑐𝑎𝑠𝑒𝑠</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𝑜𝑙𝑑</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𝑎𝑛𝑑</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𝑛𝑒𝑤</m:t>
                        </m:r>
                        <m:r>
                          <a:rPr lang="en-US" sz="3200" b="0" i="1" smtClean="0">
                            <a:solidFill>
                              <a:schemeClr val="tx1"/>
                            </a:solidFill>
                            <a:latin typeface="Cambria Math" panose="02040503050406030204" pitchFamily="18" charset="0"/>
                          </a:rPr>
                          <m:t>)</m:t>
                        </m:r>
                      </m:num>
                      <m:den>
                        <m:r>
                          <a:rPr lang="en-US" sz="3200" b="0" i="1" smtClean="0">
                            <a:solidFill>
                              <a:schemeClr val="tx1"/>
                            </a:solidFill>
                            <a:latin typeface="Cambria Math" panose="02040503050406030204" pitchFamily="18" charset="0"/>
                          </a:rPr>
                          <m:t>𝑇𝑜𝑡𝑎𝑙</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𝑛𝑢𝑚𝑏𝑒𝑟</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𝑜𝑓</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𝑝𝑒𝑜𝑝𝑙𝑒</m:t>
                        </m:r>
                        <m:r>
                          <a:rPr lang="en-US" sz="3200" b="0" i="1" smtClean="0">
                            <a:solidFill>
                              <a:schemeClr val="tx1"/>
                            </a:solidFill>
                            <a:latin typeface="Cambria Math" panose="02040503050406030204" pitchFamily="18" charset="0"/>
                          </a:rPr>
                          <m:t> </m:t>
                        </m:r>
                      </m:den>
                    </m:f>
                  </m:oMath>
                </a14:m>
                <a:endParaRPr lang="en-US" sz="3200" dirty="0">
                  <a:solidFill>
                    <a:schemeClr val="tx1"/>
                  </a:solidFill>
                </a:endParaRPr>
              </a:p>
              <a:p>
                <a:pPr marL="0" indent="0">
                  <a:buNone/>
                </a:pPr>
                <a:endParaRPr lang="en-GB" sz="3200" dirty="0">
                  <a:solidFill>
                    <a:schemeClr val="tx1"/>
                  </a:solidFill>
                  <a:latin typeface="Palatino Linotype" panose="02040502050505030304" pitchFamily="18" charset="0"/>
                </a:endParaRPr>
              </a:p>
            </p:txBody>
          </p:sp>
        </mc:Choice>
        <mc:Fallback xmlns="">
          <p:sp>
            <p:nvSpPr>
              <p:cNvPr id="3" name="Content Placeholder 2">
                <a:extLst>
                  <a:ext uri="{FF2B5EF4-FFF2-40B4-BE49-F238E27FC236}">
                    <a16:creationId xmlns:a16="http://schemas.microsoft.com/office/drawing/2014/main" id="{AA4DC6D3-D750-44C7-9086-38ACFE7C272D}"/>
                  </a:ext>
                </a:extLst>
              </p:cNvPr>
              <p:cNvSpPr>
                <a:spLocks noGrp="1" noRot="1" noChangeAspect="1" noMove="1" noResize="1" noEditPoints="1" noAdjustHandles="1" noChangeArrowheads="1" noChangeShapeType="1" noTextEdit="1"/>
              </p:cNvSpPr>
              <p:nvPr>
                <p:ph type="body" sz="quarter" idx="11"/>
              </p:nvPr>
            </p:nvSpPr>
            <p:spPr>
              <a:xfrm>
                <a:off x="884780" y="1268760"/>
                <a:ext cx="7632849" cy="4608512"/>
              </a:xfrm>
              <a:blipFill>
                <a:blip r:embed="rId2"/>
                <a:stretch>
                  <a:fillRect l="-2796" t="-2646" r="-240"/>
                </a:stretch>
              </a:blipFill>
            </p:spPr>
            <p:txBody>
              <a:bodyPr/>
              <a:lstStyle/>
              <a:p>
                <a:r>
                  <a:rPr lang="en-GB">
                    <a:noFill/>
                  </a:rPr>
                  <a:t> </a:t>
                </a:r>
              </a:p>
            </p:txBody>
          </p:sp>
        </mc:Fallback>
      </mc:AlternateContent>
    </p:spTree>
    <p:extLst>
      <p:ext uri="{BB962C8B-B14F-4D97-AF65-F5344CB8AC3E}">
        <p14:creationId xmlns:p14="http://schemas.microsoft.com/office/powerpoint/2010/main" val="1982787019"/>
      </p:ext>
    </p:extLst>
  </p:cSld>
  <p:clrMapOvr>
    <a:masterClrMapping/>
  </p:clrMapOvr>
  <p:transition spd="slow">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8F927-F3E9-C2AD-998D-F53AE8224DDD}"/>
              </a:ext>
            </a:extLst>
          </p:cNvPr>
          <p:cNvSpPr>
            <a:spLocks noGrp="1"/>
          </p:cNvSpPr>
          <p:nvPr>
            <p:ph type="title"/>
          </p:nvPr>
        </p:nvSpPr>
        <p:spPr/>
        <p:txBody>
          <a:bodyPr/>
          <a:lstStyle/>
          <a:p>
            <a:r>
              <a:rPr lang="en-US" sz="4400" b="1" cap="none" dirty="0">
                <a:solidFill>
                  <a:schemeClr val="tx1"/>
                </a:solidFill>
              </a:rPr>
              <a:t>Prevalence &amp; </a:t>
            </a:r>
            <a:r>
              <a:rPr lang="en-US" b="1" dirty="0">
                <a:solidFill>
                  <a:schemeClr val="tx1"/>
                </a:solidFill>
              </a:rPr>
              <a:t>Incidence</a:t>
            </a:r>
            <a:r>
              <a:rPr lang="en-US" sz="4400" cap="none" dirty="0">
                <a:solidFill>
                  <a:schemeClr val="tx1"/>
                </a:solidFill>
              </a:rPr>
              <a:t> </a:t>
            </a:r>
            <a:endParaRPr lang="en-GB" dirty="0"/>
          </a:p>
        </p:txBody>
      </p:sp>
      <p:sp>
        <p:nvSpPr>
          <p:cNvPr id="3" name="Content Placeholder 2">
            <a:extLst>
              <a:ext uri="{FF2B5EF4-FFF2-40B4-BE49-F238E27FC236}">
                <a16:creationId xmlns:a16="http://schemas.microsoft.com/office/drawing/2014/main" id="{F73369D8-3182-739F-23E3-EB84D779EBC4}"/>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b="1" dirty="0"/>
              <a:t>Incidence rate: </a:t>
            </a:r>
            <a:r>
              <a:rPr lang="en-GB" dirty="0"/>
              <a:t>The number of people developing a disease (</a:t>
            </a:r>
            <a:r>
              <a:rPr lang="en-GB" i="1" dirty="0"/>
              <a:t>new cases of disease</a:t>
            </a:r>
            <a:r>
              <a:rPr lang="en-GB" dirty="0"/>
              <a:t>) over a specific period. e.g. In 2004, there were 44,659 newly diagnosed cases of breast cancer in the UK.</a:t>
            </a:r>
          </a:p>
          <a:p>
            <a:pPr>
              <a:buFont typeface="Wingdings" panose="05000000000000000000" pitchFamily="2" charset="2"/>
              <a:buChar char="§"/>
            </a:pPr>
            <a:r>
              <a:rPr lang="en-GB" b="1" dirty="0"/>
              <a:t>Prevalence rate: </a:t>
            </a:r>
            <a:r>
              <a:rPr lang="en-GB" dirty="0"/>
              <a:t>The number of </a:t>
            </a:r>
            <a:r>
              <a:rPr lang="en-GB" i="1" dirty="0"/>
              <a:t>new and old cases </a:t>
            </a:r>
            <a:r>
              <a:rPr lang="en-GB" dirty="0"/>
              <a:t>of disease/condition in a population at a specific time. OR</a:t>
            </a:r>
          </a:p>
          <a:p>
            <a:pPr>
              <a:buFont typeface="Wingdings" panose="05000000000000000000" pitchFamily="2" charset="2"/>
              <a:buChar char="§"/>
            </a:pPr>
            <a:r>
              <a:rPr lang="en-GB" dirty="0"/>
              <a:t>The proportion of persons with the disease in a population per 100 or per 1000 at a particular time.</a:t>
            </a:r>
          </a:p>
          <a:p>
            <a:endParaRPr lang="en-GB" dirty="0"/>
          </a:p>
        </p:txBody>
      </p:sp>
    </p:spTree>
    <p:extLst>
      <p:ext uri="{BB962C8B-B14F-4D97-AF65-F5344CB8AC3E}">
        <p14:creationId xmlns:p14="http://schemas.microsoft.com/office/powerpoint/2010/main" val="21223530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29564-1A70-4853-7E43-7CDBF9E08D86}"/>
              </a:ext>
            </a:extLst>
          </p:cNvPr>
          <p:cNvSpPr>
            <a:spLocks noGrp="1"/>
          </p:cNvSpPr>
          <p:nvPr>
            <p:ph type="title"/>
          </p:nvPr>
        </p:nvSpPr>
        <p:spPr/>
        <p:txBody>
          <a:bodyPr/>
          <a:lstStyle/>
          <a:p>
            <a:r>
              <a:rPr lang="en-US" sz="4400" b="1" cap="none" dirty="0">
                <a:solidFill>
                  <a:schemeClr val="tx1"/>
                </a:solidFill>
              </a:rPr>
              <a:t>Prevalence &amp; </a:t>
            </a:r>
            <a:r>
              <a:rPr lang="en-US" b="1" dirty="0">
                <a:solidFill>
                  <a:schemeClr val="tx1"/>
                </a:solidFill>
              </a:rPr>
              <a:t>Incidence</a:t>
            </a:r>
            <a:r>
              <a:rPr lang="en-US" sz="4400" cap="none" dirty="0">
                <a:solidFill>
                  <a:schemeClr val="tx1"/>
                </a:solidFill>
                <a:latin typeface="Palatino Linotype" panose="02040502050505030304" pitchFamily="18" charset="0"/>
              </a:rPr>
              <a:t> </a:t>
            </a:r>
            <a:endParaRPr lang="en-GB" dirty="0"/>
          </a:p>
        </p:txBody>
      </p:sp>
      <p:sp>
        <p:nvSpPr>
          <p:cNvPr id="3" name="Content Placeholder 2">
            <a:extLst>
              <a:ext uri="{FF2B5EF4-FFF2-40B4-BE49-F238E27FC236}">
                <a16:creationId xmlns:a16="http://schemas.microsoft.com/office/drawing/2014/main" id="{09675DE4-34C6-E964-669F-DEED1CB31BDF}"/>
              </a:ext>
            </a:extLst>
          </p:cNvPr>
          <p:cNvSpPr>
            <a:spLocks noGrp="1"/>
          </p:cNvSpPr>
          <p:nvPr>
            <p:ph idx="1"/>
          </p:nvPr>
        </p:nvSpPr>
        <p:spPr>
          <a:xfrm>
            <a:off x="457200" y="1417638"/>
            <a:ext cx="8229600" cy="4099595"/>
          </a:xfrm>
        </p:spPr>
        <p:txBody>
          <a:bodyPr>
            <a:normAutofit fontScale="62500" lnSpcReduction="20000"/>
          </a:bodyPr>
          <a:lstStyle/>
          <a:p>
            <a:pPr>
              <a:buFont typeface="Wingdings" panose="05000000000000000000" pitchFamily="2" charset="2"/>
              <a:buChar char="§"/>
            </a:pPr>
            <a:r>
              <a:rPr lang="en-GB" sz="4000" dirty="0"/>
              <a:t>Both prevalence and incidence are used for </a:t>
            </a:r>
            <a:r>
              <a:rPr lang="en-GB" sz="4000" i="1" dirty="0"/>
              <a:t>measuring the frequency of health conditions</a:t>
            </a:r>
            <a:r>
              <a:rPr lang="en-GB" sz="4000" dirty="0"/>
              <a:t> in the population.</a:t>
            </a:r>
            <a:endParaRPr lang="en-US" sz="4000" dirty="0"/>
          </a:p>
          <a:p>
            <a:pPr>
              <a:buFont typeface="Wingdings" panose="05000000000000000000" pitchFamily="2" charset="2"/>
              <a:buChar char="§"/>
            </a:pPr>
            <a:r>
              <a:rPr lang="en-US" sz="4000" b="1" dirty="0"/>
              <a:t>Incidence</a:t>
            </a:r>
            <a:r>
              <a:rPr lang="en-US" sz="4000" dirty="0"/>
              <a:t> is particularly important for diseases or conditions that are of </a:t>
            </a:r>
            <a:r>
              <a:rPr lang="en-US" sz="4000" b="1" dirty="0"/>
              <a:t>short duration </a:t>
            </a:r>
            <a:r>
              <a:rPr lang="en-US" sz="4000" dirty="0"/>
              <a:t>(such as many communicable diseases) or for those for which a substantial amount of the healthcare input occurs shortly after diagnosis (myocardial infarction, for example). </a:t>
            </a:r>
          </a:p>
          <a:p>
            <a:pPr>
              <a:buFont typeface="Wingdings" panose="05000000000000000000" pitchFamily="2" charset="2"/>
              <a:buChar char="§"/>
            </a:pPr>
            <a:endParaRPr lang="en-US" sz="4000" dirty="0"/>
          </a:p>
          <a:p>
            <a:pPr>
              <a:buFont typeface="Wingdings" panose="05000000000000000000" pitchFamily="2" charset="2"/>
              <a:buChar char="§"/>
            </a:pPr>
            <a:r>
              <a:rPr lang="en-US" sz="4000" b="1" dirty="0"/>
              <a:t>Prevalence</a:t>
            </a:r>
            <a:r>
              <a:rPr lang="en-US" sz="4000" dirty="0"/>
              <a:t> is particularly important when the duration of disease is </a:t>
            </a:r>
            <a:r>
              <a:rPr lang="en-US" sz="4000" b="1" dirty="0"/>
              <a:t>long</a:t>
            </a:r>
            <a:r>
              <a:rPr lang="en-US" sz="4000" dirty="0"/>
              <a:t>—for example, asthma, diabetes, or multiple sclerosis. </a:t>
            </a:r>
          </a:p>
          <a:p>
            <a:endParaRPr lang="en-GB" dirty="0"/>
          </a:p>
        </p:txBody>
      </p:sp>
    </p:spTree>
    <p:extLst>
      <p:ext uri="{BB962C8B-B14F-4D97-AF65-F5344CB8AC3E}">
        <p14:creationId xmlns:p14="http://schemas.microsoft.com/office/powerpoint/2010/main" val="37091591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686A8-8367-4B18-80D5-8258554B2357}"/>
              </a:ext>
            </a:extLst>
          </p:cNvPr>
          <p:cNvSpPr>
            <a:spLocks noGrp="1"/>
          </p:cNvSpPr>
          <p:nvPr>
            <p:ph type="title"/>
          </p:nvPr>
        </p:nvSpPr>
        <p:spPr>
          <a:xfrm>
            <a:off x="971600" y="188640"/>
            <a:ext cx="7886700" cy="1011108"/>
          </a:xfrm>
        </p:spPr>
        <p:txBody>
          <a:bodyPr>
            <a:normAutofit/>
          </a:bodyPr>
          <a:lstStyle/>
          <a:p>
            <a:r>
              <a:rPr lang="en-US" sz="2800" b="1" cap="none" dirty="0">
                <a:solidFill>
                  <a:schemeClr val="tx1"/>
                </a:solidFill>
                <a:latin typeface="Palatino Linotype" panose="02040502050505030304" pitchFamily="18" charset="0"/>
              </a:rPr>
              <a:t>Types of incidence and prevalence used in epidemiology</a:t>
            </a:r>
            <a:endParaRPr lang="en-GB" sz="2800" b="1" cap="none" dirty="0">
              <a:solidFill>
                <a:schemeClr val="tx1"/>
              </a:solidFill>
              <a:latin typeface="Palatino Linotype" panose="02040502050505030304" pitchFamily="18" charset="0"/>
            </a:endParaRPr>
          </a:p>
        </p:txBody>
      </p:sp>
      <p:sp>
        <p:nvSpPr>
          <p:cNvPr id="3" name="Content Placeholder 2">
            <a:extLst>
              <a:ext uri="{FF2B5EF4-FFF2-40B4-BE49-F238E27FC236}">
                <a16:creationId xmlns:a16="http://schemas.microsoft.com/office/drawing/2014/main" id="{AA4DC6D3-D750-44C7-9086-38ACFE7C272D}"/>
              </a:ext>
            </a:extLst>
          </p:cNvPr>
          <p:cNvSpPr>
            <a:spLocks noGrp="1"/>
          </p:cNvSpPr>
          <p:nvPr>
            <p:ph type="body" sz="quarter" idx="11"/>
          </p:nvPr>
        </p:nvSpPr>
        <p:spPr>
          <a:xfrm>
            <a:off x="827584" y="1199748"/>
            <a:ext cx="7886699" cy="4824536"/>
          </a:xfrm>
        </p:spPr>
        <p:txBody>
          <a:bodyPr>
            <a:noAutofit/>
          </a:bodyPr>
          <a:lstStyle/>
          <a:p>
            <a:r>
              <a:rPr lang="en-US" b="1" dirty="0">
                <a:latin typeface="Palatino Linotype" panose="02040502050505030304" pitchFamily="18" charset="0"/>
              </a:rPr>
              <a:t>Crude estimates: </a:t>
            </a:r>
            <a:r>
              <a:rPr lang="en-US" dirty="0">
                <a:latin typeface="Palatino Linotype" panose="02040502050505030304" pitchFamily="18" charset="0"/>
              </a:rPr>
              <a:t>crudely calculated by summing the numerators over all strata (for example, all ages) and dividing by the denominator of the total population</a:t>
            </a:r>
          </a:p>
          <a:p>
            <a:pPr lvl="1"/>
            <a:r>
              <a:rPr lang="en-US" dirty="0">
                <a:latin typeface="Palatino Linotype" panose="02040502050505030304" pitchFamily="18" charset="0"/>
              </a:rPr>
              <a:t>E.g., </a:t>
            </a:r>
            <a:r>
              <a:rPr lang="en-GB" altLang="en-US" dirty="0">
                <a:latin typeface="Palatino Linotype" panose="02040502050505030304" pitchFamily="18" charset="0"/>
              </a:rPr>
              <a:t>Crude death rate:(number of deaths / mid year pop) multiplied by 1000</a:t>
            </a:r>
          </a:p>
          <a:p>
            <a:pPr lvl="1"/>
            <a:endParaRPr lang="en-GB" altLang="en-US" dirty="0">
              <a:latin typeface="Palatino Linotype" panose="02040502050505030304" pitchFamily="18" charset="0"/>
            </a:endParaRPr>
          </a:p>
          <a:p>
            <a:r>
              <a:rPr lang="en-US" b="1" dirty="0">
                <a:latin typeface="Palatino Linotype" panose="02040502050505030304" pitchFamily="18" charset="0"/>
              </a:rPr>
              <a:t>Stratum specific estimates</a:t>
            </a:r>
            <a:r>
              <a:rPr lang="en-US" dirty="0">
                <a:latin typeface="Palatino Linotype" panose="02040502050505030304" pitchFamily="18" charset="0"/>
              </a:rPr>
              <a:t>: for example, age specific—for those in a given age</a:t>
            </a:r>
            <a:r>
              <a:rPr lang="en-GB" altLang="en-US" dirty="0">
                <a:latin typeface="Palatino Linotype" panose="02040502050505030304" pitchFamily="18" charset="0"/>
              </a:rPr>
              <a:t> </a:t>
            </a:r>
            <a:r>
              <a:rPr lang="en-US" dirty="0">
                <a:latin typeface="Palatino Linotype" panose="02040502050505030304" pitchFamily="18" charset="0"/>
              </a:rPr>
              <a:t>group.</a:t>
            </a:r>
          </a:p>
          <a:p>
            <a:pPr lvl="1"/>
            <a:r>
              <a:rPr lang="en-GB" altLang="en-US" dirty="0">
                <a:latin typeface="Palatino Linotype" panose="02040502050505030304" pitchFamily="18" charset="0"/>
              </a:rPr>
              <a:t>Cause specific mortality rate: (Deaths by cause X / mid year pop) multiplied by1000</a:t>
            </a:r>
          </a:p>
          <a:p>
            <a:pPr lvl="1"/>
            <a:endParaRPr lang="en-GB" altLang="en-US" dirty="0">
              <a:latin typeface="Palatino Linotype" panose="02040502050505030304" pitchFamily="18" charset="0"/>
            </a:endParaRPr>
          </a:p>
          <a:p>
            <a:r>
              <a:rPr lang="en-US" b="1" dirty="0">
                <a:latin typeface="Palatino Linotype" panose="02040502050505030304" pitchFamily="18" charset="0"/>
              </a:rPr>
              <a:t>Standardised estimates</a:t>
            </a:r>
            <a:r>
              <a:rPr lang="en-US" dirty="0">
                <a:latin typeface="Palatino Linotype" panose="02040502050505030304" pitchFamily="18" charset="0"/>
              </a:rPr>
              <a:t>: taking into account that the populations being compared may differ in terms of age or another important attribute</a:t>
            </a:r>
          </a:p>
          <a:p>
            <a:pPr lvl="1"/>
            <a:r>
              <a:rPr lang="en-US" altLang="en-US" dirty="0">
                <a:latin typeface="Palatino Linotype" panose="02040502050505030304" pitchFamily="18" charset="0"/>
              </a:rPr>
              <a:t>E.g., </a:t>
            </a:r>
            <a:r>
              <a:rPr lang="en-GB" altLang="en-US" dirty="0">
                <a:latin typeface="Palatino Linotype" panose="02040502050505030304" pitchFamily="18" charset="0"/>
              </a:rPr>
              <a:t>Age or sex standardised mortality rate</a:t>
            </a:r>
          </a:p>
          <a:p>
            <a:pPr marL="171450" lvl="1" indent="0">
              <a:buNone/>
            </a:pPr>
            <a:endParaRPr lang="en-US" sz="2000" dirty="0">
              <a:latin typeface="Palatino Linotype" panose="02040502050505030304" pitchFamily="18" charset="0"/>
            </a:endParaRPr>
          </a:p>
          <a:p>
            <a:pPr lvl="1"/>
            <a:endParaRPr lang="en-GB" sz="2000" dirty="0">
              <a:latin typeface="Palatino Linotype" panose="02040502050505030304" pitchFamily="18" charset="0"/>
            </a:endParaRPr>
          </a:p>
        </p:txBody>
      </p:sp>
    </p:spTree>
    <p:extLst>
      <p:ext uri="{BB962C8B-B14F-4D97-AF65-F5344CB8AC3E}">
        <p14:creationId xmlns:p14="http://schemas.microsoft.com/office/powerpoint/2010/main" val="2309683998"/>
      </p:ext>
    </p:extLst>
  </p:cSld>
  <p:clrMapOvr>
    <a:masterClrMapping/>
  </p:clrMapOvr>
  <p:transition spd="slow">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94288-9EBF-4396-B660-CF5905025C94}"/>
              </a:ext>
            </a:extLst>
          </p:cNvPr>
          <p:cNvSpPr>
            <a:spLocks noGrp="1"/>
          </p:cNvSpPr>
          <p:nvPr>
            <p:ph type="title"/>
          </p:nvPr>
        </p:nvSpPr>
        <p:spPr>
          <a:xfrm>
            <a:off x="755576" y="260648"/>
            <a:ext cx="7886700" cy="994172"/>
          </a:xfrm>
        </p:spPr>
        <p:txBody>
          <a:bodyPr>
            <a:normAutofit/>
          </a:bodyPr>
          <a:lstStyle/>
          <a:p>
            <a:pPr algn="ctr"/>
            <a:r>
              <a:rPr lang="en-GB" b="1" dirty="0"/>
              <a:t>Other specific indicators </a:t>
            </a:r>
          </a:p>
        </p:txBody>
      </p:sp>
      <p:sp>
        <p:nvSpPr>
          <p:cNvPr id="3" name="Content Placeholder 2">
            <a:extLst>
              <a:ext uri="{FF2B5EF4-FFF2-40B4-BE49-F238E27FC236}">
                <a16:creationId xmlns:a16="http://schemas.microsoft.com/office/drawing/2014/main" id="{E0962305-5867-4122-AF77-71F0235F5183}"/>
              </a:ext>
            </a:extLst>
          </p:cNvPr>
          <p:cNvSpPr>
            <a:spLocks noGrp="1"/>
          </p:cNvSpPr>
          <p:nvPr>
            <p:ph idx="1"/>
          </p:nvPr>
        </p:nvSpPr>
        <p:spPr>
          <a:xfrm>
            <a:off x="628650" y="1401961"/>
            <a:ext cx="7886700" cy="4054078"/>
          </a:xfrm>
        </p:spPr>
        <p:txBody>
          <a:bodyPr>
            <a:normAutofit fontScale="77500" lnSpcReduction="20000"/>
          </a:bodyPr>
          <a:lstStyle/>
          <a:p>
            <a:pPr>
              <a:buFont typeface="Wingdings" panose="05000000000000000000" pitchFamily="2" charset="2"/>
              <a:buChar char="§"/>
            </a:pPr>
            <a:r>
              <a:rPr lang="en-GB" b="1" dirty="0"/>
              <a:t>Hospital discharge rate or hospitalisation rate</a:t>
            </a:r>
            <a:r>
              <a:rPr lang="en-GB" dirty="0"/>
              <a:t>: The number of hospital discharge records of a specified main diagnosis divided by the estimated mid-year population per 1,000.</a:t>
            </a:r>
          </a:p>
          <a:p>
            <a:pPr>
              <a:buFont typeface="Wingdings" panose="05000000000000000000" pitchFamily="2" charset="2"/>
              <a:buChar char="§"/>
            </a:pPr>
            <a:r>
              <a:rPr lang="en-GB" b="1" dirty="0"/>
              <a:t>Attack rate: </a:t>
            </a:r>
            <a:r>
              <a:rPr lang="en-GB" dirty="0"/>
              <a:t>The number of events (first and recurrent) divided by the estimated mid-year population per 1,000.</a:t>
            </a:r>
          </a:p>
          <a:p>
            <a:pPr>
              <a:buFont typeface="Wingdings" panose="05000000000000000000" pitchFamily="2" charset="2"/>
              <a:buChar char="§"/>
            </a:pPr>
            <a:r>
              <a:rPr lang="en-GB" b="1" dirty="0"/>
              <a:t>Case fatality</a:t>
            </a:r>
            <a:r>
              <a:rPr lang="en-GB" dirty="0"/>
              <a:t>: The number of fatal cases divided by the total number of events. </a:t>
            </a:r>
          </a:p>
          <a:p>
            <a:pPr>
              <a:buFont typeface="Wingdings" panose="05000000000000000000" pitchFamily="2" charset="2"/>
              <a:buChar char="§"/>
            </a:pPr>
            <a:r>
              <a:rPr lang="en-GB" dirty="0"/>
              <a:t>It is usually expressed as the percentage of persons diagnosed as having a specified disease who die from that disease within a given period.</a:t>
            </a:r>
          </a:p>
        </p:txBody>
      </p:sp>
    </p:spTree>
    <p:extLst>
      <p:ext uri="{BB962C8B-B14F-4D97-AF65-F5344CB8AC3E}">
        <p14:creationId xmlns:p14="http://schemas.microsoft.com/office/powerpoint/2010/main" val="38142752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EBC8-A68C-B3E9-CABC-D21B2D17342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5FD824E-DF92-FA91-3D79-14F10935E8ED}"/>
              </a:ext>
            </a:extLst>
          </p:cNvPr>
          <p:cNvSpPr>
            <a:spLocks noGrp="1"/>
          </p:cNvSpPr>
          <p:nvPr>
            <p:ph idx="1"/>
          </p:nvPr>
        </p:nvSpPr>
        <p:spPr>
          <a:xfrm>
            <a:off x="457200" y="1628800"/>
            <a:ext cx="8229600" cy="3917032"/>
          </a:xfrm>
        </p:spPr>
        <p:txBody>
          <a:bodyPr>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ea typeface="+mn-ea"/>
                <a:cs typeface="+mn-cs"/>
              </a:rPr>
              <a:t>Watch the video below </a:t>
            </a:r>
            <a:r>
              <a:rPr lang="en-GB" sz="2800" dirty="0"/>
              <a:t>then discuss </a:t>
            </a:r>
            <a:r>
              <a:rPr kumimoji="0" lang="en-GB" sz="2800" b="0" i="0" u="none" strike="noStrike" kern="1200" cap="none" spc="0" normalizeH="0" baseline="0" noProof="0" dirty="0">
                <a:ln>
                  <a:noFill/>
                </a:ln>
                <a:solidFill>
                  <a:prstClr val="black"/>
                </a:solidFill>
                <a:effectLst/>
                <a:uLnTx/>
                <a:uFillTx/>
                <a:ea typeface="+mn-ea"/>
                <a:cs typeface="+mn-cs"/>
              </a:rPr>
              <a:t>and</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ea typeface="+mn-ea"/>
                <a:cs typeface="+mn-cs"/>
                <a:hlinkClick r:id="rId3"/>
              </a:rPr>
              <a:t>https://www.youtube.com/watch?v=p6fpkj963OE</a:t>
            </a:r>
            <a:endParaRPr lang="en-GB" sz="2400" dirty="0">
              <a:solidFill>
                <a:prstClr val="black"/>
              </a:solidFill>
            </a:endParaRPr>
          </a:p>
          <a:p>
            <a:pPr marL="0" marR="0" lvl="0" indent="0" algn="l" defTabSz="914400" rtl="0" eaLnBrk="1" fontAlgn="auto" latinLnBrk="0" hangingPunct="1">
              <a:lnSpc>
                <a:spcPct val="90000"/>
              </a:lnSpc>
              <a:spcBef>
                <a:spcPts val="1000"/>
              </a:spcBef>
              <a:spcAft>
                <a:spcPts val="0"/>
              </a:spcAft>
              <a:buClrTx/>
              <a:buSzTx/>
              <a:buNone/>
              <a:tabLst/>
              <a:defRPr/>
            </a:pPr>
            <a:endParaRPr lang="en-GB" sz="2400" dirty="0">
              <a:hlinkClick r:id="rId4"/>
            </a:endParaRPr>
          </a:p>
          <a:p>
            <a:r>
              <a:rPr lang="en-GB" sz="2400" dirty="0">
                <a:hlinkClick r:id="rId4"/>
              </a:rPr>
              <a:t>https://www.youtube.com/watch?v=KgdDLP6NnOs</a:t>
            </a:r>
            <a:endParaRPr lang="en-GB" sz="2400" dirty="0"/>
          </a:p>
          <a:p>
            <a:endParaRPr lang="en-GB" sz="2800" dirty="0"/>
          </a:p>
          <a:p>
            <a:pPr marL="0" indent="0" algn="ctr">
              <a:buNone/>
            </a:pPr>
            <a:r>
              <a:rPr lang="en-GB" sz="2800" b="1" dirty="0"/>
              <a:t>Feedback your findings to the whole class</a:t>
            </a:r>
          </a:p>
          <a:p>
            <a:pPr marL="0" indent="0">
              <a:buNone/>
            </a:pPr>
            <a:endParaRPr lang="en-GB" dirty="0"/>
          </a:p>
        </p:txBody>
      </p:sp>
    </p:spTree>
    <p:extLst>
      <p:ext uri="{BB962C8B-B14F-4D97-AF65-F5344CB8AC3E}">
        <p14:creationId xmlns:p14="http://schemas.microsoft.com/office/powerpoint/2010/main" val="84004373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51771-82FE-FE10-9636-FDFDE6592D52}"/>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74D49223-113E-D337-E475-D664D0AA9DD4}"/>
              </a:ext>
            </a:extLst>
          </p:cNvPr>
          <p:cNvSpPr>
            <a:spLocks noGrp="1"/>
          </p:cNvSpPr>
          <p:nvPr>
            <p:ph idx="1"/>
          </p:nvPr>
        </p:nvSpPr>
        <p:spPr/>
        <p:txBody>
          <a:bodyPr>
            <a:normAutofit/>
          </a:bodyPr>
          <a:lstStyle/>
          <a:p>
            <a:pPr>
              <a:buFont typeface="Wingdings" panose="05000000000000000000" pitchFamily="2" charset="2"/>
              <a:buChar char="§"/>
            </a:pPr>
            <a:r>
              <a:rPr lang="en-US" sz="1800" dirty="0">
                <a:effectLst/>
                <a:latin typeface="Arial" panose="020B0604020202020204" pitchFamily="34" charset="0"/>
                <a:ea typeface="Arial" panose="020B0604020202020204" pitchFamily="34" charset="0"/>
              </a:rPr>
              <a:t>Naidoo, J. and Wills, J. (2016) </a:t>
            </a:r>
            <a:r>
              <a:rPr lang="en-US" sz="1800" i="1" dirty="0">
                <a:effectLst/>
                <a:latin typeface="Arial" panose="020B0604020202020204" pitchFamily="34" charset="0"/>
                <a:ea typeface="Arial" panose="020B0604020202020204" pitchFamily="34" charset="0"/>
              </a:rPr>
              <a:t>Foundations for health promotion</a:t>
            </a:r>
            <a:r>
              <a:rPr lang="en-US" sz="1800" dirty="0">
                <a:effectLst/>
                <a:latin typeface="Arial" panose="020B0604020202020204" pitchFamily="34" charset="0"/>
                <a:ea typeface="Arial" panose="020B0604020202020204" pitchFamily="34" charset="0"/>
              </a:rPr>
              <a:t>. Fourth edition. Place of publication not identified: Elsevier.</a:t>
            </a:r>
          </a:p>
          <a:p>
            <a:pPr>
              <a:buFont typeface="Wingdings" panose="05000000000000000000" pitchFamily="2" charset="2"/>
              <a:buChar char="§"/>
            </a:pPr>
            <a:r>
              <a:rPr lang="en-GB" sz="1800" dirty="0"/>
              <a:t>Last JM, editor (2007) A dictionary of public health. New York: Oxford University Press; Available at: </a:t>
            </a:r>
            <a:r>
              <a:rPr lang="en-GB" sz="1800" dirty="0">
                <a:hlinkClick r:id="rId3"/>
              </a:rPr>
              <a:t>https://www.ncbi.nlm.nih.gov/pmc/articles/PMC7171905/pdf/main.pdf</a:t>
            </a:r>
            <a:r>
              <a:rPr lang="en-GB" sz="1800" dirty="0"/>
              <a:t> (Accessed date 10th September 2022).</a:t>
            </a:r>
          </a:p>
          <a:p>
            <a:pPr>
              <a:buFont typeface="Wingdings" panose="05000000000000000000" pitchFamily="2" charset="2"/>
              <a:buChar char="§"/>
            </a:pPr>
            <a:endParaRPr lang="en-GB" sz="1800" dirty="0"/>
          </a:p>
        </p:txBody>
      </p:sp>
    </p:spTree>
    <p:extLst>
      <p:ext uri="{BB962C8B-B14F-4D97-AF65-F5344CB8AC3E}">
        <p14:creationId xmlns:p14="http://schemas.microsoft.com/office/powerpoint/2010/main" val="212630106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2935</Words>
  <Application>Microsoft Office PowerPoint</Application>
  <PresentationFormat>On-screen Show (4:3)</PresentationFormat>
  <Paragraphs>270</Paragraphs>
  <Slides>53</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53</vt:i4>
      </vt:variant>
    </vt:vector>
  </HeadingPairs>
  <TitlesOfParts>
    <vt:vector size="62" baseType="lpstr">
      <vt:lpstr>Myriad Pro</vt:lpstr>
      <vt:lpstr>Arial</vt:lpstr>
      <vt:lpstr>Calibri</vt:lpstr>
      <vt:lpstr>Cambria Math</vt:lpstr>
      <vt:lpstr>Courier New</vt:lpstr>
      <vt:lpstr>Palatino Linotype</vt:lpstr>
      <vt:lpstr>Tahoma</vt:lpstr>
      <vt:lpstr>Wingdings</vt:lpstr>
      <vt:lpstr>20140311PresentationUWTSDTemplate</vt:lpstr>
      <vt:lpstr>  Social Epidemiology and Public Health Development      Semester 1       2021/22</vt:lpstr>
      <vt:lpstr>Learning outcomes</vt:lpstr>
      <vt:lpstr>Module Summary</vt:lpstr>
      <vt:lpstr>Aims of the Session</vt:lpstr>
      <vt:lpstr>Why Measure Health?</vt:lpstr>
      <vt:lpstr>Measuring Health</vt:lpstr>
      <vt:lpstr>Reason for Measuring Health</vt:lpstr>
      <vt:lpstr>Reason for Measuring Health</vt:lpstr>
      <vt:lpstr>Reason for Measuring Health</vt:lpstr>
      <vt:lpstr>Reason for Measuring Health</vt:lpstr>
      <vt:lpstr>What are the ways to measure health?</vt:lpstr>
      <vt:lpstr>Ways to Measure Health</vt:lpstr>
      <vt:lpstr>PowerPoint Presentation</vt:lpstr>
      <vt:lpstr>How can Health be measured?</vt:lpstr>
      <vt:lpstr>Measuring health</vt:lpstr>
      <vt:lpstr>What are Health Status Indicators?</vt:lpstr>
      <vt:lpstr>  Health Status Indicators </vt:lpstr>
      <vt:lpstr>Health Status Indicators</vt:lpstr>
      <vt:lpstr>Health Indicators</vt:lpstr>
      <vt:lpstr>Health status indicators</vt:lpstr>
      <vt:lpstr>What are the two most common means of measuring health?</vt:lpstr>
      <vt:lpstr>Measuring Health</vt:lpstr>
      <vt:lpstr>What are the shortcomings of measuring health?</vt:lpstr>
      <vt:lpstr>Shortcomings</vt:lpstr>
      <vt:lpstr>What does mortality and morbidity means?</vt:lpstr>
      <vt:lpstr>Mortality</vt:lpstr>
      <vt:lpstr>Morbidity</vt:lpstr>
      <vt:lpstr>Why is morbidity and mortality important?</vt:lpstr>
      <vt:lpstr>Importance of morbidity and mortality  </vt:lpstr>
      <vt:lpstr> Mortality Statistics</vt:lpstr>
      <vt:lpstr>Mortality Statistics</vt:lpstr>
      <vt:lpstr>What are the other key health indicators (mortality statistics)?</vt:lpstr>
      <vt:lpstr>Key Mortality Statistics</vt:lpstr>
      <vt:lpstr> Key Mortality Statistics</vt:lpstr>
      <vt:lpstr>Activity</vt:lpstr>
      <vt:lpstr>PowerPoint Presentation</vt:lpstr>
      <vt:lpstr>Proportionate Mortality</vt:lpstr>
      <vt:lpstr>Activity</vt:lpstr>
      <vt:lpstr>Morbidity statistics</vt:lpstr>
      <vt:lpstr>Morbidity Statistics</vt:lpstr>
      <vt:lpstr>Morbidity</vt:lpstr>
      <vt:lpstr>Morbidity</vt:lpstr>
      <vt:lpstr>What is the case?</vt:lpstr>
      <vt:lpstr>Case definition</vt:lpstr>
      <vt:lpstr>Incidence</vt:lpstr>
      <vt:lpstr>Incidence</vt:lpstr>
      <vt:lpstr>Prevalence </vt:lpstr>
      <vt:lpstr>Prevalence &amp; Incidence </vt:lpstr>
      <vt:lpstr>Prevalence &amp; Incidence </vt:lpstr>
      <vt:lpstr>Types of incidence and prevalence used in epidemiology</vt:lpstr>
      <vt:lpstr>Other specific indicators </vt:lpstr>
      <vt:lpstr>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35</cp:revision>
  <dcterms:created xsi:type="dcterms:W3CDTF">2015-04-14T15:21:28Z</dcterms:created>
  <dcterms:modified xsi:type="dcterms:W3CDTF">2022-09-21T10:58:56Z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