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72" r:id="rId4"/>
    <p:sldId id="273" r:id="rId5"/>
    <p:sldId id="274" r:id="rId6"/>
    <p:sldId id="275" r:id="rId7"/>
    <p:sldId id="276" r:id="rId8"/>
    <p:sldId id="258" r:id="rId9"/>
    <p:sldId id="259" r:id="rId10"/>
    <p:sldId id="266" r:id="rId11"/>
    <p:sldId id="260" r:id="rId12"/>
    <p:sldId id="280" r:id="rId13"/>
    <p:sldId id="261" r:id="rId14"/>
    <p:sldId id="268" r:id="rId15"/>
    <p:sldId id="267" r:id="rId16"/>
    <p:sldId id="278" r:id="rId17"/>
    <p:sldId id="281" r:id="rId18"/>
    <p:sldId id="279" r:id="rId19"/>
    <p:sldId id="269" r:id="rId20"/>
    <p:sldId id="262" r:id="rId21"/>
    <p:sldId id="263" r:id="rId22"/>
    <p:sldId id="264" r:id="rId23"/>
    <p:sldId id="271" r:id="rId24"/>
    <p:sldId id="277" r:id="rId25"/>
    <p:sldId id="265" r:id="rId2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7" d="100"/>
          <a:sy n="87" d="100"/>
        </p:scale>
        <p:origin x="66" y="6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oss Phillips" userId="c604230b-847d-4cb1-9e23-f810d4c0fde1" providerId="ADAL" clId="{B6389525-29D4-43B8-A920-0C64C3B69FD0}"/>
    <pc:docChg chg="modSld">
      <pc:chgData name="Ross Phillips" userId="c604230b-847d-4cb1-9e23-f810d4c0fde1" providerId="ADAL" clId="{B6389525-29D4-43B8-A920-0C64C3B69FD0}" dt="2021-11-11T09:07:57.788" v="2" actId="1076"/>
      <pc:docMkLst>
        <pc:docMk/>
      </pc:docMkLst>
      <pc:sldChg chg="modSp mod">
        <pc:chgData name="Ross Phillips" userId="c604230b-847d-4cb1-9e23-f810d4c0fde1" providerId="ADAL" clId="{B6389525-29D4-43B8-A920-0C64C3B69FD0}" dt="2021-11-11T09:07:57.788" v="2" actId="1076"/>
        <pc:sldMkLst>
          <pc:docMk/>
          <pc:sldMk cId="2926959111" sldId="273"/>
        </pc:sldMkLst>
        <pc:picChg chg="mod">
          <ac:chgData name="Ross Phillips" userId="c604230b-847d-4cb1-9e23-f810d4c0fde1" providerId="ADAL" clId="{B6389525-29D4-43B8-A920-0C64C3B69FD0}" dt="2021-11-11T09:07:57.788" v="2" actId="1076"/>
          <ac:picMkLst>
            <pc:docMk/>
            <pc:sldMk cId="2926959111" sldId="273"/>
            <ac:picMk id="4" creationId="{00000000-0000-0000-0000-000000000000}"/>
          </ac:picMkLst>
        </pc:picChg>
        <pc:picChg chg="mod">
          <ac:chgData name="Ross Phillips" userId="c604230b-847d-4cb1-9e23-f810d4c0fde1" providerId="ADAL" clId="{B6389525-29D4-43B8-A920-0C64C3B69FD0}" dt="2021-11-11T09:07:51.690" v="0" actId="1076"/>
          <ac:picMkLst>
            <pc:docMk/>
            <pc:sldMk cId="2926959111" sldId="273"/>
            <ac:picMk id="7" creationId="{00000000-0000-0000-0000-000000000000}"/>
          </ac:picMkLst>
        </pc:picChg>
      </pc:sldChg>
    </pc:docChg>
  </pc:docChgLst>
  <pc:docChgLst>
    <pc:chgData name="Alison Murphy" userId="9ba79fcb-d62b-4ed0-b66e-b4415e918fea" providerId="ADAL" clId="{770F1625-10CC-44DE-9608-D63C9F071AED}"/>
    <pc:docChg chg="modSld">
      <pc:chgData name="Alison Murphy" userId="9ba79fcb-d62b-4ed0-b66e-b4415e918fea" providerId="ADAL" clId="{770F1625-10CC-44DE-9608-D63C9F071AED}" dt="2022-06-01T13:05:21.259" v="14" actId="20577"/>
      <pc:docMkLst>
        <pc:docMk/>
      </pc:docMkLst>
      <pc:sldChg chg="modSp mod">
        <pc:chgData name="Alison Murphy" userId="9ba79fcb-d62b-4ed0-b66e-b4415e918fea" providerId="ADAL" clId="{770F1625-10CC-44DE-9608-D63C9F071AED}" dt="2022-06-01T13:05:21.259" v="14" actId="20577"/>
        <pc:sldMkLst>
          <pc:docMk/>
          <pc:sldMk cId="2849402062" sldId="256"/>
        </pc:sldMkLst>
        <pc:spChg chg="mod">
          <ac:chgData name="Alison Murphy" userId="9ba79fcb-d62b-4ed0-b66e-b4415e918fea" providerId="ADAL" clId="{770F1625-10CC-44DE-9608-D63C9F071AED}" dt="2022-06-01T13:05:21.259" v="14" actId="20577"/>
          <ac:spMkLst>
            <pc:docMk/>
            <pc:sldMk cId="2849402062" sldId="256"/>
            <ac:spMk id="3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6/1/2022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6/1/2022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6/1/2022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48A87A34-81AB-432B-8DAE-1953F412C126}" type="datetimeFigureOut">
              <a:rPr lang="en-US" dirty="0"/>
              <a:pPr/>
              <a:t>6/1/2022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6/1/2022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6/1/2022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era.ac.uk/publication/ethical-guidelines-for-educational-research-2018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9042701" cy="2541431"/>
          </a:xfrm>
        </p:spPr>
        <p:txBody>
          <a:bodyPr>
            <a:noAutofit/>
          </a:bodyPr>
          <a:lstStyle/>
          <a:p>
            <a:r>
              <a:rPr lang="cy-GB" sz="4800" noProof="0">
                <a:effectLst/>
                <a:latin typeface="+mn-lt"/>
                <a:ea typeface="Calibri" panose="020F0502020204030204" pitchFamily="34" charset="0"/>
              </a:rPr>
              <a:t>ECES5018/C</a:t>
            </a:r>
            <a:br>
              <a:rPr lang="cy-GB" sz="4800" noProof="0">
                <a:effectLst/>
                <a:latin typeface="+mn-lt"/>
                <a:ea typeface="Calibri" panose="020F0502020204030204" pitchFamily="34" charset="0"/>
              </a:rPr>
            </a:br>
            <a:r>
              <a:rPr lang="cy-GB" sz="4800" noProof="0">
                <a:effectLst/>
                <a:latin typeface="+mn-lt"/>
                <a:ea typeface="Calibri" panose="020F0502020204030204" pitchFamily="34" charset="0"/>
              </a:rPr>
              <a:t>ymchwil addysgol</a:t>
            </a:r>
            <a:br>
              <a:rPr lang="cy-GB" sz="4800" noProof="0">
                <a:effectLst/>
                <a:latin typeface="+mn-lt"/>
                <a:ea typeface="Calibri" panose="020F0502020204030204" pitchFamily="34" charset="0"/>
              </a:rPr>
            </a:br>
            <a:r>
              <a:rPr lang="cy-GB" sz="4800" noProof="0"/>
              <a:t>EDUCATIONAL </a:t>
            </a:r>
            <a:r>
              <a:rPr lang="cy-GB" sz="4800" noProof="0" err="1"/>
              <a:t>research</a:t>
            </a:r>
            <a:endParaRPr lang="cy-GB" sz="4800" noProof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1827975"/>
          </a:xfrm>
        </p:spPr>
        <p:txBody>
          <a:bodyPr/>
          <a:lstStyle/>
          <a:p>
            <a:r>
              <a:rPr lang="cy-GB" noProof="0" dirty="0"/>
              <a:t>Moeseg (sesiwn 1)</a:t>
            </a:r>
          </a:p>
          <a:p>
            <a:r>
              <a:rPr lang="cy-GB" noProof="0" dirty="0" err="1"/>
              <a:t>Ethics</a:t>
            </a:r>
            <a:r>
              <a:rPr lang="cy-GB" noProof="0" dirty="0"/>
              <a:t> (</a:t>
            </a:r>
            <a:r>
              <a:rPr lang="cy-GB" noProof="0" dirty="0" err="1"/>
              <a:t>Session</a:t>
            </a:r>
            <a:r>
              <a:rPr lang="cy-GB" noProof="0" dirty="0"/>
              <a:t> 1)</a:t>
            </a:r>
          </a:p>
          <a:p>
            <a:r>
              <a:rPr lang="cy-GB" noProof="0" dirty="0"/>
              <a:t>Alison </a:t>
            </a:r>
            <a:r>
              <a:rPr lang="cy-GB" noProof="0" dirty="0" err="1"/>
              <a:t>murphy</a:t>
            </a:r>
            <a:endParaRPr lang="cy-GB" noProof="0" dirty="0"/>
          </a:p>
        </p:txBody>
      </p:sp>
    </p:spTree>
    <p:extLst>
      <p:ext uri="{BB962C8B-B14F-4D97-AF65-F5344CB8AC3E}">
        <p14:creationId xmlns:p14="http://schemas.microsoft.com/office/powerpoint/2010/main" val="28494020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/>
              <a:t>Amcanion dysgu		</a:t>
            </a:r>
            <a:r>
              <a:rPr lang="cy-GB" noProof="0" err="1"/>
              <a:t>Learning</a:t>
            </a:r>
            <a:r>
              <a:rPr lang="cy-GB" noProof="0"/>
              <a:t> </a:t>
            </a:r>
            <a:r>
              <a:rPr lang="cy-GB" noProof="0" err="1"/>
              <a:t>objectives</a:t>
            </a:r>
            <a:endParaRPr lang="cy-GB" noProof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 noProof="0"/>
              <a:t>Archwilio pwysigrwydd moeseg wrth ymchwilio i blant ifanc</a:t>
            </a:r>
          </a:p>
          <a:p>
            <a:r>
              <a:rPr lang="cy-GB"/>
              <a:t>Adfyfyrio ar ganllawiau </a:t>
            </a:r>
            <a:r>
              <a:rPr lang="cy-GB" noProof="0"/>
              <a:t>BERA</a:t>
            </a:r>
          </a:p>
          <a:p>
            <a:r>
              <a:rPr lang="cy-GB" noProof="0"/>
              <a:t>Deall y broses o broses o gymeradwyo’n foesegol</a:t>
            </a:r>
          </a:p>
          <a:p>
            <a:pPr marL="0" indent="0">
              <a:buNone/>
            </a:pPr>
            <a:endParaRPr lang="cy-GB" noProof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6E07E6-1CA9-43E7-9DB7-51389ADB9923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To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explore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the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importance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of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ethics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when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researching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young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children</a:t>
            </a:r>
            <a:endParaRPr kumimoji="0" lang="cy-GB" sz="20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To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reflect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upon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BERA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guidelines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To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understand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the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process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of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ethical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approval</a:t>
            </a:r>
            <a:endParaRPr kumimoji="0" lang="cy-GB" sz="20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endParaRPr lang="cy-GB" noProof="0"/>
          </a:p>
        </p:txBody>
      </p:sp>
    </p:spTree>
    <p:extLst>
      <p:ext uri="{BB962C8B-B14F-4D97-AF65-F5344CB8AC3E}">
        <p14:creationId xmlns:p14="http://schemas.microsoft.com/office/powerpoint/2010/main" val="5575933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/>
              <a:t>Ailadrodd – ontoleg 	RECAP - </a:t>
            </a:r>
            <a:r>
              <a:rPr lang="cy-GB" noProof="0" err="1"/>
              <a:t>ontology</a:t>
            </a:r>
            <a:r>
              <a:rPr lang="cy-GB" noProof="0"/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y-GB" noProof="0"/>
              <a:t>Yn ôl </a:t>
            </a:r>
            <a:r>
              <a:rPr lang="cy-GB" noProof="0" err="1"/>
              <a:t>Cohen</a:t>
            </a:r>
            <a:r>
              <a:rPr lang="cy-GB" noProof="0"/>
              <a:t> </a:t>
            </a:r>
            <a:r>
              <a:rPr lang="cy-GB" noProof="0" err="1"/>
              <a:t>et</a:t>
            </a:r>
            <a:r>
              <a:rPr lang="cy-GB" noProof="0"/>
              <a:t> </a:t>
            </a:r>
            <a:r>
              <a:rPr lang="cy-GB" noProof="0" err="1"/>
              <a:t>al</a:t>
            </a:r>
            <a:r>
              <a:rPr lang="cy-GB" noProof="0"/>
              <a:t> (2007, t.7) mae rhagdybiaethau ontolegol</a:t>
            </a:r>
            <a:r>
              <a:rPr lang="cy-GB"/>
              <a:t> “yn ymwneud ag union natur neu hanfod y ffenomenau cymdeithasol sy’n cael eu hymchwilio”</a:t>
            </a:r>
            <a:endParaRPr lang="cy-GB" noProof="0"/>
          </a:p>
          <a:p>
            <a:endParaRPr lang="cy-GB" noProof="0"/>
          </a:p>
          <a:p>
            <a:r>
              <a:rPr lang="cy-GB"/>
              <a:t>Disgrifir hyn gan Arthur </a:t>
            </a:r>
            <a:r>
              <a:rPr lang="cy-GB" err="1"/>
              <a:t>et</a:t>
            </a:r>
            <a:r>
              <a:rPr lang="cy-GB"/>
              <a:t>. </a:t>
            </a:r>
            <a:r>
              <a:rPr lang="cy-GB" err="1"/>
              <a:t>al</a:t>
            </a:r>
            <a:r>
              <a:rPr lang="cy-GB"/>
              <a:t> (</a:t>
            </a:r>
            <a:r>
              <a:rPr lang="cy-GB" noProof="0"/>
              <a:t>2012) 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fel realiti cymdeithasol drwy ddehongliad</a:t>
            </a:r>
            <a:endParaRPr lang="cy-GB" noProof="0"/>
          </a:p>
          <a:p>
            <a:endParaRPr lang="cy-GB" noProof="0"/>
          </a:p>
          <a:p>
            <a:r>
              <a:rPr lang="cy-GB"/>
              <a:t>Nodweddir hyn gan Thomas (2009) fel yr </a:t>
            </a:r>
            <a:r>
              <a:rPr lang="cy-GB" i="1"/>
              <a:t>hyn </a:t>
            </a:r>
            <a:r>
              <a:rPr lang="cy-GB"/>
              <a:t>yr ydych yn edrych arno a'r digwyddiadau sy'n bodoli yn y byd cymdeithasol i ddilysu hyn</a:t>
            </a:r>
            <a:endParaRPr lang="cy-GB" noProof="0"/>
          </a:p>
          <a:p>
            <a:endParaRPr lang="cy-GB" noProof="0"/>
          </a:p>
          <a:p>
            <a:r>
              <a:rPr lang="cy-GB" noProof="0"/>
              <a:t>Mae ontoleg </a:t>
            </a:r>
            <a:r>
              <a:rPr lang="cy-GB"/>
              <a:t>hefyd yn helpu wrth lunio’r ymchwil ac yn helpu i ddatblygu ymwybyddiaeth o wahanol ffyrdd o edrych ar y byd</a:t>
            </a:r>
            <a:endParaRPr lang="cy-GB" noProof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634C895-055B-4D09-99A8-8D052FAE9C6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62500" lnSpcReduction="20000"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According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to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Cohen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et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al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(2007, p.7)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ontological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assumptions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“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concern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the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very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nature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or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essence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of the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social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phenomena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being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investigated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”</a:t>
            </a: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endParaRPr kumimoji="0" lang="cy-GB" sz="21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This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is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described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as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social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reality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through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interpretation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by Arthur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et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.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al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(2012)</a:t>
            </a: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endParaRPr kumimoji="0" lang="cy-GB" sz="21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Thomas (2009)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characterises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this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as </a:t>
            </a:r>
            <a:r>
              <a:rPr kumimoji="0" lang="cy-GB" sz="2100" b="0" i="1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what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you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are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looking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at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the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events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that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exist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the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social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world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to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validate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this</a:t>
            </a:r>
            <a:endParaRPr kumimoji="0" lang="cy-GB" sz="21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endParaRPr kumimoji="0" lang="cy-GB" sz="21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Ontology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also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assists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with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the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construction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of the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research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helps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develop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awareness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of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differing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ways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of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viewing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the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world</a:t>
            </a:r>
            <a:endParaRPr kumimoji="0" lang="cy-GB" sz="21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213886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/>
              <a:t>Ailadrodd – epistemoleg </a:t>
            </a:r>
            <a:br>
              <a:rPr lang="cy-GB" noProof="0"/>
            </a:br>
            <a:r>
              <a:rPr lang="cy-GB" noProof="0"/>
              <a:t>RECAP - </a:t>
            </a:r>
            <a:r>
              <a:rPr lang="cy-GB" noProof="0" err="1"/>
              <a:t>epistemology</a:t>
            </a:r>
            <a:endParaRPr lang="cy-GB" noProof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34158" y="1864194"/>
            <a:ext cx="4645152" cy="3448595"/>
          </a:xfrm>
        </p:spPr>
        <p:txBody>
          <a:bodyPr/>
          <a:lstStyle/>
          <a:p>
            <a:r>
              <a:rPr lang="cy-GB"/>
              <a:t>Gellir dosbarthu'r set hon o dybiaethau fel y berthynas rhwng yr ymchwilydd a'r realiti (</a:t>
            </a:r>
            <a:r>
              <a:rPr lang="cy-GB" err="1"/>
              <a:t>Punch</a:t>
            </a:r>
            <a:r>
              <a:rPr lang="cy-GB"/>
              <a:t>, 2009) a sut rydym yn </a:t>
            </a:r>
            <a:r>
              <a:rPr lang="cy-GB" i="1"/>
              <a:t>gwybod </a:t>
            </a:r>
            <a:r>
              <a:rPr lang="cy-GB"/>
              <a:t>am y byd sydd wedi'i ddiffinio'n ontolegol (Thomas, 2009)</a:t>
            </a:r>
            <a:endParaRPr lang="cy-GB" noProof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8682C82-D107-4FAB-8A20-0DE6E9F1B99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3771" y="1864194"/>
            <a:ext cx="4645152" cy="3594669"/>
          </a:xfrm>
        </p:spPr>
        <p:txBody>
          <a:bodyPr/>
          <a:lstStyle/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This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set of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assumptions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can be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classified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as the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relationship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between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the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researcher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the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reality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(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Punch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, 2009)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how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we </a:t>
            </a:r>
            <a:r>
              <a:rPr kumimoji="0" lang="cy-GB" sz="2000" b="0" i="1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know</a:t>
            </a:r>
            <a:r>
              <a:rPr kumimoji="0" lang="cy-GB" sz="2000" b="0" i="1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about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the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world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that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has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been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defined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ontologically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(Thomas, 2009)</a:t>
            </a:r>
          </a:p>
          <a:p>
            <a:endParaRPr lang="cy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57665" y="3840071"/>
            <a:ext cx="3798137" cy="2213040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16275" y="3840071"/>
            <a:ext cx="3798137" cy="2213040"/>
          </a:xfrm>
          <a:prstGeom prst="rect">
            <a:avLst/>
          </a:prstGeom>
        </p:spPr>
      </p:pic>
      <p:sp>
        <p:nvSpPr>
          <p:cNvPr id="9" name="TextBox 8"/>
          <p:cNvSpPr txBox="1"/>
          <p:nvPr/>
        </p:nvSpPr>
        <p:spPr>
          <a:xfrm>
            <a:off x="7572058" y="4425750"/>
            <a:ext cx="248657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>
                <a:solidFill>
                  <a:schemeClr val="bg1"/>
                </a:solidFill>
              </a:rPr>
              <a:t>Epistemology –HOW we know</a:t>
            </a:r>
          </a:p>
        </p:txBody>
      </p:sp>
    </p:spTree>
    <p:extLst>
      <p:ext uri="{BB962C8B-B14F-4D97-AF65-F5344CB8AC3E}">
        <p14:creationId xmlns:p14="http://schemas.microsoft.com/office/powerpoint/2010/main" val="292695911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noProof="0"/>
              <a:t>Ailadrodd - </a:t>
            </a:r>
            <a:r>
              <a:rPr lang="cy-GB" noProof="0" err="1"/>
              <a:t>positifiaethol</a:t>
            </a:r>
            <a:r>
              <a:rPr lang="cy-GB" noProof="0"/>
              <a:t> </a:t>
            </a:r>
            <a:r>
              <a:rPr lang="cy-GB" cap="small" noProof="0"/>
              <a:t>yn erbyn </a:t>
            </a:r>
            <a:r>
              <a:rPr lang="cy-GB" noProof="0"/>
              <a:t>deongliadol </a:t>
            </a:r>
            <a:r>
              <a:rPr lang="cy-GB" noProof="0" err="1"/>
              <a:t>Recap</a:t>
            </a:r>
            <a:r>
              <a:rPr lang="cy-GB" noProof="0"/>
              <a:t> </a:t>
            </a:r>
            <a:r>
              <a:rPr lang="cy-GB" noProof="0" err="1"/>
              <a:t>positivist</a:t>
            </a:r>
            <a:r>
              <a:rPr lang="cy-GB" noProof="0"/>
              <a:t> v </a:t>
            </a:r>
            <a:r>
              <a:rPr lang="cy-GB" noProof="0" err="1"/>
              <a:t>Interpretivist</a:t>
            </a:r>
            <a:endParaRPr lang="cy-GB" noProof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6409" y="2010878"/>
            <a:ext cx="5506074" cy="3448595"/>
          </a:xfrm>
        </p:spPr>
        <p:txBody>
          <a:bodyPr/>
          <a:lstStyle/>
          <a:p>
            <a:r>
              <a:rPr lang="cy-GB" sz="1800"/>
              <a:t>Mae dau brif baradeim yn bodoli o fewn ymchwiliad yn y gwyddorau cymdeithasol ac addysg, a nodweddir fel dulliau </a:t>
            </a:r>
            <a:r>
              <a:rPr lang="cy-GB" sz="1800" err="1"/>
              <a:t>positifiaethol</a:t>
            </a:r>
            <a:r>
              <a:rPr lang="cy-GB" sz="1800"/>
              <a:t> a deongliadol; pob un yn darparu fframwaith damcaniaethol sy'n dylanwadu ar y fethodoleg a ddewisir gan yr ymchwilydd</a:t>
            </a:r>
            <a:endParaRPr lang="cy-GB" sz="1800" noProof="0"/>
          </a:p>
          <a:p>
            <a:endParaRPr lang="cy-GB" noProof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2736B7C-2BCF-46F9-B610-4AC451615FA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5344220" cy="3441520"/>
          </a:xfrm>
        </p:spPr>
        <p:txBody>
          <a:bodyPr/>
          <a:lstStyle/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Two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main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paradigms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exist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within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investigation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the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social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sciences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education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,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characterised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as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positivist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interpretative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approaches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;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each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providing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a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theoretical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framework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that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influences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the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methodology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selected</a:t>
            </a:r>
            <a: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by the </a:t>
            </a:r>
            <a:r>
              <a:rPr kumimoji="0" lang="cy-GB" sz="18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researcher</a:t>
            </a:r>
            <a:endParaRPr kumimoji="0" lang="cy-GB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endParaRPr lang="cy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74646" y="3699782"/>
            <a:ext cx="3964764" cy="23582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93481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 err="1"/>
              <a:t>PositiFIaethol</a:t>
            </a:r>
            <a:r>
              <a:rPr lang="cy-GB" noProof="0"/>
              <a:t>  </a:t>
            </a:r>
            <a:r>
              <a:rPr lang="cy-GB" cap="small" noProof="0"/>
              <a:t>yn erbyn</a:t>
            </a:r>
            <a:r>
              <a:rPr lang="cy-GB" noProof="0"/>
              <a:t> deongliadol </a:t>
            </a:r>
            <a:br>
              <a:rPr lang="cy-GB" noProof="0"/>
            </a:br>
            <a:r>
              <a:rPr lang="cy-GB" noProof="0" err="1"/>
              <a:t>Positivist</a:t>
            </a:r>
            <a:r>
              <a:rPr lang="cy-GB" noProof="0"/>
              <a:t> v </a:t>
            </a:r>
            <a:r>
              <a:rPr lang="cy-GB" noProof="0" err="1"/>
              <a:t>interpretivist</a:t>
            </a:r>
            <a:endParaRPr lang="cy-GB" noProof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y-GB" noProof="0"/>
              <a:t>Nodweddir ymchwilwyr </a:t>
            </a:r>
            <a:r>
              <a:rPr lang="cy-GB" noProof="0" err="1"/>
              <a:t>positifiaethol</a:t>
            </a:r>
            <a:r>
              <a:rPr lang="cy-GB" noProof="0"/>
              <a:t> gan ymlyniad llym at reolau dulliau gwyddonol. Yn gyffredinol maent yn dibynnu ar ddata meintiol sy’n wrthrychol a heb eu dylanwadu gan eu buddiannau neu eu hagenda bersonol (Arthur </a:t>
            </a:r>
            <a:r>
              <a:rPr lang="cy-GB" noProof="0" err="1"/>
              <a:t>et</a:t>
            </a:r>
            <a:r>
              <a:rPr lang="cy-GB" noProof="0"/>
              <a:t> </a:t>
            </a:r>
            <a:r>
              <a:rPr lang="cy-GB" noProof="0" err="1"/>
              <a:t>al</a:t>
            </a:r>
            <a:r>
              <a:rPr lang="cy-GB" noProof="0"/>
              <a:t>, 2012)</a:t>
            </a:r>
          </a:p>
          <a:p>
            <a:r>
              <a:rPr lang="cy-GB"/>
              <a:t>Mae ymchwilwyr deongliadol yn nodi cymhlethdod ymddygiad dynol drwy gasglu data ymchwil ansoddol (</a:t>
            </a:r>
            <a:r>
              <a:rPr lang="cy-GB" noProof="0" err="1"/>
              <a:t>Cohen</a:t>
            </a:r>
            <a:r>
              <a:rPr lang="cy-GB" noProof="0"/>
              <a:t> et.al, 2007; Roberts–Holmes, 2011)</a:t>
            </a:r>
          </a:p>
          <a:p>
            <a:endParaRPr lang="cy-GB" noProof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B8A3A6E-A216-4D2D-90D5-32811521626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Positivist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researchers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are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typified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by a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strict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adherence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to the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rules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of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scientific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methods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generally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rely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on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quantitative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data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that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is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objective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uninfluenced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by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their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own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personal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interests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or agenda (Arthur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et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al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, 2012)</a:t>
            </a: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Interpretative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researchers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identify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the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complexity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of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human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behaviour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through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the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gathering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of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qualitative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research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data (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Cohen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et.al, 2007; Roberts–Holmes, 2011)</a:t>
            </a:r>
          </a:p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32278627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/>
              <a:t>TROSOLWG					</a:t>
            </a:r>
            <a:r>
              <a:rPr lang="cy-GB" noProof="0" err="1"/>
              <a:t>overview</a:t>
            </a:r>
            <a:endParaRPr lang="cy-GB" noProof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056457" y="2016125"/>
            <a:ext cx="6393410" cy="34496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6347660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>
                <a:latin typeface="Gill Sans MT" panose="020B0502020104020203" pitchFamily="34" charset="0"/>
              </a:rPr>
              <a:t>Hanes Byr Ymchwil Moesegol
</a:t>
            </a:r>
            <a:r>
              <a:rPr lang="cy-GB" err="1">
                <a:latin typeface="Gill Sans MT" panose="020B0502020104020203" pitchFamily="34" charset="0"/>
              </a:rPr>
              <a:t>Brief</a:t>
            </a:r>
            <a:r>
              <a:rPr lang="cy-GB">
                <a:latin typeface="Gill Sans MT" panose="020B0502020104020203" pitchFamily="34" charset="0"/>
              </a:rPr>
              <a:t> </a:t>
            </a:r>
            <a:r>
              <a:rPr lang="cy-GB" noProof="0" err="1">
                <a:latin typeface="Gill Sans MT" panose="020B0502020104020203" pitchFamily="34" charset="0"/>
              </a:rPr>
              <a:t>History</a:t>
            </a:r>
            <a:r>
              <a:rPr lang="cy-GB" noProof="0">
                <a:latin typeface="Gill Sans MT" panose="020B0502020104020203" pitchFamily="34" charset="0"/>
              </a:rPr>
              <a:t> of </a:t>
            </a:r>
            <a:r>
              <a:rPr lang="cy-GB" noProof="0" err="1">
                <a:latin typeface="Gill Sans MT" panose="020B0502020104020203" pitchFamily="34" charset="0"/>
              </a:rPr>
              <a:t>Ethical</a:t>
            </a:r>
            <a:r>
              <a:rPr lang="cy-GB" noProof="0">
                <a:latin typeface="Gill Sans MT" panose="020B0502020104020203" pitchFamily="34" charset="0"/>
              </a:rPr>
              <a:t> Research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55000" lnSpcReduction="20000"/>
          </a:bodyPr>
          <a:lstStyle/>
          <a:p>
            <a:pPr marL="0" marR="0" lvl="0" indent="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None/>
              <a:tabLst/>
              <a:defRPr/>
            </a:pPr>
            <a:r>
              <a:rPr lang="cy-GB" sz="2400">
                <a:latin typeface="Gill Sans MT" panose="020B0502020104020203" pitchFamily="34" charset="0"/>
              </a:rPr>
              <a:t>Amlygwyd pwysigrwydd moeseg ym mhob ymchwil ar ôl dau ddigwyddiad allweddol a oedd yn gerrig milltir:</a:t>
            </a:r>
            <a:endParaRPr kumimoji="0" lang="cy-GB" sz="2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 pitchFamily="34" charset="0"/>
              <a:ea typeface="+mn-ea"/>
              <a:cs typeface="+mn-cs"/>
            </a:endParaRPr>
          </a:p>
          <a:p>
            <a: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Yn sgil Treial Troseddau Rhyfel </a:t>
            </a:r>
            <a:r>
              <a:rPr kumimoji="0" lang="cy-GB" sz="22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Nuremberg</a:t>
            </a:r>
            <a:r>
              <a:rPr kumimoji="0" lang="cy-GB" sz="2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 ar ddiwedd yr Ail Ryfel Byd daeth yn amlwg i’r cyhoedd sut yr oedd gwyddonwyr o’r Almaen wedi defnyddio pobl fel gwrthrychau mewn arbrofion erchyll</a:t>
            </a:r>
          </a:p>
          <a:p>
            <a:pPr lvl="1"/>
            <a:r>
              <a:rPr lang="cy-GB" sz="2200">
                <a:latin typeface="Gill Sans MT" panose="020B0502020104020203" pitchFamily="34" charset="0"/>
              </a:rPr>
              <a:t>Y</a:t>
            </a:r>
            <a:r>
              <a:rPr lang="cy-GB" sz="2200" noProof="0">
                <a:latin typeface="Gill Sans MT" panose="020B0502020104020203" pitchFamily="34" charset="0"/>
              </a:rPr>
              <a:t>n y 1950au a’r 1960au</a:t>
            </a:r>
            <a:r>
              <a:rPr lang="cy-GB" sz="2200">
                <a:latin typeface="Gill Sans MT" panose="020B0502020104020203" pitchFamily="34" charset="0"/>
              </a:rPr>
              <a:t>, fe wnaeth Astudiaeth Syffilis </a:t>
            </a:r>
            <a:r>
              <a:rPr lang="cy-GB" sz="2200" err="1">
                <a:latin typeface="Gill Sans MT" panose="020B0502020104020203" pitchFamily="34" charset="0"/>
              </a:rPr>
              <a:t>Tuskegee</a:t>
            </a:r>
            <a:r>
              <a:rPr lang="cy-GB" sz="2200">
                <a:latin typeface="Gill Sans MT" panose="020B0502020104020203" pitchFamily="34" charset="0"/>
              </a:rPr>
              <a:t> atal </a:t>
            </a:r>
            <a:r>
              <a:rPr kumimoji="0" lang="cy-GB" sz="22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cyfranogwyr Affricanaidd-Americanaidd a oedd wedi'u heintio â syffilis rhag cael </a:t>
            </a:r>
            <a:r>
              <a:rPr lang="cy-GB" sz="2200">
                <a:latin typeface="Gill Sans MT" panose="020B0502020104020203" pitchFamily="34" charset="0"/>
              </a:rPr>
              <a:t>triniaeth effeithiol hysbys </a:t>
            </a:r>
          </a:p>
          <a:p>
            <a:pPr marL="457200" lvl="1" indent="0">
              <a:buNone/>
            </a:pPr>
            <a:r>
              <a:rPr lang="cy-GB" sz="2400">
                <a:latin typeface="Gill Sans MT" panose="020B0502020104020203" pitchFamily="34" charset="0"/>
              </a:rPr>
              <a:t>Gwnaeth digwyddiadau fel y rhain orfodi </a:t>
            </a:r>
            <a:r>
              <a:rPr lang="cy-GB" sz="2400" err="1">
                <a:latin typeface="Gill Sans MT" panose="020B0502020104020203" pitchFamily="34" charset="0"/>
              </a:rPr>
              <a:t>ailarchwilio</a:t>
            </a:r>
            <a:r>
              <a:rPr lang="cy-GB" sz="2400">
                <a:latin typeface="Gill Sans MT" panose="020B0502020104020203" pitchFamily="34" charset="0"/>
              </a:rPr>
              <a:t> safonau moesegol a datblygu consensws yn raddol bod angen diogelu pobl rhag y posibilrwydd o gael eu defnyddio fel testun arbrawf mewn ymchwil wyddonol
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725F52B-E744-4633-A76D-09D3186F862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55000" lnSpcReduction="20000"/>
          </a:bodyPr>
          <a:lstStyle/>
          <a:p>
            <a:pPr marL="0" marR="0" lvl="0" indent="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None/>
              <a:tabLst/>
              <a:defRPr/>
            </a:pPr>
            <a:r>
              <a:rPr kumimoji="0" lang="cy-GB" sz="24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Importance</a:t>
            </a:r>
            <a:r>
              <a:rPr kumimoji="0" lang="cy-GB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 of </a:t>
            </a:r>
            <a:r>
              <a:rPr kumimoji="0" lang="cy-GB" sz="24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ethics</a:t>
            </a:r>
            <a:r>
              <a:rPr kumimoji="0" lang="cy-GB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 </a:t>
            </a:r>
            <a:r>
              <a:rPr kumimoji="0" lang="cy-GB" sz="24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in</a:t>
            </a:r>
            <a:r>
              <a:rPr kumimoji="0" lang="cy-GB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 all </a:t>
            </a:r>
            <a:r>
              <a:rPr kumimoji="0" lang="cy-GB" sz="24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research</a:t>
            </a:r>
            <a:r>
              <a:rPr kumimoji="0" lang="cy-GB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 </a:t>
            </a:r>
            <a:r>
              <a:rPr kumimoji="0" lang="cy-GB" sz="24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made</a:t>
            </a:r>
            <a:r>
              <a:rPr kumimoji="0" lang="cy-GB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 </a:t>
            </a:r>
            <a:r>
              <a:rPr kumimoji="0" lang="cy-GB" sz="24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clear</a:t>
            </a:r>
            <a:r>
              <a:rPr kumimoji="0" lang="cy-GB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 </a:t>
            </a:r>
            <a:r>
              <a:rPr kumimoji="0" lang="cy-GB" sz="24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after</a:t>
            </a:r>
            <a:r>
              <a:rPr kumimoji="0" lang="cy-GB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 </a:t>
            </a:r>
            <a:r>
              <a:rPr kumimoji="0" lang="cy-GB" sz="24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two</a:t>
            </a:r>
            <a:r>
              <a:rPr kumimoji="0" lang="cy-GB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 </a:t>
            </a:r>
            <a:r>
              <a:rPr kumimoji="0" lang="cy-GB" sz="24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key</a:t>
            </a:r>
            <a:r>
              <a:rPr kumimoji="0" lang="cy-GB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 </a:t>
            </a:r>
            <a:r>
              <a:rPr kumimoji="0" lang="cy-GB" sz="24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marker</a:t>
            </a:r>
            <a:r>
              <a:rPr kumimoji="0" lang="cy-GB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 </a:t>
            </a:r>
            <a:r>
              <a:rPr kumimoji="0" lang="cy-GB" sz="24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events</a:t>
            </a:r>
            <a:r>
              <a:rPr kumimoji="0" lang="cy-GB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:</a:t>
            </a:r>
          </a:p>
          <a:p>
            <a: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The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Nuremberg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 War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Crimes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Trial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following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World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 War II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brought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 to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public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view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 the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ways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 German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scientists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 had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used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captive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human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subjects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 as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subjects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in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gruesome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experiments</a:t>
            </a:r>
            <a:endParaRPr kumimoji="0" lang="cy-GB" sz="21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 pitchFamily="34" charset="0"/>
              <a:ea typeface="+mn-ea"/>
              <a:cs typeface="+mn-cs"/>
            </a:endParaRPr>
          </a:p>
          <a:p>
            <a: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In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 the 1950s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and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 1960s, the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Tuskegee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Syphilis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Study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involved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 the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withholding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 of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known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effective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treatment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for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syphilis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from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African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-American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participants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who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were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infected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 </a:t>
            </a:r>
          </a:p>
          <a:p>
            <a:pPr marL="57150" marR="0" lvl="0" indent="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None/>
              <a:tabLst/>
              <a:defRPr/>
            </a:pPr>
            <a:r>
              <a:rPr kumimoji="0" lang="cy-GB" sz="24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Events</a:t>
            </a:r>
            <a:r>
              <a:rPr kumimoji="0" lang="cy-GB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 </a:t>
            </a:r>
            <a:r>
              <a:rPr kumimoji="0" lang="cy-GB" sz="24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like</a:t>
            </a:r>
            <a:r>
              <a:rPr kumimoji="0" lang="cy-GB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 </a:t>
            </a:r>
            <a:r>
              <a:rPr kumimoji="0" lang="cy-GB" sz="24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these</a:t>
            </a:r>
            <a:r>
              <a:rPr kumimoji="0" lang="cy-GB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 </a:t>
            </a:r>
            <a:r>
              <a:rPr kumimoji="0" lang="cy-GB" sz="24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forced</a:t>
            </a:r>
            <a:r>
              <a:rPr kumimoji="0" lang="cy-GB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 the </a:t>
            </a:r>
            <a:r>
              <a:rPr kumimoji="0" lang="cy-GB" sz="24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re-examination</a:t>
            </a:r>
            <a:r>
              <a:rPr kumimoji="0" lang="cy-GB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 of </a:t>
            </a:r>
            <a:r>
              <a:rPr kumimoji="0" lang="cy-GB" sz="24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ethical</a:t>
            </a:r>
            <a:r>
              <a:rPr kumimoji="0" lang="cy-GB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 </a:t>
            </a:r>
            <a:r>
              <a:rPr kumimoji="0" lang="cy-GB" sz="24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standards</a:t>
            </a:r>
            <a:r>
              <a:rPr kumimoji="0" lang="cy-GB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 </a:t>
            </a:r>
            <a:r>
              <a:rPr kumimoji="0" lang="cy-GB" sz="24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and</a:t>
            </a:r>
            <a:r>
              <a:rPr kumimoji="0" lang="cy-GB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 the </a:t>
            </a:r>
            <a:r>
              <a:rPr kumimoji="0" lang="cy-GB" sz="24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gradual</a:t>
            </a:r>
            <a:r>
              <a:rPr kumimoji="0" lang="cy-GB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 </a:t>
            </a:r>
            <a:r>
              <a:rPr kumimoji="0" lang="cy-GB" sz="24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development</a:t>
            </a:r>
            <a:r>
              <a:rPr kumimoji="0" lang="cy-GB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 of a </a:t>
            </a:r>
            <a:r>
              <a:rPr kumimoji="0" lang="cy-GB" sz="24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consensus</a:t>
            </a:r>
            <a:r>
              <a:rPr kumimoji="0" lang="cy-GB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 </a:t>
            </a:r>
            <a:r>
              <a:rPr kumimoji="0" lang="cy-GB" sz="24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that</a:t>
            </a:r>
            <a:r>
              <a:rPr kumimoji="0" lang="cy-GB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 </a:t>
            </a:r>
            <a:r>
              <a:rPr kumimoji="0" lang="cy-GB" sz="24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potential</a:t>
            </a:r>
            <a:r>
              <a:rPr kumimoji="0" lang="cy-GB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 </a:t>
            </a:r>
            <a:r>
              <a:rPr kumimoji="0" lang="cy-GB" sz="24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human</a:t>
            </a:r>
            <a:r>
              <a:rPr kumimoji="0" lang="cy-GB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 </a:t>
            </a:r>
            <a:r>
              <a:rPr kumimoji="0" lang="cy-GB" sz="24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subjects</a:t>
            </a:r>
            <a:r>
              <a:rPr kumimoji="0" lang="cy-GB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 </a:t>
            </a:r>
            <a:r>
              <a:rPr kumimoji="0" lang="cy-GB" sz="24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needed</a:t>
            </a:r>
            <a:r>
              <a:rPr kumimoji="0" lang="cy-GB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 to be </a:t>
            </a:r>
            <a:r>
              <a:rPr kumimoji="0" lang="cy-GB" sz="24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protected</a:t>
            </a:r>
            <a:r>
              <a:rPr kumimoji="0" lang="cy-GB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 </a:t>
            </a:r>
            <a:r>
              <a:rPr kumimoji="0" lang="cy-GB" sz="24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from</a:t>
            </a:r>
            <a:r>
              <a:rPr kumimoji="0" lang="cy-GB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 </a:t>
            </a:r>
            <a:r>
              <a:rPr kumimoji="0" lang="cy-GB" sz="24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being</a:t>
            </a:r>
            <a:r>
              <a:rPr kumimoji="0" lang="cy-GB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 </a:t>
            </a:r>
            <a:r>
              <a:rPr kumimoji="0" lang="cy-GB" sz="24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used</a:t>
            </a:r>
            <a:r>
              <a:rPr kumimoji="0" lang="cy-GB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 as '</a:t>
            </a:r>
            <a:r>
              <a:rPr kumimoji="0" lang="cy-GB" sz="24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guinea</a:t>
            </a:r>
            <a:r>
              <a:rPr kumimoji="0" lang="cy-GB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 </a:t>
            </a:r>
            <a:r>
              <a:rPr kumimoji="0" lang="cy-GB" sz="24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pigs</a:t>
            </a:r>
            <a:r>
              <a:rPr kumimoji="0" lang="cy-GB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' </a:t>
            </a:r>
            <a:r>
              <a:rPr kumimoji="0" lang="cy-GB" sz="24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in</a:t>
            </a:r>
            <a:r>
              <a:rPr kumimoji="0" lang="cy-GB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 </a:t>
            </a:r>
            <a:r>
              <a:rPr kumimoji="0" lang="cy-GB" sz="24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scientific</a:t>
            </a:r>
            <a:r>
              <a:rPr kumimoji="0" lang="cy-GB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 </a:t>
            </a:r>
            <a:r>
              <a:rPr kumimoji="0" lang="cy-GB" sz="24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 pitchFamily="34" charset="0"/>
                <a:ea typeface="+mn-ea"/>
                <a:cs typeface="+mn-cs"/>
              </a:rPr>
              <a:t>research</a:t>
            </a:r>
            <a:endParaRPr kumimoji="0" lang="cy-GB" sz="2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 pitchFamily="34" charset="0"/>
              <a:ea typeface="+mn-ea"/>
              <a:cs typeface="+mn-cs"/>
            </a:endParaRPr>
          </a:p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67432017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>
                <a:latin typeface="Calibri" charset="0"/>
              </a:rPr>
              <a:t>Hanes Byr Ymchwil Moesegol</a:t>
            </a:r>
            <a:r>
              <a:rPr lang="cy-GB">
                <a:latin typeface="Gill Sans MT" panose="020B0502020104020203" pitchFamily="34" charset="0"/>
              </a:rPr>
              <a:t> </a:t>
            </a:r>
            <a:br>
              <a:rPr lang="cy-GB">
                <a:latin typeface="Gill Sans MT" panose="020B0502020104020203" pitchFamily="34" charset="0"/>
              </a:rPr>
            </a:br>
            <a:r>
              <a:rPr lang="cy-GB" noProof="0" err="1">
                <a:latin typeface="Calibri" charset="0"/>
              </a:rPr>
              <a:t>Brief</a:t>
            </a:r>
            <a:r>
              <a:rPr lang="cy-GB" noProof="0">
                <a:latin typeface="Calibri" charset="0"/>
              </a:rPr>
              <a:t> </a:t>
            </a:r>
            <a:r>
              <a:rPr lang="cy-GB" noProof="0" err="1">
                <a:latin typeface="Calibri" charset="0"/>
              </a:rPr>
              <a:t>History</a:t>
            </a:r>
            <a:r>
              <a:rPr lang="cy-GB" noProof="0">
                <a:latin typeface="Calibri" charset="0"/>
              </a:rPr>
              <a:t> of </a:t>
            </a:r>
            <a:r>
              <a:rPr lang="cy-GB" noProof="0" err="1">
                <a:latin typeface="Calibri" charset="0"/>
              </a:rPr>
              <a:t>Ethical</a:t>
            </a:r>
            <a:r>
              <a:rPr lang="cy-GB" noProof="0">
                <a:latin typeface="Calibri" charset="0"/>
              </a:rPr>
              <a:t> Research</a:t>
            </a:r>
            <a:endParaRPr lang="cy-GB" noProof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cy-GB" sz="2400"/>
              <a:t>Datganwyd rhai egwyddorion moesol, moesegol a chyfreithiol </a:t>
            </a:r>
            <a:r>
              <a:rPr lang="cy-GB" sz="2400">
                <a:solidFill>
                  <a:prstClr val="black"/>
                </a:solidFill>
                <a:latin typeface="Gill Sans MT" panose="020B0502020104020203"/>
              </a:rPr>
              <a:t>g</a:t>
            </a:r>
            <a:r>
              <a:rPr kumimoji="0" lang="cy-GB" sz="24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</a:t>
            </a:r>
            <a:r>
              <a:rPr kumimoji="0" lang="cy-GB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4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God</a:t>
            </a:r>
            <a:r>
              <a:rPr kumimoji="0" lang="cy-GB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4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Nuremberg</a:t>
            </a:r>
            <a:r>
              <a:rPr kumimoji="0" lang="cy-GB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, </a:t>
            </a:r>
            <a:r>
              <a:rPr lang="cy-GB" sz="2400"/>
              <a:t>yn gysylltiedig ag ymchwil sy’n cynnwys pobl 
Mae Datganiad Helsinki 1964, a ddiweddarwyd yn 1989 a 1996, bellach yn cynnwys archwiliad ar y mater o blant fel gwrthrychau ymchwil, yn gysylltiedig â chydsyniad ar sail gwybodaeth</a:t>
            </a:r>
            <a:r>
              <a:rPr lang="cy-GB" sz="2400" noProof="0"/>
              <a:t>. </a:t>
            </a:r>
          </a:p>
          <a:p>
            <a:r>
              <a:rPr lang="cy-GB" sz="2400" noProof="0"/>
              <a:t>Er enghraifft:</a:t>
            </a:r>
          </a:p>
          <a:p>
            <a:pPr lvl="1"/>
            <a:r>
              <a:rPr lang="cy-GB" sz="2000" noProof="0"/>
              <a:t>Rhaid i’r 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cyfranogwyr ymchwil dd</a:t>
            </a:r>
            <a:r>
              <a:rPr lang="cy-GB" sz="2000" noProof="0"/>
              <a:t>arparu gwybodaeth ddigonol </a:t>
            </a:r>
          </a:p>
          <a:p>
            <a:pPr lvl="1"/>
            <a:r>
              <a:rPr lang="cy-GB" sz="2000"/>
              <a:t>Rhaid gwirfoddoli'n rhydd i gymryd rhan yn yr ymchwil gyda'r ddealltwriaeth y gall y cyfranogwr dynnu'n ôl unrhyw bryd
Mae angen rhoi cydsyniad ar sail gwybodaeth, yn ysgrifenedig os oes modd</a:t>
            </a:r>
            <a:endParaRPr lang="cy-GB" sz="2000" noProof="0"/>
          </a:p>
          <a:p>
            <a:pPr lvl="1"/>
            <a:endParaRPr lang="cy-GB" sz="2000" noProof="0"/>
          </a:p>
          <a:p>
            <a:pPr lvl="1"/>
            <a:endParaRPr lang="cy-GB" sz="2000" noProof="0"/>
          </a:p>
          <a:p>
            <a:endParaRPr lang="cy-GB" noProof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E134245-67CA-4715-B970-2E1387427B4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55000" lnSpcReduction="20000"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The </a:t>
            </a:r>
            <a:r>
              <a:rPr kumimoji="0" lang="cy-GB" sz="24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Nuremberg</a:t>
            </a:r>
            <a:r>
              <a:rPr kumimoji="0" lang="cy-GB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4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Code</a:t>
            </a:r>
            <a:r>
              <a:rPr kumimoji="0" lang="cy-GB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set </a:t>
            </a:r>
            <a:r>
              <a:rPr kumimoji="0" lang="cy-GB" sz="24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out</a:t>
            </a:r>
            <a:r>
              <a:rPr kumimoji="0" lang="cy-GB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4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statements</a:t>
            </a:r>
            <a:r>
              <a:rPr kumimoji="0" lang="cy-GB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of </a:t>
            </a:r>
            <a:r>
              <a:rPr kumimoji="0" lang="cy-GB" sz="24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certain</a:t>
            </a:r>
            <a:r>
              <a:rPr kumimoji="0" lang="cy-GB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4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moral</a:t>
            </a:r>
            <a:r>
              <a:rPr kumimoji="0" lang="cy-GB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, </a:t>
            </a:r>
            <a:r>
              <a:rPr kumimoji="0" lang="cy-GB" sz="24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ethical</a:t>
            </a:r>
            <a:r>
              <a:rPr kumimoji="0" lang="cy-GB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4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4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legal</a:t>
            </a:r>
            <a:r>
              <a:rPr kumimoji="0" lang="cy-GB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4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principles</a:t>
            </a:r>
            <a:r>
              <a:rPr kumimoji="0" lang="cy-GB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4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relating</a:t>
            </a:r>
            <a:r>
              <a:rPr kumimoji="0" lang="cy-GB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to </a:t>
            </a:r>
            <a:r>
              <a:rPr kumimoji="0" lang="cy-GB" sz="24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research</a:t>
            </a:r>
            <a:r>
              <a:rPr kumimoji="0" lang="cy-GB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4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involving</a:t>
            </a:r>
            <a:r>
              <a:rPr kumimoji="0" lang="cy-GB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4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human</a:t>
            </a:r>
            <a:r>
              <a:rPr kumimoji="0" lang="cy-GB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4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subjects</a:t>
            </a:r>
            <a:endParaRPr kumimoji="0" lang="cy-GB" sz="24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The </a:t>
            </a:r>
            <a:r>
              <a:rPr kumimoji="0" lang="cy-GB" sz="24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Declaration</a:t>
            </a:r>
            <a:r>
              <a:rPr kumimoji="0" lang="cy-GB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of Helsinki </a:t>
            </a:r>
            <a:r>
              <a:rPr kumimoji="0" lang="cy-GB" sz="24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</a:t>
            </a:r>
            <a:r>
              <a:rPr kumimoji="0" lang="cy-GB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1964, </a:t>
            </a:r>
            <a:r>
              <a:rPr kumimoji="0" lang="cy-GB" sz="24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updated</a:t>
            </a:r>
            <a:r>
              <a:rPr kumimoji="0" lang="cy-GB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4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</a:t>
            </a:r>
            <a:r>
              <a:rPr kumimoji="0" lang="cy-GB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1989 </a:t>
            </a:r>
            <a:r>
              <a:rPr kumimoji="0" lang="cy-GB" sz="24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1996 </a:t>
            </a:r>
            <a:r>
              <a:rPr kumimoji="0" lang="cy-GB" sz="24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now</a:t>
            </a:r>
            <a:r>
              <a:rPr kumimoji="0" lang="cy-GB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4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includes</a:t>
            </a:r>
            <a:r>
              <a:rPr kumimoji="0" lang="cy-GB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4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</a:t>
            </a:r>
            <a:r>
              <a:rPr kumimoji="0" lang="cy-GB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4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examination</a:t>
            </a:r>
            <a:r>
              <a:rPr kumimoji="0" lang="cy-GB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of the </a:t>
            </a:r>
            <a:r>
              <a:rPr kumimoji="0" lang="cy-GB" sz="24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issue</a:t>
            </a:r>
            <a:r>
              <a:rPr kumimoji="0" lang="cy-GB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of </a:t>
            </a:r>
            <a:r>
              <a:rPr kumimoji="0" lang="cy-GB" sz="24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children</a:t>
            </a:r>
            <a:r>
              <a:rPr kumimoji="0" lang="cy-GB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as </a:t>
            </a:r>
            <a:r>
              <a:rPr kumimoji="0" lang="cy-GB" sz="24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research</a:t>
            </a:r>
            <a:r>
              <a:rPr kumimoji="0" lang="cy-GB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4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subjects</a:t>
            </a:r>
            <a:r>
              <a:rPr kumimoji="0" lang="cy-GB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4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</a:t>
            </a:r>
            <a:r>
              <a:rPr kumimoji="0" lang="cy-GB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4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relation</a:t>
            </a:r>
            <a:r>
              <a:rPr kumimoji="0" lang="cy-GB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to </a:t>
            </a:r>
            <a:r>
              <a:rPr kumimoji="0" lang="cy-GB" sz="24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informed</a:t>
            </a:r>
            <a:r>
              <a:rPr kumimoji="0" lang="cy-GB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4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consent</a:t>
            </a:r>
            <a:r>
              <a:rPr kumimoji="0" lang="cy-GB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. </a:t>
            </a: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4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For</a:t>
            </a:r>
            <a:r>
              <a:rPr kumimoji="0" lang="cy-GB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4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example</a:t>
            </a:r>
            <a:r>
              <a:rPr kumimoji="0" lang="cy-GB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:</a:t>
            </a:r>
          </a:p>
          <a:p>
            <a: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adequate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information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must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be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provided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by the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research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participants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, </a:t>
            </a:r>
          </a:p>
          <a:p>
            <a: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Participation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the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research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must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be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freely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volunteered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with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the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understanding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the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participant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can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withdraw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at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any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time</a:t>
            </a:r>
            <a:endParaRPr kumimoji="0" lang="cy-GB" sz="20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Informed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consent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needs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to be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given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,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preferably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writing</a:t>
            </a:r>
            <a:endParaRPr kumimoji="0" lang="cy-GB" sz="20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6879026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4362" y="247927"/>
            <a:ext cx="9603275" cy="1049235"/>
          </a:xfrm>
        </p:spPr>
        <p:txBody>
          <a:bodyPr>
            <a:normAutofit fontScale="90000"/>
          </a:bodyPr>
          <a:lstStyle/>
          <a:p>
            <a:r>
              <a:rPr lang="cy-GB" noProof="0"/>
              <a:t>Canllawiau cymdeithas ymchwil addysg </a:t>
            </a:r>
            <a:r>
              <a:rPr lang="cy-GB" noProof="0" err="1"/>
              <a:t>prydain</a:t>
            </a:r>
            <a:r>
              <a:rPr lang="cy-GB" noProof="0"/>
              <a:t> (bera)</a:t>
            </a:r>
            <a:br>
              <a:rPr lang="cy-GB" noProof="0"/>
            </a:br>
            <a:r>
              <a:rPr lang="cy-GB" noProof="0"/>
              <a:t>British </a:t>
            </a:r>
            <a:r>
              <a:rPr lang="cy-GB" noProof="0" err="1"/>
              <a:t>Educational</a:t>
            </a:r>
            <a:r>
              <a:rPr lang="cy-GB" noProof="0"/>
              <a:t> </a:t>
            </a:r>
            <a:r>
              <a:rPr lang="cy-GB" noProof="0" err="1"/>
              <a:t>research</a:t>
            </a:r>
            <a:r>
              <a:rPr lang="cy-GB" noProof="0"/>
              <a:t> </a:t>
            </a:r>
            <a:r>
              <a:rPr lang="cy-GB" noProof="0" err="1"/>
              <a:t>association</a:t>
            </a:r>
            <a:r>
              <a:rPr lang="cy-GB" noProof="0"/>
              <a:t> (Bera) </a:t>
            </a:r>
            <a:r>
              <a:rPr lang="cy-GB" noProof="0" err="1"/>
              <a:t>guidelines</a:t>
            </a:r>
            <a:endParaRPr lang="cy-GB" noProof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49300" y="2025648"/>
            <a:ext cx="1571796" cy="2224091"/>
          </a:xfrm>
        </p:spPr>
      </p:pic>
      <p:sp>
        <p:nvSpPr>
          <p:cNvPr id="7" name="TextBox 6"/>
          <p:cNvSpPr txBox="1"/>
          <p:nvPr/>
        </p:nvSpPr>
        <p:spPr>
          <a:xfrm>
            <a:off x="1461412" y="2136338"/>
            <a:ext cx="3562873" cy="31393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/>
              <a:t>Ymgyfarwyddwch â CHANLLAWIAU MOESEGOL BERA </a:t>
            </a:r>
            <a:r>
              <a:rPr lang="cy-GB">
                <a:hlinkClick r:id="rId3"/>
              </a:rPr>
              <a:t>https://www.bera.ac.uk/publication/ethical-guidelines-for-educational-research-2018</a:t>
            </a:r>
            <a:endParaRPr lang="cy-GB"/>
          </a:p>
          <a:p>
            <a:endParaRPr lang="cy-GB"/>
          </a:p>
          <a:p>
            <a:r>
              <a:rPr lang="cy-GB"/>
              <a:t>TASG – Treuliwch 15 munud yn edrych ar y ddogfen hon. Nodwch bwyntiau allweddol. Rhowch adborth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60E1D70-3505-41D8-A142-520C37C78E27}"/>
              </a:ext>
            </a:extLst>
          </p:cNvPr>
          <p:cNvSpPr txBox="1"/>
          <p:nvPr/>
        </p:nvSpPr>
        <p:spPr>
          <a:xfrm>
            <a:off x="5920340" y="2136338"/>
            <a:ext cx="3562873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Familiarise yourself with the BERA ETHICAL GUIDELINES </a:t>
            </a:r>
            <a:r>
              <a:rPr lang="en-GB">
                <a:hlinkClick r:id="rId3"/>
              </a:rPr>
              <a:t>https://www.bera.ac.uk/publication/ethical-guidelines-for-educational-research-2018</a:t>
            </a:r>
            <a:endParaRPr lang="en-GB"/>
          </a:p>
          <a:p>
            <a:endParaRPr lang="en-GB"/>
          </a:p>
          <a:p>
            <a:r>
              <a:rPr lang="en-GB"/>
              <a:t>TASK – Spend 15mins looking at this document. Identify key points - Feedback</a:t>
            </a:r>
          </a:p>
        </p:txBody>
      </p:sp>
    </p:spTree>
    <p:extLst>
      <p:ext uri="{BB962C8B-B14F-4D97-AF65-F5344CB8AC3E}">
        <p14:creationId xmlns:p14="http://schemas.microsoft.com/office/powerpoint/2010/main" val="212550718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y-GB" noProof="0"/>
              <a:t>Ymchwilio gyda phlant a phobl ifanc</a:t>
            </a:r>
            <a:br>
              <a:rPr lang="cy-GB" noProof="0"/>
            </a:br>
            <a:r>
              <a:rPr lang="cy-GB" noProof="0" err="1"/>
              <a:t>Researching</a:t>
            </a:r>
            <a:r>
              <a:rPr lang="cy-GB" noProof="0"/>
              <a:t> </a:t>
            </a:r>
            <a:r>
              <a:rPr lang="cy-GB" noProof="0" err="1"/>
              <a:t>with</a:t>
            </a:r>
            <a:r>
              <a:rPr lang="cy-GB" noProof="0"/>
              <a:t> </a:t>
            </a:r>
            <a:r>
              <a:rPr lang="cy-GB" noProof="0" err="1"/>
              <a:t>children</a:t>
            </a:r>
            <a:r>
              <a:rPr lang="cy-GB" noProof="0"/>
              <a:t> </a:t>
            </a:r>
            <a:r>
              <a:rPr lang="cy-GB" noProof="0" err="1"/>
              <a:t>and</a:t>
            </a:r>
            <a:r>
              <a:rPr lang="cy-GB" noProof="0"/>
              <a:t> </a:t>
            </a:r>
            <a:r>
              <a:rPr lang="cy-GB" noProof="0" err="1"/>
              <a:t>young</a:t>
            </a:r>
            <a:r>
              <a:rPr lang="cy-GB" noProof="0"/>
              <a:t> </a:t>
            </a:r>
            <a:r>
              <a:rPr lang="cy-GB" noProof="0" err="1"/>
              <a:t>people</a:t>
            </a:r>
            <a:endParaRPr lang="cy-GB" noProof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y-GB"/>
              <a:t>Wrth gynnal ymchwil gyda phlant a phobl ifanc, mae'r materion moesegol y mae angen mynd i'r afael â nhw yn debyg i'r rhai a amlinellir yn y rhan fwyaf o ganllawiau ymchwil cymdeithasol a meddygol</a:t>
            </a:r>
            <a:endParaRPr lang="cy-GB" noProof="0"/>
          </a:p>
          <a:p>
            <a:r>
              <a:rPr lang="cy-GB" noProof="0"/>
              <a:t>Mae CCUHP 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(1989) </a:t>
            </a:r>
            <a:r>
              <a:rPr lang="cy-GB" noProof="0"/>
              <a:t>yn cyfeirio at bobl dan 18 oed fel ‘plant a phobl ifanc’</a:t>
            </a:r>
          </a:p>
          <a:p>
            <a:r>
              <a:rPr lang="cy-GB"/>
              <a:t>Nid yw'r ddeddfwriaeth yn ystyried bod plant a phobl ifanc yn gymwys yn gyfreithiol i roi cydsyniad (</a:t>
            </a:r>
            <a:r>
              <a:rPr lang="cy-GB" noProof="0" err="1"/>
              <a:t>Tisdall</a:t>
            </a:r>
            <a:r>
              <a:rPr lang="cy-GB" noProof="0"/>
              <a:t> </a:t>
            </a:r>
            <a:r>
              <a:rPr lang="cy-GB" noProof="0" err="1"/>
              <a:t>et</a:t>
            </a:r>
            <a:r>
              <a:rPr lang="cy-GB" noProof="0"/>
              <a:t> </a:t>
            </a:r>
            <a:r>
              <a:rPr lang="cy-GB" noProof="0" err="1"/>
              <a:t>al</a:t>
            </a:r>
            <a:r>
              <a:rPr lang="cy-GB" noProof="0"/>
              <a:t>, 2009) </a:t>
            </a:r>
          </a:p>
          <a:p>
            <a:endParaRPr lang="cy-GB" noProof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ACB4F4D-7A36-44A7-A764-00E5A109354C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When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conducting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research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with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children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young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people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, the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ethical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issues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that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need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to be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addressed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are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similar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to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those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outlined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most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social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medical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research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guidelines</a:t>
            </a:r>
            <a:endParaRPr kumimoji="0" lang="cy-GB" sz="20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People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under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the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age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of 18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are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referred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to as ‘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children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young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people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(CYP)’ by the UNCRC (1989)</a:t>
            </a: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CYP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are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not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considered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by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legislation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to be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legally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competent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to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provide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consent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(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Tisdall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et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al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, 2009)</a:t>
            </a:r>
          </a:p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36775704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/>
              <a:t>Mater moesegol</a:t>
            </a:r>
            <a:r>
              <a:rPr kumimoji="0" lang="cy-GB" sz="3200" b="0" i="0" u="none" strike="noStrike" kern="1200" cap="all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j-ea"/>
                <a:cs typeface="+mj-cs"/>
              </a:rPr>
              <a:t>…</a:t>
            </a:r>
            <a:r>
              <a:rPr lang="cy-GB" noProof="0"/>
              <a:t>trafodwch </a:t>
            </a:r>
            <a:br>
              <a:rPr lang="cy-GB" noProof="0"/>
            </a:br>
            <a:r>
              <a:rPr lang="cy-GB" noProof="0" err="1"/>
              <a:t>Ethical</a:t>
            </a:r>
            <a:r>
              <a:rPr lang="cy-GB" noProof="0"/>
              <a:t> </a:t>
            </a:r>
            <a:r>
              <a:rPr lang="cy-GB" noProof="0" err="1"/>
              <a:t>issue</a:t>
            </a:r>
            <a:r>
              <a:rPr lang="cy-GB" noProof="0"/>
              <a:t>…</a:t>
            </a:r>
            <a:r>
              <a:rPr lang="cy-GB" noProof="0" err="1"/>
              <a:t>discuss</a:t>
            </a:r>
            <a:endParaRPr lang="cy-GB" noProof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y-GB"/>
              <a:t>Effeithiolrwydd bwyta llysiau i fynd i'r afael â gordewdra
Mae'r plant yn cael eu rhannu'n grŵp rheoli – sy’n derbyn cyfran safonol o ffrwythau a llysiau bob dydd, a grŵp arbrofol – sy’n derbyn cyfran ddwbl o ffrwythau a llysiau bob amser cinio</a:t>
            </a:r>
            <a:endParaRPr lang="cy-GB" noProof="0"/>
          </a:p>
          <a:p>
            <a:r>
              <a:rPr lang="cy-GB"/>
              <a:t>Caiff y plant eu pwyso ar ddechrau a diwedd yr astudiaeth
Beth yw'r goblygiadau moesegol yma?</a:t>
            </a:r>
            <a:endParaRPr lang="cy-GB" noProof="0"/>
          </a:p>
          <a:p>
            <a:pPr marL="0" indent="0">
              <a:buNone/>
            </a:pPr>
            <a:r>
              <a:rPr lang="cy-GB" noProof="0"/>
              <a:t>                                                                                            (</a:t>
            </a:r>
            <a:r>
              <a:rPr lang="cy-GB" noProof="0" err="1"/>
              <a:t>Creswell</a:t>
            </a:r>
            <a:r>
              <a:rPr lang="cy-GB" noProof="0"/>
              <a:t>, 2012, t231)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840BD70-C19D-46E1-9D4D-C5307D9B8715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The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effectiveness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of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eating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vegetables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to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tackle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obesity</a:t>
            </a:r>
            <a:endParaRPr kumimoji="0" lang="cy-GB" sz="21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Children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split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into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a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control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group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–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given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a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standard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portion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of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fruit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vegetables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every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day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experimental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group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–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given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a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double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portion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of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fruit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vegetables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every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lunch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time</a:t>
            </a:r>
            <a:endParaRPr kumimoji="0" lang="cy-GB" sz="21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Children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are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weighed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at the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beginning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end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of the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study</a:t>
            </a:r>
            <a:endParaRPr kumimoji="0" lang="cy-GB" sz="21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What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are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the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ethical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implications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here?</a:t>
            </a: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endParaRPr lang="cy-GB" sz="2100">
              <a:solidFill>
                <a:prstClr val="black"/>
              </a:solidFill>
              <a:latin typeface="Gill Sans MT" panose="020B0502020104020203"/>
            </a:endParaRPr>
          </a:p>
          <a:p>
            <a:pPr marL="0" marR="0" lvl="0" indent="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None/>
              <a:tabLst/>
              <a:defRPr/>
            </a:pP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(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Creswell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, 2012, t231)</a:t>
            </a:r>
            <a:endParaRPr lang="cy-GB"/>
          </a:p>
        </p:txBody>
      </p:sp>
      <p:pic>
        <p:nvPicPr>
          <p:cNvPr id="1026" name="Picture 2" descr="See the source image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41215" y="136993"/>
            <a:ext cx="2501568" cy="18738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6328894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/>
              <a:t>Caniatâd ceidwad y porth
</a:t>
            </a:r>
            <a:r>
              <a:rPr lang="cy-GB" err="1"/>
              <a:t>Gatekeeper’s</a:t>
            </a:r>
            <a:r>
              <a:rPr lang="cy-GB"/>
              <a:t> </a:t>
            </a:r>
            <a:r>
              <a:rPr lang="cy-GB" noProof="0" err="1"/>
              <a:t>permission</a:t>
            </a:r>
            <a:endParaRPr lang="cy-GB" noProof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y-GB"/>
              <a:t>Mae’n hanfodol sicrhau bod pawb sy'n cymryd rhan yn deall diben a chanlyniad yr ymchwil (</a:t>
            </a:r>
            <a:r>
              <a:rPr lang="cy-GB" err="1"/>
              <a:t>Tisdall</a:t>
            </a:r>
            <a:r>
              <a:rPr lang="cy-GB"/>
              <a:t> </a:t>
            </a:r>
            <a:r>
              <a:rPr lang="cy-GB" err="1"/>
              <a:t>et</a:t>
            </a:r>
            <a:r>
              <a:rPr lang="cy-GB"/>
              <a:t>. </a:t>
            </a:r>
            <a:r>
              <a:rPr lang="cy-GB" err="1"/>
              <a:t>al</a:t>
            </a:r>
            <a:r>
              <a:rPr lang="cy-GB"/>
              <a:t>, 2009), sy’n gallu bod yn anodd</a:t>
            </a:r>
          </a:p>
          <a:p>
            <a:pPr marL="0" indent="0">
              <a:buNone/>
            </a:pPr>
            <a:endParaRPr lang="cy-GB" noProof="0"/>
          </a:p>
          <a:p>
            <a:r>
              <a:rPr lang="cy-GB"/>
              <a:t>Cyn y gall y plant a’r bobol ifanc roi cydsyniad, mae angen caniatâd gan y ceidwad porth priodol</a:t>
            </a:r>
          </a:p>
          <a:p>
            <a:endParaRPr lang="cy-GB" noProof="0"/>
          </a:p>
          <a:p>
            <a:r>
              <a:rPr lang="cy-GB" b="1" noProof="0"/>
              <a:t>Tasg mewn parau: </a:t>
            </a:r>
            <a:r>
              <a:rPr lang="cy-GB"/>
              <a:t>Trafodwch yr hyn a olygwn wrth y term ceidwad y porth, pwy fydd ceidwad y porth y mae angen i chi gael caniatâd ganddo pan fyddwch yn gwneud gwaith ymchwil? Rhowch enghreifftiau mewn ystod o gyd-destunau.</a:t>
            </a:r>
            <a:endParaRPr lang="cy-GB" noProof="0"/>
          </a:p>
          <a:p>
            <a:endParaRPr lang="cy-GB" noProof="0"/>
          </a:p>
          <a:p>
            <a:endParaRPr lang="cy-GB" noProof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5BC7C43-3879-492F-BA08-79151F841A9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0000" lnSpcReduction="20000"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Integral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to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gaining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consent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is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ensuring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that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all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participants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understand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the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purpose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outcome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of the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research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(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Tisdall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et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.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al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, 2009)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which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can be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difficult</a:t>
            </a:r>
            <a:endParaRPr kumimoji="0" lang="cy-GB" sz="20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None/>
              <a:tabLst/>
              <a:defRPr/>
            </a:pPr>
            <a:endParaRPr kumimoji="0" lang="cy-GB" sz="20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Before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consent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of the CYP can be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given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,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consent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is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needed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from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the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appropriate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gatekeeper</a:t>
            </a:r>
            <a:endParaRPr kumimoji="0" lang="cy-GB" sz="20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None/>
              <a:tabLst/>
              <a:defRPr/>
            </a:pPr>
            <a:endParaRPr kumimoji="0" lang="cy-GB" sz="20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1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Pairs</a:t>
            </a:r>
            <a:r>
              <a:rPr kumimoji="0" lang="cy-GB" sz="20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1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task</a:t>
            </a:r>
            <a:r>
              <a:rPr kumimoji="0" lang="cy-GB" sz="20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: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Discuss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what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we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mean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by the term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gatekeeper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,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who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will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be the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gatekeeper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you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need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to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get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permission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from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when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you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carry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out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research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?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Give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examples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a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range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of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contexts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.</a:t>
            </a:r>
          </a:p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0184304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/>
              <a:t>Amddiffyn rhag niwed</a:t>
            </a:r>
            <a:br>
              <a:rPr lang="cy-GB" noProof="0"/>
            </a:br>
            <a:r>
              <a:rPr lang="cy-GB" noProof="0" err="1"/>
              <a:t>Ensuring</a:t>
            </a:r>
            <a:r>
              <a:rPr lang="cy-GB" noProof="0"/>
              <a:t> </a:t>
            </a:r>
            <a:r>
              <a:rPr lang="cy-GB" noProof="0" err="1"/>
              <a:t>protection</a:t>
            </a:r>
            <a:r>
              <a:rPr lang="cy-GB" noProof="0"/>
              <a:t> </a:t>
            </a:r>
            <a:r>
              <a:rPr lang="cy-GB" noProof="0" err="1"/>
              <a:t>from</a:t>
            </a:r>
            <a:r>
              <a:rPr lang="cy-GB" noProof="0"/>
              <a:t> </a:t>
            </a:r>
            <a:r>
              <a:rPr lang="cy-GB" noProof="0" err="1"/>
              <a:t>harm</a:t>
            </a:r>
            <a:endParaRPr lang="cy-GB" noProof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y-GB"/>
              <a:t>Mae angen i ymchwilwyr sicrhau bod y dulliau a ddewisir yn briodol ac na fyddant yn achosi unrhyw niwed corfforol neu seicolegol i gyfranogwyr (</a:t>
            </a:r>
            <a:r>
              <a:rPr lang="cy-GB" noProof="0" err="1"/>
              <a:t>Alderson</a:t>
            </a:r>
            <a:r>
              <a:rPr lang="cy-GB" noProof="0"/>
              <a:t> &amp; </a:t>
            </a:r>
            <a:r>
              <a:rPr lang="cy-GB" noProof="0" err="1"/>
              <a:t>Morrow</a:t>
            </a:r>
            <a:r>
              <a:rPr lang="cy-GB" noProof="0"/>
              <a:t>, 2011)</a:t>
            </a:r>
          </a:p>
          <a:p>
            <a:pPr marL="0" indent="0">
              <a:buNone/>
            </a:pPr>
            <a:endParaRPr lang="cy-GB" noProof="0"/>
          </a:p>
          <a:p>
            <a:r>
              <a:rPr lang="cy-GB"/>
              <a:t>Mae hyn yn golygu sicrhau nad oes unrhyw or-ymchwilio, bod yr holl wybodaeth wedi’i deall ac na all y cwestiynau a ofynnir achosi niwed neu ofid posibl</a:t>
            </a:r>
            <a:endParaRPr lang="cy-GB" noProof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D64B791-B008-4A06-8EFD-D9343D004B7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Researchers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need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to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ensure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the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methods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chosen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are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appropriate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will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not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cause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participants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any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physical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or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psychological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harm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(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Alderson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&amp;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Morrow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, 2011)</a:t>
            </a:r>
          </a:p>
          <a:p>
            <a:pPr marL="0" marR="0" lvl="0" indent="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None/>
              <a:tabLst/>
              <a:defRPr/>
            </a:pPr>
            <a:endParaRPr kumimoji="0" lang="cy-GB" sz="21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This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means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ensuring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there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is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no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over-research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,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that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all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information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is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understood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that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questions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asked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can’t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cause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potential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harm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or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distress</a:t>
            </a:r>
            <a:endParaRPr kumimoji="0" lang="cy-GB" sz="21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22782547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/>
              <a:t>CYDSYNIAD AR SAIL GWYBODAETH</a:t>
            </a:r>
            <a:br>
              <a:rPr lang="cy-GB" noProof="0"/>
            </a:br>
            <a:r>
              <a:rPr lang="cy-GB" noProof="0" err="1"/>
              <a:t>Informed</a:t>
            </a:r>
            <a:r>
              <a:rPr lang="cy-GB" noProof="0"/>
              <a:t> </a:t>
            </a:r>
            <a:r>
              <a:rPr lang="cy-GB" noProof="0" err="1"/>
              <a:t>consent</a:t>
            </a:r>
            <a:endParaRPr lang="cy-GB" noProof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Autofit/>
          </a:bodyPr>
          <a:lstStyle/>
          <a:p>
            <a:pPr>
              <a:lnSpc>
                <a:spcPct val="100000"/>
              </a:lnSpc>
            </a:pPr>
            <a:r>
              <a:rPr lang="cy-GB" sz="1200"/>
              <a:t>Mae cydsyniad ar sail gwybodaeth yn cyfeirio at y cyfranogwyr ymchwil yn cytuno'n wirfoddol i gymryd rhan mewn prosiect ymchwil yn seiliedig ar "ddatgelu'r holl wybodaeth berthnasol yn llwyr a dealltwriaeth y derbynnydd o hyn" (</a:t>
            </a:r>
            <a:r>
              <a:rPr lang="cy-GB" sz="1200" noProof="0"/>
              <a:t>Robert-Holmes, 2014, t. 49)</a:t>
            </a:r>
          </a:p>
          <a:p>
            <a:pPr>
              <a:lnSpc>
                <a:spcPct val="100000"/>
              </a:lnSpc>
            </a:pPr>
            <a:r>
              <a:rPr lang="cy-GB" sz="1200"/>
              <a:t>Mae cael cydsyniad y cyfranogwr ar sail gwybodaeth yn ymwneud â meithrin perthynas o ymddiriedaeth rhyngoch chi a'r cyfranogwr ymchwil (</a:t>
            </a:r>
            <a:r>
              <a:rPr lang="cy-GB" sz="1200" noProof="0" err="1"/>
              <a:t>Alderson</a:t>
            </a:r>
            <a:r>
              <a:rPr lang="cy-GB" sz="1200" noProof="0"/>
              <a:t> </a:t>
            </a:r>
            <a:r>
              <a:rPr lang="cy-GB" sz="1200" noProof="0" err="1"/>
              <a:t>et</a:t>
            </a:r>
            <a:r>
              <a:rPr lang="cy-GB" sz="1200" noProof="0"/>
              <a:t>. </a:t>
            </a:r>
            <a:r>
              <a:rPr lang="cy-GB" sz="1200" noProof="0" err="1"/>
              <a:t>al</a:t>
            </a:r>
            <a:r>
              <a:rPr lang="cy-GB" sz="1200" noProof="0"/>
              <a:t>, 2011)</a:t>
            </a:r>
          </a:p>
          <a:p>
            <a:pPr>
              <a:lnSpc>
                <a:spcPct val="100000"/>
              </a:lnSpc>
            </a:pPr>
            <a:r>
              <a:rPr lang="cy-GB" sz="1200"/>
              <a:t>Ystyriwch lais y plentyn – sut allwch chi wneud y wybodaeth a roddwch yn addas i blant?</a:t>
            </a:r>
          </a:p>
          <a:p>
            <a:pPr>
              <a:lnSpc>
                <a:spcPct val="100000"/>
              </a:lnSpc>
            </a:pPr>
            <a:endParaRPr lang="cy-GB" sz="1200" noProof="0"/>
          </a:p>
          <a:p>
            <a:pPr>
              <a:lnSpc>
                <a:spcPct val="100000"/>
              </a:lnSpc>
            </a:pPr>
            <a:r>
              <a:rPr lang="cy-GB" sz="1200" b="1" noProof="0"/>
              <a:t>Tasg mewn parau</a:t>
            </a:r>
            <a:r>
              <a:rPr lang="cy-GB" sz="1200"/>
              <a:t>:  Trafodwch y cydberthnasau pŵer sy'n bodoli mewn lleoliadau addysgol, pa bŵer sydd gennych chi dros y plant/pobl ifanc y gallech ddod ar eu traws wrth wneud gwaith ymchwil?</a:t>
            </a:r>
            <a:endParaRPr lang="cy-GB" sz="1200" noProof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E9B1568-D8C1-4661-9B5B-A70A89E5EC18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55000" lnSpcReduction="20000"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Informed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consent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refers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to the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research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participants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agreeing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voluntarily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to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participate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a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research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project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based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upon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“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complete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disclosure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of all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relevant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information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the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recipient's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understanding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of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this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” (Robert-Holmes, 2014, p. 49)</a:t>
            </a: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Gaining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the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participant’s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informed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consent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is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about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building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a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relationship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of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trust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between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yourself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the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research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participant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(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Alderson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et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.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al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, 2011)</a:t>
            </a: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Consider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the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child’s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voice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–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how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can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you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make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the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information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you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provide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child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friendly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?</a:t>
            </a: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endParaRPr kumimoji="0" lang="cy-GB" sz="21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100" b="1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Pairs</a:t>
            </a:r>
            <a:r>
              <a:rPr kumimoji="0" lang="cy-GB" sz="21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1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Task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: 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Discuss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the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power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relationships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that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exist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educational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settings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,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what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power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do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you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have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over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the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children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/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young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people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that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you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may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encounter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when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carrying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out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research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?</a:t>
            </a:r>
          </a:p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49261056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/>
              <a:t>CYDSYNIAD RHIENI			</a:t>
            </a:r>
            <a:r>
              <a:rPr lang="cy-GB" noProof="0" err="1"/>
              <a:t>Parental</a:t>
            </a:r>
            <a:r>
              <a:rPr lang="cy-GB" noProof="0"/>
              <a:t> </a:t>
            </a:r>
            <a:r>
              <a:rPr lang="cy-GB" noProof="0" err="1"/>
              <a:t>consent</a:t>
            </a:r>
            <a:r>
              <a:rPr lang="cy-GB" noProof="0"/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/>
              <a:t>Gyda phlant a phobl ifanc (o dan 16 oed) mae angen cael cydsyniad rhieni hefyd
NID YW hyn yn golygu nad oes angen ymgynghori â'r plentyn/person ifanc na gofyn eu barn
Mae angen cael eu CANIATÂD nhw hefyd</a:t>
            </a:r>
            <a:endParaRPr lang="cy-GB" noProof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04C53FB-69B4-4530-96D9-A59F20D72E90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With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children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young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people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(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under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16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years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old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)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parental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consent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needs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to be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obtained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also</a:t>
            </a:r>
            <a:endParaRPr kumimoji="0" lang="cy-GB" sz="20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This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DOES NOT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mean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that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the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child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/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young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person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doesn’t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need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to be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consulted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or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asked</a:t>
            </a:r>
            <a:endParaRPr kumimoji="0" lang="cy-GB" sz="20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Their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ASSENT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needs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to be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obtained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as well</a:t>
            </a:r>
          </a:p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23984090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0270AF-59D4-4CF8-92F0-97740CC495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5191" y="248298"/>
            <a:ext cx="10803835" cy="1059305"/>
          </a:xfrm>
        </p:spPr>
        <p:txBody>
          <a:bodyPr>
            <a:normAutofit fontScale="90000"/>
          </a:bodyPr>
          <a:lstStyle/>
          <a:p>
            <a:r>
              <a:rPr lang="cy-GB"/>
              <a:t>Beth yw'r gwahaniaeth rhwng y termau </a:t>
            </a:r>
            <a:r>
              <a:rPr lang="cy-GB" err="1"/>
              <a:t>cydsyniAD</a:t>
            </a:r>
            <a:r>
              <a:rPr lang="cy-GB"/>
              <a:t> a chaniatâd? </a:t>
            </a:r>
            <a:br>
              <a:rPr lang="cy-GB"/>
            </a:br>
            <a:r>
              <a:rPr lang="cy-GB" err="1"/>
              <a:t>What</a:t>
            </a:r>
            <a:r>
              <a:rPr lang="cy-GB"/>
              <a:t> </a:t>
            </a:r>
            <a:r>
              <a:rPr lang="cy-GB" noProof="0"/>
              <a:t>is the </a:t>
            </a:r>
            <a:r>
              <a:rPr lang="cy-GB" noProof="0" err="1"/>
              <a:t>difference</a:t>
            </a:r>
            <a:r>
              <a:rPr lang="cy-GB" noProof="0"/>
              <a:t> </a:t>
            </a:r>
            <a:r>
              <a:rPr lang="cy-GB" noProof="0" err="1"/>
              <a:t>between</a:t>
            </a:r>
            <a:r>
              <a:rPr lang="cy-GB" noProof="0"/>
              <a:t> the </a:t>
            </a:r>
            <a:r>
              <a:rPr lang="cy-GB" noProof="0" err="1"/>
              <a:t>terms</a:t>
            </a:r>
            <a:r>
              <a:rPr lang="cy-GB" noProof="0"/>
              <a:t> </a:t>
            </a:r>
            <a:r>
              <a:rPr lang="cy-GB" noProof="0" err="1"/>
              <a:t>consent</a:t>
            </a:r>
            <a:r>
              <a:rPr lang="cy-GB" noProof="0"/>
              <a:t> </a:t>
            </a:r>
            <a:r>
              <a:rPr lang="cy-GB" noProof="0" err="1"/>
              <a:t>and</a:t>
            </a:r>
            <a:r>
              <a:rPr lang="cy-GB" noProof="0"/>
              <a:t> </a:t>
            </a:r>
            <a:r>
              <a:rPr lang="cy-GB" noProof="0" err="1"/>
              <a:t>assent</a:t>
            </a:r>
            <a:r>
              <a:rPr lang="cy-GB" noProof="0"/>
              <a:t>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C33610-DB6A-4C14-A9E6-42121E5E9A3D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y-GB"/>
              <a:t>Mewn grwpiau, diffiniwch beth yw ystyr y term caniatâd? Defnyddiwch destunau ymchwil addysgol i lunio’r diffiniad hwn.
Sut mae caniatâd yn wahanol i gydsyniad</a:t>
            </a:r>
            <a:r>
              <a:rPr lang="cy-GB" noProof="0"/>
              <a:t>?</a:t>
            </a:r>
          </a:p>
          <a:p>
            <a:r>
              <a:rPr lang="cy-GB"/>
              <a:t>Beth yw’r problemau sy’n gysylltiedig â chael caniatâd/cydsyniad gan blant?</a:t>
            </a:r>
            <a:endParaRPr lang="cy-GB" noProof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C2D6F87-84C1-45E9-B32F-5490C92AF301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groups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,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define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what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is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meant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by the term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assent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?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Use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educational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research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texts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to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generate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this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definition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.</a:t>
            </a: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How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does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assent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differ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from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consent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?</a:t>
            </a: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What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are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the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issues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around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gaining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assent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/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consent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from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children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?</a:t>
            </a:r>
          </a:p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66228282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/>
              <a:t>TASG MEWN PARAU				PAIR </a:t>
            </a:r>
            <a:r>
              <a:rPr lang="cy-GB" noProof="0" err="1"/>
              <a:t>task</a:t>
            </a:r>
            <a:endParaRPr lang="cy-GB" noProof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y-GB"/>
              <a:t>Ydych chi'n meddwl bod gan rieni'r hawl i gydsynio ar ran eu plant? 
Cyfiawnhewch eich safbwynt </a:t>
            </a:r>
            <a:endParaRPr lang="cy-GB" noProof="0"/>
          </a:p>
          <a:p>
            <a:r>
              <a:rPr lang="cy-GB"/>
              <a:t>Meddyliwch am resymau yn erbyn eich barn</a:t>
            </a:r>
            <a:endParaRPr lang="cy-GB" noProof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5E73257-0CA3-4BBF-ACC3-A84B2D97648B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Do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you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think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parents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have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the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right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to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consent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on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behalf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of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their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children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? </a:t>
            </a: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Justify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your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perspective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Think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of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reasons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against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your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view</a:t>
            </a:r>
            <a:endParaRPr kumimoji="0" lang="cy-GB" sz="20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77037046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kumimoji="0" lang="cy-GB" sz="3200" b="0" i="0" u="none" strike="noStrike" kern="1200" cap="all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j-ea"/>
                <a:cs typeface="+mj-cs"/>
              </a:rPr>
              <a:t>CYFRINACHEDD AC ANHYSBYSRWYDD</a:t>
            </a:r>
            <a:br>
              <a:rPr kumimoji="0" lang="cy-GB" sz="3200" b="0" i="0" u="none" strike="noStrike" kern="1200" cap="all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j-ea"/>
                <a:cs typeface="+mj-cs"/>
              </a:rPr>
            </a:br>
            <a:r>
              <a:rPr lang="cy-GB" noProof="0" err="1"/>
              <a:t>Confidentiality</a:t>
            </a:r>
            <a:r>
              <a:rPr lang="cy-GB" noProof="0"/>
              <a:t> &amp; </a:t>
            </a:r>
            <a:r>
              <a:rPr lang="cy-GB" noProof="0" err="1"/>
              <a:t>Anonymity</a:t>
            </a:r>
            <a:endParaRPr lang="cy-GB" noProof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y-GB"/>
              <a:t>Mae cyfrinachedd mewn moeseg yn cael ei ystyried yn gyffredin fel rhywbeth sy'n agos at breifatrwydd (</a:t>
            </a:r>
            <a:r>
              <a:rPr lang="cy-GB" noProof="0"/>
              <a:t>Robert-Holmes, 2014)</a:t>
            </a:r>
          </a:p>
          <a:p>
            <a:r>
              <a:rPr lang="cy-GB"/>
              <a:t>Mae gan bawb yr hawl i gadw eu bywydau'n breifat
Mewn ymchwil, mae cyfrinachedd (peidio â datgelu unrhyw beth a drafodwyd) yn anymarferol ac felly fe’i cysylltir ag anhysbysrwydd – sy'n golygu na ddylid datgelu gwybodaeth adnabyddadwy am gyfranogwyr
Anhysbysrwydd yw'r cyfrwng i gadw cyfrinachedd</a:t>
            </a:r>
            <a:endParaRPr lang="cy-GB" noProof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5A6ED52-FB7B-4B16-B9EB-523FF23E943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Confidentiality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ethics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is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commonly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seen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as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something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close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to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privacy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(Robert-Holmes, 2014)</a:t>
            </a: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Everyone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has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a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right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to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keep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their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lives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private</a:t>
            </a:r>
            <a:endParaRPr kumimoji="0" lang="cy-GB" sz="20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research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confidentiality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(not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disclosing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anything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discussed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) is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impracticable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so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it is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linked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to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anonymity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–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which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means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there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should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be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no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disclosure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of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identifiable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information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about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participants</a:t>
            </a:r>
            <a:endParaRPr kumimoji="0" lang="cy-GB" sz="20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Anonymity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is the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vehicle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by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which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confidentiality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can be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kept</a:t>
            </a:r>
            <a:endParaRPr kumimoji="0" lang="cy-GB" sz="20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47432913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/>
              <a:t>Cyfrinachedd data </a:t>
            </a:r>
            <a:br>
              <a:rPr lang="cy-GB" noProof="0"/>
            </a:br>
            <a:r>
              <a:rPr lang="cy-GB" noProof="0" err="1"/>
              <a:t>Confidentiality</a:t>
            </a:r>
            <a:r>
              <a:rPr lang="cy-GB" noProof="0"/>
              <a:t> of 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cy-GB"/>
              <a:t>Sicrhewch bod y data'n cael eu cadw ar wahân i unigolion adnabyddadwy a storiwch y cod sy'n cysylltu data ag unigolion yn ddiogel
Sicrhewch bod y rhai sydd â mynediad i'r data yn cadw cyfrinachedd </a:t>
            </a:r>
            <a:endParaRPr lang="cy-GB" noProof="0"/>
          </a:p>
          <a:p>
            <a:r>
              <a:rPr lang="cy-GB"/>
              <a:t>Peidiwch ag enwi unigolion a/neu leoedd wrth ledaenu’r ymchwil er mwyn diogelu hunaniaeth</a:t>
            </a:r>
            <a:endParaRPr lang="cy-GB" noProof="0"/>
          </a:p>
          <a:p>
            <a:endParaRPr lang="cy-GB" noProof="0"/>
          </a:p>
          <a:p>
            <a:endParaRPr lang="cy-GB" noProof="0"/>
          </a:p>
          <a:p>
            <a:r>
              <a:rPr lang="cy-GB" b="1"/>
              <a:t>Trafodaeth: </a:t>
            </a:r>
            <a:r>
              <a:rPr lang="cy-GB"/>
              <a:t>Pa faterion allai godi yma</a:t>
            </a:r>
            <a:r>
              <a:rPr lang="cy-GB" noProof="0"/>
              <a:t>?</a:t>
            </a:r>
          </a:p>
          <a:p>
            <a:endParaRPr lang="cy-GB" noProof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7C64BC1-D1F8-4217-9C2F-9C9179C0532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Ensure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the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separation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of data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from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identifiable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individuals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storing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the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code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linking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data to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individuals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securely</a:t>
            </a:r>
            <a:endParaRPr kumimoji="0" lang="cy-GB" sz="20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Ensuring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those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who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have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access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to the data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maintain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confidentiality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Anonymising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individuals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/or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places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the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dissemination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to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protect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identity</a:t>
            </a:r>
            <a:endParaRPr kumimoji="0" lang="cy-GB" sz="20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endParaRPr kumimoji="0" lang="cy-GB" sz="20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endParaRPr kumimoji="0" lang="cy-GB" sz="20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1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Discussion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: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What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issues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may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occur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here?</a:t>
            </a:r>
          </a:p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55737988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y-GB" sz="3200" b="0" i="0" u="none" strike="noStrike" kern="1200" cap="all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j-ea"/>
                <a:cs typeface="+mj-cs"/>
              </a:rPr>
              <a:t>CYFRINACHEDD AC ANHYSBYSRWYDD </a:t>
            </a:r>
            <a:r>
              <a:rPr lang="cy-GB" noProof="0" err="1"/>
              <a:t>Confidentiality</a:t>
            </a:r>
            <a:r>
              <a:rPr lang="cy-GB" noProof="0"/>
              <a:t> &amp; </a:t>
            </a:r>
            <a:r>
              <a:rPr lang="cy-GB" noProof="0" err="1"/>
              <a:t>Anonymity</a:t>
            </a:r>
            <a:endParaRPr lang="cy-GB" noProof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35921014"/>
              </p:ext>
            </p:extLst>
          </p:nvPr>
        </p:nvGraphicFramePr>
        <p:xfrm>
          <a:off x="1124972" y="2230810"/>
          <a:ext cx="9604376" cy="2926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802188">
                  <a:extLst>
                    <a:ext uri="{9D8B030D-6E8A-4147-A177-3AD203B41FA5}">
                      <a16:colId xmlns:a16="http://schemas.microsoft.com/office/drawing/2014/main" val="2316232057"/>
                    </a:ext>
                  </a:extLst>
                </a:gridCol>
                <a:gridCol w="4802188">
                  <a:extLst>
                    <a:ext uri="{9D8B030D-6E8A-4147-A177-3AD203B41FA5}">
                      <a16:colId xmlns:a16="http://schemas.microsoft.com/office/drawing/2014/main" val="547342607"/>
                    </a:ext>
                  </a:extLst>
                </a:gridCol>
              </a:tblGrid>
              <a:tr h="380310">
                <a:tc>
                  <a:txBody>
                    <a:bodyPr/>
                    <a:lstStyle/>
                    <a:p>
                      <a:r>
                        <a:rPr lang="en-US" sz="2400"/>
                        <a:t>Quantitative Techniques</a:t>
                      </a:r>
                    </a:p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/>
                        <a:t>Qualitative Techniques</a:t>
                      </a:r>
                    </a:p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5351393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/>
                        <a:t>Large</a:t>
                      </a:r>
                      <a:r>
                        <a:rPr lang="en-GB" baseline="0"/>
                        <a:t> sample size</a:t>
                      </a:r>
                    </a:p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Smaller</a:t>
                      </a:r>
                      <a:r>
                        <a:rPr lang="en-GB" baseline="0"/>
                        <a:t> sample sizes</a:t>
                      </a:r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4848995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/>
                        <a:t>Anonymity of the setting</a:t>
                      </a:r>
                      <a:r>
                        <a:rPr lang="en-US" sz="1800" baseline="0"/>
                        <a:t> </a:t>
                      </a:r>
                      <a:r>
                        <a:rPr lang="en-US" sz="1800"/>
                        <a:t>sometimes impossible</a:t>
                      </a:r>
                    </a:p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/>
                        <a:t>Informed consent more critical</a:t>
                      </a:r>
                    </a:p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0903085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/>
                        <a:t>Pseudonyms common but do not eliminate problem</a:t>
                      </a:r>
                    </a:p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1800"/>
                        <a:t>Problems with data presentation/ publication</a:t>
                      </a:r>
                    </a:p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02324"/>
                  </a:ext>
                </a:extLst>
              </a:tr>
            </a:tbl>
          </a:graphicData>
        </a:graphic>
      </p:graphicFrame>
      <p:sp>
        <p:nvSpPr>
          <p:cNvPr id="5" name="TextBox 4"/>
          <p:cNvSpPr txBox="1"/>
          <p:nvPr/>
        </p:nvSpPr>
        <p:spPr>
          <a:xfrm>
            <a:off x="6062347" y="5333891"/>
            <a:ext cx="466700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/>
              <a:t>What other issues do you think may arise?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BCC5DCC-3F0E-4744-8B52-5789F10A9977}"/>
              </a:ext>
            </a:extLst>
          </p:cNvPr>
          <p:cNvSpPr txBox="1"/>
          <p:nvPr/>
        </p:nvSpPr>
        <p:spPr>
          <a:xfrm>
            <a:off x="815740" y="5333891"/>
            <a:ext cx="754195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y-GB" sz="2000"/>
              <a:t>Pa faterion eraill allai godi, ydych chi’n meddwl</a:t>
            </a:r>
            <a:r>
              <a:rPr lang="en-GB" sz="200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133884627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y-GB" noProof="0"/>
              <a:t>Egwyddorion moesegol</a:t>
            </a:r>
            <a:br>
              <a:rPr lang="cy-GB" noProof="0"/>
            </a:br>
            <a:r>
              <a:rPr kumimoji="0" lang="en-GB" sz="3200" b="0" i="0" u="none" strike="noStrike" kern="1200" cap="all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Ethical principles</a:t>
            </a:r>
            <a:br>
              <a:rPr kumimoji="0" lang="cy-GB" sz="1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</a:br>
            <a:endParaRPr lang="cy-GB" noProof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y-GB" sz="2400" noProof="0"/>
              <a:t>Ymadroddion allweddol:  </a:t>
            </a:r>
          </a:p>
          <a:p>
            <a:pPr lvl="1"/>
            <a:r>
              <a:rPr lang="cy-GB" sz="2000"/>
              <a:t>Cyfranogiad gwirfoddol
Cydsyniad ar sail gwybodaeth/caniatâd</a:t>
            </a:r>
            <a:endParaRPr lang="cy-GB" sz="2000" noProof="0"/>
          </a:p>
          <a:p>
            <a:pPr lvl="1"/>
            <a:r>
              <a:rPr lang="cy-GB" sz="2000"/>
              <a:t>Risg o niwed
Cyfrinachedd</a:t>
            </a:r>
            <a:endParaRPr lang="cy-GB" sz="2000" noProof="0"/>
          </a:p>
          <a:p>
            <a:pPr lvl="1"/>
            <a:r>
              <a:rPr lang="cy-GB" sz="2000"/>
              <a:t>Anhysbysrwydd</a:t>
            </a:r>
          </a:p>
          <a:p>
            <a:pPr lvl="1"/>
            <a:endParaRPr lang="cy-GB" sz="2000" noProof="0"/>
          </a:p>
          <a:p>
            <a:pPr lvl="1"/>
            <a:r>
              <a:rPr lang="cy-GB" sz="2000"/>
              <a:t>Sicrhewch eich bod yn ymchwilio i'r egwyddorion hyn gan ddefnyddio llyfrau academaidd Ymchwil (gweler y Rhestr Ddarllen a'r adran archwilio yn y llyfrgell)</a:t>
            </a:r>
            <a:endParaRPr lang="cy-GB" noProof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010D373-BBEC-4EEB-8F09-02B3DE1DCA9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20000"/>
          </a:bodyPr>
          <a:lstStyle/>
          <a:p>
            <a:pPr marL="0" marR="0" lvl="0" indent="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None/>
              <a:tabLst/>
              <a:defRPr/>
            </a:pPr>
            <a:r>
              <a:rPr kumimoji="0" lang="cy-GB" sz="24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Key</a:t>
            </a:r>
            <a:r>
              <a:rPr kumimoji="0" lang="cy-GB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4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phrases</a:t>
            </a:r>
            <a:r>
              <a:rPr kumimoji="0" lang="cy-GB" sz="24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:  </a:t>
            </a:r>
          </a:p>
          <a:p>
            <a: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Voluntary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participation</a:t>
            </a:r>
            <a:endParaRPr kumimoji="0" lang="cy-GB" sz="20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Informed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consent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/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assent</a:t>
            </a:r>
            <a:endParaRPr kumimoji="0" lang="cy-GB" sz="20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Risk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of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harm</a:t>
            </a:r>
            <a:endParaRPr kumimoji="0" lang="cy-GB" sz="20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Confidentiality</a:t>
            </a:r>
            <a:endParaRPr kumimoji="0" lang="cy-GB" sz="20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Anonymity</a:t>
            </a:r>
            <a:endParaRPr kumimoji="0" lang="cy-GB" sz="20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endParaRPr kumimoji="0" lang="cy-GB" sz="20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pPr marL="685800" marR="0" lvl="1" indent="-228600" algn="l" defTabSz="914400" rtl="0" eaLnBrk="1" fontAlgn="auto" latinLnBrk="0" hangingPunct="1">
              <a:lnSpc>
                <a:spcPct val="120000"/>
              </a:lnSpc>
              <a:spcBef>
                <a:spcPts val="5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Ensure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that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you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research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these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principles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using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Research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academic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books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(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see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Reading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List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peruse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section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in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the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library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)</a:t>
            </a:r>
          </a:p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72123269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6400" y="750568"/>
            <a:ext cx="11712166" cy="1059305"/>
          </a:xfrm>
        </p:spPr>
        <p:txBody>
          <a:bodyPr>
            <a:normAutofit fontScale="90000"/>
          </a:bodyPr>
          <a:lstStyle/>
          <a:p>
            <a:r>
              <a:rPr lang="cy-GB"/>
              <a:t>Beth arall sydd dan sylw mewn gweithdrefnau moesegol?</a:t>
            </a:r>
            <a:br>
              <a:rPr lang="cy-GB"/>
            </a:br>
            <a:r>
              <a:rPr lang="cy-GB" err="1"/>
              <a:t>What</a:t>
            </a:r>
            <a:r>
              <a:rPr lang="cy-GB"/>
              <a:t> </a:t>
            </a:r>
            <a:r>
              <a:rPr lang="cy-GB" noProof="0" err="1"/>
              <a:t>else</a:t>
            </a:r>
            <a:r>
              <a:rPr lang="cy-GB" noProof="0"/>
              <a:t> is </a:t>
            </a:r>
            <a:r>
              <a:rPr lang="cy-GB" noProof="0" err="1"/>
              <a:t>involved</a:t>
            </a:r>
            <a:r>
              <a:rPr lang="cy-GB" noProof="0"/>
              <a:t> </a:t>
            </a:r>
            <a:r>
              <a:rPr lang="cy-GB" noProof="0" err="1"/>
              <a:t>in</a:t>
            </a:r>
            <a:r>
              <a:rPr lang="cy-GB" noProof="0"/>
              <a:t> </a:t>
            </a:r>
            <a:r>
              <a:rPr lang="cy-GB" noProof="0" err="1"/>
              <a:t>ethical</a:t>
            </a:r>
            <a:r>
              <a:rPr lang="cy-GB" noProof="0"/>
              <a:t> </a:t>
            </a:r>
            <a:r>
              <a:rPr lang="cy-GB" noProof="0" err="1"/>
              <a:t>procedures</a:t>
            </a:r>
            <a:r>
              <a:rPr lang="cy-GB" noProof="0"/>
              <a:t>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y-GB" noProof="0"/>
              <a:t>Ystyriwch:</a:t>
            </a:r>
          </a:p>
          <a:p>
            <a:r>
              <a:rPr lang="cy-GB"/>
              <a:t>Crynodeb o gefndir a sail resymegol y cynnig
Natur y data sydd i’w casglu</a:t>
            </a:r>
            <a:endParaRPr lang="cy-GB" noProof="0"/>
          </a:p>
          <a:p>
            <a:r>
              <a:rPr lang="cy-GB"/>
              <a:t>Gweithdrefnau ac offer/cyfarpar mesur</a:t>
            </a:r>
            <a:r>
              <a:rPr lang="en-GB"/>
              <a:t>
</a:t>
            </a:r>
            <a:r>
              <a:rPr lang="cy-GB"/>
              <a:t>Pwy yw'r cyfranogwyr? </a:t>
            </a:r>
            <a:endParaRPr lang="cy-GB" noProof="0"/>
          </a:p>
          <a:p>
            <a:r>
              <a:rPr lang="nb-NO"/>
              <a:t>Ble bydd y data’n cael eu casglu</a:t>
            </a:r>
            <a:r>
              <a:rPr lang="cy-GB" noProof="0"/>
              <a:t>?</a:t>
            </a:r>
          </a:p>
          <a:p>
            <a:r>
              <a:rPr lang="cy-GB"/>
              <a:t>Sut bydd data'n cael ei storio ac am ba hyd?</a:t>
            </a:r>
            <a:endParaRPr lang="cy-GB" noProof="0"/>
          </a:p>
          <a:p>
            <a:endParaRPr lang="cy-GB" noProof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EDC9589-4AD8-43AA-B970-C23DE068B6CD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85000" lnSpcReduction="10000"/>
          </a:bodyPr>
          <a:lstStyle/>
          <a:p>
            <a:pPr marL="0" marR="0" lvl="0" indent="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None/>
              <a:tabLst/>
              <a:defRPr/>
            </a:pP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Consider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:</a:t>
            </a: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Summary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of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background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to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rationale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for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proposal</a:t>
            </a:r>
            <a:endParaRPr kumimoji="0" lang="cy-GB" sz="20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Nature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of data to be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collected</a:t>
            </a:r>
            <a:endParaRPr kumimoji="0" lang="cy-GB" sz="20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Procedures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measuring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tools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/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equipment</a:t>
            </a:r>
            <a:endParaRPr kumimoji="0" lang="cy-GB" sz="20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Who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are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the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participants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? </a:t>
            </a: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Where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will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data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collection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occur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?</a:t>
            </a: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How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will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data be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stored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for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0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how</a:t>
            </a:r>
            <a:r>
              <a:rPr kumimoji="0" lang="cy-GB" sz="20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long?</a:t>
            </a:r>
          </a:p>
          <a:p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466526609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1" y="804889"/>
            <a:ext cx="9911852" cy="1059305"/>
          </a:xfrm>
        </p:spPr>
        <p:txBody>
          <a:bodyPr>
            <a:normAutofit fontScale="90000"/>
          </a:bodyPr>
          <a:lstStyle/>
          <a:p>
            <a:r>
              <a:rPr lang="cy-GB"/>
              <a:t>Arbrawf llygaid Glas / LLYGAID BROWN Jane Elliot
Jane </a:t>
            </a:r>
            <a:r>
              <a:rPr lang="cy-GB" noProof="0" err="1"/>
              <a:t>Elliot’s</a:t>
            </a:r>
            <a:r>
              <a:rPr lang="cy-GB" noProof="0"/>
              <a:t> Blue </a:t>
            </a:r>
            <a:r>
              <a:rPr lang="cy-GB" noProof="0" err="1"/>
              <a:t>eyed</a:t>
            </a:r>
            <a:r>
              <a:rPr lang="cy-GB" noProof="0"/>
              <a:t>/ Brown </a:t>
            </a:r>
            <a:r>
              <a:rPr lang="cy-GB" noProof="0" err="1"/>
              <a:t>eyed</a:t>
            </a:r>
            <a:r>
              <a:rPr lang="cy-GB" noProof="0"/>
              <a:t> </a:t>
            </a:r>
            <a:r>
              <a:rPr lang="cy-GB" noProof="0" err="1"/>
              <a:t>experiment</a:t>
            </a:r>
            <a:r>
              <a:rPr lang="cy-GB" noProof="0"/>
              <a:t>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2078" y="2015732"/>
            <a:ext cx="3005399" cy="3448595"/>
          </a:xfrm>
        </p:spPr>
        <p:txBody>
          <a:bodyPr>
            <a:normAutofit fontScale="85000" lnSpcReduction="10000"/>
          </a:bodyPr>
          <a:lstStyle/>
          <a:p>
            <a:r>
              <a:rPr lang="cy-GB"/>
              <a:t>Gwyliwch y clip YouTube yr edrychon ni arno y llynedd.</a:t>
            </a:r>
          </a:p>
          <a:p>
            <a:endParaRPr lang="cy-GB" noProof="0"/>
          </a:p>
          <a:p>
            <a:r>
              <a:rPr lang="cy-GB"/>
              <a:t>Ystyriwch a thrafod y goblygiadau moesegol</a:t>
            </a:r>
          </a:p>
          <a:p>
            <a:endParaRPr lang="cy-GB" noProof="0"/>
          </a:p>
          <a:p>
            <a:r>
              <a:rPr lang="cy-GB"/>
              <a:t>Pam na fyddai'r arbrawf hwn yn cael ei ganiatáu heddiw?</a:t>
            </a:r>
            <a:endParaRPr lang="cy-GB" noProof="0"/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DAD07A9-4EDD-4213-85AD-2BD60A17721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147649" y="2015732"/>
            <a:ext cx="3387715" cy="3441520"/>
          </a:xfrm>
        </p:spPr>
        <p:txBody>
          <a:bodyPr>
            <a:normAutofit fontScale="85000" lnSpcReduction="10000"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Watch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the YouTube clip, we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looked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at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this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last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year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.</a:t>
            </a: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endParaRPr kumimoji="0" lang="cy-GB" sz="21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Consider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and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discuss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the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ethical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implications</a:t>
            </a:r>
            <a:endParaRPr kumimoji="0" lang="cy-GB" sz="21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endParaRPr kumimoji="0" lang="cy-GB" sz="21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20000"/>
              </a:lnSpc>
              <a:spcBef>
                <a:spcPts val="1000"/>
              </a:spcBef>
              <a:spcAft>
                <a:spcPts val="0"/>
              </a:spcAft>
              <a:buClr>
                <a:srgbClr val="B71E42"/>
              </a:buClr>
              <a:buSzPct val="100000"/>
              <a:buFont typeface="Arial" panose="020B0604020202020204" pitchFamily="34" charset="0"/>
              <a:buChar char="•"/>
              <a:tabLst/>
              <a:defRPr/>
            </a:pP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Why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would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this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experiment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not be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allowed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 </a:t>
            </a:r>
            <a:r>
              <a:rPr kumimoji="0" lang="cy-GB" sz="2100" b="0" i="0" u="none" strike="noStrike" kern="1200" cap="none" spc="0" normalizeH="0" baseline="0" noProof="0" err="1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today</a:t>
            </a:r>
            <a:r>
              <a:rPr kumimoji="0" lang="cy-GB" sz="21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?</a:t>
            </a:r>
          </a:p>
          <a:p>
            <a:endParaRPr lang="cy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35364" y="2015732"/>
            <a:ext cx="4514850" cy="33813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0972677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y-GB" noProof="0"/>
              <a:t>Cyfeiriadau					</a:t>
            </a:r>
            <a:r>
              <a:rPr lang="cy-GB" noProof="0" err="1"/>
              <a:t>References</a:t>
            </a:r>
            <a:endParaRPr lang="cy-GB" noProof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cy-GB" noProof="0" err="1"/>
              <a:t>Alderson</a:t>
            </a:r>
            <a:r>
              <a:rPr lang="cy-GB" noProof="0"/>
              <a:t>, P. </a:t>
            </a:r>
            <a:r>
              <a:rPr lang="cy-GB" noProof="0" err="1"/>
              <a:t>and</a:t>
            </a:r>
            <a:r>
              <a:rPr lang="cy-GB" noProof="0"/>
              <a:t> </a:t>
            </a:r>
            <a:r>
              <a:rPr lang="cy-GB" noProof="0" err="1"/>
              <a:t>Morrow</a:t>
            </a:r>
            <a:r>
              <a:rPr lang="cy-GB" noProof="0"/>
              <a:t>, V. (2011) </a:t>
            </a:r>
            <a:r>
              <a:rPr lang="cy-GB" i="1" noProof="0"/>
              <a:t>The </a:t>
            </a:r>
            <a:r>
              <a:rPr lang="cy-GB" i="1" noProof="0" err="1"/>
              <a:t>Ethics</a:t>
            </a:r>
            <a:r>
              <a:rPr lang="cy-GB" i="1" noProof="0"/>
              <a:t> of Research </a:t>
            </a:r>
            <a:r>
              <a:rPr lang="cy-GB" i="1" noProof="0" err="1"/>
              <a:t>with</a:t>
            </a:r>
            <a:r>
              <a:rPr lang="cy-GB" i="1" noProof="0"/>
              <a:t> </a:t>
            </a:r>
            <a:r>
              <a:rPr lang="cy-GB" i="1" noProof="0" err="1"/>
              <a:t>Children</a:t>
            </a:r>
            <a:r>
              <a:rPr lang="cy-GB" i="1" noProof="0"/>
              <a:t> </a:t>
            </a:r>
            <a:r>
              <a:rPr lang="cy-GB" i="1" noProof="0" err="1"/>
              <a:t>and</a:t>
            </a:r>
            <a:r>
              <a:rPr lang="cy-GB" i="1" noProof="0"/>
              <a:t> Young </a:t>
            </a:r>
            <a:r>
              <a:rPr lang="cy-GB" i="1" noProof="0" err="1"/>
              <a:t>People</a:t>
            </a:r>
            <a:r>
              <a:rPr lang="cy-GB" i="1" noProof="0"/>
              <a:t>. </a:t>
            </a:r>
            <a:r>
              <a:rPr lang="cy-GB" noProof="0"/>
              <a:t>London: </a:t>
            </a:r>
            <a:r>
              <a:rPr lang="cy-GB" noProof="0" err="1"/>
              <a:t>Sage</a:t>
            </a:r>
            <a:r>
              <a:rPr lang="cy-GB" noProof="0"/>
              <a:t>.</a:t>
            </a:r>
          </a:p>
          <a:p>
            <a:pPr marL="0" indent="0">
              <a:buNone/>
            </a:pPr>
            <a:r>
              <a:rPr lang="cy-GB" noProof="0"/>
              <a:t>Arthur, J., </a:t>
            </a:r>
            <a:r>
              <a:rPr lang="cy-GB" noProof="0" err="1"/>
              <a:t>Waring</a:t>
            </a:r>
            <a:r>
              <a:rPr lang="cy-GB" noProof="0"/>
              <a:t>, M., </a:t>
            </a:r>
            <a:r>
              <a:rPr lang="cy-GB" noProof="0" err="1"/>
              <a:t>Coe</a:t>
            </a:r>
            <a:r>
              <a:rPr lang="cy-GB" noProof="0"/>
              <a:t>, R. </a:t>
            </a:r>
            <a:r>
              <a:rPr lang="cy-GB" noProof="0" err="1"/>
              <a:t>and</a:t>
            </a:r>
            <a:r>
              <a:rPr lang="cy-GB" noProof="0"/>
              <a:t> </a:t>
            </a:r>
            <a:r>
              <a:rPr lang="cy-GB" noProof="0" err="1"/>
              <a:t>Hedges</a:t>
            </a:r>
            <a:r>
              <a:rPr lang="cy-GB" noProof="0"/>
              <a:t>, l. (2012). </a:t>
            </a:r>
            <a:r>
              <a:rPr lang="cy-GB" i="1" noProof="0"/>
              <a:t>Research  </a:t>
            </a:r>
            <a:r>
              <a:rPr lang="cy-GB" i="1" noProof="0" err="1"/>
              <a:t>Methods</a:t>
            </a:r>
            <a:r>
              <a:rPr lang="cy-GB" i="1" noProof="0"/>
              <a:t> </a:t>
            </a:r>
            <a:r>
              <a:rPr lang="cy-GB" i="1" noProof="0" err="1"/>
              <a:t>and</a:t>
            </a:r>
            <a:r>
              <a:rPr lang="cy-GB" i="1" noProof="0"/>
              <a:t> </a:t>
            </a:r>
            <a:r>
              <a:rPr lang="cy-GB" i="1" noProof="0" err="1"/>
              <a:t>Methodologies</a:t>
            </a:r>
            <a:r>
              <a:rPr lang="cy-GB" i="1" noProof="0"/>
              <a:t> </a:t>
            </a:r>
            <a:r>
              <a:rPr lang="cy-GB" i="1" noProof="0" err="1"/>
              <a:t>in</a:t>
            </a:r>
            <a:r>
              <a:rPr lang="cy-GB" i="1" noProof="0"/>
              <a:t> </a:t>
            </a:r>
            <a:r>
              <a:rPr lang="cy-GB" i="1" noProof="0" err="1"/>
              <a:t>Education</a:t>
            </a:r>
            <a:r>
              <a:rPr lang="cy-GB" noProof="0"/>
              <a:t>. London: </a:t>
            </a:r>
            <a:r>
              <a:rPr lang="cy-GB" noProof="0" err="1"/>
              <a:t>Sage</a:t>
            </a:r>
            <a:r>
              <a:rPr lang="cy-GB" noProof="0"/>
              <a:t>.</a:t>
            </a:r>
          </a:p>
          <a:p>
            <a:pPr marL="0" indent="0">
              <a:buNone/>
            </a:pPr>
            <a:r>
              <a:rPr lang="cy-GB" noProof="0" err="1"/>
              <a:t>Cohen</a:t>
            </a:r>
            <a:r>
              <a:rPr lang="cy-GB" noProof="0"/>
              <a:t>, L., </a:t>
            </a:r>
            <a:r>
              <a:rPr lang="cy-GB" noProof="0" err="1"/>
              <a:t>Manion</a:t>
            </a:r>
            <a:r>
              <a:rPr lang="cy-GB" noProof="0"/>
              <a:t>, L. </a:t>
            </a:r>
            <a:r>
              <a:rPr lang="cy-GB" noProof="0" err="1"/>
              <a:t>and</a:t>
            </a:r>
            <a:r>
              <a:rPr lang="cy-GB" noProof="0"/>
              <a:t> </a:t>
            </a:r>
            <a:r>
              <a:rPr lang="cy-GB" noProof="0" err="1"/>
              <a:t>Morrison</a:t>
            </a:r>
            <a:r>
              <a:rPr lang="cy-GB" noProof="0"/>
              <a:t>, K. (2007). </a:t>
            </a:r>
            <a:r>
              <a:rPr lang="cy-GB" i="1" noProof="0"/>
              <a:t>Research </a:t>
            </a:r>
            <a:r>
              <a:rPr lang="cy-GB" i="1" noProof="0" err="1"/>
              <a:t>Methods</a:t>
            </a:r>
            <a:r>
              <a:rPr lang="cy-GB" i="1" noProof="0"/>
              <a:t> </a:t>
            </a:r>
            <a:r>
              <a:rPr lang="cy-GB" i="1" noProof="0" err="1"/>
              <a:t>in</a:t>
            </a:r>
            <a:r>
              <a:rPr lang="cy-GB" i="1" noProof="0"/>
              <a:t> </a:t>
            </a:r>
            <a:r>
              <a:rPr lang="cy-GB" i="1" noProof="0" err="1"/>
              <a:t>Education</a:t>
            </a:r>
            <a:r>
              <a:rPr lang="cy-GB" noProof="0"/>
              <a:t>. London: Routledge.</a:t>
            </a:r>
          </a:p>
          <a:p>
            <a:pPr marL="0" indent="0">
              <a:buNone/>
            </a:pPr>
            <a:r>
              <a:rPr lang="cy-GB" noProof="0" err="1"/>
              <a:t>Punch</a:t>
            </a:r>
            <a:r>
              <a:rPr lang="cy-GB" noProof="0"/>
              <a:t>, K. </a:t>
            </a:r>
            <a:r>
              <a:rPr lang="cy-GB" noProof="0" err="1"/>
              <a:t>and</a:t>
            </a:r>
            <a:r>
              <a:rPr lang="cy-GB" noProof="0"/>
              <a:t> </a:t>
            </a:r>
            <a:r>
              <a:rPr lang="cy-GB" noProof="0" err="1"/>
              <a:t>Oancea</a:t>
            </a:r>
            <a:r>
              <a:rPr lang="cy-GB" noProof="0"/>
              <a:t>, A. (2014). </a:t>
            </a:r>
            <a:r>
              <a:rPr lang="cy-GB" i="1" noProof="0" err="1"/>
              <a:t>Introduction</a:t>
            </a:r>
            <a:r>
              <a:rPr lang="cy-GB" i="1" noProof="0"/>
              <a:t> to Research </a:t>
            </a:r>
            <a:r>
              <a:rPr lang="cy-GB" i="1" noProof="0" err="1"/>
              <a:t>Methods</a:t>
            </a:r>
            <a:r>
              <a:rPr lang="cy-GB" i="1" noProof="0"/>
              <a:t> </a:t>
            </a:r>
            <a:r>
              <a:rPr lang="cy-GB" i="1" noProof="0" err="1"/>
              <a:t>in</a:t>
            </a:r>
            <a:r>
              <a:rPr lang="cy-GB" i="1" noProof="0"/>
              <a:t> </a:t>
            </a:r>
            <a:r>
              <a:rPr lang="cy-GB" i="1" noProof="0" err="1"/>
              <a:t>Education</a:t>
            </a:r>
            <a:r>
              <a:rPr lang="cy-GB" noProof="0"/>
              <a:t>. London: </a:t>
            </a:r>
            <a:r>
              <a:rPr lang="cy-GB" noProof="0" err="1"/>
              <a:t>Sage</a:t>
            </a:r>
            <a:r>
              <a:rPr lang="cy-GB" noProof="0"/>
              <a:t>. </a:t>
            </a:r>
          </a:p>
          <a:p>
            <a:pPr marL="0" indent="0">
              <a:buNone/>
            </a:pPr>
            <a:r>
              <a:rPr lang="cy-GB" noProof="0"/>
              <a:t>Robert-Holmes, G. (2014) </a:t>
            </a:r>
            <a:r>
              <a:rPr lang="cy-GB" i="1" noProof="0" err="1"/>
              <a:t>Doing</a:t>
            </a:r>
            <a:r>
              <a:rPr lang="cy-GB" i="1" noProof="0"/>
              <a:t> </a:t>
            </a:r>
            <a:r>
              <a:rPr lang="cy-GB" i="1" noProof="0" err="1"/>
              <a:t>Your</a:t>
            </a:r>
            <a:r>
              <a:rPr lang="cy-GB" i="1" noProof="0"/>
              <a:t> </a:t>
            </a:r>
            <a:r>
              <a:rPr lang="cy-GB" i="1" noProof="0" err="1"/>
              <a:t>Early</a:t>
            </a:r>
            <a:r>
              <a:rPr lang="cy-GB" i="1" noProof="0"/>
              <a:t> </a:t>
            </a:r>
            <a:r>
              <a:rPr lang="cy-GB" i="1" noProof="0" err="1"/>
              <a:t>years</a:t>
            </a:r>
            <a:r>
              <a:rPr lang="cy-GB" i="1" noProof="0"/>
              <a:t> Research Project: A step by step </a:t>
            </a:r>
            <a:r>
              <a:rPr lang="cy-GB" i="1" noProof="0" err="1"/>
              <a:t>Guide</a:t>
            </a:r>
            <a:r>
              <a:rPr lang="cy-GB" i="1" noProof="0"/>
              <a:t>. </a:t>
            </a:r>
            <a:r>
              <a:rPr lang="cy-GB" noProof="0"/>
              <a:t>London: </a:t>
            </a:r>
            <a:r>
              <a:rPr lang="cy-GB" noProof="0" err="1"/>
              <a:t>Sage</a:t>
            </a:r>
            <a:r>
              <a:rPr lang="cy-GB" noProof="0"/>
              <a:t>.</a:t>
            </a:r>
          </a:p>
          <a:p>
            <a:pPr marL="0" indent="0">
              <a:buNone/>
            </a:pPr>
            <a:r>
              <a:rPr lang="cy-GB" noProof="0" err="1"/>
              <a:t>Tisdall</a:t>
            </a:r>
            <a:r>
              <a:rPr lang="cy-GB" noProof="0"/>
              <a:t>, K., Davis, J. </a:t>
            </a:r>
            <a:r>
              <a:rPr lang="cy-GB" noProof="0" err="1"/>
              <a:t>and</a:t>
            </a:r>
            <a:r>
              <a:rPr lang="cy-GB" noProof="0"/>
              <a:t> </a:t>
            </a:r>
            <a:r>
              <a:rPr lang="cy-GB" noProof="0" err="1"/>
              <a:t>Gallagher</a:t>
            </a:r>
            <a:r>
              <a:rPr lang="cy-GB" noProof="0"/>
              <a:t>, M. (2009) </a:t>
            </a:r>
            <a:r>
              <a:rPr lang="cy-GB" i="1" noProof="0" err="1"/>
              <a:t>Researching</a:t>
            </a:r>
            <a:r>
              <a:rPr lang="cy-GB" i="1" noProof="0"/>
              <a:t> </a:t>
            </a:r>
            <a:r>
              <a:rPr lang="cy-GB" i="1" noProof="0" err="1"/>
              <a:t>with</a:t>
            </a:r>
            <a:r>
              <a:rPr lang="cy-GB" i="1" noProof="0"/>
              <a:t> </a:t>
            </a:r>
            <a:r>
              <a:rPr lang="cy-GB" i="1" noProof="0" err="1"/>
              <a:t>Children</a:t>
            </a:r>
            <a:r>
              <a:rPr lang="cy-GB" i="1" noProof="0"/>
              <a:t> </a:t>
            </a:r>
            <a:r>
              <a:rPr lang="cy-GB" i="1" noProof="0" err="1"/>
              <a:t>and</a:t>
            </a:r>
            <a:r>
              <a:rPr lang="cy-GB" i="1" noProof="0"/>
              <a:t> Young </a:t>
            </a:r>
            <a:r>
              <a:rPr lang="cy-GB" i="1" noProof="0" err="1"/>
              <a:t>People</a:t>
            </a:r>
            <a:r>
              <a:rPr lang="cy-GB" i="1" noProof="0"/>
              <a:t>. </a:t>
            </a:r>
            <a:r>
              <a:rPr lang="cy-GB" noProof="0"/>
              <a:t>London: </a:t>
            </a:r>
            <a:r>
              <a:rPr lang="cy-GB" noProof="0" err="1"/>
              <a:t>Sage</a:t>
            </a:r>
            <a:r>
              <a:rPr lang="cy-GB" noProof="0"/>
              <a:t>.</a:t>
            </a:r>
          </a:p>
          <a:p>
            <a:pPr marL="0" indent="0">
              <a:buNone/>
            </a:pPr>
            <a:r>
              <a:rPr lang="cy-GB" noProof="0"/>
              <a:t>Thomas, G. (2016). </a:t>
            </a:r>
            <a:r>
              <a:rPr lang="cy-GB" i="1" noProof="0" err="1"/>
              <a:t>How</a:t>
            </a:r>
            <a:r>
              <a:rPr lang="cy-GB" i="1" noProof="0"/>
              <a:t> to do </a:t>
            </a:r>
            <a:r>
              <a:rPr lang="cy-GB" i="1" noProof="0" err="1"/>
              <a:t>your</a:t>
            </a:r>
            <a:r>
              <a:rPr lang="cy-GB" i="1" noProof="0"/>
              <a:t> </a:t>
            </a:r>
            <a:r>
              <a:rPr lang="cy-GB" i="1" noProof="0" err="1"/>
              <a:t>Case</a:t>
            </a:r>
            <a:r>
              <a:rPr lang="cy-GB" i="1" noProof="0"/>
              <a:t> </a:t>
            </a:r>
            <a:r>
              <a:rPr lang="cy-GB" i="1" noProof="0" err="1"/>
              <a:t>Study</a:t>
            </a:r>
            <a:r>
              <a:rPr lang="cy-GB" noProof="0"/>
              <a:t>. London: </a:t>
            </a:r>
            <a:r>
              <a:rPr lang="cy-GB" noProof="0" err="1"/>
              <a:t>Sage</a:t>
            </a:r>
            <a:r>
              <a:rPr lang="cy-GB" noProof="0"/>
              <a:t>.</a:t>
            </a:r>
          </a:p>
          <a:p>
            <a:pPr marL="0" indent="0">
              <a:buNone/>
            </a:pPr>
            <a:endParaRPr lang="cy-GB" i="1" noProof="0"/>
          </a:p>
          <a:p>
            <a:endParaRPr lang="cy-GB" noProof="0"/>
          </a:p>
          <a:p>
            <a:pPr marL="0" indent="0">
              <a:buNone/>
            </a:pPr>
            <a:endParaRPr lang="cy-GB" noProof="0"/>
          </a:p>
        </p:txBody>
      </p:sp>
    </p:spTree>
    <p:extLst>
      <p:ext uri="{BB962C8B-B14F-4D97-AF65-F5344CB8AC3E}">
        <p14:creationId xmlns:p14="http://schemas.microsoft.com/office/powerpoint/2010/main" val="4256096525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TM10001114[[fn=Gallery]]</Template>
  <TotalTime>0</TotalTime>
  <Words>2948</Words>
  <Application>Microsoft Office PowerPoint</Application>
  <PresentationFormat>Widescreen</PresentationFormat>
  <Paragraphs>208</Paragraphs>
  <Slides>25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29" baseType="lpstr">
      <vt:lpstr>Arial</vt:lpstr>
      <vt:lpstr>Calibri</vt:lpstr>
      <vt:lpstr>Gill Sans MT</vt:lpstr>
      <vt:lpstr>Gallery</vt:lpstr>
      <vt:lpstr>ECES5018/C ymchwil addysgol EDUCATIONAL research</vt:lpstr>
      <vt:lpstr>Amcanion dysgu  Learning objectives</vt:lpstr>
      <vt:lpstr>Ailadrodd – ontoleg  RECAP - ontology </vt:lpstr>
      <vt:lpstr>Ailadrodd – epistemoleg  RECAP - epistemology</vt:lpstr>
      <vt:lpstr>Ailadrodd - positifiaethol yn erbyn deongliadol Recap positivist v Interpretivist</vt:lpstr>
      <vt:lpstr>PositiFIaethol  yn erbyn deongliadol  Positivist v interpretivist</vt:lpstr>
      <vt:lpstr>TROSOLWG     overview</vt:lpstr>
      <vt:lpstr>Hanes Byr Ymchwil Moesegol
Brief History of Ethical Research</vt:lpstr>
      <vt:lpstr>Hanes Byr Ymchwil Moesegol  Brief History of Ethical Research</vt:lpstr>
      <vt:lpstr>Canllawiau cymdeithas ymchwil addysg prydain (bera) British Educational research association (Bera) guidelines</vt:lpstr>
      <vt:lpstr>Ymchwilio gyda phlant a phobl ifanc Researching with children and young people</vt:lpstr>
      <vt:lpstr>Mater moesegol…trafodwch  Ethical issue…discuss</vt:lpstr>
      <vt:lpstr>Caniatâd ceidwad y porth
Gatekeeper’s permission</vt:lpstr>
      <vt:lpstr>Amddiffyn rhag niwed Ensuring protection from harm</vt:lpstr>
      <vt:lpstr>CYDSYNIAD AR SAIL GWYBODAETH Informed consent</vt:lpstr>
      <vt:lpstr>CYDSYNIAD RHIENI   Parental consent </vt:lpstr>
      <vt:lpstr>Beth yw'r gwahaniaeth rhwng y termau cydsyniAD a chaniatâd?  What is the difference between the terms consent and assent?</vt:lpstr>
      <vt:lpstr>TASG MEWN PARAU    PAIR task</vt:lpstr>
      <vt:lpstr>CYFRINACHEDD AC ANHYSBYSRWYDD Confidentiality &amp; Anonymity</vt:lpstr>
      <vt:lpstr>Cyfrinachedd data  Confidentiality of data</vt:lpstr>
      <vt:lpstr>CYFRINACHEDD AC ANHYSBYSRWYDD Confidentiality &amp; Anonymity</vt:lpstr>
      <vt:lpstr>Egwyddorion moesegol Ethical principles </vt:lpstr>
      <vt:lpstr>Beth arall sydd dan sylw mewn gweithdrefnau moesegol? What else is involved in ethical procedures?</vt:lpstr>
      <vt:lpstr>Arbrawf llygaid Glas / LLYGAID BROWN Jane Elliot
Jane Elliot’s Blue eyed/ Brown eyed experiment </vt:lpstr>
      <vt:lpstr>Cyfeiriadau     References</vt:lpstr>
    </vt:vector>
  </TitlesOfParts>
  <Company>University of South Wales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Researching in the early years</dc:title>
  <dc:creator>Windows User</dc:creator>
  <cp:lastModifiedBy>Alison Murphy</cp:lastModifiedBy>
  <cp:revision>1</cp:revision>
  <dcterms:created xsi:type="dcterms:W3CDTF">2017-09-21T11:09:55Z</dcterms:created>
  <dcterms:modified xsi:type="dcterms:W3CDTF">2022-06-01T13:05:28Z</dcterms:modified>
</cp:coreProperties>
</file>