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84" r:id="rId1"/>
  </p:sldMasterIdLst>
  <p:notesMasterIdLst>
    <p:notesMasterId r:id="rId17"/>
  </p:notesMasterIdLst>
  <p:sldIdLst>
    <p:sldId id="256" r:id="rId2"/>
    <p:sldId id="292" r:id="rId3"/>
    <p:sldId id="293" r:id="rId4"/>
    <p:sldId id="294" r:id="rId5"/>
    <p:sldId id="295" r:id="rId6"/>
    <p:sldId id="296" r:id="rId7"/>
    <p:sldId id="297" r:id="rId8"/>
    <p:sldId id="298" r:id="rId9"/>
    <p:sldId id="299" r:id="rId10"/>
    <p:sldId id="300" r:id="rId11"/>
    <p:sldId id="301" r:id="rId12"/>
    <p:sldId id="302" r:id="rId13"/>
    <p:sldId id="303" r:id="rId14"/>
    <p:sldId id="304" r:id="rId15"/>
    <p:sldId id="272" r:id="rId1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4" d="100"/>
          <a:sy n="94" d="100"/>
        </p:scale>
        <p:origin x="396" y="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FA472D6-FB44-4B38-9548-B828FE1588F7}" type="datetimeFigureOut">
              <a:rPr lang="en-US" smtClean="0"/>
              <a:pPr/>
              <a:t>10/9/2019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A156BB9-C2F0-49B0-8FDE-99BD602D37F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83943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Rectangle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Rectangle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Rectangle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Rectangle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Rounded Rectangle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Rounded Rectangle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404664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1484784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21225" y="1484784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381000" y="1988840"/>
            <a:ext cx="4041648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18304" y="1988840"/>
            <a:ext cx="4041775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3496" y="620688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353496" y="1556792"/>
            <a:ext cx="3383280" cy="5071655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52400" y="476672"/>
            <a:ext cx="5102352" cy="615177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620688"/>
            <a:ext cx="1905000" cy="6008712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20688"/>
            <a:ext cx="6248400" cy="6008712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Rectangle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Rectangle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Rectangle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Rectangle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Rectangle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Rectangle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Rectangle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Rectangle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Rectangle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Rectangle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 dirty="0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980728"/>
            <a:ext cx="8229600" cy="559380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hdr="0" ftr="0" dt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>
              <a:lumMod val="50000"/>
            </a:schemeClr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Matrices &amp; Arrays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5987008" cy="1752600"/>
          </a:xfrm>
        </p:spPr>
        <p:txBody>
          <a:bodyPr>
            <a:normAutofit/>
          </a:bodyPr>
          <a:lstStyle/>
          <a:p>
            <a:r>
              <a:rPr lang="en-GB" dirty="0" smtClean="0"/>
              <a:t>ACCA5021 Statistical Programming</a:t>
            </a:r>
          </a:p>
          <a:p>
            <a:endParaRPr lang="en-GB" dirty="0" smtClean="0"/>
          </a:p>
          <a:p>
            <a:r>
              <a:rPr lang="en-GB" sz="2000" dirty="0" smtClean="0"/>
              <a:t>Dr </a:t>
            </a:r>
            <a:r>
              <a:rPr lang="en-GB" sz="2000" dirty="0" err="1" smtClean="0"/>
              <a:t>Nik</a:t>
            </a:r>
            <a:r>
              <a:rPr lang="en-GB" sz="2000" dirty="0" smtClean="0"/>
              <a:t> Whitehead</a:t>
            </a:r>
            <a:endParaRPr lang="en-GB" sz="2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Reassigning Matrices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Matrices, like vectors, are of fixed length and dimensions</a:t>
            </a:r>
          </a:p>
          <a:p>
            <a:r>
              <a:rPr lang="en-GB" dirty="0" smtClean="0"/>
              <a:t>When we want to change a vector we reassign it</a:t>
            </a:r>
          </a:p>
          <a:p>
            <a:r>
              <a:rPr lang="en-GB" dirty="0" smtClean="0"/>
              <a:t>Similarly, we can reassign matrices</a:t>
            </a:r>
          </a:p>
          <a:p>
            <a:pPr lvl="1"/>
            <a:r>
              <a:rPr lang="en-GB" dirty="0" smtClean="0"/>
              <a:t>To add a new row use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rbind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() </a:t>
            </a:r>
            <a:r>
              <a:rPr lang="en-GB" dirty="0" smtClean="0"/>
              <a:t>(row bind)</a:t>
            </a:r>
          </a:p>
          <a:p>
            <a:pPr lvl="1"/>
            <a:r>
              <a:rPr lang="en-GB" dirty="0" smtClean="0"/>
              <a:t>To add a new column use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cbind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() </a:t>
            </a:r>
            <a:r>
              <a:rPr lang="en-GB" dirty="0" smtClean="0"/>
              <a:t>(column bind)</a:t>
            </a:r>
          </a:p>
          <a:p>
            <a:pPr lvl="1"/>
            <a:endParaRPr lang="en-GB" dirty="0" smtClean="0"/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x</a:t>
            </a: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[,1] [,2] </a:t>
            </a: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[1,]  1    3 </a:t>
            </a:r>
            <a:endParaRPr lang="en-GB" sz="2800" dirty="0" smtClean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76656" lvl="2" indent="0">
              <a:buNone/>
            </a:pPr>
            <a:r>
              <a:rPr lang="en-GB" sz="2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</a:t>
            </a: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2,]  2    </a:t>
            </a:r>
            <a:r>
              <a:rPr lang="en-GB" sz="2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4</a:t>
            </a:r>
          </a:p>
          <a:p>
            <a:pPr marL="676656" lvl="2" indent="0">
              <a:buNone/>
            </a:pPr>
            <a:r>
              <a:rPr lang="en-GB" sz="2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</a:t>
            </a:r>
            <a:r>
              <a:rPr lang="en-GB" sz="2800" dirty="0" err="1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cbind</a:t>
            </a:r>
            <a:r>
              <a:rPr lang="en-GB" sz="2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2800" dirty="0" err="1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x,c</a:t>
            </a:r>
            <a:r>
              <a:rPr lang="en-GB" sz="2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(8,9))	</a:t>
            </a:r>
            <a:r>
              <a:rPr lang="en-GB" sz="2800" dirty="0" smtClean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# Add column to the end</a:t>
            </a:r>
          </a:p>
          <a:p>
            <a:pPr marL="676656" lvl="2" indent="0">
              <a:buNone/>
            </a:pPr>
            <a:r>
              <a:rPr lang="en-GB" sz="2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x</a:t>
            </a:r>
          </a:p>
          <a:p>
            <a:pPr marL="676656" lvl="2" indent="0">
              <a:buNone/>
            </a:pPr>
            <a:r>
              <a:rPr lang="en-GB" sz="2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[,</a:t>
            </a: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1] [,2</a:t>
            </a:r>
            <a:r>
              <a:rPr lang="en-GB" sz="2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] [,3] </a:t>
            </a:r>
            <a:endParaRPr lang="en-GB" sz="28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[1,]  1  </a:t>
            </a:r>
            <a:r>
              <a:rPr lang="en-GB" sz="2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3    8</a:t>
            </a:r>
            <a:endParaRPr lang="en-GB" sz="28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[2,]  2  </a:t>
            </a:r>
            <a:r>
              <a:rPr lang="en-GB" sz="2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4    9</a:t>
            </a:r>
            <a:endParaRPr lang="en-GB" sz="28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56413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Reassigning Matrices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binding functions also give us another quick &amp; dirty way to create matrices</a:t>
            </a: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</a:t>
            </a:r>
            <a:r>
              <a:rPr lang="en-GB" sz="2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q&lt;-</a:t>
            </a:r>
            <a:r>
              <a:rPr lang="en-GB" sz="28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</a:t>
            </a:r>
            <a:r>
              <a:rPr lang="en-GB" sz="2800" dirty="0" err="1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bind</a:t>
            </a:r>
            <a:r>
              <a:rPr lang="en-GB" sz="2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(c(1,1,1),c(2,2,2))</a:t>
            </a:r>
            <a:endParaRPr lang="en-GB" sz="2800" dirty="0">
              <a:solidFill>
                <a:schemeClr val="accent5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</a:t>
            </a:r>
            <a:r>
              <a:rPr lang="en-GB" sz="2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</a:t>
            </a:r>
            <a:endParaRPr lang="en-GB" sz="28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[,1] [,2] [,3] </a:t>
            </a: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[1,]  1    </a:t>
            </a:r>
            <a:r>
              <a:rPr lang="en-GB" sz="2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1    1</a:t>
            </a:r>
            <a:endParaRPr lang="en-GB" sz="28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[2,]  2    </a:t>
            </a:r>
            <a:r>
              <a:rPr lang="en-GB" sz="2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2    2</a:t>
            </a:r>
            <a:endParaRPr lang="en-GB" sz="28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 smtClean="0"/>
          </a:p>
          <a:p>
            <a:r>
              <a:rPr lang="en-GB" dirty="0" smtClean="0"/>
              <a:t>This is processor-intensive, so if you’re creating a large matrix it’s better to allocate the large matrix first rather than build up from a small one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457994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Reassigning Matrices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Matrix rows and columns can also be dropped through reassignment</a:t>
            </a: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m</a:t>
            </a: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[,1] [,2] [,3</a:t>
            </a:r>
            <a:r>
              <a:rPr lang="en-GB" sz="2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]</a:t>
            </a:r>
            <a:endParaRPr lang="en-GB" sz="28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[1,]  1    2    </a:t>
            </a:r>
            <a:r>
              <a:rPr lang="en-GB" sz="2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  </a:t>
            </a: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endParaRPr lang="en-GB" sz="2800" dirty="0">
              <a:solidFill>
                <a:schemeClr val="accent5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[2,]  </a:t>
            </a:r>
            <a:r>
              <a:rPr lang="en-GB" sz="2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4    5    </a:t>
            </a: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6</a:t>
            </a: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[3,]  </a:t>
            </a:r>
            <a:r>
              <a:rPr lang="en-GB" sz="2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7    8    9 </a:t>
            </a:r>
            <a:endParaRPr lang="en-GB" sz="28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76656" lvl="2" indent="0">
              <a:buNone/>
            </a:pPr>
            <a:r>
              <a:rPr lang="en-GB" sz="2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m&lt;-m[-1,-</a:t>
            </a: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  <a:r>
              <a:rPr lang="en-GB" sz="2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]</a:t>
            </a:r>
          </a:p>
          <a:p>
            <a:pPr marL="676656" lvl="2" indent="0">
              <a:buNone/>
            </a:pPr>
            <a:r>
              <a:rPr lang="en-GB" sz="2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m</a:t>
            </a:r>
            <a:endParaRPr lang="en-GB" sz="28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[,1] [,2</a:t>
            </a:r>
            <a:r>
              <a:rPr lang="en-GB" sz="2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]</a:t>
            </a:r>
            <a:endParaRPr lang="en-GB" sz="28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[1,]  </a:t>
            </a:r>
            <a:r>
              <a:rPr lang="en-GB" sz="2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4    </a:t>
            </a: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5</a:t>
            </a:r>
            <a:r>
              <a:rPr lang="en-GB" sz="2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endParaRPr lang="en-GB" sz="2800" dirty="0">
              <a:solidFill>
                <a:schemeClr val="accent5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[2,]  </a:t>
            </a:r>
            <a:r>
              <a:rPr lang="en-GB" sz="2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7    8</a:t>
            </a:r>
            <a:endParaRPr lang="en-GB" sz="2800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095301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Exercise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91264" cy="5877272"/>
          </a:xfrm>
        </p:spPr>
        <p:txBody>
          <a:bodyPr>
            <a:normAutofit/>
          </a:bodyPr>
          <a:lstStyle/>
          <a:p>
            <a:r>
              <a:rPr lang="en-GB" dirty="0" smtClean="0"/>
              <a:t>Create a script to do the following:</a:t>
            </a:r>
          </a:p>
          <a:p>
            <a:pPr lvl="1"/>
            <a:r>
              <a:rPr lang="en-GB" dirty="0" smtClean="0"/>
              <a:t>Create a square matrix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m</a:t>
            </a:r>
            <a:r>
              <a:rPr lang="en-GB" dirty="0" smtClean="0"/>
              <a:t> containing the numbers 1 to 16 row-wise</a:t>
            </a:r>
          </a:p>
          <a:p>
            <a:pPr lvl="1"/>
            <a:r>
              <a:rPr lang="en-GB" dirty="0" smtClean="0"/>
              <a:t>Add a row containing the numbers 17-20</a:t>
            </a:r>
          </a:p>
          <a:p>
            <a:pPr lvl="1"/>
            <a:r>
              <a:rPr lang="en-GB" dirty="0" smtClean="0"/>
              <a:t>Drop the third column</a:t>
            </a:r>
          </a:p>
          <a:p>
            <a:pPr lvl="1"/>
            <a:r>
              <a:rPr lang="en-GB" dirty="0" smtClean="0"/>
              <a:t>Between rows </a:t>
            </a:r>
            <a:r>
              <a:rPr lang="en-GB" dirty="0" smtClean="0"/>
              <a:t>1 </a:t>
            </a:r>
            <a:r>
              <a:rPr lang="en-GB" dirty="0" smtClean="0"/>
              <a:t>and </a:t>
            </a:r>
            <a:r>
              <a:rPr lang="en-GB" dirty="0" smtClean="0"/>
              <a:t>2 </a:t>
            </a:r>
            <a:r>
              <a:rPr lang="en-GB" dirty="0" smtClean="0"/>
              <a:t>add a row of zeroes</a:t>
            </a:r>
          </a:p>
          <a:p>
            <a:pPr lvl="1"/>
            <a:endParaRPr lang="en-GB" dirty="0"/>
          </a:p>
          <a:p>
            <a:r>
              <a:rPr lang="en-GB" dirty="0" smtClean="0"/>
              <a:t>Hint:</a:t>
            </a:r>
          </a:p>
          <a:p>
            <a:pPr lvl="1"/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r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bind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() </a:t>
            </a:r>
            <a:r>
              <a:rPr lang="en-GB" dirty="0" smtClean="0"/>
              <a:t>and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cbind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() </a:t>
            </a:r>
            <a:r>
              <a:rPr lang="en-GB" dirty="0" smtClean="0"/>
              <a:t>work like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c() </a:t>
            </a:r>
            <a:r>
              <a:rPr lang="en-GB" dirty="0" smtClean="0"/>
              <a:t>in that you can bind more than two rows or columns at the same time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096286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Filtering on Matrices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Filters can be applied to matrices in the same way they can be applied to vectors</a:t>
            </a:r>
          </a:p>
          <a:p>
            <a:pPr marL="676656" lvl="2" indent="0">
              <a:buNone/>
            </a:pPr>
            <a:r>
              <a:rPr lang="en-GB" sz="2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</a:t>
            </a: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x</a:t>
            </a: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[,1] [,2</a:t>
            </a:r>
            <a:r>
              <a:rPr lang="en-GB" sz="2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] </a:t>
            </a:r>
            <a:endParaRPr lang="en-GB" sz="28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[1,]  1    2</a:t>
            </a: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[2,]  </a:t>
            </a:r>
            <a:r>
              <a:rPr lang="en-GB" sz="2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3    4</a:t>
            </a:r>
          </a:p>
          <a:p>
            <a:pPr marL="676656" lvl="2" indent="0">
              <a:buNone/>
            </a:pPr>
            <a:r>
              <a:rPr lang="en-GB" sz="2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[3,]  5    6</a:t>
            </a:r>
          </a:p>
          <a:p>
            <a:pPr marL="676656" lvl="2" indent="0">
              <a:buNone/>
            </a:pPr>
            <a:r>
              <a:rPr lang="en-GB" sz="2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x[x[,2]&gt;=3,] </a:t>
            </a:r>
            <a:r>
              <a:rPr lang="en-GB" dirty="0" smtClean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# Row filter based on column value</a:t>
            </a:r>
          </a:p>
          <a:p>
            <a:pPr marL="676656" lvl="2" indent="0">
              <a:buNone/>
            </a:pPr>
            <a:r>
              <a:rPr lang="en-GB" sz="2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</a:t>
            </a: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[,1] [,2</a:t>
            </a:r>
            <a:r>
              <a:rPr lang="en-GB" sz="2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]</a:t>
            </a:r>
            <a:endParaRPr lang="en-GB" sz="28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[1,]  </a:t>
            </a:r>
            <a:r>
              <a:rPr lang="en-GB" sz="2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    </a:t>
            </a: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4</a:t>
            </a: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[2,]  </a:t>
            </a:r>
            <a:r>
              <a:rPr lang="en-GB" sz="2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5    </a:t>
            </a: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6</a:t>
            </a:r>
            <a:endParaRPr lang="en-GB" dirty="0" smtClean="0"/>
          </a:p>
          <a:p>
            <a:r>
              <a:rPr lang="en-GB" dirty="0"/>
              <a:t>This checks for each row if the value in the second column is &gt;=3, and if this returns TRUE, displays the row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749767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Filtering on Matrices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479536" cy="5877272"/>
          </a:xfrm>
        </p:spPr>
        <p:txBody>
          <a:bodyPr>
            <a:normAutofit/>
          </a:bodyPr>
          <a:lstStyle/>
          <a:p>
            <a:r>
              <a:rPr lang="en-GB" dirty="0" smtClean="0"/>
              <a:t>Multiple filters can be joined using &amp;</a:t>
            </a: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x</a:t>
            </a: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[,1] [,2] </a:t>
            </a: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[1,]  1    2</a:t>
            </a: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[2,]  3    4</a:t>
            </a: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[3,]  5    6</a:t>
            </a:r>
          </a:p>
          <a:p>
            <a:pPr marL="676656" lvl="2" indent="0">
              <a:buNone/>
            </a:pPr>
            <a:r>
              <a:rPr lang="en-GB" sz="2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x[x</a:t>
            </a: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[,2]&gt;=</a:t>
            </a:r>
            <a:r>
              <a:rPr lang="en-GB" sz="2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 &amp; x[,1]&gt;=4,] </a:t>
            </a:r>
          </a:p>
          <a:p>
            <a:pPr marL="676656" lvl="2" indent="0">
              <a:buNone/>
            </a:pPr>
            <a:r>
              <a:rPr lang="en-GB" sz="28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[,</a:t>
            </a: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1] [,2]</a:t>
            </a: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[1,]  3    4</a:t>
            </a:r>
          </a:p>
          <a:p>
            <a:r>
              <a:rPr lang="en-GB" dirty="0" smtClean="0"/>
              <a:t>This </a:t>
            </a:r>
            <a:r>
              <a:rPr lang="en-GB" dirty="0"/>
              <a:t>checks for each row if the </a:t>
            </a:r>
            <a:r>
              <a:rPr lang="en-GB" dirty="0" smtClean="0"/>
              <a:t>value in the second column is </a:t>
            </a:r>
            <a:r>
              <a:rPr lang="en-GB" dirty="0"/>
              <a:t>&gt;=</a:t>
            </a:r>
            <a:r>
              <a:rPr lang="en-GB" dirty="0" smtClean="0"/>
              <a:t>3 AND if that in the first column is &lt;=4, and </a:t>
            </a:r>
            <a:r>
              <a:rPr lang="en-GB" dirty="0"/>
              <a:t>if this returns TRUE, displays the row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912565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Exercise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91264" cy="5877272"/>
          </a:xfrm>
        </p:spPr>
        <p:txBody>
          <a:bodyPr>
            <a:normAutofit/>
          </a:bodyPr>
          <a:lstStyle/>
          <a:p>
            <a:r>
              <a:rPr lang="en-GB" dirty="0" smtClean="0"/>
              <a:t>Create a script to do the following:</a:t>
            </a:r>
          </a:p>
          <a:p>
            <a:pPr lvl="1"/>
            <a:r>
              <a:rPr lang="en-GB" dirty="0" smtClean="0"/>
              <a:t>Create a square matrix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m</a:t>
            </a:r>
            <a:r>
              <a:rPr lang="en-GB" dirty="0" smtClean="0"/>
              <a:t> containing the numbers 1 to 16 row-wise</a:t>
            </a:r>
          </a:p>
          <a:p>
            <a:pPr lvl="1"/>
            <a:r>
              <a:rPr lang="en-GB" dirty="0" smtClean="0"/>
              <a:t>From this, create two new matrices containing</a:t>
            </a:r>
          </a:p>
          <a:p>
            <a:pPr lvl="2"/>
            <a:r>
              <a:rPr lang="en-GB" dirty="0" smtClean="0"/>
              <a:t>All rows where the first value is greater than 7</a:t>
            </a:r>
          </a:p>
          <a:p>
            <a:pPr lvl="2"/>
            <a:r>
              <a:rPr lang="en-GB" dirty="0" smtClean="0"/>
              <a:t>All columns where the highest value is less than </a:t>
            </a:r>
            <a:r>
              <a:rPr lang="en-GB" dirty="0" smtClean="0"/>
              <a:t>15</a:t>
            </a:r>
            <a:endParaRPr lang="en-GB" dirty="0" smtClean="0"/>
          </a:p>
          <a:p>
            <a:pPr lvl="1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084144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Naming Rows And Columns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/>
          </a:bodyPr>
          <a:lstStyle/>
          <a:p>
            <a:r>
              <a:rPr lang="en-GB" dirty="0" smtClean="0"/>
              <a:t>If we are dealing with pure maths matrices, we refer to elements by their row and column indices</a:t>
            </a:r>
          </a:p>
          <a:p>
            <a:r>
              <a:rPr lang="en-GB" dirty="0" smtClean="0"/>
              <a:t>If we are dealing with matrices as data sets then it can be useful to label the columns and rows</a:t>
            </a:r>
          </a:p>
          <a:p>
            <a:endParaRPr lang="en-GB" sz="1200" dirty="0" smtClean="0"/>
          </a:p>
          <a:p>
            <a:pPr marL="402336" lvl="1" indent="0">
              <a:buNone/>
            </a:pPr>
            <a:r>
              <a:rPr lang="en-GB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</a:t>
            </a:r>
            <a:r>
              <a:rPr lang="en-GB" dirty="0" err="1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colnames</a:t>
            </a:r>
            <a:r>
              <a:rPr lang="en-GB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(m)&lt;-c(“Column1”, “Column2”)</a:t>
            </a:r>
          </a:p>
          <a:p>
            <a:pPr marL="402336" lvl="1" indent="0">
              <a:buNone/>
            </a:pPr>
            <a:r>
              <a:rPr lang="en-GB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</a:t>
            </a:r>
            <a:r>
              <a:rPr lang="en-GB" dirty="0" err="1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rownames</a:t>
            </a:r>
            <a:r>
              <a:rPr lang="en-GB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(m)&lt;-c(“Row1”, “Row2”)</a:t>
            </a:r>
          </a:p>
          <a:p>
            <a:pPr marL="402336" lvl="1" indent="0">
              <a:buNone/>
            </a:pPr>
            <a:r>
              <a:rPr lang="en-GB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m</a:t>
            </a:r>
          </a:p>
          <a:p>
            <a:pPr marL="402336" lvl="1" indent="0">
              <a:buNone/>
            </a:pPr>
            <a:r>
              <a:rPr lang="en-GB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    Column1  Column2</a:t>
            </a:r>
          </a:p>
          <a:p>
            <a:pPr marL="402336" lvl="1" indent="0">
              <a:buNone/>
            </a:pPr>
            <a:r>
              <a:rPr lang="en-GB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Row1	    12		 15</a:t>
            </a:r>
          </a:p>
          <a:p>
            <a:pPr marL="402336" lvl="1" indent="0">
              <a:buNone/>
            </a:pPr>
            <a:r>
              <a:rPr lang="en-GB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Row2	    13		 11</a:t>
            </a:r>
          </a:p>
          <a:p>
            <a:endParaRPr lang="en-GB" sz="1200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262154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Naming Rows And Columns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10</a:t>
            </a:fld>
            <a:endParaRPr lang="en-GB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144" y="1044928"/>
            <a:ext cx="8315335" cy="4112264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55776" y="5373216"/>
            <a:ext cx="3846607" cy="11847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569781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Filtering With Names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/>
          <a:lstStyle/>
          <a:p>
            <a:r>
              <a:rPr lang="en-GB" dirty="0" smtClean="0"/>
              <a:t>Row and column names can be used in filters</a:t>
            </a:r>
          </a:p>
          <a:p>
            <a:pPr marL="402336" lvl="1" indent="0">
              <a:buNone/>
            </a:pPr>
            <a:r>
              <a:rPr lang="en-GB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</a:t>
            </a:r>
            <a:r>
              <a:rPr lang="en-GB" dirty="0" err="1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obs</a:t>
            </a:r>
            <a:r>
              <a:rPr lang="en-GB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[,“Height(cm)”]</a:t>
            </a:r>
          </a:p>
          <a:p>
            <a:pPr marL="402336" lvl="1" indent="0">
              <a:buNone/>
            </a:pPr>
            <a:r>
              <a:rPr lang="en-GB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Child 1  Child 2  Child 3  Child 4</a:t>
            </a:r>
          </a:p>
          <a:p>
            <a:pPr marL="402336" lvl="1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73.9       72.5       74.2      71.7</a:t>
            </a:r>
            <a:endParaRPr lang="en-GB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02336" lvl="1" indent="0">
              <a:buNone/>
            </a:pPr>
            <a:endParaRPr lang="en-GB" dirty="0" smtClean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02336" lvl="1" indent="0">
              <a:buNone/>
            </a:pPr>
            <a:r>
              <a:rPr lang="en-GB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</a:t>
            </a:r>
            <a:r>
              <a:rPr lang="en-GB" dirty="0" err="1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obs</a:t>
            </a:r>
            <a:r>
              <a:rPr lang="en-GB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[“Child 2”,]</a:t>
            </a:r>
            <a:endParaRPr lang="en-GB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02336" lvl="1" indent="0">
              <a:buNone/>
            </a:pPr>
            <a:r>
              <a:rPr lang="en-GB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Weight(kg)  Height(cm)</a:t>
            </a:r>
            <a:endParaRPr lang="en-GB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02336" lvl="1" indent="0">
              <a:buNone/>
            </a:pPr>
            <a:r>
              <a:rPr lang="en-GB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8.2             72.5</a:t>
            </a:r>
            <a:endParaRPr lang="en-GB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  <a:p>
            <a:r>
              <a:rPr lang="en-GB" dirty="0" smtClean="0"/>
              <a:t>Remember: matrices always contain the same mode of data</a:t>
            </a:r>
          </a:p>
          <a:p>
            <a:pPr lvl="1"/>
            <a:r>
              <a:rPr lang="en-GB" dirty="0" smtClean="0"/>
              <a:t>Data frames allow columns of different types – more on this in a future workshop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94466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Higher-Dimensional Arrays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479536" cy="5877272"/>
          </a:xfrm>
        </p:spPr>
        <p:txBody>
          <a:bodyPr/>
          <a:lstStyle/>
          <a:p>
            <a:r>
              <a:rPr lang="en-GB" dirty="0" smtClean="0"/>
              <a:t>What happens if we want to take a repeated set of measurements, such are height and weight at ages 1 and 2?</a:t>
            </a:r>
          </a:p>
          <a:p>
            <a:r>
              <a:rPr lang="en-GB" dirty="0" smtClean="0"/>
              <a:t>R provides a higher-dimension data structure, the </a:t>
            </a:r>
            <a:r>
              <a:rPr lang="en-GB" i="1" dirty="0" smtClean="0"/>
              <a:t>array</a:t>
            </a:r>
            <a:r>
              <a:rPr lang="en-GB" dirty="0" smtClean="0"/>
              <a:t>, for this</a:t>
            </a:r>
          </a:p>
          <a:p>
            <a:r>
              <a:rPr lang="en-GB" dirty="0" smtClean="0"/>
              <a:t>Suppose we create two sets of observations, obs1 and obs2, and merge these into an array</a:t>
            </a:r>
          </a:p>
          <a:p>
            <a:endParaRPr lang="en-GB" sz="900" dirty="0" smtClean="0"/>
          </a:p>
          <a:p>
            <a:pPr marL="109728" indent="0">
              <a:buNone/>
            </a:pPr>
            <a:r>
              <a:rPr lang="en-GB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</a:t>
            </a:r>
            <a:r>
              <a:rPr lang="en-GB" dirty="0" err="1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bs_array</a:t>
            </a:r>
            <a:r>
              <a:rPr lang="en-GB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&lt;-array(data=c(obs1,obs2),dim=c(4,2,2))</a:t>
            </a:r>
          </a:p>
          <a:p>
            <a:endParaRPr lang="en-GB" sz="900" dirty="0" smtClean="0"/>
          </a:p>
          <a:p>
            <a:r>
              <a:rPr lang="en-GB" dirty="0" smtClean="0"/>
              <a:t>We need to specify the two matrices</a:t>
            </a:r>
          </a:p>
          <a:p>
            <a:pPr marL="109728" indent="0" algn="ctr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data=c(obs1,obs2</a:t>
            </a:r>
            <a:r>
              <a:rPr lang="en-GB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endParaRPr lang="en-GB" dirty="0"/>
          </a:p>
          <a:p>
            <a:r>
              <a:rPr lang="en-GB" dirty="0" smtClean="0"/>
              <a:t>We also need to tell it how big the array will be</a:t>
            </a:r>
          </a:p>
          <a:p>
            <a:pPr marL="109728" indent="0" algn="ctr">
              <a:buNone/>
            </a:pPr>
            <a:r>
              <a:rPr lang="en-GB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dim=c(4,2,2)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165829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Higher Dimensional Arrays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Elements in the array are indexed using 3 numbers rather than 2 (rows, columns, layers)</a:t>
            </a:r>
          </a:p>
          <a:p>
            <a:r>
              <a:rPr lang="en-GB" dirty="0" smtClean="0"/>
              <a:t>Displaying this array will show each layer one by one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Filters work with arrays in the same way that they work with matrices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13</a:t>
            </a:fld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51720" y="2348880"/>
            <a:ext cx="5777405" cy="3528392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4940422" y="3789040"/>
            <a:ext cx="313419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/>
              <a:t>Notice that the labels </a:t>
            </a:r>
          </a:p>
          <a:p>
            <a:r>
              <a:rPr lang="en-GB" sz="2400" dirty="0" smtClean="0"/>
              <a:t>have been lost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424939381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Exercise/Homework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/>
          </a:bodyPr>
          <a:lstStyle/>
          <a:p>
            <a:r>
              <a:rPr lang="en-GB" dirty="0"/>
              <a:t>Create a script to do the following:</a:t>
            </a:r>
          </a:p>
          <a:p>
            <a:pPr lvl="1"/>
            <a:r>
              <a:rPr lang="en-GB" dirty="0"/>
              <a:t>Create </a:t>
            </a:r>
            <a:r>
              <a:rPr lang="en-GB" dirty="0" smtClean="0"/>
              <a:t>labelled matrices to show the following demographic data for 2008, 2013 and 2018:</a:t>
            </a:r>
          </a:p>
          <a:p>
            <a:pPr lvl="1"/>
            <a:endParaRPr lang="en-GB" dirty="0"/>
          </a:p>
          <a:p>
            <a:pPr lvl="1"/>
            <a:endParaRPr lang="en-GB" dirty="0" smtClean="0"/>
          </a:p>
          <a:p>
            <a:pPr lvl="1"/>
            <a:endParaRPr lang="en-GB" dirty="0" smtClean="0"/>
          </a:p>
          <a:p>
            <a:pPr lvl="1"/>
            <a:endParaRPr lang="en-GB" dirty="0" smtClean="0"/>
          </a:p>
          <a:p>
            <a:pPr lvl="1"/>
            <a:endParaRPr lang="en-GB" dirty="0"/>
          </a:p>
          <a:p>
            <a:pPr lvl="1"/>
            <a:r>
              <a:rPr lang="en-GB" dirty="0" smtClean="0"/>
              <a:t>Combine these matrices into an array</a:t>
            </a:r>
          </a:p>
          <a:p>
            <a:pPr lvl="1"/>
            <a:r>
              <a:rPr lang="en-GB" dirty="0" smtClean="0"/>
              <a:t>From that array, extract the following:</a:t>
            </a:r>
          </a:p>
          <a:p>
            <a:pPr lvl="2"/>
            <a:r>
              <a:rPr lang="en-GB" dirty="0" smtClean="0"/>
              <a:t>The population of Wales</a:t>
            </a:r>
          </a:p>
          <a:p>
            <a:pPr lvl="2"/>
            <a:r>
              <a:rPr lang="en-GB" dirty="0" smtClean="0"/>
              <a:t>The population of Scotland in 2013</a:t>
            </a:r>
          </a:p>
          <a:p>
            <a:pPr lvl="2"/>
            <a:r>
              <a:rPr lang="en-GB" dirty="0" smtClean="0"/>
              <a:t>The female population of England in 2008</a:t>
            </a:r>
          </a:p>
          <a:p>
            <a:pPr lvl="1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14</a:t>
            </a:fld>
            <a:endParaRPr lang="en-GB"/>
          </a:p>
        </p:txBody>
      </p:sp>
      <p:graphicFrame>
        <p:nvGraphicFramePr>
          <p:cNvPr id="6" name="Table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25690576"/>
              </p:ext>
            </p:extLst>
          </p:nvPr>
        </p:nvGraphicFramePr>
        <p:xfrm>
          <a:off x="107504" y="2420888"/>
          <a:ext cx="2903985" cy="1887985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175792">
                  <a:extLst>
                    <a:ext uri="{9D8B030D-6E8A-4147-A177-3AD203B41FA5}">
                      <a16:colId xmlns:a16="http://schemas.microsoft.com/office/drawing/2014/main" val="263980671"/>
                    </a:ext>
                  </a:extLst>
                </a:gridCol>
                <a:gridCol w="864096">
                  <a:extLst>
                    <a:ext uri="{9D8B030D-6E8A-4147-A177-3AD203B41FA5}">
                      <a16:colId xmlns:a16="http://schemas.microsoft.com/office/drawing/2014/main" val="4010109555"/>
                    </a:ext>
                  </a:extLst>
                </a:gridCol>
                <a:gridCol w="864097">
                  <a:extLst>
                    <a:ext uri="{9D8B030D-6E8A-4147-A177-3AD203B41FA5}">
                      <a16:colId xmlns:a16="http://schemas.microsoft.com/office/drawing/2014/main" val="2188833835"/>
                    </a:ext>
                  </a:extLst>
                </a:gridCol>
              </a:tblGrid>
              <a:tr h="377597">
                <a:tc>
                  <a:txBody>
                    <a:bodyPr/>
                    <a:lstStyle/>
                    <a:p>
                      <a:r>
                        <a:rPr lang="en-GB" dirty="0" smtClean="0"/>
                        <a:t>2008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M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F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34207671"/>
                  </a:ext>
                </a:extLst>
              </a:tr>
              <a:tr h="377597">
                <a:tc>
                  <a:txBody>
                    <a:bodyPr/>
                    <a:lstStyle/>
                    <a:p>
                      <a:r>
                        <a:rPr lang="en-GB" dirty="0" smtClean="0"/>
                        <a:t>Wales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1.5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1.5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05206732"/>
                  </a:ext>
                </a:extLst>
              </a:tr>
              <a:tr h="377597">
                <a:tc>
                  <a:txBody>
                    <a:bodyPr/>
                    <a:lstStyle/>
                    <a:p>
                      <a:r>
                        <a:rPr lang="en-GB" dirty="0" smtClean="0"/>
                        <a:t>Scotland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2.5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2.7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96257534"/>
                  </a:ext>
                </a:extLst>
              </a:tr>
              <a:tr h="377597">
                <a:tc>
                  <a:txBody>
                    <a:bodyPr/>
                    <a:lstStyle/>
                    <a:p>
                      <a:r>
                        <a:rPr lang="en-GB" dirty="0" smtClean="0"/>
                        <a:t>England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25.4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26.4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88212907"/>
                  </a:ext>
                </a:extLst>
              </a:tr>
              <a:tr h="377597">
                <a:tc>
                  <a:txBody>
                    <a:bodyPr/>
                    <a:lstStyle/>
                    <a:p>
                      <a:r>
                        <a:rPr lang="en-GB" dirty="0" smtClean="0"/>
                        <a:t>NI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0.9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0.9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95446166"/>
                  </a:ext>
                </a:extLst>
              </a:tr>
            </a:tbl>
          </a:graphicData>
        </a:graphic>
      </p:graphicFrame>
      <p:graphicFrame>
        <p:nvGraphicFramePr>
          <p:cNvPr id="7" name="Table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67824832"/>
              </p:ext>
            </p:extLst>
          </p:nvPr>
        </p:nvGraphicFramePr>
        <p:xfrm>
          <a:off x="3131840" y="2420888"/>
          <a:ext cx="2903985" cy="1887985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175792">
                  <a:extLst>
                    <a:ext uri="{9D8B030D-6E8A-4147-A177-3AD203B41FA5}">
                      <a16:colId xmlns:a16="http://schemas.microsoft.com/office/drawing/2014/main" val="263980671"/>
                    </a:ext>
                  </a:extLst>
                </a:gridCol>
                <a:gridCol w="864096">
                  <a:extLst>
                    <a:ext uri="{9D8B030D-6E8A-4147-A177-3AD203B41FA5}">
                      <a16:colId xmlns:a16="http://schemas.microsoft.com/office/drawing/2014/main" val="4010109555"/>
                    </a:ext>
                  </a:extLst>
                </a:gridCol>
                <a:gridCol w="864097">
                  <a:extLst>
                    <a:ext uri="{9D8B030D-6E8A-4147-A177-3AD203B41FA5}">
                      <a16:colId xmlns:a16="http://schemas.microsoft.com/office/drawing/2014/main" val="2188833835"/>
                    </a:ext>
                  </a:extLst>
                </a:gridCol>
              </a:tblGrid>
              <a:tr h="377597">
                <a:tc>
                  <a:txBody>
                    <a:bodyPr/>
                    <a:lstStyle/>
                    <a:p>
                      <a:r>
                        <a:rPr lang="en-GB" dirty="0" smtClean="0"/>
                        <a:t>2013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M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F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34207671"/>
                  </a:ext>
                </a:extLst>
              </a:tr>
              <a:tr h="377597">
                <a:tc>
                  <a:txBody>
                    <a:bodyPr/>
                    <a:lstStyle/>
                    <a:p>
                      <a:r>
                        <a:rPr lang="en-GB" dirty="0" smtClean="0"/>
                        <a:t>Wales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1.5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1.6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05206732"/>
                  </a:ext>
                </a:extLst>
              </a:tr>
              <a:tr h="377597">
                <a:tc>
                  <a:txBody>
                    <a:bodyPr/>
                    <a:lstStyle/>
                    <a:p>
                      <a:r>
                        <a:rPr lang="en-GB" dirty="0" smtClean="0"/>
                        <a:t>Scotland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2.6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2.7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96257534"/>
                  </a:ext>
                </a:extLst>
              </a:tr>
              <a:tr h="377597">
                <a:tc>
                  <a:txBody>
                    <a:bodyPr/>
                    <a:lstStyle/>
                    <a:p>
                      <a:r>
                        <a:rPr lang="en-GB" dirty="0" smtClean="0"/>
                        <a:t>England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26.5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27.3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88212907"/>
                  </a:ext>
                </a:extLst>
              </a:tr>
              <a:tr h="377597">
                <a:tc>
                  <a:txBody>
                    <a:bodyPr/>
                    <a:lstStyle/>
                    <a:p>
                      <a:r>
                        <a:rPr lang="en-GB" dirty="0" smtClean="0"/>
                        <a:t>NI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0.9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0.9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95446166"/>
                  </a:ext>
                </a:extLst>
              </a:tr>
            </a:tbl>
          </a:graphicData>
        </a:graphic>
      </p:graphicFrame>
      <p:graphicFrame>
        <p:nvGraphicFramePr>
          <p:cNvPr id="8" name="Table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33562181"/>
              </p:ext>
            </p:extLst>
          </p:nvPr>
        </p:nvGraphicFramePr>
        <p:xfrm>
          <a:off x="6156176" y="2420888"/>
          <a:ext cx="2903985" cy="1887985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175792">
                  <a:extLst>
                    <a:ext uri="{9D8B030D-6E8A-4147-A177-3AD203B41FA5}">
                      <a16:colId xmlns:a16="http://schemas.microsoft.com/office/drawing/2014/main" val="263980671"/>
                    </a:ext>
                  </a:extLst>
                </a:gridCol>
                <a:gridCol w="864096">
                  <a:extLst>
                    <a:ext uri="{9D8B030D-6E8A-4147-A177-3AD203B41FA5}">
                      <a16:colId xmlns:a16="http://schemas.microsoft.com/office/drawing/2014/main" val="4010109555"/>
                    </a:ext>
                  </a:extLst>
                </a:gridCol>
                <a:gridCol w="864097">
                  <a:extLst>
                    <a:ext uri="{9D8B030D-6E8A-4147-A177-3AD203B41FA5}">
                      <a16:colId xmlns:a16="http://schemas.microsoft.com/office/drawing/2014/main" val="2188833835"/>
                    </a:ext>
                  </a:extLst>
                </a:gridCol>
              </a:tblGrid>
              <a:tr h="377597">
                <a:tc>
                  <a:txBody>
                    <a:bodyPr/>
                    <a:lstStyle/>
                    <a:p>
                      <a:r>
                        <a:rPr lang="en-GB" dirty="0" smtClean="0"/>
                        <a:t>2018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M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F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34207671"/>
                  </a:ext>
                </a:extLst>
              </a:tr>
              <a:tr h="377597">
                <a:tc>
                  <a:txBody>
                    <a:bodyPr/>
                    <a:lstStyle/>
                    <a:p>
                      <a:r>
                        <a:rPr lang="en-GB" dirty="0" smtClean="0"/>
                        <a:t>Wales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1.5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1.5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05206732"/>
                  </a:ext>
                </a:extLst>
              </a:tr>
              <a:tr h="377597">
                <a:tc>
                  <a:txBody>
                    <a:bodyPr/>
                    <a:lstStyle/>
                    <a:p>
                      <a:r>
                        <a:rPr lang="en-GB" dirty="0" smtClean="0"/>
                        <a:t>Scotland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2.6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2.8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96257534"/>
                  </a:ext>
                </a:extLst>
              </a:tr>
              <a:tr h="377597">
                <a:tc>
                  <a:txBody>
                    <a:bodyPr/>
                    <a:lstStyle/>
                    <a:p>
                      <a:r>
                        <a:rPr lang="en-GB" dirty="0" smtClean="0"/>
                        <a:t>England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27.7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28.3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88212907"/>
                  </a:ext>
                </a:extLst>
              </a:tr>
              <a:tr h="377597">
                <a:tc>
                  <a:txBody>
                    <a:bodyPr/>
                    <a:lstStyle/>
                    <a:p>
                      <a:r>
                        <a:rPr lang="en-GB" dirty="0" smtClean="0"/>
                        <a:t>NI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0.9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1.0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9544616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6923080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Looking ahead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Next week: Lists</a:t>
            </a:r>
          </a:p>
          <a:p>
            <a:endParaRPr lang="en-GB" dirty="0" smtClean="0"/>
          </a:p>
          <a:p>
            <a:r>
              <a:rPr lang="en-GB" dirty="0" smtClean="0"/>
              <a:t>Homework: </a:t>
            </a:r>
          </a:p>
          <a:p>
            <a:pPr lvl="1"/>
            <a:r>
              <a:rPr lang="en-GB" dirty="0" smtClean="0"/>
              <a:t>Read chapter 3.4-3.8 of </a:t>
            </a:r>
            <a:r>
              <a:rPr lang="en-GB" dirty="0" err="1" smtClean="0"/>
              <a:t>Matloff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15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Nik2013">
  <a:themeElements>
    <a:clrScheme name="Story">
      <a:dk1>
        <a:sysClr val="windowText" lastClr="000000"/>
      </a:dk1>
      <a:lt1>
        <a:sysClr val="window" lastClr="FFFFFF"/>
      </a:lt1>
      <a:dk2>
        <a:srgbClr val="212121"/>
      </a:dk2>
      <a:lt2>
        <a:srgbClr val="CDD4D7"/>
      </a:lt2>
      <a:accent1>
        <a:srgbClr val="1D86CD"/>
      </a:accent1>
      <a:accent2>
        <a:srgbClr val="732E9A"/>
      </a:accent2>
      <a:accent3>
        <a:srgbClr val="B50B1B"/>
      </a:accent3>
      <a:accent4>
        <a:srgbClr val="E8950E"/>
      </a:accent4>
      <a:accent5>
        <a:srgbClr val="55992B"/>
      </a:accent5>
      <a:accent6>
        <a:srgbClr val="2C9C89"/>
      </a:accent6>
      <a:hlink>
        <a:srgbClr val="EC4D4D"/>
      </a:hlink>
      <a:folHlink>
        <a:srgbClr val="F8CE8A"/>
      </a:folHlink>
    </a:clrScheme>
    <a:fontScheme name="Urban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Nik2013</Template>
  <TotalTime>29836</TotalTime>
  <Words>897</Words>
  <Application>Microsoft Office PowerPoint</Application>
  <PresentationFormat>On-screen Show (4:3)</PresentationFormat>
  <Paragraphs>204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1" baseType="lpstr">
      <vt:lpstr>Arial</vt:lpstr>
      <vt:lpstr>Calibri</vt:lpstr>
      <vt:lpstr>Georgia</vt:lpstr>
      <vt:lpstr>Trebuchet MS</vt:lpstr>
      <vt:lpstr>Wingdings 2</vt:lpstr>
      <vt:lpstr>Nik2013</vt:lpstr>
      <vt:lpstr> Matrices &amp; Arrays</vt:lpstr>
      <vt:lpstr>Reassigning Matrices</vt:lpstr>
      <vt:lpstr>Reassigning Matrices</vt:lpstr>
      <vt:lpstr>Reassigning Matrices</vt:lpstr>
      <vt:lpstr>Exercise</vt:lpstr>
      <vt:lpstr>Filtering on Matrices</vt:lpstr>
      <vt:lpstr>Filtering on Matrices</vt:lpstr>
      <vt:lpstr>Exercise</vt:lpstr>
      <vt:lpstr>Naming Rows And Columns</vt:lpstr>
      <vt:lpstr>Naming Rows And Columns</vt:lpstr>
      <vt:lpstr>Filtering With Names</vt:lpstr>
      <vt:lpstr>Higher-Dimensional Arrays</vt:lpstr>
      <vt:lpstr>Higher Dimensional Arrays</vt:lpstr>
      <vt:lpstr>Exercise/Homework</vt:lpstr>
      <vt:lpstr>Looking ahead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ACCA5021 Statistical Programming</dc:title>
  <dc:creator>NJW</dc:creator>
  <cp:lastModifiedBy>Nik Whitehead</cp:lastModifiedBy>
  <cp:revision>427</cp:revision>
  <dcterms:created xsi:type="dcterms:W3CDTF">2011-09-13T10:27:46Z</dcterms:created>
  <dcterms:modified xsi:type="dcterms:W3CDTF">2019-10-09T15:48:51Z</dcterms:modified>
</cp:coreProperties>
</file>