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12192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0" d="100"/>
          <a:sy n="70" d="100"/>
        </p:scale>
        <p:origin x="71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26052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PTIST_MA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gradFill flip="none" rotWithShape="0">
          <a:gsLst>
            <a:gs pos="0">
              <a:srgbClr val="94B9FF"/>
            </a:gs>
            <a:gs pos="9000">
              <a:srgbClr val="94B9FF"/>
            </a:gs>
            <a:gs pos="34000">
              <a:srgbClr val="94B9FF">
                <a:alpha val="46000"/>
              </a:srgbClr>
            </a:gs>
            <a:gs pos="62000">
              <a:srgbClr val="94B9FF">
                <a:alpha val="0"/>
              </a:srgbClr>
            </a:gs>
            <a:gs pos="72000">
              <a:srgbClr val="94B9FF">
                <a:alpha val="0"/>
              </a:srgbClr>
            </a:gs>
            <a:gs pos="89000">
              <a:srgbClr val="94B9FF">
                <a:alpha val="46000"/>
              </a:srgbClr>
            </a:gs>
            <a:gs pos="100000">
              <a:srgbClr val="94B9FF">
                <a:alpha val="46000"/>
              </a:srgb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/>
          <p:cNvSpPr/>
          <p:nvPr/>
        </p:nvSpPr>
        <p:spPr>
          <a:xfrm rot="13080000">
            <a:off x="10614025" y="-642620"/>
            <a:ext cx="2079625" cy="2079625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14000"/>
                </a:srgbClr>
              </a:gs>
              <a:gs pos="25000">
                <a:srgbClr val="B3CBF9">
                  <a:alpha val="46000"/>
                </a:srgbClr>
              </a:gs>
              <a:gs pos="66000">
                <a:srgbClr val="94B9FF">
                  <a:alpha val="77000"/>
                </a:srgbClr>
              </a:gs>
              <a:gs pos="100000">
                <a:srgbClr val="94B9FF">
                  <a:alpha val="94000"/>
                </a:srgbClr>
              </a:gs>
            </a:gsLst>
            <a:lin ang="54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 rot="13080000">
            <a:off x="10614025" y="-642620"/>
            <a:ext cx="2079625" cy="2079625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5" name="Text 2"/>
          <p:cNvSpPr/>
          <p:nvPr/>
        </p:nvSpPr>
        <p:spPr>
          <a:xfrm>
            <a:off x="3493213" y="2018030"/>
            <a:ext cx="8091091" cy="191389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algn="r">
              <a:lnSpc>
                <a:spcPct val="100000"/>
              </a:lnSpc>
            </a:pPr>
            <a:r>
              <a:rPr lang="en-US" sz="6000" b="1" dirty="0">
                <a:solidFill>
                  <a:srgbClr val="4874CB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Intelica: Learning That Actually Gets You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 flipH="1">
            <a:off x="4898390" y="4445412"/>
            <a:ext cx="6555740" cy="0"/>
          </a:xfrm>
          <a:prstGeom prst="line">
            <a:avLst/>
          </a:prstGeom>
          <a:noFill/>
          <a:ln w="38100">
            <a:solidFill>
              <a:srgbClr val="4874CB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6452780" y="4775622"/>
            <a:ext cx="4980298" cy="1608146"/>
          </a:xfrm>
          <a:prstGeom prst="roundRect">
            <a:avLst>
              <a:gd name="adj" fmla="val 44740"/>
            </a:avLst>
          </a:prstGeom>
          <a:solidFill>
            <a:srgbClr val="4874C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6452780" y="4775622"/>
            <a:ext cx="4980298" cy="1608146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r>
              <a:rPr lang="en-US" sz="1600" dirty="0">
                <a:solidFill>
                  <a:srgbClr val="81F5FF"/>
                </a:solidFill>
                <a:latin typeface="Space Grotesk, sans-serif" pitchFamily="34" charset="0"/>
                <a:ea typeface="Space Grotesk, sans-serif" pitchFamily="34" charset="-122"/>
                <a:cs typeface="Space Grotesk, sans-serif" pitchFamily="34" charset="-120"/>
              </a:rPr>
              <a:t>Frank Da Costa</a:t>
            </a: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>
                <a:solidFill>
                  <a:srgbClr val="81F5FF"/>
                </a:solidFill>
                <a:latin typeface="Space Grotesk, sans-serif" pitchFamily="34" charset="0"/>
                <a:ea typeface="Space Grotesk, sans-serif" pitchFamily="34" charset="-122"/>
                <a:cs typeface="Space Grotesk, sans-serif" pitchFamily="34" charset="-120"/>
              </a:rPr>
              <a:t>Enterprise &amp; Entrepreneurship (LCLM4006)</a:t>
            </a: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>
                <a:solidFill>
                  <a:srgbClr val="81F5FF"/>
                </a:solidFill>
                <a:latin typeface="Space Grotesk, sans-serif" pitchFamily="34" charset="0"/>
                <a:ea typeface="Space Grotesk, sans-serif" pitchFamily="34" charset="-122"/>
                <a:cs typeface="Space Grotesk, sans-serif" pitchFamily="34" charset="-120"/>
              </a:rPr>
              <a:t>Student Number: 2430252</a:t>
            </a: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>
                <a:solidFill>
                  <a:srgbClr val="81F5FF"/>
                </a:solidFill>
                <a:latin typeface="Space Grotesk, sans-serif" pitchFamily="34" charset="0"/>
                <a:ea typeface="Space Grotesk, sans-serif" pitchFamily="34" charset="-122"/>
                <a:cs typeface="Space Grotesk, sans-serif" pitchFamily="34" charset="-120"/>
              </a:rPr>
              <a:t>Lecturer: Charles Obinwa</a:t>
            </a:r>
            <a:endParaRPr lang="en-US" sz="1600" dirty="0"/>
          </a:p>
        </p:txBody>
      </p:sp>
      <p:pic>
        <p:nvPicPr>
          <p:cNvPr id="9" name="Image 1" descr="https://kimi-img.moonshot.cn/pub/slides/slides_tmpl/image/25-08-27-19:57:29-d2nf5a98bjvh7rlivrqg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0760" y="4203065"/>
            <a:ext cx="303530" cy="1428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E8CB9A5-3821-7D8D-B390-639C158931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696" y="1543050"/>
            <a:ext cx="3629025" cy="37719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gradFill flip="none" rotWithShape="0">
          <a:gsLst>
            <a:gs pos="0">
              <a:srgbClr val="94B9FF">
                <a:alpha val="74000"/>
              </a:srgbClr>
            </a:gs>
            <a:gs pos="9000">
              <a:srgbClr val="94B9FF">
                <a:alpha val="74000"/>
              </a:srgbClr>
            </a:gs>
            <a:gs pos="40000">
              <a:srgbClr val="94B9FF">
                <a:alpha val="11000"/>
              </a:srgbClr>
            </a:gs>
            <a:gs pos="63000">
              <a:srgbClr val="94B9FF">
                <a:alpha val="9000"/>
              </a:srgbClr>
            </a:gs>
            <a:gs pos="84000">
              <a:srgbClr val="94B9FF">
                <a:alpha val="46000"/>
              </a:srgbClr>
            </a:gs>
            <a:gs pos="100000">
              <a:srgbClr val="94B9FF">
                <a:alpha val="46000"/>
              </a:srgb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23875" y="3590925"/>
            <a:ext cx="5337175" cy="63373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FFFFFF"/>
              </a:gs>
              <a:gs pos="2000">
                <a:srgbClr val="FFFFFF"/>
              </a:gs>
              <a:gs pos="55000">
                <a:srgbClr val="FFFFFF">
                  <a:alpha val="27000"/>
                </a:srgbClr>
              </a:gs>
              <a:gs pos="100000">
                <a:srgbClr val="FFFFFF"/>
              </a:gs>
            </a:gsLst>
            <a:lin ang="2700000" scaled="1"/>
          </a:gradFill>
          <a:ln w="19050">
            <a:solidFill>
              <a:srgbClr val="FFFFFF"/>
            </a:solidFill>
            <a:prstDash val="solid"/>
          </a:ln>
          <a:effectLst>
            <a:outerShdw blurRad="203200" dist="63500" dir="2700000" algn="bl" rotWithShape="0">
              <a:srgbClr val="6389D3">
                <a:alpha val="58039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23875" y="3590925"/>
            <a:ext cx="5337175" cy="63373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628650" y="3679825"/>
            <a:ext cx="469265" cy="469265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84000"/>
                </a:srgbClr>
              </a:gs>
              <a:gs pos="2000">
                <a:srgbClr val="D1DCF2">
                  <a:alpha val="84000"/>
                </a:srgbClr>
              </a:gs>
              <a:gs pos="55000">
                <a:srgbClr val="4874CB">
                  <a:alpha val="69000"/>
                </a:srgbClr>
              </a:gs>
              <a:gs pos="100000">
                <a:srgbClr val="345FB6"/>
              </a:gs>
            </a:gsLst>
            <a:path path="circle">
              <a:fillToRect r="100000" b="100000"/>
            </a:path>
            <a:tileRect l="-100000" t="-100000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628650" y="3679825"/>
            <a:ext cx="469265" cy="469265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648335" y="3717925"/>
            <a:ext cx="513080" cy="431165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>
              <a:lnSpc>
                <a:spcPct val="100000"/>
              </a:lnSpc>
            </a:pPr>
            <a:r>
              <a:rPr lang="en-US" sz="18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01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04215" y="4602480"/>
            <a:ext cx="1031875" cy="823595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00000"/>
              </a:lnSpc>
            </a:pPr>
            <a:r>
              <a:rPr lang="en-US" sz="24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2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523875" y="4544695"/>
            <a:ext cx="5419725" cy="63373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FFFFFF"/>
              </a:gs>
              <a:gs pos="2000">
                <a:srgbClr val="FFFFFF"/>
              </a:gs>
              <a:gs pos="55000">
                <a:srgbClr val="FFFFFF">
                  <a:alpha val="27000"/>
                </a:srgbClr>
              </a:gs>
              <a:gs pos="100000">
                <a:srgbClr val="FFFFFF"/>
              </a:gs>
            </a:gsLst>
            <a:lin ang="2700000" scaled="1"/>
          </a:gradFill>
          <a:ln w="19050">
            <a:solidFill>
              <a:srgbClr val="FFFFFF"/>
            </a:solidFill>
            <a:prstDash val="solid"/>
          </a:ln>
          <a:effectLst>
            <a:outerShdw blurRad="203200" dist="63500" dir="2700000" algn="bl" rotWithShape="0">
              <a:srgbClr val="6389D3">
                <a:alpha val="58039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23875" y="4544695"/>
            <a:ext cx="5419725" cy="63373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628650" y="4633595"/>
            <a:ext cx="469265" cy="469265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84000"/>
                </a:srgbClr>
              </a:gs>
              <a:gs pos="2000">
                <a:srgbClr val="D1DCF2">
                  <a:alpha val="84000"/>
                </a:srgbClr>
              </a:gs>
              <a:gs pos="55000">
                <a:srgbClr val="4874CB">
                  <a:alpha val="69000"/>
                </a:srgbClr>
              </a:gs>
              <a:gs pos="100000">
                <a:srgbClr val="345FB6"/>
              </a:gs>
            </a:gsLst>
            <a:path path="circle">
              <a:fillToRect r="100000" b="100000"/>
            </a:path>
            <a:tileRect l="-100000" t="-100000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28650" y="4633595"/>
            <a:ext cx="469265" cy="469265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627380" y="4664710"/>
            <a:ext cx="513080" cy="431165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>
              <a:lnSpc>
                <a:spcPct val="100000"/>
              </a:lnSpc>
            </a:pPr>
            <a:r>
              <a:rPr lang="en-US" sz="18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02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704215" y="5563870"/>
            <a:ext cx="1031875" cy="823595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00000"/>
              </a:lnSpc>
            </a:pPr>
            <a:r>
              <a:rPr lang="en-US" sz="24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2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523875" y="5506085"/>
            <a:ext cx="5419725" cy="63373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FFFFFF"/>
              </a:gs>
              <a:gs pos="2000">
                <a:srgbClr val="FFFFFF"/>
              </a:gs>
              <a:gs pos="55000">
                <a:srgbClr val="FFFFFF">
                  <a:alpha val="27000"/>
                </a:srgbClr>
              </a:gs>
              <a:gs pos="100000">
                <a:srgbClr val="FFFFFF"/>
              </a:gs>
            </a:gsLst>
            <a:lin ang="2700000" scaled="1"/>
          </a:gradFill>
          <a:ln w="19050">
            <a:solidFill>
              <a:srgbClr val="FFFFFF"/>
            </a:solidFill>
            <a:prstDash val="solid"/>
          </a:ln>
          <a:effectLst>
            <a:outerShdw blurRad="203200" dist="63500" dir="2700000" algn="bl" rotWithShape="0">
              <a:srgbClr val="6389D3">
                <a:alpha val="58039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523875" y="5506085"/>
            <a:ext cx="5419725" cy="63373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628650" y="5594985"/>
            <a:ext cx="469265" cy="469265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84000"/>
                </a:srgbClr>
              </a:gs>
              <a:gs pos="2000">
                <a:srgbClr val="D1DCF2">
                  <a:alpha val="84000"/>
                </a:srgbClr>
              </a:gs>
              <a:gs pos="55000">
                <a:srgbClr val="4874CB">
                  <a:alpha val="69000"/>
                </a:srgbClr>
              </a:gs>
              <a:gs pos="100000">
                <a:srgbClr val="345FB6"/>
              </a:gs>
            </a:gsLst>
            <a:path path="circle">
              <a:fillToRect r="100000" b="100000"/>
            </a:path>
            <a:tileRect l="-100000" t="-100000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28650" y="5594985"/>
            <a:ext cx="469265" cy="469265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627380" y="5626100"/>
            <a:ext cx="513080" cy="431165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>
              <a:lnSpc>
                <a:spcPct val="100000"/>
              </a:lnSpc>
            </a:pPr>
            <a:r>
              <a:rPr lang="en-US" sz="18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03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6350000" y="3590925"/>
            <a:ext cx="5262880" cy="63373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FFFFFF"/>
              </a:gs>
              <a:gs pos="2000">
                <a:srgbClr val="FFFFFF"/>
              </a:gs>
              <a:gs pos="55000">
                <a:srgbClr val="FFFFFF">
                  <a:alpha val="27000"/>
                </a:srgbClr>
              </a:gs>
              <a:gs pos="100000">
                <a:srgbClr val="FFFFFF"/>
              </a:gs>
            </a:gsLst>
            <a:lin ang="2700000" scaled="1"/>
          </a:gradFill>
          <a:ln w="19050">
            <a:solidFill>
              <a:srgbClr val="FFFFFF"/>
            </a:solidFill>
            <a:prstDash val="solid"/>
          </a:ln>
          <a:effectLst>
            <a:outerShdw blurRad="203200" dist="63500" dir="2700000" algn="bl" rotWithShape="0">
              <a:srgbClr val="6389D3">
                <a:alpha val="58039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6350000" y="3590925"/>
            <a:ext cx="5262880" cy="63373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>
            <a:off x="6454775" y="3679825"/>
            <a:ext cx="469265" cy="469265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84000"/>
                </a:srgbClr>
              </a:gs>
              <a:gs pos="2000">
                <a:srgbClr val="D1DCF2">
                  <a:alpha val="84000"/>
                </a:srgbClr>
              </a:gs>
              <a:gs pos="55000">
                <a:srgbClr val="4874CB">
                  <a:alpha val="69000"/>
                </a:srgbClr>
              </a:gs>
              <a:gs pos="100000">
                <a:srgbClr val="345FB6"/>
              </a:gs>
            </a:gsLst>
            <a:path path="circle">
              <a:fillToRect r="100000" b="100000"/>
            </a:path>
            <a:tileRect l="-100000" t="-100000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6454775" y="3679825"/>
            <a:ext cx="469265" cy="469265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6474460" y="3717925"/>
            <a:ext cx="513080" cy="431165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>
              <a:lnSpc>
                <a:spcPct val="100000"/>
              </a:lnSpc>
            </a:pPr>
            <a:r>
              <a:rPr lang="en-US" sz="18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04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6530340" y="4602480"/>
            <a:ext cx="1031875" cy="823595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00000"/>
              </a:lnSpc>
            </a:pPr>
            <a:r>
              <a:rPr lang="en-US" sz="24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2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6350000" y="4544695"/>
            <a:ext cx="5262880" cy="63373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FFFFFF"/>
              </a:gs>
              <a:gs pos="2000">
                <a:srgbClr val="FFFFFF"/>
              </a:gs>
              <a:gs pos="55000">
                <a:srgbClr val="FFFFFF">
                  <a:alpha val="27000"/>
                </a:srgbClr>
              </a:gs>
              <a:gs pos="100000">
                <a:srgbClr val="FFFFFF"/>
              </a:gs>
            </a:gsLst>
            <a:lin ang="2700000" scaled="1"/>
          </a:gradFill>
          <a:ln w="19050">
            <a:solidFill>
              <a:srgbClr val="FFFFFF"/>
            </a:solidFill>
            <a:prstDash val="solid"/>
          </a:ln>
          <a:effectLst>
            <a:outerShdw blurRad="203200" dist="63500" dir="2700000" algn="bl" rotWithShape="0">
              <a:srgbClr val="6389D3">
                <a:alpha val="58039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350000" y="4544695"/>
            <a:ext cx="5262880" cy="63373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27" name="Shape 25"/>
          <p:cNvSpPr/>
          <p:nvPr/>
        </p:nvSpPr>
        <p:spPr>
          <a:xfrm>
            <a:off x="6454775" y="4633595"/>
            <a:ext cx="469265" cy="469265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84000"/>
                </a:srgbClr>
              </a:gs>
              <a:gs pos="2000">
                <a:srgbClr val="D1DCF2">
                  <a:alpha val="84000"/>
                </a:srgbClr>
              </a:gs>
              <a:gs pos="55000">
                <a:srgbClr val="4874CB">
                  <a:alpha val="69000"/>
                </a:srgbClr>
              </a:gs>
              <a:gs pos="100000">
                <a:srgbClr val="345FB6"/>
              </a:gs>
            </a:gsLst>
            <a:path path="circle">
              <a:fillToRect r="100000" b="100000"/>
            </a:path>
            <a:tileRect l="-100000" t="-100000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454775" y="4633595"/>
            <a:ext cx="469265" cy="469265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29" name="Text 27"/>
          <p:cNvSpPr/>
          <p:nvPr/>
        </p:nvSpPr>
        <p:spPr>
          <a:xfrm>
            <a:off x="6453505" y="4664710"/>
            <a:ext cx="513080" cy="431165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>
              <a:lnSpc>
                <a:spcPct val="100000"/>
              </a:lnSpc>
            </a:pPr>
            <a:r>
              <a:rPr lang="en-US" sz="18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05</a:t>
            </a:r>
            <a:endParaRPr lang="en-US" sz="1600" dirty="0"/>
          </a:p>
        </p:txBody>
      </p:sp>
      <p:sp>
        <p:nvSpPr>
          <p:cNvPr id="30" name="Text 28"/>
          <p:cNvSpPr/>
          <p:nvPr/>
        </p:nvSpPr>
        <p:spPr>
          <a:xfrm>
            <a:off x="6530340" y="5563870"/>
            <a:ext cx="1031875" cy="823595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00000"/>
              </a:lnSpc>
            </a:pPr>
            <a:r>
              <a:rPr lang="en-US" sz="24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2</a:t>
            </a:r>
            <a:endParaRPr lang="en-US" sz="1600" dirty="0"/>
          </a:p>
        </p:txBody>
      </p:sp>
      <p:sp>
        <p:nvSpPr>
          <p:cNvPr id="31" name="Shape 29"/>
          <p:cNvSpPr/>
          <p:nvPr/>
        </p:nvSpPr>
        <p:spPr>
          <a:xfrm>
            <a:off x="6350000" y="5506085"/>
            <a:ext cx="5262880" cy="63373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rgbClr val="FFFFFF"/>
              </a:gs>
              <a:gs pos="2000">
                <a:srgbClr val="FFFFFF"/>
              </a:gs>
              <a:gs pos="55000">
                <a:srgbClr val="FFFFFF">
                  <a:alpha val="27000"/>
                </a:srgbClr>
              </a:gs>
              <a:gs pos="100000">
                <a:srgbClr val="FFFFFF"/>
              </a:gs>
            </a:gsLst>
            <a:lin ang="2700000" scaled="1"/>
          </a:gradFill>
          <a:ln w="19050">
            <a:solidFill>
              <a:srgbClr val="FFFFFF"/>
            </a:solidFill>
            <a:prstDash val="solid"/>
          </a:ln>
          <a:effectLst>
            <a:outerShdw blurRad="203200" dist="63500" dir="2700000" algn="bl" rotWithShape="0">
              <a:srgbClr val="6389D3">
                <a:alpha val="58039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6350000" y="5506085"/>
            <a:ext cx="5262880" cy="63373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6454775" y="5594985"/>
            <a:ext cx="469265" cy="469265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84000"/>
                </a:srgbClr>
              </a:gs>
              <a:gs pos="2000">
                <a:srgbClr val="D1DCF2">
                  <a:alpha val="84000"/>
                </a:srgbClr>
              </a:gs>
              <a:gs pos="55000">
                <a:srgbClr val="4874CB">
                  <a:alpha val="69000"/>
                </a:srgbClr>
              </a:gs>
              <a:gs pos="100000">
                <a:srgbClr val="345FB6"/>
              </a:gs>
            </a:gsLst>
            <a:path path="circle">
              <a:fillToRect r="100000" b="100000"/>
            </a:path>
            <a:tileRect l="-100000" t="-100000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6454775" y="5594985"/>
            <a:ext cx="469265" cy="469265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35" name="Text 33"/>
          <p:cNvSpPr/>
          <p:nvPr/>
        </p:nvSpPr>
        <p:spPr>
          <a:xfrm>
            <a:off x="6453505" y="5626100"/>
            <a:ext cx="513080" cy="431165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>
              <a:lnSpc>
                <a:spcPct val="100000"/>
              </a:lnSpc>
            </a:pPr>
            <a:r>
              <a:rPr lang="en-US" sz="18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06</a:t>
            </a:r>
            <a:endParaRPr lang="en-US" sz="1600" dirty="0"/>
          </a:p>
        </p:txBody>
      </p:sp>
      <p:pic>
        <p:nvPicPr>
          <p:cNvPr id="36" name="Image 0" descr="https://kimi-img.moonshot.cn/pub/slides/slides_tmpl/image/25-08-27-19:57:29-d2nf5a98bjvh7rlivrr0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215" y="2209165"/>
            <a:ext cx="2783205" cy="675640"/>
          </a:xfrm>
          <a:prstGeom prst="rect">
            <a:avLst/>
          </a:prstGeom>
        </p:spPr>
      </p:pic>
      <p:pic>
        <p:nvPicPr>
          <p:cNvPr id="37" name="Image 1" descr="https://kimi-img.moonshot.cn/pub/slides/slides_tmpl/image/25-08-27-19:57:29-d2nf5a98bjvh7rlivrqg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84560" y="2884805"/>
            <a:ext cx="303530" cy="142875"/>
          </a:xfrm>
          <a:prstGeom prst="rect">
            <a:avLst/>
          </a:prstGeom>
        </p:spPr>
      </p:pic>
      <p:pic>
        <p:nvPicPr>
          <p:cNvPr id="38" name="Image 2" descr="https://kimi-img.moonshot.cn/pub/slides/slides_tmpl/image/25-08-27-19:57:29-d2nf5a98bjvh7rlivrsg.png"/>
          <p:cNvPicPr>
            <a:picLocks noChangeAspect="1"/>
          </p:cNvPicPr>
          <p:nvPr/>
        </p:nvPicPr>
        <p:blipFill>
          <a:blip r:embed="rId5">
            <a:alphaModFix amt="37000"/>
          </a:blip>
          <a:srcRect t="65733" r="67587" b="5067"/>
          <a:stretch/>
        </p:blipFill>
        <p:spPr>
          <a:xfrm>
            <a:off x="11571984" y="23052"/>
            <a:ext cx="589280" cy="556895"/>
          </a:xfrm>
          <a:prstGeom prst="rect">
            <a:avLst/>
          </a:prstGeom>
        </p:spPr>
      </p:pic>
      <p:pic>
        <p:nvPicPr>
          <p:cNvPr id="39" name="Image 3" descr="https://kimi-img.moonshot.cn/pub/slides/slides_tmpl/image/25-08-27-19:57:29-d2nf5a98bjvh7rlivrtg.png"/>
          <p:cNvPicPr>
            <a:picLocks noChangeAspect="1"/>
          </p:cNvPicPr>
          <p:nvPr/>
        </p:nvPicPr>
        <p:blipFill>
          <a:blip r:embed="rId6"/>
          <a:srcRect b="6991"/>
          <a:stretch/>
        </p:blipFill>
        <p:spPr>
          <a:xfrm>
            <a:off x="7490460" y="392430"/>
            <a:ext cx="4070350" cy="2492375"/>
          </a:xfrm>
          <a:prstGeom prst="rect">
            <a:avLst/>
          </a:prstGeom>
        </p:spPr>
      </p:pic>
      <p:sp>
        <p:nvSpPr>
          <p:cNvPr id="40" name="Text 34"/>
          <p:cNvSpPr/>
          <p:nvPr/>
        </p:nvSpPr>
        <p:spPr>
          <a:xfrm>
            <a:off x="1097915" y="3730625"/>
            <a:ext cx="4092575" cy="52451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rgbClr val="000000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Problem &amp; Solution</a:t>
            </a:r>
            <a:endParaRPr lang="en-US" sz="1600" dirty="0"/>
          </a:p>
        </p:txBody>
      </p:sp>
      <p:sp>
        <p:nvSpPr>
          <p:cNvPr id="41" name="Text 35"/>
          <p:cNvSpPr/>
          <p:nvPr/>
        </p:nvSpPr>
        <p:spPr>
          <a:xfrm>
            <a:off x="1097915" y="4684395"/>
            <a:ext cx="4092575" cy="4800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rgbClr val="000000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Market &amp; Reach</a:t>
            </a:r>
            <a:endParaRPr lang="en-US" sz="1600" dirty="0"/>
          </a:p>
        </p:txBody>
      </p:sp>
      <p:sp>
        <p:nvSpPr>
          <p:cNvPr id="42" name="Text 36"/>
          <p:cNvSpPr/>
          <p:nvPr/>
        </p:nvSpPr>
        <p:spPr>
          <a:xfrm>
            <a:off x="1097915" y="5631815"/>
            <a:ext cx="5203190" cy="459105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rgbClr val="000000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Business Model</a:t>
            </a:r>
            <a:endParaRPr lang="en-US" sz="1600" dirty="0"/>
          </a:p>
        </p:txBody>
      </p:sp>
      <p:sp>
        <p:nvSpPr>
          <p:cNvPr id="43" name="Text 37"/>
          <p:cNvSpPr/>
          <p:nvPr/>
        </p:nvSpPr>
        <p:spPr>
          <a:xfrm>
            <a:off x="6924040" y="3730625"/>
            <a:ext cx="4092575" cy="52451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rgbClr val="000000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Financial Plan</a:t>
            </a:r>
            <a:endParaRPr lang="en-US" sz="1600" dirty="0"/>
          </a:p>
        </p:txBody>
      </p:sp>
      <p:sp>
        <p:nvSpPr>
          <p:cNvPr id="44" name="Text 38"/>
          <p:cNvSpPr/>
          <p:nvPr/>
        </p:nvSpPr>
        <p:spPr>
          <a:xfrm>
            <a:off x="6924040" y="4684395"/>
            <a:ext cx="4092575" cy="48006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rgbClr val="000000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Execution &amp; Risk</a:t>
            </a:r>
            <a:endParaRPr lang="en-US" sz="1600" dirty="0"/>
          </a:p>
        </p:txBody>
      </p:sp>
      <p:sp>
        <p:nvSpPr>
          <p:cNvPr id="45" name="Text 39"/>
          <p:cNvSpPr/>
          <p:nvPr/>
        </p:nvSpPr>
        <p:spPr>
          <a:xfrm>
            <a:off x="6924040" y="5631815"/>
            <a:ext cx="5203190" cy="459105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00000"/>
              </a:lnSpc>
            </a:pPr>
            <a:r>
              <a:rPr lang="en-US" sz="2000" b="1" dirty="0">
                <a:solidFill>
                  <a:srgbClr val="000000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Vision &amp; Close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gradFill flip="none" rotWithShape="0">
          <a:gsLst>
            <a:gs pos="0">
              <a:srgbClr val="94B9FF">
                <a:alpha val="0"/>
              </a:srgbClr>
            </a:gs>
            <a:gs pos="9000">
              <a:srgbClr val="94B9FF">
                <a:alpha val="0"/>
              </a:srgbClr>
            </a:gs>
            <a:gs pos="40000">
              <a:srgbClr val="94B9FF">
                <a:alpha val="11000"/>
              </a:srgbClr>
            </a:gs>
            <a:gs pos="63000">
              <a:srgbClr val="94B9FF">
                <a:alpha val="9000"/>
              </a:srgbClr>
            </a:gs>
            <a:gs pos="84000">
              <a:srgbClr val="94B9FF">
                <a:alpha val="46000"/>
              </a:srgbClr>
            </a:gs>
            <a:gs pos="100000">
              <a:srgbClr val="94B9FF">
                <a:alpha val="46000"/>
              </a:srgbClr>
            </a:gs>
          </a:gsLst>
          <a:lin ang="6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slides_tmpl/image/25-08-27-19:57:29-d2nf5a98bjvh7rlivrvg.png"/>
          <p:cNvPicPr>
            <a:picLocks noChangeAspect="1"/>
          </p:cNvPicPr>
          <p:nvPr/>
        </p:nvPicPr>
        <p:blipFill>
          <a:blip r:embed="rId3"/>
          <a:srcRect l="20060" t="9520" b="9520"/>
          <a:stretch/>
        </p:blipFill>
        <p:spPr>
          <a:xfrm>
            <a:off x="3559810" y="0"/>
            <a:ext cx="6771640" cy="6858000"/>
          </a:xfrm>
          <a:prstGeom prst="rect">
            <a:avLst/>
          </a:prstGeom>
        </p:spPr>
      </p:pic>
      <p:pic>
        <p:nvPicPr>
          <p:cNvPr id="3" name="Image 1" descr="https://kimi-img.moonshot.cn/pub/slides/slides_tmpl/image/25-08-27-19:57:29-d2nf5a98bjvh7rlivru0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3620" y="2388552"/>
            <a:ext cx="1600200" cy="1651000"/>
          </a:xfrm>
          <a:prstGeom prst="rect">
            <a:avLst/>
          </a:prstGeom>
        </p:spPr>
      </p:pic>
      <p:sp>
        <p:nvSpPr>
          <p:cNvPr id="4" name="Shape 0"/>
          <p:cNvSpPr/>
          <p:nvPr/>
        </p:nvSpPr>
        <p:spPr>
          <a:xfrm>
            <a:off x="1504315" y="2848610"/>
            <a:ext cx="1320165" cy="133477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1"/>
          <p:cNvSpPr/>
          <p:nvPr/>
        </p:nvSpPr>
        <p:spPr>
          <a:xfrm>
            <a:off x="1504315" y="2848610"/>
            <a:ext cx="1320165" cy="133477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6" name="Shape 2"/>
          <p:cNvSpPr/>
          <p:nvPr/>
        </p:nvSpPr>
        <p:spPr>
          <a:xfrm>
            <a:off x="1509395" y="2843530"/>
            <a:ext cx="1320165" cy="1334770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84000"/>
                </a:srgbClr>
              </a:gs>
              <a:gs pos="2000">
                <a:srgbClr val="D1DCF2">
                  <a:alpha val="84000"/>
                </a:srgbClr>
              </a:gs>
              <a:gs pos="55000">
                <a:srgbClr val="4874CB">
                  <a:alpha val="69000"/>
                </a:srgbClr>
              </a:gs>
              <a:gs pos="100000">
                <a:srgbClr val="345FB6"/>
              </a:gs>
            </a:gsLst>
            <a:path path="circle">
              <a:fillToRect r="100000" b="100000"/>
            </a:path>
            <a:tileRect l="-100000" t="-100000"/>
          </a:gradFill>
          <a:ln/>
          <a:effectLst>
            <a:outerShdw blurRad="304800" dist="184847" dir="2700000" algn="bl" rotWithShape="0">
              <a:srgbClr val="2E54A1">
                <a:alpha val="23922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3"/>
          <p:cNvSpPr/>
          <p:nvPr/>
        </p:nvSpPr>
        <p:spPr>
          <a:xfrm>
            <a:off x="1509395" y="2843530"/>
            <a:ext cx="1320165" cy="133477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8" name="Text 4"/>
          <p:cNvSpPr/>
          <p:nvPr/>
        </p:nvSpPr>
        <p:spPr>
          <a:xfrm>
            <a:off x="1504315" y="3018790"/>
            <a:ext cx="1320165" cy="9931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algn="ctr">
              <a:lnSpc>
                <a:spcPct val="100000"/>
              </a:lnSpc>
            </a:pPr>
            <a:r>
              <a:rPr lang="en-US" sz="48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01</a:t>
            </a:r>
            <a:endParaRPr lang="en-US" sz="1600" dirty="0"/>
          </a:p>
        </p:txBody>
      </p:sp>
      <p:sp>
        <p:nvSpPr>
          <p:cNvPr id="9" name="Text 5"/>
          <p:cNvSpPr/>
          <p:nvPr/>
        </p:nvSpPr>
        <p:spPr>
          <a:xfrm>
            <a:off x="3142615" y="3230880"/>
            <a:ext cx="8497570" cy="6096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en-US" sz="4000" b="1" dirty="0">
                <a:solidFill>
                  <a:srgbClr val="4874CB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Problem &amp; Solution</a:t>
            </a:r>
            <a:endParaRPr lang="en-US" sz="1600" dirty="0"/>
          </a:p>
        </p:txBody>
      </p:sp>
      <p:sp>
        <p:nvSpPr>
          <p:cNvPr id="10" name="Text 6"/>
          <p:cNvSpPr/>
          <p:nvPr/>
        </p:nvSpPr>
        <p:spPr>
          <a:xfrm>
            <a:off x="3142615" y="2295525"/>
            <a:ext cx="8497570" cy="9067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50000"/>
              </a:lnSpc>
            </a:pPr>
            <a:r>
              <a:rPr lang="en-US" sz="4400" b="1" dirty="0">
                <a:solidFill>
                  <a:srgbClr val="00000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PART 01</a:t>
            </a:r>
            <a:endParaRPr lang="en-US" sz="1600" dirty="0"/>
          </a:p>
        </p:txBody>
      </p:sp>
      <p:pic>
        <p:nvPicPr>
          <p:cNvPr id="11" name="Image 2" descr="https://kimi-img.moonshot.cn/pub/slides/slides_tmpl/image/25-08-27-19:57:29-d2nf5a98bjvh7rlivrs0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460000">
            <a:off x="9391650" y="613410"/>
            <a:ext cx="4236720" cy="1689100"/>
          </a:xfrm>
          <a:prstGeom prst="rect">
            <a:avLst/>
          </a:prstGeom>
        </p:spPr>
      </p:pic>
      <p:sp>
        <p:nvSpPr>
          <p:cNvPr id="12" name="Shape 7"/>
          <p:cNvSpPr/>
          <p:nvPr/>
        </p:nvSpPr>
        <p:spPr>
          <a:xfrm rot="7680000">
            <a:off x="9137650" y="5888355"/>
            <a:ext cx="430530" cy="430530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14000"/>
                </a:srgbClr>
              </a:gs>
              <a:gs pos="22000">
                <a:srgbClr val="6389D3">
                  <a:alpha val="48000"/>
                </a:srgbClr>
              </a:gs>
              <a:gs pos="45000">
                <a:srgbClr val="6389D3">
                  <a:alpha val="83000"/>
                </a:srgbClr>
              </a:gs>
              <a:gs pos="66000">
                <a:srgbClr val="6389D3">
                  <a:alpha val="87000"/>
                </a:srgbClr>
              </a:gs>
              <a:gs pos="100000">
                <a:srgbClr val="6389D3">
                  <a:alpha val="87000"/>
                </a:srgbClr>
              </a:gs>
            </a:gsLst>
            <a:lin ang="54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8"/>
          <p:cNvSpPr/>
          <p:nvPr/>
        </p:nvSpPr>
        <p:spPr>
          <a:xfrm rot="7680000">
            <a:off x="9137650" y="5888355"/>
            <a:ext cx="430530" cy="43053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14" name="Shape 9"/>
          <p:cNvSpPr/>
          <p:nvPr/>
        </p:nvSpPr>
        <p:spPr>
          <a:xfrm rot="4020000">
            <a:off x="9440545" y="886460"/>
            <a:ext cx="219075" cy="219075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14000"/>
                </a:srgbClr>
              </a:gs>
              <a:gs pos="22000">
                <a:srgbClr val="6389D3">
                  <a:alpha val="42000"/>
                </a:srgbClr>
              </a:gs>
              <a:gs pos="45000">
                <a:srgbClr val="6389D3">
                  <a:alpha val="68000"/>
                </a:srgbClr>
              </a:gs>
              <a:gs pos="66000">
                <a:srgbClr val="6389D3">
                  <a:alpha val="76000"/>
                </a:srgbClr>
              </a:gs>
              <a:gs pos="100000">
                <a:srgbClr val="6389D3">
                  <a:alpha val="76000"/>
                </a:srgbClr>
              </a:gs>
            </a:gsLst>
            <a:lin ang="54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0"/>
          <p:cNvSpPr/>
          <p:nvPr/>
        </p:nvSpPr>
        <p:spPr>
          <a:xfrm rot="4020000">
            <a:off x="9440545" y="886460"/>
            <a:ext cx="219075" cy="219075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3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slides_tmpl/image/25-08-27-19:57:31-d2nf5ap8bjvh7rlivs4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0805" y="-107950"/>
            <a:ext cx="12311380" cy="697865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254000" y="1397000"/>
            <a:ext cx="11912600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36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School Doesn't Fit Everyone</a:t>
            </a:r>
            <a:endParaRPr lang="en-US" sz="1600" dirty="0"/>
          </a:p>
        </p:txBody>
      </p:sp>
      <p:sp>
        <p:nvSpPr>
          <p:cNvPr id="4" name="Text 1"/>
          <p:cNvSpPr/>
          <p:nvPr/>
        </p:nvSpPr>
        <p:spPr>
          <a:xfrm>
            <a:off x="254000" y="2108200"/>
            <a:ext cx="9867900" cy="7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8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One in five students are neurodivergent, yet most learning apps still teach the same linear, text-heavy way. A teen with ADHD in a class of thirty gets lost, bored, and finally disengaged.</a:t>
            </a:r>
            <a:endParaRPr lang="en-US" sz="1600" dirty="0"/>
          </a:p>
        </p:txBody>
      </p:sp>
      <p:sp>
        <p:nvSpPr>
          <p:cNvPr id="5" name="Text 2"/>
          <p:cNvSpPr/>
          <p:nvPr/>
        </p:nvSpPr>
        <p:spPr>
          <a:xfrm>
            <a:off x="933053" y="3429000"/>
            <a:ext cx="2324100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80000"/>
              </a:lnSpc>
            </a:pPr>
            <a:r>
              <a:rPr lang="en-US" sz="6000" b="1" dirty="0">
                <a:solidFill>
                  <a:srgbClr val="678BC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 in 5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652264" y="4292600"/>
            <a:ext cx="28956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6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Students are Neurodivergent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1187252" y="4597400"/>
            <a:ext cx="1816100" cy="2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200" dirty="0">
                <a:solidFill>
                  <a:srgbClr val="6A7282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(ADHD, Dyslexia, Autism)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4246166" y="3505200"/>
            <a:ext cx="12700" cy="1219200"/>
          </a:xfrm>
          <a:custGeom>
            <a:avLst/>
            <a:gdLst/>
            <a:ahLst/>
            <a:cxnLst/>
            <a:rect l="l" t="t" r="r" b="b"/>
            <a:pathLst>
              <a:path w="12700" h="1219200">
                <a:moveTo>
                  <a:pt x="0" y="0"/>
                </a:moveTo>
                <a:lnTo>
                  <a:pt x="12700" y="0"/>
                </a:lnTo>
                <a:lnTo>
                  <a:pt x="12700" y="1219200"/>
                </a:lnTo>
                <a:lnTo>
                  <a:pt x="0" y="1219200"/>
                </a:lnTo>
                <a:lnTo>
                  <a:pt x="0" y="0"/>
                </a:lnTo>
                <a:close/>
              </a:path>
            </a:pathLst>
          </a:custGeom>
          <a:solidFill>
            <a:srgbClr val="9AB3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4563070" y="3505200"/>
            <a:ext cx="469900" cy="508000"/>
          </a:xfrm>
          <a:custGeom>
            <a:avLst/>
            <a:gdLst/>
            <a:ahLst/>
            <a:cxnLst/>
            <a:rect l="l" t="t" r="r" b="b"/>
            <a:pathLst>
              <a:path w="469900" h="508000">
                <a:moveTo>
                  <a:pt x="234950" y="0"/>
                </a:moveTo>
                <a:lnTo>
                  <a:pt x="234950" y="0"/>
                </a:lnTo>
                <a:cubicBezTo>
                  <a:pt x="364622" y="0"/>
                  <a:pt x="469900" y="105278"/>
                  <a:pt x="469900" y="234950"/>
                </a:cubicBezTo>
                <a:lnTo>
                  <a:pt x="469900" y="273050"/>
                </a:lnTo>
                <a:cubicBezTo>
                  <a:pt x="469900" y="402722"/>
                  <a:pt x="364622" y="508000"/>
                  <a:pt x="234950" y="508000"/>
                </a:cubicBezTo>
                <a:lnTo>
                  <a:pt x="234950" y="508000"/>
                </a:lnTo>
                <a:cubicBezTo>
                  <a:pt x="105278" y="508000"/>
                  <a:pt x="0" y="402722"/>
                  <a:pt x="0" y="273050"/>
                </a:cubicBezTo>
                <a:lnTo>
                  <a:pt x="0" y="234950"/>
                </a:lnTo>
                <a:cubicBezTo>
                  <a:pt x="0" y="105278"/>
                  <a:pt x="105278" y="0"/>
                  <a:pt x="234950" y="0"/>
                </a:cubicBezTo>
                <a:close/>
              </a:path>
            </a:pathLst>
          </a:custGeom>
          <a:solidFill>
            <a:srgbClr val="9AB3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668044" y="3632200"/>
            <a:ext cx="254000" cy="254000"/>
          </a:xfrm>
          <a:custGeom>
            <a:avLst/>
            <a:gdLst/>
            <a:ahLst/>
            <a:cxnLst/>
            <a:rect l="l" t="t" r="r" b="b"/>
            <a:pathLst>
              <a:path w="254000" h="254000">
                <a:moveTo>
                  <a:pt x="59531" y="27781"/>
                </a:moveTo>
                <a:cubicBezTo>
                  <a:pt x="59531" y="12452"/>
                  <a:pt x="71983" y="0"/>
                  <a:pt x="87313" y="0"/>
                </a:cubicBezTo>
                <a:lnTo>
                  <a:pt x="99219" y="0"/>
                </a:lnTo>
                <a:cubicBezTo>
                  <a:pt x="108000" y="0"/>
                  <a:pt x="115094" y="7094"/>
                  <a:pt x="115094" y="15875"/>
                </a:cubicBezTo>
                <a:lnTo>
                  <a:pt x="115094" y="238125"/>
                </a:lnTo>
                <a:cubicBezTo>
                  <a:pt x="115094" y="246906"/>
                  <a:pt x="108000" y="254000"/>
                  <a:pt x="99219" y="254000"/>
                </a:cubicBezTo>
                <a:lnTo>
                  <a:pt x="83344" y="254000"/>
                </a:lnTo>
                <a:cubicBezTo>
                  <a:pt x="68560" y="254000"/>
                  <a:pt x="56108" y="243880"/>
                  <a:pt x="52586" y="230188"/>
                </a:cubicBezTo>
                <a:cubicBezTo>
                  <a:pt x="52239" y="230188"/>
                  <a:pt x="51941" y="230188"/>
                  <a:pt x="51594" y="230188"/>
                </a:cubicBezTo>
                <a:cubicBezTo>
                  <a:pt x="29666" y="230188"/>
                  <a:pt x="11906" y="212427"/>
                  <a:pt x="11906" y="190500"/>
                </a:cubicBezTo>
                <a:cubicBezTo>
                  <a:pt x="11906" y="181570"/>
                  <a:pt x="14883" y="173335"/>
                  <a:pt x="19844" y="166688"/>
                </a:cubicBezTo>
                <a:cubicBezTo>
                  <a:pt x="10220" y="159445"/>
                  <a:pt x="3969" y="147935"/>
                  <a:pt x="3969" y="134938"/>
                </a:cubicBezTo>
                <a:cubicBezTo>
                  <a:pt x="3969" y="119608"/>
                  <a:pt x="12700" y="106263"/>
                  <a:pt x="25400" y="99665"/>
                </a:cubicBezTo>
                <a:cubicBezTo>
                  <a:pt x="21878" y="93712"/>
                  <a:pt x="19844" y="86767"/>
                  <a:pt x="19844" y="79375"/>
                </a:cubicBezTo>
                <a:cubicBezTo>
                  <a:pt x="19844" y="57448"/>
                  <a:pt x="37604" y="39688"/>
                  <a:pt x="59531" y="39688"/>
                </a:cubicBezTo>
                <a:lnTo>
                  <a:pt x="59531" y="27781"/>
                </a:lnTo>
                <a:close/>
                <a:moveTo>
                  <a:pt x="194469" y="27781"/>
                </a:moveTo>
                <a:lnTo>
                  <a:pt x="194469" y="39688"/>
                </a:lnTo>
                <a:cubicBezTo>
                  <a:pt x="216396" y="39688"/>
                  <a:pt x="234156" y="57448"/>
                  <a:pt x="234156" y="79375"/>
                </a:cubicBezTo>
                <a:cubicBezTo>
                  <a:pt x="234156" y="86816"/>
                  <a:pt x="232122" y="93762"/>
                  <a:pt x="228600" y="99665"/>
                </a:cubicBezTo>
                <a:cubicBezTo>
                  <a:pt x="241350" y="106263"/>
                  <a:pt x="250031" y="119559"/>
                  <a:pt x="250031" y="134938"/>
                </a:cubicBezTo>
                <a:cubicBezTo>
                  <a:pt x="250031" y="147935"/>
                  <a:pt x="243780" y="159445"/>
                  <a:pt x="234156" y="166688"/>
                </a:cubicBezTo>
                <a:cubicBezTo>
                  <a:pt x="239117" y="173335"/>
                  <a:pt x="242094" y="181570"/>
                  <a:pt x="242094" y="190500"/>
                </a:cubicBezTo>
                <a:cubicBezTo>
                  <a:pt x="242094" y="212427"/>
                  <a:pt x="224334" y="230188"/>
                  <a:pt x="202406" y="230188"/>
                </a:cubicBezTo>
                <a:cubicBezTo>
                  <a:pt x="202059" y="230188"/>
                  <a:pt x="201761" y="230188"/>
                  <a:pt x="201414" y="230188"/>
                </a:cubicBezTo>
                <a:cubicBezTo>
                  <a:pt x="197892" y="243880"/>
                  <a:pt x="185440" y="254000"/>
                  <a:pt x="170656" y="254000"/>
                </a:cubicBezTo>
                <a:lnTo>
                  <a:pt x="154781" y="254000"/>
                </a:lnTo>
                <a:cubicBezTo>
                  <a:pt x="146000" y="254000"/>
                  <a:pt x="138906" y="246906"/>
                  <a:pt x="138906" y="238125"/>
                </a:cubicBezTo>
                <a:lnTo>
                  <a:pt x="138906" y="15875"/>
                </a:lnTo>
                <a:cubicBezTo>
                  <a:pt x="138906" y="7094"/>
                  <a:pt x="146000" y="0"/>
                  <a:pt x="154781" y="0"/>
                </a:cubicBezTo>
                <a:lnTo>
                  <a:pt x="166688" y="0"/>
                </a:lnTo>
                <a:cubicBezTo>
                  <a:pt x="182017" y="0"/>
                  <a:pt x="194469" y="12452"/>
                  <a:pt x="194469" y="27781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5230416" y="3454400"/>
            <a:ext cx="68072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Most apps teach the same way </a:t>
            </a:r>
            <a:r>
              <a:rPr lang="en-US" sz="1600" dirty="0">
                <a:solidFill>
                  <a:srgbClr val="4A4A4A"/>
                </a:solidFill>
                <a:highlight>
                  <a:srgbClr val="9AB3D4">
                    <a:alpha val="20000"/>
                  </a:srgbClr>
                </a:highlight>
                <a:latin typeface="MiSans" pitchFamily="34" charset="0"/>
                <a:ea typeface="MiSans" pitchFamily="34" charset="-122"/>
                <a:cs typeface="MiSans" pitchFamily="34" charset="-120"/>
              </a:rPr>
              <a:t>boring, overwhelming, or just not built for them.</a:t>
            </a:r>
            <a:endParaRPr lang="en-US" sz="1600" dirty="0"/>
          </a:p>
        </p:txBody>
      </p:sp>
      <p:sp>
        <p:nvSpPr>
          <p:cNvPr id="12" name="Shape 9"/>
          <p:cNvSpPr/>
          <p:nvPr/>
        </p:nvSpPr>
        <p:spPr>
          <a:xfrm>
            <a:off x="4563070" y="4267200"/>
            <a:ext cx="508000" cy="508000"/>
          </a:xfrm>
          <a:custGeom>
            <a:avLst/>
            <a:gdLst/>
            <a:ahLst/>
            <a:cxnLst/>
            <a:rect l="l" t="t" r="r" b="b"/>
            <a:pathLst>
              <a:path w="508000" h="508000">
                <a:moveTo>
                  <a:pt x="254000" y="0"/>
                </a:moveTo>
                <a:lnTo>
                  <a:pt x="254000" y="0"/>
                </a:lnTo>
                <a:cubicBezTo>
                  <a:pt x="394186" y="0"/>
                  <a:pt x="508000" y="113814"/>
                  <a:pt x="508000" y="254000"/>
                </a:cubicBezTo>
                <a:lnTo>
                  <a:pt x="508000" y="254000"/>
                </a:lnTo>
                <a:cubicBezTo>
                  <a:pt x="508000" y="394186"/>
                  <a:pt x="394186" y="508000"/>
                  <a:pt x="254000" y="508000"/>
                </a:cubicBezTo>
                <a:lnTo>
                  <a:pt x="254000" y="508000"/>
                </a:lnTo>
                <a:cubicBezTo>
                  <a:pt x="113814" y="508000"/>
                  <a:pt x="0" y="394186"/>
                  <a:pt x="0" y="254000"/>
                </a:cubicBezTo>
                <a:lnTo>
                  <a:pt x="0" y="254000"/>
                </a:lnTo>
                <a:cubicBezTo>
                  <a:pt x="0" y="113814"/>
                  <a:pt x="113814" y="0"/>
                  <a:pt x="254000" y="0"/>
                </a:cubicBezTo>
                <a:close/>
              </a:path>
            </a:pathLst>
          </a:custGeom>
          <a:solidFill>
            <a:srgbClr val="9AB3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4674195" y="4394200"/>
            <a:ext cx="285750" cy="254000"/>
          </a:xfrm>
          <a:custGeom>
            <a:avLst/>
            <a:gdLst/>
            <a:ahLst/>
            <a:cxnLst/>
            <a:rect l="l" t="t" r="r" b="b"/>
            <a:pathLst>
              <a:path w="285750" h="254000">
                <a:moveTo>
                  <a:pt x="20340" y="-12353"/>
                </a:moveTo>
                <a:cubicBezTo>
                  <a:pt x="15677" y="-17016"/>
                  <a:pt x="8136" y="-17016"/>
                  <a:pt x="3522" y="-12353"/>
                </a:cubicBezTo>
                <a:cubicBezTo>
                  <a:pt x="-1091" y="-7689"/>
                  <a:pt x="-1141" y="-149"/>
                  <a:pt x="3473" y="4514"/>
                </a:cubicBezTo>
                <a:lnTo>
                  <a:pt x="265410" y="266452"/>
                </a:lnTo>
                <a:cubicBezTo>
                  <a:pt x="270073" y="271115"/>
                  <a:pt x="277614" y="271115"/>
                  <a:pt x="282228" y="266452"/>
                </a:cubicBezTo>
                <a:cubicBezTo>
                  <a:pt x="286841" y="261789"/>
                  <a:pt x="286891" y="254248"/>
                  <a:pt x="282228" y="249634"/>
                </a:cubicBezTo>
                <a:lnTo>
                  <a:pt x="154533" y="121890"/>
                </a:lnTo>
                <a:cubicBezTo>
                  <a:pt x="181818" y="116483"/>
                  <a:pt x="202406" y="92373"/>
                  <a:pt x="202406" y="63500"/>
                </a:cubicBezTo>
                <a:cubicBezTo>
                  <a:pt x="202406" y="30609"/>
                  <a:pt x="175766" y="3969"/>
                  <a:pt x="142875" y="3969"/>
                </a:cubicBezTo>
                <a:cubicBezTo>
                  <a:pt x="114002" y="3969"/>
                  <a:pt x="89892" y="24557"/>
                  <a:pt x="84485" y="51842"/>
                </a:cubicBezTo>
                <a:lnTo>
                  <a:pt x="20340" y="-12353"/>
                </a:lnTo>
                <a:close/>
                <a:moveTo>
                  <a:pt x="116880" y="151507"/>
                </a:moveTo>
                <a:cubicBezTo>
                  <a:pt x="73372" y="157063"/>
                  <a:pt x="39688" y="194221"/>
                  <a:pt x="39688" y="239266"/>
                </a:cubicBezTo>
                <a:cubicBezTo>
                  <a:pt x="39688" y="247402"/>
                  <a:pt x="46286" y="254000"/>
                  <a:pt x="54421" y="254000"/>
                </a:cubicBezTo>
                <a:lnTo>
                  <a:pt x="219373" y="254000"/>
                </a:lnTo>
                <a:lnTo>
                  <a:pt x="116880" y="151507"/>
                </a:ln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5274270" y="4368800"/>
            <a:ext cx="49530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Imagine being a teen with ADHD, lost in a class of 30.</a:t>
            </a:r>
            <a:endParaRPr lang="en-US" sz="1600" dirty="0"/>
          </a:p>
        </p:txBody>
      </p:sp>
      <p:sp>
        <p:nvSpPr>
          <p:cNvPr id="15" name="Text 12"/>
          <p:cNvSpPr/>
          <p:nvPr/>
        </p:nvSpPr>
        <p:spPr>
          <a:xfrm>
            <a:off x="254000" y="5207000"/>
            <a:ext cx="117729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"I've been that kid. That's why I built Intelica."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3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slides_tmpl/image/25-08-27-19:57:31-d2nf5ap8bjvh7rlivs4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0805" y="-107950"/>
            <a:ext cx="12311380" cy="697865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254000" y="812800"/>
            <a:ext cx="5664200" cy="101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36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Intelica Adapts to How You Learn</a:t>
            </a:r>
            <a:endParaRPr lang="en-US" sz="1600" dirty="0"/>
          </a:p>
        </p:txBody>
      </p:sp>
      <p:sp>
        <p:nvSpPr>
          <p:cNvPr id="4" name="Text 1"/>
          <p:cNvSpPr/>
          <p:nvPr/>
        </p:nvSpPr>
        <p:spPr>
          <a:xfrm>
            <a:off x="254000" y="2032000"/>
            <a:ext cx="55499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8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An AI-driven app that creates personalised bite-sized lessons engineered for neurodiverse brains from day one.</a:t>
            </a:r>
            <a:endParaRPr lang="en-US" sz="1600" dirty="0"/>
          </a:p>
        </p:txBody>
      </p:sp>
      <p:sp>
        <p:nvSpPr>
          <p:cNvPr id="5" name="Shape 2"/>
          <p:cNvSpPr/>
          <p:nvPr/>
        </p:nvSpPr>
        <p:spPr>
          <a:xfrm>
            <a:off x="254000" y="3454400"/>
            <a:ext cx="406400" cy="406400"/>
          </a:xfrm>
          <a:custGeom>
            <a:avLst/>
            <a:gdLst/>
            <a:ahLst/>
            <a:cxnLst/>
            <a:rect l="l" t="t" r="r" b="b"/>
            <a:pathLst>
              <a:path w="406400" h="406400">
                <a:moveTo>
                  <a:pt x="203200" y="0"/>
                </a:moveTo>
                <a:lnTo>
                  <a:pt x="203200" y="0"/>
                </a:lnTo>
                <a:cubicBezTo>
                  <a:pt x="315349" y="0"/>
                  <a:pt x="406400" y="91051"/>
                  <a:pt x="406400" y="203200"/>
                </a:cubicBezTo>
                <a:lnTo>
                  <a:pt x="406400" y="203200"/>
                </a:lnTo>
                <a:cubicBezTo>
                  <a:pt x="406400" y="315349"/>
                  <a:pt x="315349" y="406400"/>
                  <a:pt x="203200" y="406400"/>
                </a:cubicBezTo>
                <a:lnTo>
                  <a:pt x="203200" y="406400"/>
                </a:lnTo>
                <a:cubicBezTo>
                  <a:pt x="91051" y="406400"/>
                  <a:pt x="0" y="315349"/>
                  <a:pt x="0" y="203200"/>
                </a:cubicBezTo>
                <a:lnTo>
                  <a:pt x="0" y="203200"/>
                </a:lnTo>
                <a:cubicBezTo>
                  <a:pt x="0" y="91051"/>
                  <a:pt x="91051" y="0"/>
                  <a:pt x="203200" y="0"/>
                </a:cubicBezTo>
                <a:close/>
              </a:path>
            </a:pathLst>
          </a:custGeom>
          <a:solidFill>
            <a:srgbClr val="678BC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330200" y="3556000"/>
            <a:ext cx="254000" cy="203200"/>
          </a:xfrm>
          <a:custGeom>
            <a:avLst/>
            <a:gdLst/>
            <a:ahLst/>
            <a:cxnLst/>
            <a:rect l="l" t="t" r="r" b="b"/>
            <a:pathLst>
              <a:path w="254000" h="203200">
                <a:moveTo>
                  <a:pt x="139700" y="0"/>
                </a:moveTo>
                <a:cubicBezTo>
                  <a:pt x="139700" y="-7025"/>
                  <a:pt x="134025" y="-12700"/>
                  <a:pt x="127000" y="-12700"/>
                </a:cubicBezTo>
                <a:cubicBezTo>
                  <a:pt x="119975" y="-12700"/>
                  <a:pt x="114300" y="-7025"/>
                  <a:pt x="114300" y="0"/>
                </a:cubicBezTo>
                <a:lnTo>
                  <a:pt x="114300" y="25400"/>
                </a:lnTo>
                <a:lnTo>
                  <a:pt x="76200" y="25400"/>
                </a:lnTo>
                <a:cubicBezTo>
                  <a:pt x="55166" y="25400"/>
                  <a:pt x="38100" y="42466"/>
                  <a:pt x="38100" y="63500"/>
                </a:cubicBezTo>
                <a:lnTo>
                  <a:pt x="38100" y="152400"/>
                </a:lnTo>
                <a:cubicBezTo>
                  <a:pt x="38100" y="173434"/>
                  <a:pt x="55166" y="190500"/>
                  <a:pt x="76200" y="190500"/>
                </a:cubicBezTo>
                <a:lnTo>
                  <a:pt x="177800" y="190500"/>
                </a:lnTo>
                <a:cubicBezTo>
                  <a:pt x="198834" y="190500"/>
                  <a:pt x="215900" y="173434"/>
                  <a:pt x="215900" y="152400"/>
                </a:cubicBezTo>
                <a:lnTo>
                  <a:pt x="215900" y="63500"/>
                </a:lnTo>
                <a:cubicBezTo>
                  <a:pt x="215900" y="42466"/>
                  <a:pt x="198834" y="25400"/>
                  <a:pt x="177800" y="25400"/>
                </a:cubicBezTo>
                <a:lnTo>
                  <a:pt x="139700" y="25400"/>
                </a:lnTo>
                <a:lnTo>
                  <a:pt x="139700" y="0"/>
                </a:lnTo>
                <a:close/>
                <a:moveTo>
                  <a:pt x="63500" y="146050"/>
                </a:moveTo>
                <a:cubicBezTo>
                  <a:pt x="63500" y="140772"/>
                  <a:pt x="67747" y="136525"/>
                  <a:pt x="73025" y="136525"/>
                </a:cubicBezTo>
                <a:lnTo>
                  <a:pt x="85725" y="136525"/>
                </a:lnTo>
                <a:cubicBezTo>
                  <a:pt x="91003" y="136525"/>
                  <a:pt x="95250" y="140772"/>
                  <a:pt x="95250" y="146050"/>
                </a:cubicBezTo>
                <a:cubicBezTo>
                  <a:pt x="95250" y="151328"/>
                  <a:pt x="91003" y="155575"/>
                  <a:pt x="85725" y="155575"/>
                </a:cubicBezTo>
                <a:lnTo>
                  <a:pt x="73025" y="155575"/>
                </a:lnTo>
                <a:cubicBezTo>
                  <a:pt x="67747" y="155575"/>
                  <a:pt x="63500" y="151328"/>
                  <a:pt x="63500" y="146050"/>
                </a:cubicBezTo>
                <a:close/>
                <a:moveTo>
                  <a:pt x="111125" y="146050"/>
                </a:moveTo>
                <a:cubicBezTo>
                  <a:pt x="111125" y="140772"/>
                  <a:pt x="115372" y="136525"/>
                  <a:pt x="120650" y="136525"/>
                </a:cubicBezTo>
                <a:lnTo>
                  <a:pt x="133350" y="136525"/>
                </a:lnTo>
                <a:cubicBezTo>
                  <a:pt x="138628" y="136525"/>
                  <a:pt x="142875" y="140772"/>
                  <a:pt x="142875" y="146050"/>
                </a:cubicBezTo>
                <a:cubicBezTo>
                  <a:pt x="142875" y="151328"/>
                  <a:pt x="138628" y="155575"/>
                  <a:pt x="133350" y="155575"/>
                </a:cubicBezTo>
                <a:lnTo>
                  <a:pt x="120650" y="155575"/>
                </a:lnTo>
                <a:cubicBezTo>
                  <a:pt x="115372" y="155575"/>
                  <a:pt x="111125" y="151328"/>
                  <a:pt x="111125" y="146050"/>
                </a:cubicBezTo>
                <a:close/>
                <a:moveTo>
                  <a:pt x="158750" y="146050"/>
                </a:moveTo>
                <a:cubicBezTo>
                  <a:pt x="158750" y="140772"/>
                  <a:pt x="162997" y="136525"/>
                  <a:pt x="168275" y="136525"/>
                </a:cubicBezTo>
                <a:lnTo>
                  <a:pt x="180975" y="136525"/>
                </a:lnTo>
                <a:cubicBezTo>
                  <a:pt x="186253" y="136525"/>
                  <a:pt x="190500" y="140772"/>
                  <a:pt x="190500" y="146050"/>
                </a:cubicBezTo>
                <a:cubicBezTo>
                  <a:pt x="190500" y="151328"/>
                  <a:pt x="186253" y="155575"/>
                  <a:pt x="180975" y="155575"/>
                </a:cubicBezTo>
                <a:lnTo>
                  <a:pt x="168275" y="155575"/>
                </a:lnTo>
                <a:cubicBezTo>
                  <a:pt x="162997" y="155575"/>
                  <a:pt x="158750" y="151328"/>
                  <a:pt x="158750" y="146050"/>
                </a:cubicBezTo>
                <a:close/>
                <a:moveTo>
                  <a:pt x="88900" y="69850"/>
                </a:moveTo>
                <a:cubicBezTo>
                  <a:pt x="99414" y="69850"/>
                  <a:pt x="107950" y="78386"/>
                  <a:pt x="107950" y="88900"/>
                </a:cubicBezTo>
                <a:cubicBezTo>
                  <a:pt x="107950" y="99414"/>
                  <a:pt x="99414" y="107950"/>
                  <a:pt x="88900" y="107950"/>
                </a:cubicBezTo>
                <a:cubicBezTo>
                  <a:pt x="78386" y="107950"/>
                  <a:pt x="69850" y="99414"/>
                  <a:pt x="69850" y="88900"/>
                </a:cubicBezTo>
                <a:cubicBezTo>
                  <a:pt x="69850" y="78386"/>
                  <a:pt x="78386" y="69850"/>
                  <a:pt x="88900" y="69850"/>
                </a:cubicBezTo>
                <a:close/>
                <a:moveTo>
                  <a:pt x="146050" y="88900"/>
                </a:moveTo>
                <a:cubicBezTo>
                  <a:pt x="146050" y="78386"/>
                  <a:pt x="154586" y="69850"/>
                  <a:pt x="165100" y="69850"/>
                </a:cubicBezTo>
                <a:cubicBezTo>
                  <a:pt x="175614" y="69850"/>
                  <a:pt x="184150" y="78386"/>
                  <a:pt x="184150" y="88900"/>
                </a:cubicBezTo>
                <a:cubicBezTo>
                  <a:pt x="184150" y="99414"/>
                  <a:pt x="175614" y="107950"/>
                  <a:pt x="165100" y="107950"/>
                </a:cubicBezTo>
                <a:cubicBezTo>
                  <a:pt x="154586" y="107950"/>
                  <a:pt x="146050" y="99414"/>
                  <a:pt x="146050" y="88900"/>
                </a:cubicBezTo>
                <a:close/>
                <a:moveTo>
                  <a:pt x="25400" y="88900"/>
                </a:moveTo>
                <a:cubicBezTo>
                  <a:pt x="25400" y="81875"/>
                  <a:pt x="19725" y="76200"/>
                  <a:pt x="12700" y="76200"/>
                </a:cubicBezTo>
                <a:cubicBezTo>
                  <a:pt x="5675" y="76200"/>
                  <a:pt x="0" y="81875"/>
                  <a:pt x="0" y="88900"/>
                </a:cubicBezTo>
                <a:lnTo>
                  <a:pt x="0" y="127000"/>
                </a:lnTo>
                <a:cubicBezTo>
                  <a:pt x="0" y="134025"/>
                  <a:pt x="5675" y="139700"/>
                  <a:pt x="12700" y="139700"/>
                </a:cubicBezTo>
                <a:cubicBezTo>
                  <a:pt x="19725" y="139700"/>
                  <a:pt x="25400" y="134025"/>
                  <a:pt x="25400" y="127000"/>
                </a:cubicBezTo>
                <a:lnTo>
                  <a:pt x="25400" y="88900"/>
                </a:lnTo>
                <a:close/>
                <a:moveTo>
                  <a:pt x="241300" y="76200"/>
                </a:moveTo>
                <a:cubicBezTo>
                  <a:pt x="234275" y="76200"/>
                  <a:pt x="228600" y="81875"/>
                  <a:pt x="228600" y="88900"/>
                </a:cubicBezTo>
                <a:lnTo>
                  <a:pt x="228600" y="127000"/>
                </a:lnTo>
                <a:cubicBezTo>
                  <a:pt x="228600" y="134025"/>
                  <a:pt x="234275" y="139700"/>
                  <a:pt x="241300" y="139700"/>
                </a:cubicBezTo>
                <a:cubicBezTo>
                  <a:pt x="248325" y="139700"/>
                  <a:pt x="254000" y="134025"/>
                  <a:pt x="254000" y="127000"/>
                </a:cubicBezTo>
                <a:lnTo>
                  <a:pt x="254000" y="88900"/>
                </a:lnTo>
                <a:cubicBezTo>
                  <a:pt x="254000" y="81875"/>
                  <a:pt x="248325" y="76200"/>
                  <a:pt x="241300" y="76200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12800" y="3403600"/>
            <a:ext cx="45974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AI-Personalised:</a:t>
            </a:r>
            <a:r>
              <a:rPr lang="en-US" sz="16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 Figures out how you learn best.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254000" y="4114800"/>
            <a:ext cx="406400" cy="406400"/>
          </a:xfrm>
          <a:custGeom>
            <a:avLst/>
            <a:gdLst/>
            <a:ahLst/>
            <a:cxnLst/>
            <a:rect l="l" t="t" r="r" b="b"/>
            <a:pathLst>
              <a:path w="406400" h="406400">
                <a:moveTo>
                  <a:pt x="203200" y="0"/>
                </a:moveTo>
                <a:lnTo>
                  <a:pt x="203200" y="0"/>
                </a:lnTo>
                <a:cubicBezTo>
                  <a:pt x="315349" y="0"/>
                  <a:pt x="406400" y="91051"/>
                  <a:pt x="406400" y="203200"/>
                </a:cubicBezTo>
                <a:lnTo>
                  <a:pt x="406400" y="203200"/>
                </a:lnTo>
                <a:cubicBezTo>
                  <a:pt x="406400" y="315349"/>
                  <a:pt x="315349" y="406400"/>
                  <a:pt x="203200" y="406400"/>
                </a:cubicBezTo>
                <a:lnTo>
                  <a:pt x="203200" y="406400"/>
                </a:lnTo>
                <a:cubicBezTo>
                  <a:pt x="91051" y="406400"/>
                  <a:pt x="0" y="315349"/>
                  <a:pt x="0" y="203200"/>
                </a:cubicBezTo>
                <a:lnTo>
                  <a:pt x="0" y="203200"/>
                </a:lnTo>
                <a:cubicBezTo>
                  <a:pt x="0" y="91051"/>
                  <a:pt x="91051" y="0"/>
                  <a:pt x="203200" y="0"/>
                </a:cubicBezTo>
                <a:close/>
              </a:path>
            </a:pathLst>
          </a:custGeom>
          <a:solidFill>
            <a:srgbClr val="678BC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355600" y="4216400"/>
            <a:ext cx="203200" cy="203200"/>
          </a:xfrm>
          <a:custGeom>
            <a:avLst/>
            <a:gdLst/>
            <a:ahLst/>
            <a:cxnLst/>
            <a:rect l="l" t="t" r="r" b="b"/>
            <a:pathLst>
              <a:path w="203200" h="203200">
                <a:moveTo>
                  <a:pt x="88900" y="0"/>
                </a:moveTo>
                <a:cubicBezTo>
                  <a:pt x="102910" y="0"/>
                  <a:pt x="114300" y="8533"/>
                  <a:pt x="114300" y="19050"/>
                </a:cubicBezTo>
                <a:cubicBezTo>
                  <a:pt x="114300" y="23178"/>
                  <a:pt x="112554" y="26988"/>
                  <a:pt x="109538" y="30123"/>
                </a:cubicBezTo>
                <a:cubicBezTo>
                  <a:pt x="106918" y="32861"/>
                  <a:pt x="104775" y="36195"/>
                  <a:pt x="104775" y="40005"/>
                </a:cubicBezTo>
                <a:cubicBezTo>
                  <a:pt x="104775" y="45958"/>
                  <a:pt x="109617" y="50800"/>
                  <a:pt x="115570" y="50800"/>
                </a:cubicBezTo>
                <a:lnTo>
                  <a:pt x="133350" y="50800"/>
                </a:lnTo>
                <a:cubicBezTo>
                  <a:pt x="143867" y="50800"/>
                  <a:pt x="152400" y="59333"/>
                  <a:pt x="152400" y="69850"/>
                </a:cubicBezTo>
                <a:lnTo>
                  <a:pt x="152400" y="87630"/>
                </a:lnTo>
                <a:cubicBezTo>
                  <a:pt x="152400" y="93583"/>
                  <a:pt x="157242" y="98425"/>
                  <a:pt x="163195" y="98425"/>
                </a:cubicBezTo>
                <a:cubicBezTo>
                  <a:pt x="166965" y="98425"/>
                  <a:pt x="170339" y="96282"/>
                  <a:pt x="173077" y="93663"/>
                </a:cubicBezTo>
                <a:cubicBezTo>
                  <a:pt x="176212" y="90686"/>
                  <a:pt x="180023" y="88900"/>
                  <a:pt x="184150" y="88900"/>
                </a:cubicBezTo>
                <a:cubicBezTo>
                  <a:pt x="194667" y="88900"/>
                  <a:pt x="203200" y="100290"/>
                  <a:pt x="203200" y="114300"/>
                </a:cubicBezTo>
                <a:cubicBezTo>
                  <a:pt x="203200" y="128310"/>
                  <a:pt x="194667" y="139700"/>
                  <a:pt x="184150" y="139700"/>
                </a:cubicBezTo>
                <a:cubicBezTo>
                  <a:pt x="180023" y="139700"/>
                  <a:pt x="176173" y="137954"/>
                  <a:pt x="173077" y="134938"/>
                </a:cubicBezTo>
                <a:cubicBezTo>
                  <a:pt x="170339" y="132318"/>
                  <a:pt x="167005" y="130175"/>
                  <a:pt x="163195" y="130175"/>
                </a:cubicBezTo>
                <a:cubicBezTo>
                  <a:pt x="157242" y="130175"/>
                  <a:pt x="152400" y="135017"/>
                  <a:pt x="152400" y="140970"/>
                </a:cubicBezTo>
                <a:lnTo>
                  <a:pt x="152400" y="184150"/>
                </a:lnTo>
                <a:cubicBezTo>
                  <a:pt x="152400" y="194667"/>
                  <a:pt x="143867" y="203200"/>
                  <a:pt x="133350" y="203200"/>
                </a:cubicBezTo>
                <a:lnTo>
                  <a:pt x="110808" y="203200"/>
                </a:lnTo>
                <a:cubicBezTo>
                  <a:pt x="105727" y="203200"/>
                  <a:pt x="101600" y="199073"/>
                  <a:pt x="101600" y="193993"/>
                </a:cubicBezTo>
                <a:cubicBezTo>
                  <a:pt x="101600" y="190341"/>
                  <a:pt x="103902" y="187127"/>
                  <a:pt x="106839" y="184944"/>
                </a:cubicBezTo>
                <a:cubicBezTo>
                  <a:pt x="111443" y="181491"/>
                  <a:pt x="114300" y="176728"/>
                  <a:pt x="114300" y="171450"/>
                </a:cubicBezTo>
                <a:cubicBezTo>
                  <a:pt x="114300" y="160933"/>
                  <a:pt x="102910" y="152400"/>
                  <a:pt x="88900" y="152400"/>
                </a:cubicBezTo>
                <a:cubicBezTo>
                  <a:pt x="74890" y="152400"/>
                  <a:pt x="63500" y="160933"/>
                  <a:pt x="63500" y="171450"/>
                </a:cubicBezTo>
                <a:cubicBezTo>
                  <a:pt x="63500" y="176728"/>
                  <a:pt x="66357" y="181491"/>
                  <a:pt x="70961" y="184944"/>
                </a:cubicBezTo>
                <a:cubicBezTo>
                  <a:pt x="73898" y="187127"/>
                  <a:pt x="76200" y="190302"/>
                  <a:pt x="76200" y="193993"/>
                </a:cubicBezTo>
                <a:cubicBezTo>
                  <a:pt x="76200" y="199073"/>
                  <a:pt x="72073" y="203200"/>
                  <a:pt x="66993" y="203200"/>
                </a:cubicBezTo>
                <a:lnTo>
                  <a:pt x="19050" y="203200"/>
                </a:lnTo>
                <a:cubicBezTo>
                  <a:pt x="8533" y="203200"/>
                  <a:pt x="0" y="194667"/>
                  <a:pt x="0" y="184150"/>
                </a:cubicBezTo>
                <a:lnTo>
                  <a:pt x="0" y="136208"/>
                </a:lnTo>
                <a:cubicBezTo>
                  <a:pt x="0" y="131128"/>
                  <a:pt x="4128" y="127000"/>
                  <a:pt x="9207" y="127000"/>
                </a:cubicBezTo>
                <a:cubicBezTo>
                  <a:pt x="12859" y="127000"/>
                  <a:pt x="16073" y="129302"/>
                  <a:pt x="18256" y="132239"/>
                </a:cubicBezTo>
                <a:cubicBezTo>
                  <a:pt x="21709" y="136843"/>
                  <a:pt x="26472" y="139700"/>
                  <a:pt x="31750" y="139700"/>
                </a:cubicBezTo>
                <a:cubicBezTo>
                  <a:pt x="42267" y="139700"/>
                  <a:pt x="50800" y="128310"/>
                  <a:pt x="50800" y="114300"/>
                </a:cubicBezTo>
                <a:cubicBezTo>
                  <a:pt x="50800" y="100290"/>
                  <a:pt x="42267" y="88900"/>
                  <a:pt x="31750" y="88900"/>
                </a:cubicBezTo>
                <a:cubicBezTo>
                  <a:pt x="26472" y="88900"/>
                  <a:pt x="21709" y="91757"/>
                  <a:pt x="18256" y="96361"/>
                </a:cubicBezTo>
                <a:cubicBezTo>
                  <a:pt x="16073" y="99298"/>
                  <a:pt x="12898" y="101600"/>
                  <a:pt x="9207" y="101600"/>
                </a:cubicBezTo>
                <a:cubicBezTo>
                  <a:pt x="4128" y="101600"/>
                  <a:pt x="0" y="97473"/>
                  <a:pt x="0" y="92393"/>
                </a:cubicBezTo>
                <a:lnTo>
                  <a:pt x="0" y="69850"/>
                </a:lnTo>
                <a:cubicBezTo>
                  <a:pt x="0" y="59333"/>
                  <a:pt x="8533" y="50800"/>
                  <a:pt x="19050" y="50800"/>
                </a:cubicBezTo>
                <a:lnTo>
                  <a:pt x="62230" y="50800"/>
                </a:lnTo>
                <a:cubicBezTo>
                  <a:pt x="68183" y="50800"/>
                  <a:pt x="73025" y="45958"/>
                  <a:pt x="73025" y="40005"/>
                </a:cubicBezTo>
                <a:cubicBezTo>
                  <a:pt x="73025" y="36235"/>
                  <a:pt x="70882" y="32861"/>
                  <a:pt x="68263" y="30123"/>
                </a:cubicBezTo>
                <a:cubicBezTo>
                  <a:pt x="65286" y="26988"/>
                  <a:pt x="63500" y="23178"/>
                  <a:pt x="63500" y="19050"/>
                </a:cubicBezTo>
                <a:cubicBezTo>
                  <a:pt x="63500" y="8533"/>
                  <a:pt x="74890" y="0"/>
                  <a:pt x="88900" y="0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812800" y="4064000"/>
            <a:ext cx="49784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Bite-Sized:</a:t>
            </a:r>
            <a:r>
              <a:rPr lang="en-US" sz="16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 Short, engaging lessons to maintain focus.</a:t>
            </a:r>
            <a:endParaRPr lang="en-US" sz="1600" dirty="0"/>
          </a:p>
        </p:txBody>
      </p:sp>
      <p:sp>
        <p:nvSpPr>
          <p:cNvPr id="11" name="Shape 8"/>
          <p:cNvSpPr/>
          <p:nvPr/>
        </p:nvSpPr>
        <p:spPr>
          <a:xfrm>
            <a:off x="254000" y="4927600"/>
            <a:ext cx="406400" cy="406400"/>
          </a:xfrm>
          <a:custGeom>
            <a:avLst/>
            <a:gdLst/>
            <a:ahLst/>
            <a:cxnLst/>
            <a:rect l="l" t="t" r="r" b="b"/>
            <a:pathLst>
              <a:path w="406400" h="406400">
                <a:moveTo>
                  <a:pt x="203200" y="0"/>
                </a:moveTo>
                <a:lnTo>
                  <a:pt x="203200" y="0"/>
                </a:lnTo>
                <a:cubicBezTo>
                  <a:pt x="315349" y="0"/>
                  <a:pt x="406400" y="91051"/>
                  <a:pt x="406400" y="203200"/>
                </a:cubicBezTo>
                <a:lnTo>
                  <a:pt x="406400" y="203200"/>
                </a:lnTo>
                <a:cubicBezTo>
                  <a:pt x="406400" y="315349"/>
                  <a:pt x="315349" y="406400"/>
                  <a:pt x="203200" y="406400"/>
                </a:cubicBezTo>
                <a:lnTo>
                  <a:pt x="203200" y="406400"/>
                </a:lnTo>
                <a:cubicBezTo>
                  <a:pt x="91051" y="406400"/>
                  <a:pt x="0" y="315349"/>
                  <a:pt x="0" y="203200"/>
                </a:cubicBezTo>
                <a:lnTo>
                  <a:pt x="0" y="203200"/>
                </a:lnTo>
                <a:cubicBezTo>
                  <a:pt x="0" y="91051"/>
                  <a:pt x="91051" y="0"/>
                  <a:pt x="203200" y="0"/>
                </a:cubicBezTo>
                <a:close/>
              </a:path>
            </a:pathLst>
          </a:custGeom>
          <a:solidFill>
            <a:srgbClr val="678BC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355600" y="5029200"/>
            <a:ext cx="203200" cy="203200"/>
          </a:xfrm>
          <a:custGeom>
            <a:avLst/>
            <a:gdLst/>
            <a:ahLst/>
            <a:cxnLst/>
            <a:rect l="l" t="t" r="r" b="b"/>
            <a:pathLst>
              <a:path w="203200" h="203200">
                <a:moveTo>
                  <a:pt x="0" y="101600"/>
                </a:moveTo>
                <a:cubicBezTo>
                  <a:pt x="0" y="45525"/>
                  <a:pt x="45525" y="0"/>
                  <a:pt x="101600" y="0"/>
                </a:cubicBezTo>
                <a:cubicBezTo>
                  <a:pt x="157675" y="0"/>
                  <a:pt x="203200" y="45525"/>
                  <a:pt x="203200" y="101600"/>
                </a:cubicBezTo>
                <a:cubicBezTo>
                  <a:pt x="203200" y="157675"/>
                  <a:pt x="157675" y="203200"/>
                  <a:pt x="101600" y="203200"/>
                </a:cubicBezTo>
                <a:cubicBezTo>
                  <a:pt x="45525" y="203200"/>
                  <a:pt x="0" y="157675"/>
                  <a:pt x="0" y="101600"/>
                </a:cubicBezTo>
                <a:close/>
                <a:moveTo>
                  <a:pt x="64095" y="67429"/>
                </a:moveTo>
                <a:cubicBezTo>
                  <a:pt x="59253" y="65365"/>
                  <a:pt x="53657" y="67588"/>
                  <a:pt x="51594" y="72430"/>
                </a:cubicBezTo>
                <a:cubicBezTo>
                  <a:pt x="49530" y="77272"/>
                  <a:pt x="51753" y="82868"/>
                  <a:pt x="56594" y="84931"/>
                </a:cubicBezTo>
                <a:lnTo>
                  <a:pt x="61317" y="86955"/>
                </a:lnTo>
                <a:cubicBezTo>
                  <a:pt x="68183" y="89892"/>
                  <a:pt x="75287" y="92075"/>
                  <a:pt x="82590" y="93424"/>
                </a:cubicBezTo>
                <a:lnTo>
                  <a:pt x="82590" y="113308"/>
                </a:lnTo>
                <a:cubicBezTo>
                  <a:pt x="82590" y="115014"/>
                  <a:pt x="82312" y="116721"/>
                  <a:pt x="81756" y="118308"/>
                </a:cubicBezTo>
                <a:lnTo>
                  <a:pt x="70366" y="152479"/>
                </a:lnTo>
                <a:cubicBezTo>
                  <a:pt x="68699" y="157480"/>
                  <a:pt x="71398" y="162878"/>
                  <a:pt x="76398" y="164544"/>
                </a:cubicBezTo>
                <a:cubicBezTo>
                  <a:pt x="81399" y="166211"/>
                  <a:pt x="86797" y="163513"/>
                  <a:pt x="88463" y="158512"/>
                </a:cubicBezTo>
                <a:lnTo>
                  <a:pt x="98147" y="129461"/>
                </a:lnTo>
                <a:cubicBezTo>
                  <a:pt x="98663" y="127953"/>
                  <a:pt x="100052" y="126921"/>
                  <a:pt x="101640" y="126921"/>
                </a:cubicBezTo>
                <a:cubicBezTo>
                  <a:pt x="103227" y="126921"/>
                  <a:pt x="104656" y="127953"/>
                  <a:pt x="105132" y="129461"/>
                </a:cubicBezTo>
                <a:lnTo>
                  <a:pt x="114816" y="158512"/>
                </a:lnTo>
                <a:cubicBezTo>
                  <a:pt x="116483" y="163513"/>
                  <a:pt x="121880" y="166211"/>
                  <a:pt x="126881" y="164544"/>
                </a:cubicBezTo>
                <a:cubicBezTo>
                  <a:pt x="131882" y="162878"/>
                  <a:pt x="134541" y="157559"/>
                  <a:pt x="132874" y="152559"/>
                </a:cubicBezTo>
                <a:lnTo>
                  <a:pt x="121483" y="118388"/>
                </a:lnTo>
                <a:cubicBezTo>
                  <a:pt x="120928" y="116761"/>
                  <a:pt x="120650" y="115094"/>
                  <a:pt x="120650" y="113387"/>
                </a:cubicBezTo>
                <a:lnTo>
                  <a:pt x="120650" y="93504"/>
                </a:lnTo>
                <a:cubicBezTo>
                  <a:pt x="127953" y="92115"/>
                  <a:pt x="135057" y="89972"/>
                  <a:pt x="141923" y="87035"/>
                </a:cubicBezTo>
                <a:lnTo>
                  <a:pt x="146645" y="85011"/>
                </a:lnTo>
                <a:cubicBezTo>
                  <a:pt x="151487" y="82947"/>
                  <a:pt x="153710" y="77351"/>
                  <a:pt x="151646" y="72509"/>
                </a:cubicBezTo>
                <a:cubicBezTo>
                  <a:pt x="149582" y="67667"/>
                  <a:pt x="143986" y="65445"/>
                  <a:pt x="139144" y="67508"/>
                </a:cubicBezTo>
                <a:lnTo>
                  <a:pt x="134422" y="69453"/>
                </a:lnTo>
                <a:cubicBezTo>
                  <a:pt x="124063" y="73898"/>
                  <a:pt x="112911" y="76200"/>
                  <a:pt x="101600" y="76200"/>
                </a:cubicBezTo>
                <a:cubicBezTo>
                  <a:pt x="90289" y="76200"/>
                  <a:pt x="79177" y="73898"/>
                  <a:pt x="68778" y="69453"/>
                </a:cubicBezTo>
                <a:lnTo>
                  <a:pt x="64056" y="67429"/>
                </a:lnTo>
                <a:close/>
                <a:moveTo>
                  <a:pt x="101600" y="63500"/>
                </a:moveTo>
                <a:cubicBezTo>
                  <a:pt x="110362" y="63500"/>
                  <a:pt x="117475" y="56387"/>
                  <a:pt x="117475" y="47625"/>
                </a:cubicBezTo>
                <a:cubicBezTo>
                  <a:pt x="117475" y="38863"/>
                  <a:pt x="110362" y="31750"/>
                  <a:pt x="101600" y="31750"/>
                </a:cubicBezTo>
                <a:cubicBezTo>
                  <a:pt x="92838" y="31750"/>
                  <a:pt x="85725" y="38863"/>
                  <a:pt x="85725" y="47625"/>
                </a:cubicBezTo>
                <a:cubicBezTo>
                  <a:pt x="85725" y="56387"/>
                  <a:pt x="92838" y="63500"/>
                  <a:pt x="101600" y="63500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812800" y="4876800"/>
            <a:ext cx="49784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Neuro-Inclusive:</a:t>
            </a:r>
            <a:r>
              <a:rPr lang="en-US" sz="16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 Built for diverse brains from day one.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254000" y="5791200"/>
            <a:ext cx="55245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Think Spotify playlists, but for learning.</a:t>
            </a:r>
            <a:endParaRPr lang="en-US" sz="1600" dirty="0"/>
          </a:p>
        </p:txBody>
      </p:sp>
      <p:pic>
        <p:nvPicPr>
          <p:cNvPr id="15" name="Image 1" descr="https://kimi-web-img.moonshot.cn/img/img.freepik.com/92e2d0fc1bf7ab9111de21d508d6593e0f5c8419.jpg"/>
          <p:cNvPicPr>
            <a:picLocks noChangeAspect="1"/>
          </p:cNvPicPr>
          <p:nvPr/>
        </p:nvPicPr>
        <p:blipFill>
          <a:blip r:embed="rId4"/>
          <a:srcRect l="21850" r="21850"/>
          <a:stretch/>
        </p:blipFill>
        <p:spPr>
          <a:xfrm>
            <a:off x="7112000" y="1524000"/>
            <a:ext cx="3810000" cy="3810000"/>
          </a:xfrm>
          <a:prstGeom prst="roundRect">
            <a:avLst>
              <a:gd name="adj" fmla="val 5333"/>
            </a:avLst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gradFill flip="none" rotWithShape="0">
          <a:gsLst>
            <a:gs pos="0">
              <a:srgbClr val="94B9FF">
                <a:alpha val="0"/>
              </a:srgbClr>
            </a:gs>
            <a:gs pos="9000">
              <a:srgbClr val="94B9FF">
                <a:alpha val="0"/>
              </a:srgbClr>
            </a:gs>
            <a:gs pos="40000">
              <a:srgbClr val="94B9FF">
                <a:alpha val="11000"/>
              </a:srgbClr>
            </a:gs>
            <a:gs pos="63000">
              <a:srgbClr val="94B9FF">
                <a:alpha val="9000"/>
              </a:srgbClr>
            </a:gs>
            <a:gs pos="84000">
              <a:srgbClr val="94B9FF">
                <a:alpha val="46000"/>
              </a:srgbClr>
            </a:gs>
            <a:gs pos="100000">
              <a:srgbClr val="94B9FF">
                <a:alpha val="46000"/>
              </a:srgbClr>
            </a:gs>
          </a:gsLst>
          <a:lin ang="6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slides_tmpl/image/25-08-27-19:57:29-d2nf5a98bjvh7rlivrvg.png"/>
          <p:cNvPicPr>
            <a:picLocks noChangeAspect="1"/>
          </p:cNvPicPr>
          <p:nvPr/>
        </p:nvPicPr>
        <p:blipFill>
          <a:blip r:embed="rId3"/>
          <a:srcRect l="20060" t="9520" b="9520"/>
          <a:stretch/>
        </p:blipFill>
        <p:spPr>
          <a:xfrm>
            <a:off x="3559810" y="0"/>
            <a:ext cx="6771640" cy="6858000"/>
          </a:xfrm>
          <a:prstGeom prst="rect">
            <a:avLst/>
          </a:prstGeom>
        </p:spPr>
      </p:pic>
      <p:pic>
        <p:nvPicPr>
          <p:cNvPr id="3" name="Image 1" descr="https://kimi-img.moonshot.cn/pub/slides/slides_tmpl/image/25-08-27-19:57:29-d2nf5a98bjvh7rlivru0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3620" y="2388552"/>
            <a:ext cx="1600200" cy="1651000"/>
          </a:xfrm>
          <a:prstGeom prst="rect">
            <a:avLst/>
          </a:prstGeom>
        </p:spPr>
      </p:pic>
      <p:sp>
        <p:nvSpPr>
          <p:cNvPr id="4" name="Shape 0"/>
          <p:cNvSpPr/>
          <p:nvPr/>
        </p:nvSpPr>
        <p:spPr>
          <a:xfrm>
            <a:off x="1504315" y="2848610"/>
            <a:ext cx="1320165" cy="133477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1"/>
          <p:cNvSpPr/>
          <p:nvPr/>
        </p:nvSpPr>
        <p:spPr>
          <a:xfrm>
            <a:off x="1504315" y="2848610"/>
            <a:ext cx="1320165" cy="133477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6" name="Shape 2"/>
          <p:cNvSpPr/>
          <p:nvPr/>
        </p:nvSpPr>
        <p:spPr>
          <a:xfrm>
            <a:off x="1509395" y="2843530"/>
            <a:ext cx="1320165" cy="1334770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84000"/>
                </a:srgbClr>
              </a:gs>
              <a:gs pos="2000">
                <a:srgbClr val="D1DCF2">
                  <a:alpha val="84000"/>
                </a:srgbClr>
              </a:gs>
              <a:gs pos="55000">
                <a:srgbClr val="4874CB">
                  <a:alpha val="69000"/>
                </a:srgbClr>
              </a:gs>
              <a:gs pos="100000">
                <a:srgbClr val="345FB6"/>
              </a:gs>
            </a:gsLst>
            <a:path path="circle">
              <a:fillToRect r="100000" b="100000"/>
            </a:path>
            <a:tileRect l="-100000" t="-100000"/>
          </a:gradFill>
          <a:ln/>
          <a:effectLst>
            <a:outerShdw blurRad="304800" dist="184847" dir="2700000" algn="bl" rotWithShape="0">
              <a:srgbClr val="2E54A1">
                <a:alpha val="23922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3"/>
          <p:cNvSpPr/>
          <p:nvPr/>
        </p:nvSpPr>
        <p:spPr>
          <a:xfrm>
            <a:off x="1509395" y="2843530"/>
            <a:ext cx="1320165" cy="133477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8" name="Text 4"/>
          <p:cNvSpPr/>
          <p:nvPr/>
        </p:nvSpPr>
        <p:spPr>
          <a:xfrm>
            <a:off x="1504315" y="3018790"/>
            <a:ext cx="1320165" cy="9931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algn="ctr">
              <a:lnSpc>
                <a:spcPct val="100000"/>
              </a:lnSpc>
            </a:pPr>
            <a:r>
              <a:rPr lang="en-US" sz="48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02</a:t>
            </a:r>
            <a:endParaRPr lang="en-US" sz="1600" dirty="0"/>
          </a:p>
        </p:txBody>
      </p:sp>
      <p:sp>
        <p:nvSpPr>
          <p:cNvPr id="9" name="Text 5"/>
          <p:cNvSpPr/>
          <p:nvPr/>
        </p:nvSpPr>
        <p:spPr>
          <a:xfrm>
            <a:off x="3142615" y="3230880"/>
            <a:ext cx="8497570" cy="6096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en-US" sz="4000" b="1" dirty="0">
                <a:solidFill>
                  <a:srgbClr val="4874CB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Market &amp; Reach</a:t>
            </a:r>
            <a:endParaRPr lang="en-US" sz="1600" dirty="0"/>
          </a:p>
        </p:txBody>
      </p:sp>
      <p:sp>
        <p:nvSpPr>
          <p:cNvPr id="10" name="Text 6"/>
          <p:cNvSpPr/>
          <p:nvPr/>
        </p:nvSpPr>
        <p:spPr>
          <a:xfrm>
            <a:off x="3142615" y="2295525"/>
            <a:ext cx="8497570" cy="9067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50000"/>
              </a:lnSpc>
            </a:pPr>
            <a:r>
              <a:rPr lang="en-US" sz="4400" b="1" dirty="0">
                <a:solidFill>
                  <a:srgbClr val="00000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PART 02</a:t>
            </a:r>
            <a:endParaRPr lang="en-US" sz="1600" dirty="0"/>
          </a:p>
        </p:txBody>
      </p:sp>
      <p:pic>
        <p:nvPicPr>
          <p:cNvPr id="11" name="Image 2" descr="https://kimi-img.moonshot.cn/pub/slides/slides_tmpl/image/25-08-27-19:57:29-d2nf5a98bjvh7rlivrs0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460000">
            <a:off x="9391650" y="613410"/>
            <a:ext cx="4236720" cy="1689100"/>
          </a:xfrm>
          <a:prstGeom prst="rect">
            <a:avLst/>
          </a:prstGeom>
        </p:spPr>
      </p:pic>
      <p:sp>
        <p:nvSpPr>
          <p:cNvPr id="12" name="Shape 7"/>
          <p:cNvSpPr/>
          <p:nvPr/>
        </p:nvSpPr>
        <p:spPr>
          <a:xfrm rot="7680000">
            <a:off x="9137650" y="5888355"/>
            <a:ext cx="430530" cy="430530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14000"/>
                </a:srgbClr>
              </a:gs>
              <a:gs pos="22000">
                <a:srgbClr val="6389D3">
                  <a:alpha val="48000"/>
                </a:srgbClr>
              </a:gs>
              <a:gs pos="45000">
                <a:srgbClr val="6389D3">
                  <a:alpha val="83000"/>
                </a:srgbClr>
              </a:gs>
              <a:gs pos="66000">
                <a:srgbClr val="6389D3">
                  <a:alpha val="87000"/>
                </a:srgbClr>
              </a:gs>
              <a:gs pos="100000">
                <a:srgbClr val="6389D3">
                  <a:alpha val="87000"/>
                </a:srgbClr>
              </a:gs>
            </a:gsLst>
            <a:lin ang="54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8"/>
          <p:cNvSpPr/>
          <p:nvPr/>
        </p:nvSpPr>
        <p:spPr>
          <a:xfrm rot="7680000">
            <a:off x="9137650" y="5888355"/>
            <a:ext cx="430530" cy="43053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14" name="Shape 9"/>
          <p:cNvSpPr/>
          <p:nvPr/>
        </p:nvSpPr>
        <p:spPr>
          <a:xfrm rot="4020000">
            <a:off x="9440545" y="886460"/>
            <a:ext cx="219075" cy="219075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14000"/>
                </a:srgbClr>
              </a:gs>
              <a:gs pos="22000">
                <a:srgbClr val="6389D3">
                  <a:alpha val="42000"/>
                </a:srgbClr>
              </a:gs>
              <a:gs pos="45000">
                <a:srgbClr val="6389D3">
                  <a:alpha val="68000"/>
                </a:srgbClr>
              </a:gs>
              <a:gs pos="66000">
                <a:srgbClr val="6389D3">
                  <a:alpha val="76000"/>
                </a:srgbClr>
              </a:gs>
              <a:gs pos="100000">
                <a:srgbClr val="6389D3">
                  <a:alpha val="76000"/>
                </a:srgbClr>
              </a:gs>
            </a:gsLst>
            <a:lin ang="54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0"/>
          <p:cNvSpPr/>
          <p:nvPr/>
        </p:nvSpPr>
        <p:spPr>
          <a:xfrm rot="4020000">
            <a:off x="9440545" y="886460"/>
            <a:ext cx="219075" cy="219075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3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slides_tmpl/image/25-08-27-19:57:31-d2nf5ap8bjvh7rlivs4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0805" y="-107950"/>
            <a:ext cx="12311380" cy="697865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39700" y="1346200"/>
            <a:ext cx="11912600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90000"/>
              </a:lnSpc>
            </a:pPr>
            <a:r>
              <a:rPr lang="en-US" sz="36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Three User Groups, One App</a:t>
            </a:r>
            <a:endParaRPr lang="en-US" sz="1600" dirty="0"/>
          </a:p>
        </p:txBody>
      </p:sp>
      <p:sp>
        <p:nvSpPr>
          <p:cNvPr id="4" name="Shape 1"/>
          <p:cNvSpPr/>
          <p:nvPr/>
        </p:nvSpPr>
        <p:spPr>
          <a:xfrm>
            <a:off x="254000" y="2260600"/>
            <a:ext cx="3695700" cy="3251200"/>
          </a:xfrm>
          <a:custGeom>
            <a:avLst/>
            <a:gdLst/>
            <a:ahLst/>
            <a:cxnLst/>
            <a:rect l="l" t="t" r="r" b="b"/>
            <a:pathLst>
              <a:path w="3695700" h="3251200">
                <a:moveTo>
                  <a:pt x="152416" y="0"/>
                </a:moveTo>
                <a:lnTo>
                  <a:pt x="3543284" y="0"/>
                </a:lnTo>
                <a:cubicBezTo>
                  <a:pt x="3627461" y="0"/>
                  <a:pt x="3695700" y="68239"/>
                  <a:pt x="3695700" y="152416"/>
                </a:cubicBezTo>
                <a:lnTo>
                  <a:pt x="3695700" y="3098784"/>
                </a:lnTo>
                <a:cubicBezTo>
                  <a:pt x="3695700" y="3182961"/>
                  <a:pt x="3627461" y="3251200"/>
                  <a:pt x="3543284" y="3251200"/>
                </a:cubicBezTo>
                <a:lnTo>
                  <a:pt x="152416" y="3251200"/>
                </a:lnTo>
                <a:cubicBezTo>
                  <a:pt x="68239" y="3251200"/>
                  <a:pt x="0" y="3182961"/>
                  <a:pt x="0" y="3098784"/>
                </a:cubicBezTo>
                <a:lnTo>
                  <a:pt x="0" y="152416"/>
                </a:lnTo>
                <a:cubicBezTo>
                  <a:pt x="0" y="68295"/>
                  <a:pt x="68295" y="0"/>
                  <a:pt x="152416" y="0"/>
                </a:cubicBezTo>
                <a:close/>
              </a:path>
            </a:pathLst>
          </a:custGeom>
          <a:solidFill>
            <a:srgbClr val="9AB3D4">
              <a:alpha val="20000"/>
            </a:srgbClr>
          </a:solidFill>
          <a:ln/>
          <a:effectLst>
            <a:outerShdw blurRad="76200" dist="508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1693267" y="2565400"/>
            <a:ext cx="812800" cy="812800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lnTo>
                  <a:pt x="406400" y="0"/>
                </a:lnTo>
                <a:cubicBezTo>
                  <a:pt x="630698" y="0"/>
                  <a:pt x="812800" y="182102"/>
                  <a:pt x="812800" y="406400"/>
                </a:cubicBezTo>
                <a:lnTo>
                  <a:pt x="812800" y="406400"/>
                </a:lnTo>
                <a:cubicBezTo>
                  <a:pt x="812800" y="630698"/>
                  <a:pt x="630698" y="812800"/>
                  <a:pt x="406400" y="812800"/>
                </a:cubicBezTo>
                <a:lnTo>
                  <a:pt x="406400" y="812800"/>
                </a:lnTo>
                <a:cubicBezTo>
                  <a:pt x="182102" y="812800"/>
                  <a:pt x="0" y="630698"/>
                  <a:pt x="0" y="406400"/>
                </a:cubicBezTo>
                <a:lnTo>
                  <a:pt x="0" y="406400"/>
                </a:lnTo>
                <a:cubicBezTo>
                  <a:pt x="0" y="182102"/>
                  <a:pt x="182102" y="0"/>
                  <a:pt x="406400" y="0"/>
                </a:cubicBezTo>
                <a:close/>
              </a:path>
            </a:pathLst>
          </a:custGeom>
          <a:solidFill>
            <a:srgbClr val="9AB3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1936155" y="2781300"/>
            <a:ext cx="333375" cy="381000"/>
          </a:xfrm>
          <a:custGeom>
            <a:avLst/>
            <a:gdLst/>
            <a:ahLst/>
            <a:cxnLst/>
            <a:rect l="l" t="t" r="r" b="b"/>
            <a:pathLst>
              <a:path w="333375" h="381000">
                <a:moveTo>
                  <a:pt x="179561" y="-9674"/>
                </a:moveTo>
                <a:cubicBezTo>
                  <a:pt x="171078" y="-11385"/>
                  <a:pt x="162371" y="-11385"/>
                  <a:pt x="153888" y="-9674"/>
                </a:cubicBezTo>
                <a:lnTo>
                  <a:pt x="14362" y="18231"/>
                </a:lnTo>
                <a:cubicBezTo>
                  <a:pt x="6028" y="19869"/>
                  <a:pt x="0" y="27236"/>
                  <a:pt x="0" y="35719"/>
                </a:cubicBezTo>
                <a:cubicBezTo>
                  <a:pt x="0" y="43383"/>
                  <a:pt x="4837" y="50081"/>
                  <a:pt x="11906" y="52536"/>
                </a:cubicBezTo>
                <a:lnTo>
                  <a:pt x="11906" y="107156"/>
                </a:lnTo>
                <a:lnTo>
                  <a:pt x="223" y="165646"/>
                </a:lnTo>
                <a:cubicBezTo>
                  <a:pt x="74" y="166315"/>
                  <a:pt x="0" y="167060"/>
                  <a:pt x="0" y="167804"/>
                </a:cubicBezTo>
                <a:cubicBezTo>
                  <a:pt x="0" y="173757"/>
                  <a:pt x="4837" y="178668"/>
                  <a:pt x="10864" y="178668"/>
                </a:cubicBezTo>
                <a:lnTo>
                  <a:pt x="36835" y="178668"/>
                </a:lnTo>
                <a:cubicBezTo>
                  <a:pt x="42788" y="178668"/>
                  <a:pt x="47699" y="173831"/>
                  <a:pt x="47699" y="167804"/>
                </a:cubicBezTo>
                <a:cubicBezTo>
                  <a:pt x="47699" y="167060"/>
                  <a:pt x="47625" y="166390"/>
                  <a:pt x="47476" y="165646"/>
                </a:cubicBezTo>
                <a:lnTo>
                  <a:pt x="35719" y="107156"/>
                </a:lnTo>
                <a:lnTo>
                  <a:pt x="35719" y="57522"/>
                </a:lnTo>
                <a:lnTo>
                  <a:pt x="71438" y="64666"/>
                </a:lnTo>
                <a:lnTo>
                  <a:pt x="71438" y="107156"/>
                </a:lnTo>
                <a:cubicBezTo>
                  <a:pt x="71438" y="159767"/>
                  <a:pt x="114077" y="202406"/>
                  <a:pt x="166688" y="202406"/>
                </a:cubicBezTo>
                <a:cubicBezTo>
                  <a:pt x="219298" y="202406"/>
                  <a:pt x="261938" y="159767"/>
                  <a:pt x="261938" y="107156"/>
                </a:cubicBezTo>
                <a:lnTo>
                  <a:pt x="261938" y="64666"/>
                </a:lnTo>
                <a:lnTo>
                  <a:pt x="319013" y="53280"/>
                </a:lnTo>
                <a:cubicBezTo>
                  <a:pt x="327347" y="51569"/>
                  <a:pt x="333375" y="44202"/>
                  <a:pt x="333375" y="35719"/>
                </a:cubicBezTo>
                <a:cubicBezTo>
                  <a:pt x="333375" y="27236"/>
                  <a:pt x="327347" y="19869"/>
                  <a:pt x="319013" y="18231"/>
                </a:cubicBezTo>
                <a:lnTo>
                  <a:pt x="179561" y="-9674"/>
                </a:lnTo>
                <a:close/>
                <a:moveTo>
                  <a:pt x="166688" y="166688"/>
                </a:moveTo>
                <a:cubicBezTo>
                  <a:pt x="133796" y="166688"/>
                  <a:pt x="107156" y="140047"/>
                  <a:pt x="107156" y="107156"/>
                </a:cubicBezTo>
                <a:lnTo>
                  <a:pt x="226219" y="107156"/>
                </a:lnTo>
                <a:cubicBezTo>
                  <a:pt x="226219" y="140047"/>
                  <a:pt x="199579" y="166688"/>
                  <a:pt x="166688" y="166688"/>
                </a:cubicBezTo>
                <a:close/>
                <a:moveTo>
                  <a:pt x="89371" y="238199"/>
                </a:moveTo>
                <a:cubicBezTo>
                  <a:pt x="43681" y="259184"/>
                  <a:pt x="11906" y="305321"/>
                  <a:pt x="11906" y="358899"/>
                </a:cubicBezTo>
                <a:cubicBezTo>
                  <a:pt x="11906" y="371103"/>
                  <a:pt x="21803" y="381000"/>
                  <a:pt x="34007" y="381000"/>
                </a:cubicBezTo>
                <a:lnTo>
                  <a:pt x="148828" y="381000"/>
                </a:lnTo>
                <a:lnTo>
                  <a:pt x="148828" y="272355"/>
                </a:lnTo>
                <a:lnTo>
                  <a:pt x="106114" y="240357"/>
                </a:lnTo>
                <a:cubicBezTo>
                  <a:pt x="101278" y="236711"/>
                  <a:pt x="94804" y="235744"/>
                  <a:pt x="89297" y="238274"/>
                </a:cubicBezTo>
                <a:close/>
                <a:moveTo>
                  <a:pt x="184547" y="381000"/>
                </a:moveTo>
                <a:lnTo>
                  <a:pt x="299368" y="381000"/>
                </a:lnTo>
                <a:cubicBezTo>
                  <a:pt x="311572" y="381000"/>
                  <a:pt x="321469" y="371103"/>
                  <a:pt x="321469" y="358899"/>
                </a:cubicBezTo>
                <a:cubicBezTo>
                  <a:pt x="321469" y="305321"/>
                  <a:pt x="289694" y="259184"/>
                  <a:pt x="244004" y="238274"/>
                </a:cubicBezTo>
                <a:cubicBezTo>
                  <a:pt x="238497" y="235744"/>
                  <a:pt x="232023" y="236711"/>
                  <a:pt x="227186" y="240357"/>
                </a:cubicBezTo>
                <a:lnTo>
                  <a:pt x="184472" y="272355"/>
                </a:lnTo>
                <a:lnTo>
                  <a:pt x="184472" y="381000"/>
                </a:ln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495300" y="3581400"/>
            <a:ext cx="3213100" cy="3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20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Students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514350" y="4038600"/>
            <a:ext cx="3175000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Need fast, effective revision tools.</a:t>
            </a:r>
            <a:endParaRPr lang="en-US" sz="1600" dirty="0"/>
          </a:p>
        </p:txBody>
      </p:sp>
      <p:sp>
        <p:nvSpPr>
          <p:cNvPr id="9" name="Shape 6"/>
          <p:cNvSpPr/>
          <p:nvPr/>
        </p:nvSpPr>
        <p:spPr>
          <a:xfrm>
            <a:off x="558800" y="4749800"/>
            <a:ext cx="3086100" cy="457200"/>
          </a:xfrm>
          <a:custGeom>
            <a:avLst/>
            <a:gdLst/>
            <a:ahLst/>
            <a:cxnLst/>
            <a:rect l="l" t="t" r="r" b="b"/>
            <a:pathLst>
              <a:path w="3086100" h="457200">
                <a:moveTo>
                  <a:pt x="76202" y="0"/>
                </a:moveTo>
                <a:lnTo>
                  <a:pt x="3009898" y="0"/>
                </a:lnTo>
                <a:cubicBezTo>
                  <a:pt x="3051983" y="0"/>
                  <a:pt x="3086100" y="34117"/>
                  <a:pt x="3086100" y="76202"/>
                </a:cubicBezTo>
                <a:lnTo>
                  <a:pt x="3086100" y="380998"/>
                </a:lnTo>
                <a:cubicBezTo>
                  <a:pt x="3086100" y="423083"/>
                  <a:pt x="3051983" y="457200"/>
                  <a:pt x="3009898" y="457200"/>
                </a:cubicBezTo>
                <a:lnTo>
                  <a:pt x="76202" y="457200"/>
                </a:lnTo>
                <a:cubicBezTo>
                  <a:pt x="34145" y="457200"/>
                  <a:pt x="0" y="423055"/>
                  <a:pt x="0" y="380998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3C5A8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514350" y="4749800"/>
            <a:ext cx="3175000" cy="457200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ctr"/>
          <a:lstStyle/>
          <a:p>
            <a:pPr algn="ctr">
              <a:lnSpc>
                <a:spcPct val="120000"/>
              </a:lnSpc>
            </a:pPr>
            <a:r>
              <a:rPr lang="en-US" sz="14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Personalised Study Plans</a:t>
            </a:r>
            <a:endParaRPr lang="en-US" sz="1600" dirty="0"/>
          </a:p>
        </p:txBody>
      </p:sp>
      <p:sp>
        <p:nvSpPr>
          <p:cNvPr id="11" name="Shape 8"/>
          <p:cNvSpPr/>
          <p:nvPr/>
        </p:nvSpPr>
        <p:spPr>
          <a:xfrm>
            <a:off x="4158045" y="2179320"/>
            <a:ext cx="3695700" cy="3251200"/>
          </a:xfrm>
          <a:custGeom>
            <a:avLst/>
            <a:gdLst/>
            <a:ahLst/>
            <a:cxnLst/>
            <a:rect l="l" t="t" r="r" b="b"/>
            <a:pathLst>
              <a:path w="3695700" h="3251200">
                <a:moveTo>
                  <a:pt x="152416" y="0"/>
                </a:moveTo>
                <a:lnTo>
                  <a:pt x="3543284" y="0"/>
                </a:lnTo>
                <a:cubicBezTo>
                  <a:pt x="3627461" y="0"/>
                  <a:pt x="3695700" y="68239"/>
                  <a:pt x="3695700" y="152416"/>
                </a:cubicBezTo>
                <a:lnTo>
                  <a:pt x="3695700" y="3098784"/>
                </a:lnTo>
                <a:cubicBezTo>
                  <a:pt x="3695700" y="3182961"/>
                  <a:pt x="3627461" y="3251200"/>
                  <a:pt x="3543284" y="3251200"/>
                </a:cubicBezTo>
                <a:lnTo>
                  <a:pt x="152416" y="3251200"/>
                </a:lnTo>
                <a:cubicBezTo>
                  <a:pt x="68239" y="3251200"/>
                  <a:pt x="0" y="3182961"/>
                  <a:pt x="0" y="3098784"/>
                </a:cubicBezTo>
                <a:lnTo>
                  <a:pt x="0" y="152416"/>
                </a:lnTo>
                <a:cubicBezTo>
                  <a:pt x="0" y="68295"/>
                  <a:pt x="68295" y="0"/>
                  <a:pt x="152416" y="0"/>
                </a:cubicBezTo>
                <a:close/>
              </a:path>
            </a:pathLst>
          </a:custGeom>
          <a:solidFill>
            <a:srgbClr val="678BC7">
              <a:alpha val="30196"/>
            </a:srgbClr>
          </a:solidFill>
          <a:ln/>
          <a:effectLst>
            <a:outerShdw blurRad="190500" dist="1270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9"/>
          <p:cNvSpPr/>
          <p:nvPr/>
        </p:nvSpPr>
        <p:spPr>
          <a:xfrm>
            <a:off x="5669275" y="2499361"/>
            <a:ext cx="812800" cy="812800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lnTo>
                  <a:pt x="406400" y="0"/>
                </a:lnTo>
                <a:cubicBezTo>
                  <a:pt x="630698" y="0"/>
                  <a:pt x="812800" y="182102"/>
                  <a:pt x="812800" y="406400"/>
                </a:cubicBezTo>
                <a:lnTo>
                  <a:pt x="812800" y="406400"/>
                </a:lnTo>
                <a:cubicBezTo>
                  <a:pt x="812800" y="630698"/>
                  <a:pt x="630698" y="812800"/>
                  <a:pt x="406400" y="812800"/>
                </a:cubicBezTo>
                <a:lnTo>
                  <a:pt x="406400" y="812800"/>
                </a:lnTo>
                <a:cubicBezTo>
                  <a:pt x="182102" y="812800"/>
                  <a:pt x="0" y="630698"/>
                  <a:pt x="0" y="406400"/>
                </a:cubicBezTo>
                <a:lnTo>
                  <a:pt x="0" y="406400"/>
                </a:lnTo>
                <a:cubicBezTo>
                  <a:pt x="0" y="182102"/>
                  <a:pt x="182102" y="0"/>
                  <a:pt x="406400" y="0"/>
                </a:cubicBezTo>
                <a:close/>
              </a:path>
            </a:pathLst>
          </a:custGeom>
          <a:solidFill>
            <a:srgbClr val="678BC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0"/>
          <p:cNvSpPr/>
          <p:nvPr/>
        </p:nvSpPr>
        <p:spPr>
          <a:xfrm>
            <a:off x="5896764" y="2726055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89297" y="41672"/>
                </a:moveTo>
                <a:cubicBezTo>
                  <a:pt x="89297" y="18678"/>
                  <a:pt x="107975" y="0"/>
                  <a:pt x="130969" y="0"/>
                </a:cubicBezTo>
                <a:lnTo>
                  <a:pt x="148828" y="0"/>
                </a:lnTo>
                <a:cubicBezTo>
                  <a:pt x="161999" y="0"/>
                  <a:pt x="172641" y="10641"/>
                  <a:pt x="172641" y="23812"/>
                </a:cubicBezTo>
                <a:lnTo>
                  <a:pt x="172641" y="357188"/>
                </a:lnTo>
                <a:cubicBezTo>
                  <a:pt x="172641" y="370359"/>
                  <a:pt x="161999" y="381000"/>
                  <a:pt x="148828" y="381000"/>
                </a:cubicBezTo>
                <a:lnTo>
                  <a:pt x="125016" y="381000"/>
                </a:lnTo>
                <a:cubicBezTo>
                  <a:pt x="102840" y="381000"/>
                  <a:pt x="84162" y="365820"/>
                  <a:pt x="78879" y="345281"/>
                </a:cubicBezTo>
                <a:cubicBezTo>
                  <a:pt x="78358" y="345281"/>
                  <a:pt x="77912" y="345281"/>
                  <a:pt x="77391" y="345281"/>
                </a:cubicBezTo>
                <a:cubicBezTo>
                  <a:pt x="44500" y="345281"/>
                  <a:pt x="17859" y="318641"/>
                  <a:pt x="17859" y="285750"/>
                </a:cubicBezTo>
                <a:cubicBezTo>
                  <a:pt x="17859" y="272355"/>
                  <a:pt x="22324" y="260003"/>
                  <a:pt x="29766" y="250031"/>
                </a:cubicBezTo>
                <a:cubicBezTo>
                  <a:pt x="15329" y="239167"/>
                  <a:pt x="5953" y="221903"/>
                  <a:pt x="5953" y="202406"/>
                </a:cubicBezTo>
                <a:cubicBezTo>
                  <a:pt x="5953" y="179412"/>
                  <a:pt x="19050" y="159395"/>
                  <a:pt x="38100" y="149498"/>
                </a:cubicBezTo>
                <a:cubicBezTo>
                  <a:pt x="32817" y="140568"/>
                  <a:pt x="29766" y="130150"/>
                  <a:pt x="29766" y="119063"/>
                </a:cubicBezTo>
                <a:cubicBezTo>
                  <a:pt x="29766" y="86171"/>
                  <a:pt x="56406" y="59531"/>
                  <a:pt x="89297" y="59531"/>
                </a:cubicBezTo>
                <a:lnTo>
                  <a:pt x="89297" y="41672"/>
                </a:lnTo>
                <a:close/>
                <a:moveTo>
                  <a:pt x="291703" y="41672"/>
                </a:moveTo>
                <a:lnTo>
                  <a:pt x="291703" y="59531"/>
                </a:lnTo>
                <a:cubicBezTo>
                  <a:pt x="324594" y="59531"/>
                  <a:pt x="351234" y="86171"/>
                  <a:pt x="351234" y="119063"/>
                </a:cubicBezTo>
                <a:cubicBezTo>
                  <a:pt x="351234" y="130225"/>
                  <a:pt x="348183" y="140643"/>
                  <a:pt x="342900" y="149498"/>
                </a:cubicBezTo>
                <a:cubicBezTo>
                  <a:pt x="362024" y="159395"/>
                  <a:pt x="375047" y="179338"/>
                  <a:pt x="375047" y="202406"/>
                </a:cubicBezTo>
                <a:cubicBezTo>
                  <a:pt x="375047" y="221903"/>
                  <a:pt x="365671" y="239167"/>
                  <a:pt x="351234" y="250031"/>
                </a:cubicBezTo>
                <a:cubicBezTo>
                  <a:pt x="358676" y="260003"/>
                  <a:pt x="363141" y="272355"/>
                  <a:pt x="363141" y="285750"/>
                </a:cubicBezTo>
                <a:cubicBezTo>
                  <a:pt x="363141" y="318641"/>
                  <a:pt x="336500" y="345281"/>
                  <a:pt x="303609" y="345281"/>
                </a:cubicBezTo>
                <a:cubicBezTo>
                  <a:pt x="303088" y="345281"/>
                  <a:pt x="302642" y="345281"/>
                  <a:pt x="302121" y="345281"/>
                </a:cubicBezTo>
                <a:cubicBezTo>
                  <a:pt x="296838" y="365820"/>
                  <a:pt x="278160" y="381000"/>
                  <a:pt x="255984" y="381000"/>
                </a:cubicBezTo>
                <a:lnTo>
                  <a:pt x="232172" y="381000"/>
                </a:lnTo>
                <a:cubicBezTo>
                  <a:pt x="219001" y="381000"/>
                  <a:pt x="208359" y="370359"/>
                  <a:pt x="208359" y="357188"/>
                </a:cubicBezTo>
                <a:lnTo>
                  <a:pt x="208359" y="23812"/>
                </a:lnTo>
                <a:cubicBezTo>
                  <a:pt x="208359" y="10641"/>
                  <a:pt x="219001" y="0"/>
                  <a:pt x="232172" y="0"/>
                </a:cubicBezTo>
                <a:lnTo>
                  <a:pt x="250031" y="0"/>
                </a:lnTo>
                <a:cubicBezTo>
                  <a:pt x="273025" y="0"/>
                  <a:pt x="291703" y="18678"/>
                  <a:pt x="291703" y="41672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4414585" y="3566161"/>
            <a:ext cx="3213100" cy="3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20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Neurodivergent</a:t>
            </a:r>
            <a:endParaRPr lang="en-US" sz="1600" dirty="0"/>
          </a:p>
        </p:txBody>
      </p:sp>
      <p:sp>
        <p:nvSpPr>
          <p:cNvPr id="15" name="Text 12"/>
          <p:cNvSpPr/>
          <p:nvPr/>
        </p:nvSpPr>
        <p:spPr>
          <a:xfrm>
            <a:off x="4433635" y="4046220"/>
            <a:ext cx="3175000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Need focus, less overwhelm, and accessibility.</a:t>
            </a:r>
            <a:endParaRPr lang="en-US" sz="1600" dirty="0"/>
          </a:p>
        </p:txBody>
      </p:sp>
      <p:sp>
        <p:nvSpPr>
          <p:cNvPr id="16" name="Shape 13"/>
          <p:cNvSpPr/>
          <p:nvPr/>
        </p:nvSpPr>
        <p:spPr>
          <a:xfrm>
            <a:off x="4478085" y="4792980"/>
            <a:ext cx="3086100" cy="457200"/>
          </a:xfrm>
          <a:custGeom>
            <a:avLst/>
            <a:gdLst/>
            <a:ahLst/>
            <a:cxnLst/>
            <a:rect l="l" t="t" r="r" b="b"/>
            <a:pathLst>
              <a:path w="3086100" h="457200">
                <a:moveTo>
                  <a:pt x="76202" y="0"/>
                </a:moveTo>
                <a:lnTo>
                  <a:pt x="3009898" y="0"/>
                </a:lnTo>
                <a:cubicBezTo>
                  <a:pt x="3051983" y="0"/>
                  <a:pt x="3086100" y="34117"/>
                  <a:pt x="3086100" y="76202"/>
                </a:cubicBezTo>
                <a:lnTo>
                  <a:pt x="3086100" y="380998"/>
                </a:lnTo>
                <a:cubicBezTo>
                  <a:pt x="3086100" y="423083"/>
                  <a:pt x="3051983" y="457200"/>
                  <a:pt x="3009898" y="457200"/>
                </a:cubicBezTo>
                <a:lnTo>
                  <a:pt x="76202" y="457200"/>
                </a:lnTo>
                <a:cubicBezTo>
                  <a:pt x="34145" y="457200"/>
                  <a:pt x="0" y="423055"/>
                  <a:pt x="0" y="380998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3C5A8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4433635" y="4792980"/>
            <a:ext cx="3175000" cy="457200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ctr"/>
          <a:lstStyle/>
          <a:p>
            <a:pPr algn="ctr">
              <a:lnSpc>
                <a:spcPct val="120000"/>
              </a:lnSpc>
            </a:pPr>
            <a:r>
              <a:rPr lang="en-US" sz="14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ADHD Mode &amp; Dyslexia Fonts</a:t>
            </a:r>
            <a:endParaRPr lang="en-US" sz="1600" dirty="0"/>
          </a:p>
        </p:txBody>
      </p:sp>
      <p:sp>
        <p:nvSpPr>
          <p:cNvPr id="18" name="Shape 15"/>
          <p:cNvSpPr/>
          <p:nvPr/>
        </p:nvSpPr>
        <p:spPr>
          <a:xfrm>
            <a:off x="8246666" y="2260600"/>
            <a:ext cx="3695700" cy="3251200"/>
          </a:xfrm>
          <a:custGeom>
            <a:avLst/>
            <a:gdLst/>
            <a:ahLst/>
            <a:cxnLst/>
            <a:rect l="l" t="t" r="r" b="b"/>
            <a:pathLst>
              <a:path w="3695700" h="3251200">
                <a:moveTo>
                  <a:pt x="152416" y="0"/>
                </a:moveTo>
                <a:lnTo>
                  <a:pt x="3543284" y="0"/>
                </a:lnTo>
                <a:cubicBezTo>
                  <a:pt x="3627461" y="0"/>
                  <a:pt x="3695700" y="68239"/>
                  <a:pt x="3695700" y="152416"/>
                </a:cubicBezTo>
                <a:lnTo>
                  <a:pt x="3695700" y="3098784"/>
                </a:lnTo>
                <a:cubicBezTo>
                  <a:pt x="3695700" y="3182961"/>
                  <a:pt x="3627461" y="3251200"/>
                  <a:pt x="3543284" y="3251200"/>
                </a:cubicBezTo>
                <a:lnTo>
                  <a:pt x="152416" y="3251200"/>
                </a:lnTo>
                <a:cubicBezTo>
                  <a:pt x="68239" y="3251200"/>
                  <a:pt x="0" y="3182961"/>
                  <a:pt x="0" y="3098784"/>
                </a:cubicBezTo>
                <a:lnTo>
                  <a:pt x="0" y="152416"/>
                </a:lnTo>
                <a:cubicBezTo>
                  <a:pt x="0" y="68295"/>
                  <a:pt x="68295" y="0"/>
                  <a:pt x="152416" y="0"/>
                </a:cubicBezTo>
                <a:close/>
              </a:path>
            </a:pathLst>
          </a:custGeom>
          <a:solidFill>
            <a:srgbClr val="9AB3D4">
              <a:alpha val="20000"/>
            </a:srgbClr>
          </a:solidFill>
          <a:ln/>
          <a:effectLst>
            <a:outerShdw blurRad="76200" dist="508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9685933" y="2565400"/>
            <a:ext cx="812800" cy="812800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lnTo>
                  <a:pt x="406400" y="0"/>
                </a:lnTo>
                <a:cubicBezTo>
                  <a:pt x="630698" y="0"/>
                  <a:pt x="812800" y="182102"/>
                  <a:pt x="812800" y="406400"/>
                </a:cubicBezTo>
                <a:lnTo>
                  <a:pt x="812800" y="406400"/>
                </a:lnTo>
                <a:cubicBezTo>
                  <a:pt x="812800" y="630698"/>
                  <a:pt x="630698" y="812800"/>
                  <a:pt x="406400" y="812800"/>
                </a:cubicBezTo>
                <a:lnTo>
                  <a:pt x="406400" y="812800"/>
                </a:lnTo>
                <a:cubicBezTo>
                  <a:pt x="182102" y="812800"/>
                  <a:pt x="0" y="630698"/>
                  <a:pt x="0" y="406400"/>
                </a:cubicBezTo>
                <a:lnTo>
                  <a:pt x="0" y="406400"/>
                </a:lnTo>
                <a:cubicBezTo>
                  <a:pt x="0" y="182102"/>
                  <a:pt x="182102" y="0"/>
                  <a:pt x="406400" y="0"/>
                </a:cubicBezTo>
                <a:close/>
              </a:path>
            </a:pathLst>
          </a:custGeom>
          <a:solidFill>
            <a:srgbClr val="9AB3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7"/>
          <p:cNvSpPr/>
          <p:nvPr/>
        </p:nvSpPr>
        <p:spPr>
          <a:xfrm>
            <a:off x="9881195" y="2781300"/>
            <a:ext cx="428625" cy="381000"/>
          </a:xfrm>
          <a:custGeom>
            <a:avLst/>
            <a:gdLst/>
            <a:ahLst/>
            <a:cxnLst/>
            <a:rect l="l" t="t" r="r" b="b"/>
            <a:pathLst>
              <a:path w="428625" h="381000">
                <a:moveTo>
                  <a:pt x="0" y="142875"/>
                </a:moveTo>
                <a:cubicBezTo>
                  <a:pt x="0" y="116607"/>
                  <a:pt x="21357" y="95250"/>
                  <a:pt x="47625" y="95250"/>
                </a:cubicBezTo>
                <a:lnTo>
                  <a:pt x="95250" y="95250"/>
                </a:lnTo>
                <a:lnTo>
                  <a:pt x="190426" y="9599"/>
                </a:lnTo>
                <a:cubicBezTo>
                  <a:pt x="204043" y="-2604"/>
                  <a:pt x="224656" y="-2604"/>
                  <a:pt x="238199" y="9599"/>
                </a:cubicBezTo>
                <a:lnTo>
                  <a:pt x="333375" y="95250"/>
                </a:lnTo>
                <a:lnTo>
                  <a:pt x="381000" y="95250"/>
                </a:lnTo>
                <a:cubicBezTo>
                  <a:pt x="407268" y="95250"/>
                  <a:pt x="428625" y="116607"/>
                  <a:pt x="428625" y="142875"/>
                </a:cubicBezTo>
                <a:lnTo>
                  <a:pt x="428625" y="333375"/>
                </a:lnTo>
                <a:cubicBezTo>
                  <a:pt x="428625" y="359643"/>
                  <a:pt x="407268" y="381000"/>
                  <a:pt x="381000" y="381000"/>
                </a:cubicBezTo>
                <a:lnTo>
                  <a:pt x="47625" y="381000"/>
                </a:lnTo>
                <a:cubicBezTo>
                  <a:pt x="21357" y="381000"/>
                  <a:pt x="0" y="359643"/>
                  <a:pt x="0" y="333375"/>
                </a:cubicBezTo>
                <a:lnTo>
                  <a:pt x="0" y="142875"/>
                </a:lnTo>
                <a:close/>
                <a:moveTo>
                  <a:pt x="166688" y="279797"/>
                </a:moveTo>
                <a:lnTo>
                  <a:pt x="166688" y="345281"/>
                </a:lnTo>
                <a:lnTo>
                  <a:pt x="261938" y="345281"/>
                </a:lnTo>
                <a:lnTo>
                  <a:pt x="261938" y="279797"/>
                </a:lnTo>
                <a:cubicBezTo>
                  <a:pt x="261938" y="263351"/>
                  <a:pt x="248617" y="250031"/>
                  <a:pt x="232172" y="250031"/>
                </a:cubicBezTo>
                <a:lnTo>
                  <a:pt x="196453" y="250031"/>
                </a:lnTo>
                <a:cubicBezTo>
                  <a:pt x="180008" y="250031"/>
                  <a:pt x="166688" y="263351"/>
                  <a:pt x="166688" y="279797"/>
                </a:cubicBezTo>
                <a:close/>
                <a:moveTo>
                  <a:pt x="83344" y="285750"/>
                </a:moveTo>
                <a:cubicBezTo>
                  <a:pt x="89892" y="285750"/>
                  <a:pt x="95250" y="280392"/>
                  <a:pt x="95250" y="273844"/>
                </a:cubicBezTo>
                <a:lnTo>
                  <a:pt x="95250" y="250031"/>
                </a:lnTo>
                <a:cubicBezTo>
                  <a:pt x="95250" y="243483"/>
                  <a:pt x="89892" y="238125"/>
                  <a:pt x="83344" y="238125"/>
                </a:cubicBezTo>
                <a:lnTo>
                  <a:pt x="59531" y="238125"/>
                </a:lnTo>
                <a:cubicBezTo>
                  <a:pt x="52983" y="238125"/>
                  <a:pt x="47625" y="243483"/>
                  <a:pt x="47625" y="250031"/>
                </a:cubicBezTo>
                <a:lnTo>
                  <a:pt x="47625" y="273844"/>
                </a:lnTo>
                <a:cubicBezTo>
                  <a:pt x="47625" y="280392"/>
                  <a:pt x="52983" y="285750"/>
                  <a:pt x="59531" y="285750"/>
                </a:cubicBezTo>
                <a:lnTo>
                  <a:pt x="83344" y="285750"/>
                </a:lnTo>
                <a:close/>
                <a:moveTo>
                  <a:pt x="95250" y="178594"/>
                </a:moveTo>
                <a:lnTo>
                  <a:pt x="95250" y="154781"/>
                </a:lnTo>
                <a:cubicBezTo>
                  <a:pt x="95250" y="148233"/>
                  <a:pt x="89892" y="142875"/>
                  <a:pt x="83344" y="142875"/>
                </a:cubicBezTo>
                <a:lnTo>
                  <a:pt x="59531" y="142875"/>
                </a:lnTo>
                <a:cubicBezTo>
                  <a:pt x="52983" y="142875"/>
                  <a:pt x="47625" y="148233"/>
                  <a:pt x="47625" y="154781"/>
                </a:cubicBezTo>
                <a:lnTo>
                  <a:pt x="47625" y="178594"/>
                </a:lnTo>
                <a:cubicBezTo>
                  <a:pt x="47625" y="185142"/>
                  <a:pt x="52983" y="190500"/>
                  <a:pt x="59531" y="190500"/>
                </a:cubicBezTo>
                <a:lnTo>
                  <a:pt x="83344" y="190500"/>
                </a:lnTo>
                <a:cubicBezTo>
                  <a:pt x="89892" y="190500"/>
                  <a:pt x="95250" y="185142"/>
                  <a:pt x="95250" y="178594"/>
                </a:cubicBezTo>
                <a:close/>
                <a:moveTo>
                  <a:pt x="369094" y="285750"/>
                </a:moveTo>
                <a:cubicBezTo>
                  <a:pt x="375642" y="285750"/>
                  <a:pt x="381000" y="280392"/>
                  <a:pt x="381000" y="273844"/>
                </a:cubicBezTo>
                <a:lnTo>
                  <a:pt x="381000" y="250031"/>
                </a:lnTo>
                <a:cubicBezTo>
                  <a:pt x="381000" y="243483"/>
                  <a:pt x="375642" y="238125"/>
                  <a:pt x="369094" y="238125"/>
                </a:cubicBezTo>
                <a:lnTo>
                  <a:pt x="345281" y="238125"/>
                </a:lnTo>
                <a:cubicBezTo>
                  <a:pt x="338733" y="238125"/>
                  <a:pt x="333375" y="243483"/>
                  <a:pt x="333375" y="250031"/>
                </a:cubicBezTo>
                <a:lnTo>
                  <a:pt x="333375" y="273844"/>
                </a:lnTo>
                <a:cubicBezTo>
                  <a:pt x="333375" y="280392"/>
                  <a:pt x="338733" y="285750"/>
                  <a:pt x="345281" y="285750"/>
                </a:cubicBezTo>
                <a:lnTo>
                  <a:pt x="369094" y="285750"/>
                </a:lnTo>
                <a:close/>
                <a:moveTo>
                  <a:pt x="381000" y="178594"/>
                </a:moveTo>
                <a:lnTo>
                  <a:pt x="381000" y="154781"/>
                </a:lnTo>
                <a:cubicBezTo>
                  <a:pt x="381000" y="148233"/>
                  <a:pt x="375642" y="142875"/>
                  <a:pt x="369094" y="142875"/>
                </a:cubicBezTo>
                <a:lnTo>
                  <a:pt x="345281" y="142875"/>
                </a:lnTo>
                <a:cubicBezTo>
                  <a:pt x="338733" y="142875"/>
                  <a:pt x="333375" y="148233"/>
                  <a:pt x="333375" y="154781"/>
                </a:cubicBezTo>
                <a:lnTo>
                  <a:pt x="333375" y="178594"/>
                </a:lnTo>
                <a:cubicBezTo>
                  <a:pt x="333375" y="185142"/>
                  <a:pt x="338733" y="190500"/>
                  <a:pt x="345281" y="190500"/>
                </a:cubicBezTo>
                <a:lnTo>
                  <a:pt x="369094" y="190500"/>
                </a:lnTo>
                <a:cubicBezTo>
                  <a:pt x="375642" y="190500"/>
                  <a:pt x="381000" y="185142"/>
                  <a:pt x="381000" y="178594"/>
                </a:cubicBezTo>
                <a:close/>
                <a:moveTo>
                  <a:pt x="214313" y="190500"/>
                </a:moveTo>
                <a:cubicBezTo>
                  <a:pt x="240597" y="190500"/>
                  <a:pt x="261938" y="169160"/>
                  <a:pt x="261938" y="142875"/>
                </a:cubicBezTo>
                <a:cubicBezTo>
                  <a:pt x="261938" y="116590"/>
                  <a:pt x="240597" y="95250"/>
                  <a:pt x="214313" y="95250"/>
                </a:cubicBezTo>
                <a:cubicBezTo>
                  <a:pt x="188028" y="95250"/>
                  <a:pt x="166688" y="116590"/>
                  <a:pt x="166688" y="142875"/>
                </a:cubicBezTo>
                <a:cubicBezTo>
                  <a:pt x="166688" y="169160"/>
                  <a:pt x="188028" y="190500"/>
                  <a:pt x="214313" y="190500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8487966" y="3581400"/>
            <a:ext cx="3213100" cy="3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20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Schools</a:t>
            </a:r>
            <a:endParaRPr lang="en-US" sz="1600" dirty="0"/>
          </a:p>
        </p:txBody>
      </p:sp>
      <p:sp>
        <p:nvSpPr>
          <p:cNvPr id="22" name="Text 19"/>
          <p:cNvSpPr/>
          <p:nvPr/>
        </p:nvSpPr>
        <p:spPr>
          <a:xfrm>
            <a:off x="8507016" y="4038600"/>
            <a:ext cx="3175000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Need data, control, and compliance.</a:t>
            </a:r>
            <a:endParaRPr lang="en-US" sz="1600" dirty="0"/>
          </a:p>
        </p:txBody>
      </p:sp>
      <p:sp>
        <p:nvSpPr>
          <p:cNvPr id="23" name="Shape 20"/>
          <p:cNvSpPr/>
          <p:nvPr/>
        </p:nvSpPr>
        <p:spPr>
          <a:xfrm>
            <a:off x="8551466" y="4749800"/>
            <a:ext cx="3086100" cy="457200"/>
          </a:xfrm>
          <a:custGeom>
            <a:avLst/>
            <a:gdLst/>
            <a:ahLst/>
            <a:cxnLst/>
            <a:rect l="l" t="t" r="r" b="b"/>
            <a:pathLst>
              <a:path w="3086100" h="457200">
                <a:moveTo>
                  <a:pt x="76202" y="0"/>
                </a:moveTo>
                <a:lnTo>
                  <a:pt x="3009898" y="0"/>
                </a:lnTo>
                <a:cubicBezTo>
                  <a:pt x="3051983" y="0"/>
                  <a:pt x="3086100" y="34117"/>
                  <a:pt x="3086100" y="76202"/>
                </a:cubicBezTo>
                <a:lnTo>
                  <a:pt x="3086100" y="380998"/>
                </a:lnTo>
                <a:cubicBezTo>
                  <a:pt x="3086100" y="423083"/>
                  <a:pt x="3051983" y="457200"/>
                  <a:pt x="3009898" y="457200"/>
                </a:cubicBezTo>
                <a:lnTo>
                  <a:pt x="76202" y="457200"/>
                </a:lnTo>
                <a:cubicBezTo>
                  <a:pt x="34145" y="457200"/>
                  <a:pt x="0" y="423055"/>
                  <a:pt x="0" y="380998"/>
                </a:cubicBezTo>
                <a:lnTo>
                  <a:pt x="0" y="76202"/>
                </a:lnTo>
                <a:cubicBezTo>
                  <a:pt x="0" y="34145"/>
                  <a:pt x="34145" y="0"/>
                  <a:pt x="76202" y="0"/>
                </a:cubicBezTo>
                <a:close/>
              </a:path>
            </a:pathLst>
          </a:custGeom>
          <a:solidFill>
            <a:srgbClr val="3C5A8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/>
          <p:nvPr/>
        </p:nvSpPr>
        <p:spPr>
          <a:xfrm>
            <a:off x="8507016" y="4749800"/>
            <a:ext cx="3175000" cy="457200"/>
          </a:xfrm>
          <a:prstGeom prst="rect">
            <a:avLst/>
          </a:prstGeom>
          <a:noFill/>
          <a:ln/>
        </p:spPr>
        <p:txBody>
          <a:bodyPr wrap="square" lIns="101600" tIns="101600" rIns="101600" bIns="101600" rtlCol="0" anchor="ctr"/>
          <a:lstStyle/>
          <a:p>
            <a:pPr algn="ctr">
              <a:lnSpc>
                <a:spcPct val="120000"/>
              </a:lnSpc>
            </a:pPr>
            <a:r>
              <a:rPr lang="en-US" sz="14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Dashboards &amp; Lesson Tracking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3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slides_tmpl/image/25-08-27-19:57:31-d2nf5ap8bjvh7rlivs4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0805" y="-107950"/>
            <a:ext cx="12311380" cy="6978650"/>
          </a:xfrm>
          <a:prstGeom prst="rect">
            <a:avLst/>
          </a:prstGeom>
        </p:spPr>
      </p:pic>
      <p:pic>
        <p:nvPicPr>
          <p:cNvPr id="3" name="Image 1" descr="https://kimi-web-img.moonshot.cn/img/thumbs.dreamstime.com/ef8aa02849fce22efd6992142cfce22bf6ff0097.jpg"/>
          <p:cNvPicPr>
            <a:picLocks noChangeAspect="1"/>
          </p:cNvPicPr>
          <p:nvPr/>
        </p:nvPicPr>
        <p:blipFill>
          <a:blip r:embed="rId4"/>
          <a:srcRect l="16687" r="16687"/>
          <a:stretch/>
        </p:blipFill>
        <p:spPr>
          <a:xfrm>
            <a:off x="1143000" y="1397000"/>
            <a:ext cx="4064000" cy="4064000"/>
          </a:xfrm>
          <a:prstGeom prst="roundRect">
            <a:avLst>
              <a:gd name="adj" fmla="val 5000"/>
            </a:avLst>
          </a:prstGeom>
        </p:spPr>
      </p:pic>
      <p:sp>
        <p:nvSpPr>
          <p:cNvPr id="4" name="Text 0"/>
          <p:cNvSpPr/>
          <p:nvPr/>
        </p:nvSpPr>
        <p:spPr>
          <a:xfrm>
            <a:off x="6604000" y="1016000"/>
            <a:ext cx="5562600" cy="101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36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Marketing That Feels Like a Friend</a:t>
            </a:r>
            <a:endParaRPr lang="en-US" sz="1600" dirty="0"/>
          </a:p>
        </p:txBody>
      </p:sp>
      <p:sp>
        <p:nvSpPr>
          <p:cNvPr id="5" name="Shape 1"/>
          <p:cNvSpPr/>
          <p:nvPr/>
        </p:nvSpPr>
        <p:spPr>
          <a:xfrm>
            <a:off x="6604000" y="2336800"/>
            <a:ext cx="508000" cy="508000"/>
          </a:xfrm>
          <a:custGeom>
            <a:avLst/>
            <a:gdLst/>
            <a:ahLst/>
            <a:cxnLst/>
            <a:rect l="l" t="t" r="r" b="b"/>
            <a:pathLst>
              <a:path w="508000" h="508000">
                <a:moveTo>
                  <a:pt x="254000" y="0"/>
                </a:moveTo>
                <a:lnTo>
                  <a:pt x="254000" y="0"/>
                </a:lnTo>
                <a:cubicBezTo>
                  <a:pt x="394186" y="0"/>
                  <a:pt x="508000" y="113814"/>
                  <a:pt x="508000" y="254000"/>
                </a:cubicBezTo>
                <a:lnTo>
                  <a:pt x="508000" y="254000"/>
                </a:lnTo>
                <a:cubicBezTo>
                  <a:pt x="508000" y="394186"/>
                  <a:pt x="394186" y="508000"/>
                  <a:pt x="254000" y="508000"/>
                </a:cubicBezTo>
                <a:lnTo>
                  <a:pt x="254000" y="508000"/>
                </a:lnTo>
                <a:cubicBezTo>
                  <a:pt x="113814" y="508000"/>
                  <a:pt x="0" y="394186"/>
                  <a:pt x="0" y="254000"/>
                </a:cubicBezTo>
                <a:lnTo>
                  <a:pt x="0" y="254000"/>
                </a:lnTo>
                <a:cubicBezTo>
                  <a:pt x="0" y="113814"/>
                  <a:pt x="113814" y="0"/>
                  <a:pt x="254000" y="0"/>
                </a:cubicBezTo>
                <a:close/>
              </a:path>
            </a:pathLst>
          </a:custGeom>
          <a:solidFill>
            <a:srgbClr val="9AB3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2"/>
          <p:cNvSpPr/>
          <p:nvPr/>
        </p:nvSpPr>
        <p:spPr>
          <a:xfrm>
            <a:off x="6746875" y="2463800"/>
            <a:ext cx="222250" cy="254000"/>
          </a:xfrm>
          <a:custGeom>
            <a:avLst/>
            <a:gdLst/>
            <a:ahLst/>
            <a:cxnLst/>
            <a:rect l="l" t="t" r="r" b="b"/>
            <a:pathLst>
              <a:path w="222250" h="254000">
                <a:moveTo>
                  <a:pt x="222498" y="104130"/>
                </a:moveTo>
                <a:cubicBezTo>
                  <a:pt x="200670" y="104180"/>
                  <a:pt x="179338" y="97383"/>
                  <a:pt x="161578" y="84683"/>
                </a:cubicBezTo>
                <a:lnTo>
                  <a:pt x="161578" y="173335"/>
                </a:lnTo>
                <a:cubicBezTo>
                  <a:pt x="161578" y="189756"/>
                  <a:pt x="156567" y="205780"/>
                  <a:pt x="147191" y="219273"/>
                </a:cubicBezTo>
                <a:cubicBezTo>
                  <a:pt x="137815" y="232767"/>
                  <a:pt x="124569" y="243086"/>
                  <a:pt x="109190" y="248841"/>
                </a:cubicBezTo>
                <a:cubicBezTo>
                  <a:pt x="93811" y="254595"/>
                  <a:pt x="77043" y="255538"/>
                  <a:pt x="61119" y="251470"/>
                </a:cubicBezTo>
                <a:cubicBezTo>
                  <a:pt x="45194" y="247402"/>
                  <a:pt x="30907" y="238621"/>
                  <a:pt x="20092" y="226268"/>
                </a:cubicBezTo>
                <a:cubicBezTo>
                  <a:pt x="9277" y="213916"/>
                  <a:pt x="2580" y="198487"/>
                  <a:pt x="744" y="182166"/>
                </a:cubicBezTo>
                <a:cubicBezTo>
                  <a:pt x="-1091" y="165844"/>
                  <a:pt x="2183" y="149374"/>
                  <a:pt x="9971" y="134938"/>
                </a:cubicBezTo>
                <a:cubicBezTo>
                  <a:pt x="17760" y="120501"/>
                  <a:pt x="29815" y="108793"/>
                  <a:pt x="44500" y="101352"/>
                </a:cubicBezTo>
                <a:cubicBezTo>
                  <a:pt x="59184" y="93911"/>
                  <a:pt x="75704" y="91182"/>
                  <a:pt x="91976" y="93414"/>
                </a:cubicBezTo>
                <a:lnTo>
                  <a:pt x="91976" y="138013"/>
                </a:lnTo>
                <a:cubicBezTo>
                  <a:pt x="84534" y="135682"/>
                  <a:pt x="76547" y="135731"/>
                  <a:pt x="69155" y="138212"/>
                </a:cubicBezTo>
                <a:cubicBezTo>
                  <a:pt x="61764" y="140692"/>
                  <a:pt x="55314" y="145455"/>
                  <a:pt x="50800" y="151755"/>
                </a:cubicBezTo>
                <a:cubicBezTo>
                  <a:pt x="46286" y="158055"/>
                  <a:pt x="43855" y="165695"/>
                  <a:pt x="43904" y="173534"/>
                </a:cubicBezTo>
                <a:cubicBezTo>
                  <a:pt x="43954" y="181372"/>
                  <a:pt x="46484" y="188913"/>
                  <a:pt x="51098" y="195213"/>
                </a:cubicBezTo>
                <a:cubicBezTo>
                  <a:pt x="55711" y="201513"/>
                  <a:pt x="62210" y="206177"/>
                  <a:pt x="69652" y="208558"/>
                </a:cubicBezTo>
                <a:cubicBezTo>
                  <a:pt x="77093" y="210939"/>
                  <a:pt x="85080" y="210939"/>
                  <a:pt x="92472" y="208508"/>
                </a:cubicBezTo>
                <a:cubicBezTo>
                  <a:pt x="99864" y="206077"/>
                  <a:pt x="106362" y="201364"/>
                  <a:pt x="110927" y="195064"/>
                </a:cubicBezTo>
                <a:cubicBezTo>
                  <a:pt x="115491" y="188764"/>
                  <a:pt x="117971" y="181124"/>
                  <a:pt x="117971" y="173335"/>
                </a:cubicBezTo>
                <a:lnTo>
                  <a:pt x="117971" y="0"/>
                </a:lnTo>
                <a:lnTo>
                  <a:pt x="161627" y="0"/>
                </a:lnTo>
                <a:cubicBezTo>
                  <a:pt x="161578" y="3671"/>
                  <a:pt x="161925" y="7392"/>
                  <a:pt x="162570" y="11013"/>
                </a:cubicBezTo>
                <a:cubicBezTo>
                  <a:pt x="164108" y="19100"/>
                  <a:pt x="167233" y="26839"/>
                  <a:pt x="171847" y="33685"/>
                </a:cubicBezTo>
                <a:cubicBezTo>
                  <a:pt x="176461" y="40531"/>
                  <a:pt x="182414" y="46385"/>
                  <a:pt x="189309" y="50850"/>
                </a:cubicBezTo>
                <a:cubicBezTo>
                  <a:pt x="199182" y="57348"/>
                  <a:pt x="210741" y="60821"/>
                  <a:pt x="222548" y="60821"/>
                </a:cubicBezTo>
                <a:lnTo>
                  <a:pt x="222548" y="104180"/>
                </a:ln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3"/>
          <p:cNvSpPr/>
          <p:nvPr/>
        </p:nvSpPr>
        <p:spPr>
          <a:xfrm>
            <a:off x="7315200" y="2336800"/>
            <a:ext cx="47244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Creator-Led Growth</a:t>
            </a:r>
            <a:endParaRPr lang="en-US" sz="1600" dirty="0"/>
          </a:p>
        </p:txBody>
      </p:sp>
      <p:sp>
        <p:nvSpPr>
          <p:cNvPr id="8" name="Text 4"/>
          <p:cNvSpPr/>
          <p:nvPr/>
        </p:nvSpPr>
        <p:spPr>
          <a:xfrm>
            <a:off x="7315200" y="2641600"/>
            <a:ext cx="4711700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TikTok creators show real 'study with me' sessions using Intelica.</a:t>
            </a:r>
            <a:endParaRPr lang="en-US" sz="1600" dirty="0"/>
          </a:p>
        </p:txBody>
      </p:sp>
      <p:sp>
        <p:nvSpPr>
          <p:cNvPr id="9" name="Shape 5"/>
          <p:cNvSpPr/>
          <p:nvPr/>
        </p:nvSpPr>
        <p:spPr>
          <a:xfrm>
            <a:off x="6604000" y="3403600"/>
            <a:ext cx="508000" cy="508000"/>
          </a:xfrm>
          <a:custGeom>
            <a:avLst/>
            <a:gdLst/>
            <a:ahLst/>
            <a:cxnLst/>
            <a:rect l="l" t="t" r="r" b="b"/>
            <a:pathLst>
              <a:path w="508000" h="508000">
                <a:moveTo>
                  <a:pt x="254000" y="0"/>
                </a:moveTo>
                <a:lnTo>
                  <a:pt x="254000" y="0"/>
                </a:lnTo>
                <a:cubicBezTo>
                  <a:pt x="394186" y="0"/>
                  <a:pt x="508000" y="113814"/>
                  <a:pt x="508000" y="254000"/>
                </a:cubicBezTo>
                <a:lnTo>
                  <a:pt x="508000" y="254000"/>
                </a:lnTo>
                <a:cubicBezTo>
                  <a:pt x="508000" y="394186"/>
                  <a:pt x="394186" y="508000"/>
                  <a:pt x="254000" y="508000"/>
                </a:cubicBezTo>
                <a:lnTo>
                  <a:pt x="254000" y="508000"/>
                </a:lnTo>
                <a:cubicBezTo>
                  <a:pt x="113814" y="508000"/>
                  <a:pt x="0" y="394186"/>
                  <a:pt x="0" y="254000"/>
                </a:cubicBezTo>
                <a:lnTo>
                  <a:pt x="0" y="254000"/>
                </a:lnTo>
                <a:cubicBezTo>
                  <a:pt x="0" y="113814"/>
                  <a:pt x="113814" y="0"/>
                  <a:pt x="254000" y="0"/>
                </a:cubicBezTo>
                <a:close/>
              </a:path>
            </a:pathLst>
          </a:custGeom>
          <a:solidFill>
            <a:srgbClr val="9AB3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6"/>
          <p:cNvSpPr/>
          <p:nvPr/>
        </p:nvSpPr>
        <p:spPr>
          <a:xfrm>
            <a:off x="6731000" y="3530600"/>
            <a:ext cx="254000" cy="254000"/>
          </a:xfrm>
          <a:custGeom>
            <a:avLst/>
            <a:gdLst/>
            <a:ahLst/>
            <a:cxnLst/>
            <a:rect l="l" t="t" r="r" b="b"/>
            <a:pathLst>
              <a:path w="254000" h="254000">
                <a:moveTo>
                  <a:pt x="159494" y="34131"/>
                </a:moveTo>
                <a:cubicBezTo>
                  <a:pt x="163264" y="27732"/>
                  <a:pt x="170111" y="23812"/>
                  <a:pt x="177502" y="23812"/>
                </a:cubicBezTo>
                <a:lnTo>
                  <a:pt x="178594" y="23812"/>
                </a:lnTo>
                <a:cubicBezTo>
                  <a:pt x="189557" y="23812"/>
                  <a:pt x="198438" y="32693"/>
                  <a:pt x="198438" y="43656"/>
                </a:cubicBezTo>
                <a:cubicBezTo>
                  <a:pt x="198438" y="54620"/>
                  <a:pt x="189557" y="63500"/>
                  <a:pt x="178594" y="63500"/>
                </a:cubicBezTo>
                <a:lnTo>
                  <a:pt x="142230" y="63500"/>
                </a:lnTo>
                <a:lnTo>
                  <a:pt x="159494" y="34131"/>
                </a:lnTo>
                <a:close/>
                <a:moveTo>
                  <a:pt x="94506" y="34131"/>
                </a:moveTo>
                <a:lnTo>
                  <a:pt x="111770" y="63500"/>
                </a:lnTo>
                <a:lnTo>
                  <a:pt x="75406" y="63500"/>
                </a:lnTo>
                <a:cubicBezTo>
                  <a:pt x="64443" y="63500"/>
                  <a:pt x="55563" y="54620"/>
                  <a:pt x="55563" y="43656"/>
                </a:cubicBezTo>
                <a:cubicBezTo>
                  <a:pt x="55563" y="32693"/>
                  <a:pt x="64443" y="23812"/>
                  <a:pt x="75406" y="23812"/>
                </a:cubicBezTo>
                <a:lnTo>
                  <a:pt x="76498" y="23812"/>
                </a:lnTo>
                <a:cubicBezTo>
                  <a:pt x="83889" y="23812"/>
                  <a:pt x="90785" y="27732"/>
                  <a:pt x="94506" y="34131"/>
                </a:cubicBezTo>
                <a:close/>
                <a:moveTo>
                  <a:pt x="138956" y="22076"/>
                </a:moveTo>
                <a:lnTo>
                  <a:pt x="127000" y="42416"/>
                </a:lnTo>
                <a:lnTo>
                  <a:pt x="115044" y="22076"/>
                </a:lnTo>
                <a:cubicBezTo>
                  <a:pt x="107007" y="8384"/>
                  <a:pt x="92323" y="0"/>
                  <a:pt x="76498" y="0"/>
                </a:cubicBezTo>
                <a:lnTo>
                  <a:pt x="75406" y="0"/>
                </a:lnTo>
                <a:cubicBezTo>
                  <a:pt x="51296" y="0"/>
                  <a:pt x="31750" y="19546"/>
                  <a:pt x="31750" y="43656"/>
                </a:cubicBezTo>
                <a:cubicBezTo>
                  <a:pt x="31750" y="50800"/>
                  <a:pt x="33486" y="57547"/>
                  <a:pt x="36513" y="63500"/>
                </a:cubicBezTo>
                <a:lnTo>
                  <a:pt x="15875" y="63500"/>
                </a:lnTo>
                <a:cubicBezTo>
                  <a:pt x="7094" y="63500"/>
                  <a:pt x="0" y="70594"/>
                  <a:pt x="0" y="79375"/>
                </a:cubicBezTo>
                <a:lnTo>
                  <a:pt x="0" y="95250"/>
                </a:lnTo>
                <a:cubicBezTo>
                  <a:pt x="0" y="104031"/>
                  <a:pt x="7094" y="111125"/>
                  <a:pt x="15875" y="111125"/>
                </a:cubicBezTo>
                <a:lnTo>
                  <a:pt x="238125" y="111125"/>
                </a:lnTo>
                <a:cubicBezTo>
                  <a:pt x="246906" y="111125"/>
                  <a:pt x="254000" y="104031"/>
                  <a:pt x="254000" y="95250"/>
                </a:cubicBezTo>
                <a:lnTo>
                  <a:pt x="254000" y="79375"/>
                </a:lnTo>
                <a:cubicBezTo>
                  <a:pt x="254000" y="70594"/>
                  <a:pt x="246906" y="63500"/>
                  <a:pt x="238125" y="63500"/>
                </a:cubicBezTo>
                <a:lnTo>
                  <a:pt x="217488" y="63500"/>
                </a:lnTo>
                <a:cubicBezTo>
                  <a:pt x="220514" y="57547"/>
                  <a:pt x="222250" y="50800"/>
                  <a:pt x="222250" y="43656"/>
                </a:cubicBezTo>
                <a:cubicBezTo>
                  <a:pt x="222250" y="19546"/>
                  <a:pt x="202704" y="0"/>
                  <a:pt x="178594" y="0"/>
                </a:cubicBezTo>
                <a:lnTo>
                  <a:pt x="177502" y="0"/>
                </a:lnTo>
                <a:cubicBezTo>
                  <a:pt x="161677" y="0"/>
                  <a:pt x="146993" y="8384"/>
                  <a:pt x="138956" y="22027"/>
                </a:cubicBezTo>
                <a:close/>
                <a:moveTo>
                  <a:pt x="238125" y="134938"/>
                </a:moveTo>
                <a:lnTo>
                  <a:pt x="138906" y="134938"/>
                </a:lnTo>
                <a:lnTo>
                  <a:pt x="138906" y="238125"/>
                </a:lnTo>
                <a:lnTo>
                  <a:pt x="206375" y="238125"/>
                </a:lnTo>
                <a:cubicBezTo>
                  <a:pt x="223887" y="238125"/>
                  <a:pt x="238125" y="223887"/>
                  <a:pt x="238125" y="206375"/>
                </a:cubicBezTo>
                <a:lnTo>
                  <a:pt x="238125" y="134938"/>
                </a:lnTo>
                <a:close/>
                <a:moveTo>
                  <a:pt x="115094" y="134938"/>
                </a:moveTo>
                <a:lnTo>
                  <a:pt x="15875" y="134938"/>
                </a:lnTo>
                <a:lnTo>
                  <a:pt x="15875" y="206375"/>
                </a:lnTo>
                <a:cubicBezTo>
                  <a:pt x="15875" y="223887"/>
                  <a:pt x="30113" y="238125"/>
                  <a:pt x="47625" y="238125"/>
                </a:cubicBezTo>
                <a:lnTo>
                  <a:pt x="115094" y="238125"/>
                </a:lnTo>
                <a:lnTo>
                  <a:pt x="115094" y="134938"/>
                </a:ln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7"/>
          <p:cNvSpPr/>
          <p:nvPr/>
        </p:nvSpPr>
        <p:spPr>
          <a:xfrm>
            <a:off x="7315200" y="3403600"/>
            <a:ext cx="40386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Referral Rewards</a:t>
            </a:r>
            <a:endParaRPr lang="en-US" sz="1600" dirty="0"/>
          </a:p>
        </p:txBody>
      </p:sp>
      <p:sp>
        <p:nvSpPr>
          <p:cNvPr id="12" name="Text 8"/>
          <p:cNvSpPr/>
          <p:nvPr/>
        </p:nvSpPr>
        <p:spPr>
          <a:xfrm>
            <a:off x="7315200" y="3708400"/>
            <a:ext cx="40259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Gift premium weeks for every friend who signs up.</a:t>
            </a:r>
            <a:endParaRPr lang="en-US" sz="1600" dirty="0"/>
          </a:p>
        </p:txBody>
      </p:sp>
      <p:sp>
        <p:nvSpPr>
          <p:cNvPr id="13" name="Shape 9"/>
          <p:cNvSpPr/>
          <p:nvPr/>
        </p:nvSpPr>
        <p:spPr>
          <a:xfrm>
            <a:off x="6604000" y="4216400"/>
            <a:ext cx="508000" cy="508000"/>
          </a:xfrm>
          <a:custGeom>
            <a:avLst/>
            <a:gdLst/>
            <a:ahLst/>
            <a:cxnLst/>
            <a:rect l="l" t="t" r="r" b="b"/>
            <a:pathLst>
              <a:path w="508000" h="508000">
                <a:moveTo>
                  <a:pt x="254000" y="0"/>
                </a:moveTo>
                <a:lnTo>
                  <a:pt x="254000" y="0"/>
                </a:lnTo>
                <a:cubicBezTo>
                  <a:pt x="394186" y="0"/>
                  <a:pt x="508000" y="113814"/>
                  <a:pt x="508000" y="254000"/>
                </a:cubicBezTo>
                <a:lnTo>
                  <a:pt x="508000" y="254000"/>
                </a:lnTo>
                <a:cubicBezTo>
                  <a:pt x="508000" y="394186"/>
                  <a:pt x="394186" y="508000"/>
                  <a:pt x="254000" y="508000"/>
                </a:cubicBezTo>
                <a:lnTo>
                  <a:pt x="254000" y="508000"/>
                </a:lnTo>
                <a:cubicBezTo>
                  <a:pt x="113814" y="508000"/>
                  <a:pt x="0" y="394186"/>
                  <a:pt x="0" y="254000"/>
                </a:cubicBezTo>
                <a:lnTo>
                  <a:pt x="0" y="254000"/>
                </a:lnTo>
                <a:cubicBezTo>
                  <a:pt x="0" y="113814"/>
                  <a:pt x="113814" y="0"/>
                  <a:pt x="254000" y="0"/>
                </a:cubicBezTo>
                <a:close/>
              </a:path>
            </a:pathLst>
          </a:custGeom>
          <a:solidFill>
            <a:srgbClr val="9AB3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0"/>
          <p:cNvSpPr/>
          <p:nvPr/>
        </p:nvSpPr>
        <p:spPr>
          <a:xfrm>
            <a:off x="6715125" y="4343400"/>
            <a:ext cx="285750" cy="254000"/>
          </a:xfrm>
          <a:custGeom>
            <a:avLst/>
            <a:gdLst/>
            <a:ahLst/>
            <a:cxnLst/>
            <a:rect l="l" t="t" r="r" b="b"/>
            <a:pathLst>
              <a:path w="285750" h="254000">
                <a:moveTo>
                  <a:pt x="133400" y="42267"/>
                </a:moveTo>
                <a:lnTo>
                  <a:pt x="75555" y="106561"/>
                </a:lnTo>
                <a:cubicBezTo>
                  <a:pt x="73273" y="109091"/>
                  <a:pt x="73372" y="113010"/>
                  <a:pt x="75803" y="115441"/>
                </a:cubicBezTo>
                <a:cubicBezTo>
                  <a:pt x="90934" y="130572"/>
                  <a:pt x="115491" y="130572"/>
                  <a:pt x="130621" y="115441"/>
                </a:cubicBezTo>
                <a:lnTo>
                  <a:pt x="146397" y="99665"/>
                </a:lnTo>
                <a:cubicBezTo>
                  <a:pt x="148481" y="97582"/>
                  <a:pt x="151110" y="96441"/>
                  <a:pt x="153789" y="96242"/>
                </a:cubicBezTo>
                <a:cubicBezTo>
                  <a:pt x="157163" y="95945"/>
                  <a:pt x="160635" y="97086"/>
                  <a:pt x="163215" y="99665"/>
                </a:cubicBezTo>
                <a:lnTo>
                  <a:pt x="250825" y="186531"/>
                </a:lnTo>
                <a:lnTo>
                  <a:pt x="285750" y="158750"/>
                </a:lnTo>
                <a:lnTo>
                  <a:pt x="285750" y="15875"/>
                </a:lnTo>
                <a:lnTo>
                  <a:pt x="230188" y="47625"/>
                </a:lnTo>
                <a:lnTo>
                  <a:pt x="218380" y="39737"/>
                </a:lnTo>
                <a:cubicBezTo>
                  <a:pt x="210542" y="34528"/>
                  <a:pt x="201364" y="31750"/>
                  <a:pt x="191939" y="31750"/>
                </a:cubicBezTo>
                <a:lnTo>
                  <a:pt x="157014" y="31750"/>
                </a:lnTo>
                <a:cubicBezTo>
                  <a:pt x="156468" y="31750"/>
                  <a:pt x="155873" y="31750"/>
                  <a:pt x="155327" y="31800"/>
                </a:cubicBezTo>
                <a:cubicBezTo>
                  <a:pt x="146943" y="32246"/>
                  <a:pt x="139055" y="36016"/>
                  <a:pt x="133400" y="42267"/>
                </a:cubicBezTo>
                <a:close/>
                <a:moveTo>
                  <a:pt x="57845" y="90636"/>
                </a:moveTo>
                <a:lnTo>
                  <a:pt x="110827" y="31750"/>
                </a:lnTo>
                <a:lnTo>
                  <a:pt x="91182" y="31750"/>
                </a:lnTo>
                <a:cubicBezTo>
                  <a:pt x="78532" y="31750"/>
                  <a:pt x="66427" y="36761"/>
                  <a:pt x="57497" y="45690"/>
                </a:cubicBezTo>
                <a:lnTo>
                  <a:pt x="55563" y="47625"/>
                </a:lnTo>
                <a:lnTo>
                  <a:pt x="0" y="15875"/>
                </a:lnTo>
                <a:lnTo>
                  <a:pt x="0" y="158750"/>
                </a:lnTo>
                <a:lnTo>
                  <a:pt x="77589" y="223391"/>
                </a:lnTo>
                <a:cubicBezTo>
                  <a:pt x="88999" y="232916"/>
                  <a:pt x="103386" y="238125"/>
                  <a:pt x="118219" y="238125"/>
                </a:cubicBezTo>
                <a:lnTo>
                  <a:pt x="126008" y="238125"/>
                </a:lnTo>
                <a:lnTo>
                  <a:pt x="122535" y="234652"/>
                </a:lnTo>
                <a:cubicBezTo>
                  <a:pt x="117872" y="229989"/>
                  <a:pt x="117872" y="222448"/>
                  <a:pt x="122535" y="217835"/>
                </a:cubicBezTo>
                <a:cubicBezTo>
                  <a:pt x="127198" y="213221"/>
                  <a:pt x="134739" y="213171"/>
                  <a:pt x="139353" y="217835"/>
                </a:cubicBezTo>
                <a:lnTo>
                  <a:pt x="159693" y="238175"/>
                </a:lnTo>
                <a:lnTo>
                  <a:pt x="164157" y="238175"/>
                </a:lnTo>
                <a:cubicBezTo>
                  <a:pt x="173633" y="238175"/>
                  <a:pt x="182910" y="236041"/>
                  <a:pt x="191343" y="232073"/>
                </a:cubicBezTo>
                <a:lnTo>
                  <a:pt x="178098" y="218777"/>
                </a:lnTo>
                <a:cubicBezTo>
                  <a:pt x="173434" y="214114"/>
                  <a:pt x="173434" y="206573"/>
                  <a:pt x="178098" y="201960"/>
                </a:cubicBezTo>
                <a:cubicBezTo>
                  <a:pt x="182761" y="197346"/>
                  <a:pt x="190302" y="197296"/>
                  <a:pt x="194915" y="201960"/>
                </a:cubicBezTo>
                <a:lnTo>
                  <a:pt x="210790" y="217835"/>
                </a:lnTo>
                <a:lnTo>
                  <a:pt x="219472" y="209153"/>
                </a:lnTo>
                <a:cubicBezTo>
                  <a:pt x="223887" y="204738"/>
                  <a:pt x="225177" y="198338"/>
                  <a:pt x="223242" y="192732"/>
                </a:cubicBezTo>
                <a:lnTo>
                  <a:pt x="154831" y="124867"/>
                </a:lnTo>
                <a:lnTo>
                  <a:pt x="147439" y="132259"/>
                </a:lnTo>
                <a:cubicBezTo>
                  <a:pt x="122982" y="156716"/>
                  <a:pt x="83393" y="156716"/>
                  <a:pt x="58936" y="132259"/>
                </a:cubicBezTo>
                <a:cubicBezTo>
                  <a:pt x="47526" y="120848"/>
                  <a:pt x="47079" y="102543"/>
                  <a:pt x="57845" y="90587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1"/>
          <p:cNvSpPr/>
          <p:nvPr/>
        </p:nvSpPr>
        <p:spPr>
          <a:xfrm>
            <a:off x="7315200" y="4216400"/>
            <a:ext cx="47244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Strategic Partnerships</a:t>
            </a:r>
            <a:endParaRPr lang="en-US" sz="1600" dirty="0"/>
          </a:p>
        </p:txBody>
      </p:sp>
      <p:sp>
        <p:nvSpPr>
          <p:cNvPr id="16" name="Text 12"/>
          <p:cNvSpPr/>
          <p:nvPr/>
        </p:nvSpPr>
        <p:spPr>
          <a:xfrm>
            <a:off x="7315200" y="4521200"/>
            <a:ext cx="4711700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Partner with school clubs and youth groups for direct access.</a:t>
            </a:r>
            <a:endParaRPr lang="en-US" sz="1600" dirty="0"/>
          </a:p>
        </p:txBody>
      </p:sp>
      <p:sp>
        <p:nvSpPr>
          <p:cNvPr id="17" name="Text 13"/>
          <p:cNvSpPr/>
          <p:nvPr/>
        </p:nvSpPr>
        <p:spPr>
          <a:xfrm>
            <a:off x="6604000" y="5334000"/>
            <a:ext cx="5422900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"We're not yelling with ads — we're showing up in their feed like a friend."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gradFill flip="none" rotWithShape="0">
          <a:gsLst>
            <a:gs pos="0">
              <a:srgbClr val="94B9FF">
                <a:alpha val="0"/>
              </a:srgbClr>
            </a:gs>
            <a:gs pos="9000">
              <a:srgbClr val="94B9FF">
                <a:alpha val="0"/>
              </a:srgbClr>
            </a:gs>
            <a:gs pos="40000">
              <a:srgbClr val="94B9FF">
                <a:alpha val="11000"/>
              </a:srgbClr>
            </a:gs>
            <a:gs pos="63000">
              <a:srgbClr val="94B9FF">
                <a:alpha val="9000"/>
              </a:srgbClr>
            </a:gs>
            <a:gs pos="84000">
              <a:srgbClr val="94B9FF">
                <a:alpha val="46000"/>
              </a:srgbClr>
            </a:gs>
            <a:gs pos="100000">
              <a:srgbClr val="94B9FF">
                <a:alpha val="46000"/>
              </a:srgbClr>
            </a:gs>
          </a:gsLst>
          <a:lin ang="6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slides_tmpl/image/25-08-27-19:57:29-d2nf5a98bjvh7rlivrvg.png"/>
          <p:cNvPicPr>
            <a:picLocks noChangeAspect="1"/>
          </p:cNvPicPr>
          <p:nvPr/>
        </p:nvPicPr>
        <p:blipFill>
          <a:blip r:embed="rId3"/>
          <a:srcRect l="20060" t="9520" b="9520"/>
          <a:stretch/>
        </p:blipFill>
        <p:spPr>
          <a:xfrm>
            <a:off x="3559810" y="0"/>
            <a:ext cx="6771640" cy="6858000"/>
          </a:xfrm>
          <a:prstGeom prst="rect">
            <a:avLst/>
          </a:prstGeom>
        </p:spPr>
      </p:pic>
      <p:pic>
        <p:nvPicPr>
          <p:cNvPr id="3" name="Image 1" descr="https://kimi-img.moonshot.cn/pub/slides/slides_tmpl/image/25-08-27-19:57:29-d2nf5a98bjvh7rlivru0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3620" y="2388552"/>
            <a:ext cx="1600200" cy="1651000"/>
          </a:xfrm>
          <a:prstGeom prst="rect">
            <a:avLst/>
          </a:prstGeom>
        </p:spPr>
      </p:pic>
      <p:sp>
        <p:nvSpPr>
          <p:cNvPr id="4" name="Shape 0"/>
          <p:cNvSpPr/>
          <p:nvPr/>
        </p:nvSpPr>
        <p:spPr>
          <a:xfrm>
            <a:off x="1504315" y="2848610"/>
            <a:ext cx="1320165" cy="133477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1"/>
          <p:cNvSpPr/>
          <p:nvPr/>
        </p:nvSpPr>
        <p:spPr>
          <a:xfrm>
            <a:off x="1504315" y="2848610"/>
            <a:ext cx="1320165" cy="133477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6" name="Shape 2"/>
          <p:cNvSpPr/>
          <p:nvPr/>
        </p:nvSpPr>
        <p:spPr>
          <a:xfrm>
            <a:off x="1509395" y="2843530"/>
            <a:ext cx="1320165" cy="1334770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84000"/>
                </a:srgbClr>
              </a:gs>
              <a:gs pos="2000">
                <a:srgbClr val="D1DCF2">
                  <a:alpha val="84000"/>
                </a:srgbClr>
              </a:gs>
              <a:gs pos="55000">
                <a:srgbClr val="4874CB">
                  <a:alpha val="69000"/>
                </a:srgbClr>
              </a:gs>
              <a:gs pos="100000">
                <a:srgbClr val="345FB6"/>
              </a:gs>
            </a:gsLst>
            <a:path path="circle">
              <a:fillToRect r="100000" b="100000"/>
            </a:path>
            <a:tileRect l="-100000" t="-100000"/>
          </a:gradFill>
          <a:ln/>
          <a:effectLst>
            <a:outerShdw blurRad="304800" dist="184847" dir="2700000" algn="bl" rotWithShape="0">
              <a:srgbClr val="2E54A1">
                <a:alpha val="23922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3"/>
          <p:cNvSpPr/>
          <p:nvPr/>
        </p:nvSpPr>
        <p:spPr>
          <a:xfrm>
            <a:off x="1509395" y="2843530"/>
            <a:ext cx="1320165" cy="133477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8" name="Text 4"/>
          <p:cNvSpPr/>
          <p:nvPr/>
        </p:nvSpPr>
        <p:spPr>
          <a:xfrm>
            <a:off x="1504315" y="3018790"/>
            <a:ext cx="1320165" cy="9931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algn="ctr">
              <a:lnSpc>
                <a:spcPct val="100000"/>
              </a:lnSpc>
            </a:pPr>
            <a:r>
              <a:rPr lang="en-US" sz="48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03</a:t>
            </a:r>
            <a:endParaRPr lang="en-US" sz="1600" dirty="0"/>
          </a:p>
        </p:txBody>
      </p:sp>
      <p:sp>
        <p:nvSpPr>
          <p:cNvPr id="9" name="Text 5"/>
          <p:cNvSpPr/>
          <p:nvPr/>
        </p:nvSpPr>
        <p:spPr>
          <a:xfrm>
            <a:off x="3142615" y="3230880"/>
            <a:ext cx="8497570" cy="6096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en-US" sz="4000" b="1" dirty="0">
                <a:solidFill>
                  <a:srgbClr val="4874CB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Business Model</a:t>
            </a:r>
            <a:endParaRPr lang="en-US" sz="1600" dirty="0"/>
          </a:p>
        </p:txBody>
      </p:sp>
      <p:sp>
        <p:nvSpPr>
          <p:cNvPr id="10" name="Text 6"/>
          <p:cNvSpPr/>
          <p:nvPr/>
        </p:nvSpPr>
        <p:spPr>
          <a:xfrm>
            <a:off x="3142615" y="2295525"/>
            <a:ext cx="8497570" cy="9067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50000"/>
              </a:lnSpc>
            </a:pPr>
            <a:r>
              <a:rPr lang="en-US" sz="4400" b="1" dirty="0">
                <a:solidFill>
                  <a:srgbClr val="00000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PART 03</a:t>
            </a:r>
            <a:endParaRPr lang="en-US" sz="1600" dirty="0"/>
          </a:p>
        </p:txBody>
      </p:sp>
      <p:pic>
        <p:nvPicPr>
          <p:cNvPr id="11" name="Image 2" descr="https://kimi-img.moonshot.cn/pub/slides/slides_tmpl/image/25-08-27-19:57:29-d2nf5a98bjvh7rlivrs0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460000">
            <a:off x="9391650" y="613410"/>
            <a:ext cx="4236720" cy="1689100"/>
          </a:xfrm>
          <a:prstGeom prst="rect">
            <a:avLst/>
          </a:prstGeom>
        </p:spPr>
      </p:pic>
      <p:sp>
        <p:nvSpPr>
          <p:cNvPr id="12" name="Shape 7"/>
          <p:cNvSpPr/>
          <p:nvPr/>
        </p:nvSpPr>
        <p:spPr>
          <a:xfrm rot="7680000">
            <a:off x="9137650" y="5888355"/>
            <a:ext cx="430530" cy="430530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14000"/>
                </a:srgbClr>
              </a:gs>
              <a:gs pos="22000">
                <a:srgbClr val="6389D3">
                  <a:alpha val="48000"/>
                </a:srgbClr>
              </a:gs>
              <a:gs pos="45000">
                <a:srgbClr val="6389D3">
                  <a:alpha val="83000"/>
                </a:srgbClr>
              </a:gs>
              <a:gs pos="66000">
                <a:srgbClr val="6389D3">
                  <a:alpha val="87000"/>
                </a:srgbClr>
              </a:gs>
              <a:gs pos="100000">
                <a:srgbClr val="6389D3">
                  <a:alpha val="87000"/>
                </a:srgbClr>
              </a:gs>
            </a:gsLst>
            <a:lin ang="54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8"/>
          <p:cNvSpPr/>
          <p:nvPr/>
        </p:nvSpPr>
        <p:spPr>
          <a:xfrm rot="7680000">
            <a:off x="9137650" y="5888355"/>
            <a:ext cx="430530" cy="43053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14" name="Shape 9"/>
          <p:cNvSpPr/>
          <p:nvPr/>
        </p:nvSpPr>
        <p:spPr>
          <a:xfrm rot="4020000">
            <a:off x="9440545" y="886460"/>
            <a:ext cx="219075" cy="219075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14000"/>
                </a:srgbClr>
              </a:gs>
              <a:gs pos="22000">
                <a:srgbClr val="6389D3">
                  <a:alpha val="42000"/>
                </a:srgbClr>
              </a:gs>
              <a:gs pos="45000">
                <a:srgbClr val="6389D3">
                  <a:alpha val="68000"/>
                </a:srgbClr>
              </a:gs>
              <a:gs pos="66000">
                <a:srgbClr val="6389D3">
                  <a:alpha val="76000"/>
                </a:srgbClr>
              </a:gs>
              <a:gs pos="100000">
                <a:srgbClr val="6389D3">
                  <a:alpha val="76000"/>
                </a:srgbClr>
              </a:gs>
            </a:gsLst>
            <a:lin ang="54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0"/>
          <p:cNvSpPr/>
          <p:nvPr/>
        </p:nvSpPr>
        <p:spPr>
          <a:xfrm rot="4020000">
            <a:off x="9440545" y="886460"/>
            <a:ext cx="219075" cy="219075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3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slides_tmpl/image/25-08-27-19:57:31-d2nf5ap8bjvh7rlivs4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0805" y="-107950"/>
            <a:ext cx="12311380" cy="697865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39700" y="838200"/>
            <a:ext cx="11912600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90000"/>
              </a:lnSpc>
            </a:pPr>
            <a:r>
              <a:rPr lang="en-US" sz="36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Freemium Revenue Stack</a:t>
            </a:r>
            <a:endParaRPr lang="en-US" sz="1600" dirty="0"/>
          </a:p>
        </p:txBody>
      </p:sp>
      <p:sp>
        <p:nvSpPr>
          <p:cNvPr id="4" name="Shape 1"/>
          <p:cNvSpPr/>
          <p:nvPr/>
        </p:nvSpPr>
        <p:spPr>
          <a:xfrm>
            <a:off x="254000" y="1752600"/>
            <a:ext cx="11684000" cy="914400"/>
          </a:xfrm>
          <a:custGeom>
            <a:avLst/>
            <a:gdLst/>
            <a:ahLst/>
            <a:cxnLst/>
            <a:rect l="l" t="t" r="r" b="b"/>
            <a:pathLst>
              <a:path w="11684000" h="914400">
                <a:moveTo>
                  <a:pt x="101599" y="0"/>
                </a:moveTo>
                <a:lnTo>
                  <a:pt x="11582401" y="0"/>
                </a:lnTo>
                <a:cubicBezTo>
                  <a:pt x="11638513" y="0"/>
                  <a:pt x="11684000" y="45487"/>
                  <a:pt x="11684000" y="101599"/>
                </a:cubicBezTo>
                <a:lnTo>
                  <a:pt x="11684000" y="812801"/>
                </a:lnTo>
                <a:cubicBezTo>
                  <a:pt x="11684000" y="868913"/>
                  <a:pt x="11638513" y="914400"/>
                  <a:pt x="11582401" y="914400"/>
                </a:cubicBezTo>
                <a:lnTo>
                  <a:pt x="101599" y="914400"/>
                </a:lnTo>
                <a:cubicBezTo>
                  <a:pt x="45487" y="914400"/>
                  <a:pt x="0" y="868913"/>
                  <a:pt x="0" y="812801"/>
                </a:cubicBezTo>
                <a:lnTo>
                  <a:pt x="0" y="101599"/>
                </a:lnTo>
                <a:cubicBezTo>
                  <a:pt x="0" y="45525"/>
                  <a:pt x="45525" y="0"/>
                  <a:pt x="101599" y="0"/>
                </a:cubicBezTo>
                <a:close/>
              </a:path>
            </a:pathLst>
          </a:custGeom>
          <a:solidFill>
            <a:srgbClr val="9AB3D4">
              <a:alpha val="20000"/>
            </a:srgbClr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349250" y="1905000"/>
            <a:ext cx="2959100" cy="3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8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Free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361950" y="2260600"/>
            <a:ext cx="29337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b="1" dirty="0">
                <a:solidFill>
                  <a:srgbClr val="678BC7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£0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3251200" y="2082800"/>
            <a:ext cx="0" cy="254000"/>
          </a:xfrm>
          <a:prstGeom prst="line">
            <a:avLst/>
          </a:prstGeom>
          <a:noFill/>
          <a:ln w="25400">
            <a:solidFill>
              <a:srgbClr val="9AB3D4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3479800" y="2082800"/>
            <a:ext cx="83947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Core lessons and community access to build trust and engagement.</a:t>
            </a:r>
            <a:endParaRPr lang="en-US" sz="1600" dirty="0"/>
          </a:p>
        </p:txBody>
      </p:sp>
      <p:sp>
        <p:nvSpPr>
          <p:cNvPr id="9" name="Shape 6"/>
          <p:cNvSpPr/>
          <p:nvPr/>
        </p:nvSpPr>
        <p:spPr>
          <a:xfrm>
            <a:off x="254000" y="2870200"/>
            <a:ext cx="11684000" cy="914400"/>
          </a:xfrm>
          <a:custGeom>
            <a:avLst/>
            <a:gdLst/>
            <a:ahLst/>
            <a:cxnLst/>
            <a:rect l="l" t="t" r="r" b="b"/>
            <a:pathLst>
              <a:path w="11684000" h="914400">
                <a:moveTo>
                  <a:pt x="101599" y="0"/>
                </a:moveTo>
                <a:lnTo>
                  <a:pt x="11582401" y="0"/>
                </a:lnTo>
                <a:cubicBezTo>
                  <a:pt x="11638513" y="0"/>
                  <a:pt x="11684000" y="45487"/>
                  <a:pt x="11684000" y="101599"/>
                </a:cubicBezTo>
                <a:lnTo>
                  <a:pt x="11684000" y="812801"/>
                </a:lnTo>
                <a:cubicBezTo>
                  <a:pt x="11684000" y="868913"/>
                  <a:pt x="11638513" y="914400"/>
                  <a:pt x="11582401" y="914400"/>
                </a:cubicBezTo>
                <a:lnTo>
                  <a:pt x="101599" y="914400"/>
                </a:lnTo>
                <a:cubicBezTo>
                  <a:pt x="45487" y="914400"/>
                  <a:pt x="0" y="868913"/>
                  <a:pt x="0" y="812801"/>
                </a:cubicBezTo>
                <a:lnTo>
                  <a:pt x="0" y="101599"/>
                </a:lnTo>
                <a:cubicBezTo>
                  <a:pt x="0" y="45525"/>
                  <a:pt x="45525" y="0"/>
                  <a:pt x="101599" y="0"/>
                </a:cubicBezTo>
                <a:close/>
              </a:path>
            </a:pathLst>
          </a:custGeom>
          <a:solidFill>
            <a:srgbClr val="9AB3D4">
              <a:alpha val="30196"/>
            </a:srgbClr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349250" y="3022600"/>
            <a:ext cx="2959100" cy="3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8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Plus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361950" y="3378200"/>
            <a:ext cx="29337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b="1" dirty="0">
                <a:solidFill>
                  <a:srgbClr val="678BC7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£4.99/month</a:t>
            </a:r>
            <a:endParaRPr lang="en-US" sz="1600" dirty="0"/>
          </a:p>
        </p:txBody>
      </p:sp>
      <p:sp>
        <p:nvSpPr>
          <p:cNvPr id="12" name="Shape 9"/>
          <p:cNvSpPr/>
          <p:nvPr/>
        </p:nvSpPr>
        <p:spPr>
          <a:xfrm>
            <a:off x="3251200" y="3200400"/>
            <a:ext cx="0" cy="254000"/>
          </a:xfrm>
          <a:prstGeom prst="line">
            <a:avLst/>
          </a:prstGeom>
          <a:noFill/>
          <a:ln w="25400">
            <a:solidFill>
              <a:srgbClr val="9AB3D4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3479800" y="3200400"/>
            <a:ext cx="83947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ADHD tools, offline mode, and enhanced focus features.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254000" y="3987800"/>
            <a:ext cx="11684000" cy="914400"/>
          </a:xfrm>
          <a:custGeom>
            <a:avLst/>
            <a:gdLst/>
            <a:ahLst/>
            <a:cxnLst/>
            <a:rect l="l" t="t" r="r" b="b"/>
            <a:pathLst>
              <a:path w="11684000" h="914400">
                <a:moveTo>
                  <a:pt x="101599" y="0"/>
                </a:moveTo>
                <a:lnTo>
                  <a:pt x="11582401" y="0"/>
                </a:lnTo>
                <a:cubicBezTo>
                  <a:pt x="11638513" y="0"/>
                  <a:pt x="11684000" y="45487"/>
                  <a:pt x="11684000" y="101599"/>
                </a:cubicBezTo>
                <a:lnTo>
                  <a:pt x="11684000" y="812801"/>
                </a:lnTo>
                <a:cubicBezTo>
                  <a:pt x="11684000" y="868913"/>
                  <a:pt x="11638513" y="914400"/>
                  <a:pt x="11582401" y="914400"/>
                </a:cubicBezTo>
                <a:lnTo>
                  <a:pt x="101599" y="914400"/>
                </a:lnTo>
                <a:cubicBezTo>
                  <a:pt x="45487" y="914400"/>
                  <a:pt x="0" y="868913"/>
                  <a:pt x="0" y="812801"/>
                </a:cubicBezTo>
                <a:lnTo>
                  <a:pt x="0" y="101599"/>
                </a:lnTo>
                <a:cubicBezTo>
                  <a:pt x="0" y="45525"/>
                  <a:pt x="45525" y="0"/>
                  <a:pt x="101599" y="0"/>
                </a:cubicBezTo>
                <a:close/>
              </a:path>
            </a:pathLst>
          </a:custGeom>
          <a:solidFill>
            <a:srgbClr val="9AB3D4">
              <a:alpha val="40000"/>
            </a:srgbClr>
          </a:solidFill>
          <a:ln/>
          <a:effectLst>
            <a:outerShdw blurRad="38100" dist="127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349250" y="4140200"/>
            <a:ext cx="2959100" cy="3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8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Pro</a:t>
            </a:r>
            <a:endParaRPr lang="en-US" sz="1600" dirty="0"/>
          </a:p>
        </p:txBody>
      </p:sp>
      <p:sp>
        <p:nvSpPr>
          <p:cNvPr id="16" name="Text 13"/>
          <p:cNvSpPr/>
          <p:nvPr/>
        </p:nvSpPr>
        <p:spPr>
          <a:xfrm>
            <a:off x="361950" y="4495800"/>
            <a:ext cx="29337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b="1" dirty="0">
                <a:solidFill>
                  <a:srgbClr val="678BC7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£9.99/month</a:t>
            </a:r>
            <a:endParaRPr lang="en-US" sz="1600" dirty="0"/>
          </a:p>
        </p:txBody>
      </p:sp>
      <p:sp>
        <p:nvSpPr>
          <p:cNvPr id="17" name="Shape 14"/>
          <p:cNvSpPr/>
          <p:nvPr/>
        </p:nvSpPr>
        <p:spPr>
          <a:xfrm>
            <a:off x="3251200" y="4318000"/>
            <a:ext cx="0" cy="254000"/>
          </a:xfrm>
          <a:prstGeom prst="line">
            <a:avLst/>
          </a:prstGeom>
          <a:noFill/>
          <a:ln w="25400">
            <a:solidFill>
              <a:srgbClr val="9AB3D4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3479800" y="4318000"/>
            <a:ext cx="83947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Full AI coach, advanced analytics, and completion certificates.</a:t>
            </a:r>
            <a:endParaRPr lang="en-US" sz="1600" dirty="0"/>
          </a:p>
        </p:txBody>
      </p:sp>
      <p:sp>
        <p:nvSpPr>
          <p:cNvPr id="19" name="Shape 16"/>
          <p:cNvSpPr/>
          <p:nvPr/>
        </p:nvSpPr>
        <p:spPr>
          <a:xfrm>
            <a:off x="254000" y="5105400"/>
            <a:ext cx="11684000" cy="914400"/>
          </a:xfrm>
          <a:custGeom>
            <a:avLst/>
            <a:gdLst/>
            <a:ahLst/>
            <a:cxnLst/>
            <a:rect l="l" t="t" r="r" b="b"/>
            <a:pathLst>
              <a:path w="11684000" h="914400">
                <a:moveTo>
                  <a:pt x="101599" y="0"/>
                </a:moveTo>
                <a:lnTo>
                  <a:pt x="11582401" y="0"/>
                </a:lnTo>
                <a:cubicBezTo>
                  <a:pt x="11638513" y="0"/>
                  <a:pt x="11684000" y="45487"/>
                  <a:pt x="11684000" y="101599"/>
                </a:cubicBezTo>
                <a:lnTo>
                  <a:pt x="11684000" y="812801"/>
                </a:lnTo>
                <a:cubicBezTo>
                  <a:pt x="11684000" y="868913"/>
                  <a:pt x="11638513" y="914400"/>
                  <a:pt x="11582401" y="914400"/>
                </a:cubicBezTo>
                <a:lnTo>
                  <a:pt x="101599" y="914400"/>
                </a:lnTo>
                <a:cubicBezTo>
                  <a:pt x="45487" y="914400"/>
                  <a:pt x="0" y="868913"/>
                  <a:pt x="0" y="812801"/>
                </a:cubicBezTo>
                <a:lnTo>
                  <a:pt x="0" y="101599"/>
                </a:lnTo>
                <a:cubicBezTo>
                  <a:pt x="0" y="45525"/>
                  <a:pt x="45525" y="0"/>
                  <a:pt x="101599" y="0"/>
                </a:cubicBezTo>
                <a:close/>
              </a:path>
            </a:pathLst>
          </a:custGeom>
          <a:solidFill>
            <a:srgbClr val="3C5A85"/>
          </a:solidFill>
          <a:ln/>
          <a:effectLst>
            <a:outerShdw blurRad="76200" dist="508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349250" y="5257800"/>
            <a:ext cx="2959100" cy="3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8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Schools</a:t>
            </a:r>
            <a:endParaRPr lang="en-US" sz="1600" dirty="0"/>
          </a:p>
        </p:txBody>
      </p:sp>
      <p:sp>
        <p:nvSpPr>
          <p:cNvPr id="21" name="Text 18"/>
          <p:cNvSpPr/>
          <p:nvPr/>
        </p:nvSpPr>
        <p:spPr>
          <a:xfrm>
            <a:off x="361950" y="5613400"/>
            <a:ext cx="29337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£750-£2,000/year</a:t>
            </a:r>
            <a:endParaRPr lang="en-US" sz="1600" dirty="0"/>
          </a:p>
        </p:txBody>
      </p:sp>
      <p:sp>
        <p:nvSpPr>
          <p:cNvPr id="22" name="Shape 19"/>
          <p:cNvSpPr/>
          <p:nvPr/>
        </p:nvSpPr>
        <p:spPr>
          <a:xfrm>
            <a:off x="3251200" y="5435600"/>
            <a:ext cx="0" cy="254000"/>
          </a:xfrm>
          <a:prstGeom prst="line">
            <a:avLst/>
          </a:prstGeom>
          <a:noFill/>
          <a:ln w="25400">
            <a:solidFill>
              <a:srgbClr val="FFFFFF">
                <a:alpha val="50196"/>
              </a:srgbClr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0"/>
          <p:cNvSpPr/>
          <p:nvPr/>
        </p:nvSpPr>
        <p:spPr>
          <a:xfrm>
            <a:off x="3479800" y="5435600"/>
            <a:ext cx="83947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Class dashboards, teacher training, and full admin controls.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gradFill flip="none" rotWithShape="0">
          <a:gsLst>
            <a:gs pos="0">
              <a:srgbClr val="94B9FF">
                <a:alpha val="0"/>
              </a:srgbClr>
            </a:gs>
            <a:gs pos="9000">
              <a:srgbClr val="94B9FF">
                <a:alpha val="0"/>
              </a:srgbClr>
            </a:gs>
            <a:gs pos="40000">
              <a:srgbClr val="94B9FF">
                <a:alpha val="11000"/>
              </a:srgbClr>
            </a:gs>
            <a:gs pos="63000">
              <a:srgbClr val="94B9FF">
                <a:alpha val="9000"/>
              </a:srgbClr>
            </a:gs>
            <a:gs pos="84000">
              <a:srgbClr val="94B9FF">
                <a:alpha val="46000"/>
              </a:srgbClr>
            </a:gs>
            <a:gs pos="100000">
              <a:srgbClr val="94B9FF">
                <a:alpha val="46000"/>
              </a:srgbClr>
            </a:gs>
          </a:gsLst>
          <a:lin ang="6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slides_tmpl/image/25-08-27-19:57:29-d2nf5a98bjvh7rlivrvg.png"/>
          <p:cNvPicPr>
            <a:picLocks noChangeAspect="1"/>
          </p:cNvPicPr>
          <p:nvPr/>
        </p:nvPicPr>
        <p:blipFill>
          <a:blip r:embed="rId3"/>
          <a:srcRect l="20060" t="9520" b="9520"/>
          <a:stretch/>
        </p:blipFill>
        <p:spPr>
          <a:xfrm>
            <a:off x="3559810" y="0"/>
            <a:ext cx="6771640" cy="6858000"/>
          </a:xfrm>
          <a:prstGeom prst="rect">
            <a:avLst/>
          </a:prstGeom>
        </p:spPr>
      </p:pic>
      <p:pic>
        <p:nvPicPr>
          <p:cNvPr id="3" name="Image 1" descr="https://kimi-img.moonshot.cn/pub/slides/slides_tmpl/image/25-08-27-19:57:29-d2nf5a98bjvh7rlivru0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3620" y="2388552"/>
            <a:ext cx="1600200" cy="1651000"/>
          </a:xfrm>
          <a:prstGeom prst="rect">
            <a:avLst/>
          </a:prstGeom>
        </p:spPr>
      </p:pic>
      <p:sp>
        <p:nvSpPr>
          <p:cNvPr id="4" name="Shape 0"/>
          <p:cNvSpPr/>
          <p:nvPr/>
        </p:nvSpPr>
        <p:spPr>
          <a:xfrm>
            <a:off x="1504315" y="2848610"/>
            <a:ext cx="1320165" cy="133477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1"/>
          <p:cNvSpPr/>
          <p:nvPr/>
        </p:nvSpPr>
        <p:spPr>
          <a:xfrm>
            <a:off x="1504315" y="2848610"/>
            <a:ext cx="1320165" cy="133477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6" name="Shape 2"/>
          <p:cNvSpPr/>
          <p:nvPr/>
        </p:nvSpPr>
        <p:spPr>
          <a:xfrm>
            <a:off x="1509395" y="2843530"/>
            <a:ext cx="1320165" cy="1334770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84000"/>
                </a:srgbClr>
              </a:gs>
              <a:gs pos="2000">
                <a:srgbClr val="D1DCF2">
                  <a:alpha val="84000"/>
                </a:srgbClr>
              </a:gs>
              <a:gs pos="55000">
                <a:srgbClr val="4874CB">
                  <a:alpha val="69000"/>
                </a:srgbClr>
              </a:gs>
              <a:gs pos="100000">
                <a:srgbClr val="345FB6"/>
              </a:gs>
            </a:gsLst>
            <a:path path="circle">
              <a:fillToRect r="100000" b="100000"/>
            </a:path>
            <a:tileRect l="-100000" t="-100000"/>
          </a:gradFill>
          <a:ln/>
          <a:effectLst>
            <a:outerShdw blurRad="304800" dist="184847" dir="2700000" algn="bl" rotWithShape="0">
              <a:srgbClr val="2E54A1">
                <a:alpha val="23922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3"/>
          <p:cNvSpPr/>
          <p:nvPr/>
        </p:nvSpPr>
        <p:spPr>
          <a:xfrm>
            <a:off x="1509395" y="2843530"/>
            <a:ext cx="1320165" cy="133477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8" name="Text 4"/>
          <p:cNvSpPr/>
          <p:nvPr/>
        </p:nvSpPr>
        <p:spPr>
          <a:xfrm>
            <a:off x="1504315" y="3018790"/>
            <a:ext cx="1320165" cy="9931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algn="ctr">
              <a:lnSpc>
                <a:spcPct val="100000"/>
              </a:lnSpc>
            </a:pPr>
            <a:r>
              <a:rPr lang="en-US" sz="48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04</a:t>
            </a:r>
            <a:endParaRPr lang="en-US" sz="1600" dirty="0"/>
          </a:p>
        </p:txBody>
      </p:sp>
      <p:sp>
        <p:nvSpPr>
          <p:cNvPr id="9" name="Text 5"/>
          <p:cNvSpPr/>
          <p:nvPr/>
        </p:nvSpPr>
        <p:spPr>
          <a:xfrm>
            <a:off x="3142615" y="3230880"/>
            <a:ext cx="8497570" cy="6096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en-US" sz="4000" b="1" dirty="0">
                <a:solidFill>
                  <a:srgbClr val="4874CB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Financial Plan</a:t>
            </a:r>
            <a:endParaRPr lang="en-US" sz="1600" dirty="0"/>
          </a:p>
        </p:txBody>
      </p:sp>
      <p:sp>
        <p:nvSpPr>
          <p:cNvPr id="10" name="Text 6"/>
          <p:cNvSpPr/>
          <p:nvPr/>
        </p:nvSpPr>
        <p:spPr>
          <a:xfrm>
            <a:off x="3142615" y="2295525"/>
            <a:ext cx="8497570" cy="9067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50000"/>
              </a:lnSpc>
            </a:pPr>
            <a:r>
              <a:rPr lang="en-US" sz="4400" b="1" dirty="0">
                <a:solidFill>
                  <a:srgbClr val="00000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PART 04</a:t>
            </a:r>
            <a:endParaRPr lang="en-US" sz="1600" dirty="0"/>
          </a:p>
        </p:txBody>
      </p:sp>
      <p:pic>
        <p:nvPicPr>
          <p:cNvPr id="11" name="Image 2" descr="https://kimi-img.moonshot.cn/pub/slides/slides_tmpl/image/25-08-27-19:57:29-d2nf5a98bjvh7rlivrs0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460000">
            <a:off x="9391650" y="613410"/>
            <a:ext cx="4236720" cy="1689100"/>
          </a:xfrm>
          <a:prstGeom prst="rect">
            <a:avLst/>
          </a:prstGeom>
        </p:spPr>
      </p:pic>
      <p:sp>
        <p:nvSpPr>
          <p:cNvPr id="12" name="Shape 7"/>
          <p:cNvSpPr/>
          <p:nvPr/>
        </p:nvSpPr>
        <p:spPr>
          <a:xfrm rot="7680000">
            <a:off x="9137650" y="5888355"/>
            <a:ext cx="430530" cy="430530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14000"/>
                </a:srgbClr>
              </a:gs>
              <a:gs pos="22000">
                <a:srgbClr val="6389D3">
                  <a:alpha val="48000"/>
                </a:srgbClr>
              </a:gs>
              <a:gs pos="45000">
                <a:srgbClr val="6389D3">
                  <a:alpha val="83000"/>
                </a:srgbClr>
              </a:gs>
              <a:gs pos="66000">
                <a:srgbClr val="6389D3">
                  <a:alpha val="87000"/>
                </a:srgbClr>
              </a:gs>
              <a:gs pos="100000">
                <a:srgbClr val="6389D3">
                  <a:alpha val="87000"/>
                </a:srgbClr>
              </a:gs>
            </a:gsLst>
            <a:lin ang="54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8"/>
          <p:cNvSpPr/>
          <p:nvPr/>
        </p:nvSpPr>
        <p:spPr>
          <a:xfrm rot="7680000">
            <a:off x="9137650" y="5888355"/>
            <a:ext cx="430530" cy="43053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14" name="Shape 9"/>
          <p:cNvSpPr/>
          <p:nvPr/>
        </p:nvSpPr>
        <p:spPr>
          <a:xfrm rot="4020000">
            <a:off x="9440545" y="886460"/>
            <a:ext cx="219075" cy="219075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14000"/>
                </a:srgbClr>
              </a:gs>
              <a:gs pos="22000">
                <a:srgbClr val="6389D3">
                  <a:alpha val="42000"/>
                </a:srgbClr>
              </a:gs>
              <a:gs pos="45000">
                <a:srgbClr val="6389D3">
                  <a:alpha val="68000"/>
                </a:srgbClr>
              </a:gs>
              <a:gs pos="66000">
                <a:srgbClr val="6389D3">
                  <a:alpha val="76000"/>
                </a:srgbClr>
              </a:gs>
              <a:gs pos="100000">
                <a:srgbClr val="6389D3">
                  <a:alpha val="76000"/>
                </a:srgbClr>
              </a:gs>
            </a:gsLst>
            <a:lin ang="54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0"/>
          <p:cNvSpPr/>
          <p:nvPr/>
        </p:nvSpPr>
        <p:spPr>
          <a:xfrm rot="4020000">
            <a:off x="9440545" y="886460"/>
            <a:ext cx="219075" cy="219075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3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slides_tmpl/image/25-08-27-19:57:31-d2nf5ap8bjvh7rlivs4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0805" y="-107950"/>
            <a:ext cx="12311380" cy="697865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27088" y="2641600"/>
            <a:ext cx="2743200" cy="4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24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We're Asking For:</a:t>
            </a:r>
            <a:endParaRPr lang="en-US" sz="1600" dirty="0"/>
          </a:p>
        </p:txBody>
      </p:sp>
      <p:sp>
        <p:nvSpPr>
          <p:cNvPr id="4" name="Text 1"/>
          <p:cNvSpPr/>
          <p:nvPr/>
        </p:nvSpPr>
        <p:spPr>
          <a:xfrm>
            <a:off x="319881" y="3149600"/>
            <a:ext cx="37592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80000"/>
              </a:lnSpc>
            </a:pPr>
            <a:r>
              <a:rPr lang="en-US" sz="7200" b="1" dirty="0">
                <a:solidFill>
                  <a:srgbClr val="678BC7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£50,000</a:t>
            </a:r>
            <a:endParaRPr lang="en-US" sz="1600" dirty="0"/>
          </a:p>
        </p:txBody>
      </p:sp>
      <p:sp>
        <p:nvSpPr>
          <p:cNvPr id="5" name="Shape 2"/>
          <p:cNvSpPr/>
          <p:nvPr/>
        </p:nvSpPr>
        <p:spPr>
          <a:xfrm>
            <a:off x="1591667" y="4165600"/>
            <a:ext cx="1219200" cy="50800"/>
          </a:xfrm>
          <a:custGeom>
            <a:avLst/>
            <a:gdLst/>
            <a:ahLst/>
            <a:cxnLst/>
            <a:rect l="l" t="t" r="r" b="b"/>
            <a:pathLst>
              <a:path w="1219200" h="50800">
                <a:moveTo>
                  <a:pt x="0" y="0"/>
                </a:moveTo>
                <a:lnTo>
                  <a:pt x="1219200" y="0"/>
                </a:lnTo>
                <a:lnTo>
                  <a:pt x="1219200" y="50800"/>
                </a:lnTo>
                <a:lnTo>
                  <a:pt x="0" y="50800"/>
                </a:lnTo>
                <a:lnTo>
                  <a:pt x="0" y="0"/>
                </a:lnTo>
                <a:close/>
              </a:path>
            </a:pathLst>
          </a:custGeom>
          <a:solidFill>
            <a:srgbClr val="9AB3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4656733" y="1879600"/>
            <a:ext cx="7467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30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Investment Allocation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4555133" y="2641600"/>
            <a:ext cx="2527300" cy="304800"/>
          </a:xfrm>
          <a:prstGeom prst="rect">
            <a:avLst/>
          </a:prstGeom>
          <a:noFill/>
          <a:ln/>
        </p:spPr>
        <p:txBody>
          <a:bodyPr wrap="square" lIns="0" tIns="0" rIns="203200" bIns="0" rtlCol="0" anchor="ctr"/>
          <a:lstStyle/>
          <a:p>
            <a:pPr algn="r">
              <a:lnSpc>
                <a:spcPct val="130000"/>
              </a:lnSpc>
            </a:pPr>
            <a:r>
              <a:rPr lang="en-US" sz="16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AI Development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7083822" y="2641600"/>
            <a:ext cx="1943100" cy="304800"/>
          </a:xfrm>
          <a:custGeom>
            <a:avLst/>
            <a:gdLst/>
            <a:ahLst/>
            <a:cxnLst/>
            <a:rect l="l" t="t" r="r" b="b"/>
            <a:pathLst>
              <a:path w="1943100" h="304800">
                <a:moveTo>
                  <a:pt x="50801" y="0"/>
                </a:moveTo>
                <a:lnTo>
                  <a:pt x="1892299" y="0"/>
                </a:lnTo>
                <a:cubicBezTo>
                  <a:pt x="1920356" y="0"/>
                  <a:pt x="1943100" y="22744"/>
                  <a:pt x="1943100" y="50801"/>
                </a:cubicBezTo>
                <a:lnTo>
                  <a:pt x="1943100" y="253999"/>
                </a:lnTo>
                <a:cubicBezTo>
                  <a:pt x="1943100" y="282056"/>
                  <a:pt x="1920356" y="304800"/>
                  <a:pt x="1892299" y="304800"/>
                </a:cubicBezTo>
                <a:lnTo>
                  <a:pt x="50801" y="304800"/>
                </a:lnTo>
                <a:cubicBezTo>
                  <a:pt x="22744" y="304800"/>
                  <a:pt x="0" y="282056"/>
                  <a:pt x="0" y="253999"/>
                </a:cubicBezTo>
                <a:lnTo>
                  <a:pt x="0" y="50801"/>
                </a:lnTo>
                <a:cubicBezTo>
                  <a:pt x="0" y="22763"/>
                  <a:pt x="22763" y="0"/>
                  <a:pt x="50801" y="0"/>
                </a:cubicBezTo>
                <a:close/>
              </a:path>
            </a:pathLst>
          </a:custGeom>
          <a:solidFill>
            <a:srgbClr val="3C5A8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9177734" y="2641600"/>
            <a:ext cx="8382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£20,000</a:t>
            </a:r>
            <a:endParaRPr lang="en-US" sz="1600" dirty="0"/>
          </a:p>
        </p:txBody>
      </p:sp>
      <p:sp>
        <p:nvSpPr>
          <p:cNvPr id="10" name="Text 7"/>
          <p:cNvSpPr/>
          <p:nvPr/>
        </p:nvSpPr>
        <p:spPr>
          <a:xfrm>
            <a:off x="4555133" y="3149600"/>
            <a:ext cx="2527300" cy="304800"/>
          </a:xfrm>
          <a:prstGeom prst="rect">
            <a:avLst/>
          </a:prstGeom>
          <a:noFill/>
          <a:ln/>
        </p:spPr>
        <p:txBody>
          <a:bodyPr wrap="square" lIns="0" tIns="0" rIns="203200" bIns="0" rtlCol="0" anchor="ctr"/>
          <a:lstStyle/>
          <a:p>
            <a:pPr algn="r">
              <a:lnSpc>
                <a:spcPct val="130000"/>
              </a:lnSpc>
            </a:pPr>
            <a:r>
              <a:rPr lang="en-US" sz="16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UX/UI Design</a:t>
            </a:r>
            <a:endParaRPr lang="en-US" sz="1600" dirty="0"/>
          </a:p>
        </p:txBody>
      </p:sp>
      <p:sp>
        <p:nvSpPr>
          <p:cNvPr id="11" name="Shape 8"/>
          <p:cNvSpPr/>
          <p:nvPr/>
        </p:nvSpPr>
        <p:spPr>
          <a:xfrm>
            <a:off x="7083822" y="3149600"/>
            <a:ext cx="965200" cy="304800"/>
          </a:xfrm>
          <a:custGeom>
            <a:avLst/>
            <a:gdLst/>
            <a:ahLst/>
            <a:cxnLst/>
            <a:rect l="l" t="t" r="r" b="b"/>
            <a:pathLst>
              <a:path w="965200" h="304800">
                <a:moveTo>
                  <a:pt x="50801" y="0"/>
                </a:moveTo>
                <a:lnTo>
                  <a:pt x="914399" y="0"/>
                </a:lnTo>
                <a:cubicBezTo>
                  <a:pt x="942456" y="0"/>
                  <a:pt x="965200" y="22744"/>
                  <a:pt x="965200" y="50801"/>
                </a:cubicBezTo>
                <a:lnTo>
                  <a:pt x="965200" y="253999"/>
                </a:lnTo>
                <a:cubicBezTo>
                  <a:pt x="965200" y="282056"/>
                  <a:pt x="942456" y="304800"/>
                  <a:pt x="914399" y="304800"/>
                </a:cubicBezTo>
                <a:lnTo>
                  <a:pt x="50801" y="304800"/>
                </a:lnTo>
                <a:cubicBezTo>
                  <a:pt x="22744" y="304800"/>
                  <a:pt x="0" y="282056"/>
                  <a:pt x="0" y="253999"/>
                </a:cubicBezTo>
                <a:lnTo>
                  <a:pt x="0" y="50801"/>
                </a:lnTo>
                <a:cubicBezTo>
                  <a:pt x="0" y="22763"/>
                  <a:pt x="22763" y="0"/>
                  <a:pt x="50801" y="0"/>
                </a:cubicBezTo>
                <a:close/>
              </a:path>
            </a:pathLst>
          </a:custGeom>
          <a:solidFill>
            <a:srgbClr val="678BC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206978" y="3149600"/>
            <a:ext cx="8382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£10,000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4555133" y="3657600"/>
            <a:ext cx="2527300" cy="304800"/>
          </a:xfrm>
          <a:prstGeom prst="rect">
            <a:avLst/>
          </a:prstGeom>
          <a:noFill/>
          <a:ln/>
        </p:spPr>
        <p:txBody>
          <a:bodyPr wrap="square" lIns="0" tIns="0" rIns="203200" bIns="0" rtlCol="0" anchor="ctr"/>
          <a:lstStyle/>
          <a:p>
            <a:pPr algn="r">
              <a:lnSpc>
                <a:spcPct val="130000"/>
              </a:lnSpc>
            </a:pPr>
            <a:r>
              <a:rPr lang="en-US" sz="16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Marketing Launch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7083822" y="3657600"/>
            <a:ext cx="1168400" cy="304800"/>
          </a:xfrm>
          <a:custGeom>
            <a:avLst/>
            <a:gdLst/>
            <a:ahLst/>
            <a:cxnLst/>
            <a:rect l="l" t="t" r="r" b="b"/>
            <a:pathLst>
              <a:path w="1168400" h="304800">
                <a:moveTo>
                  <a:pt x="50801" y="0"/>
                </a:moveTo>
                <a:lnTo>
                  <a:pt x="1117599" y="0"/>
                </a:lnTo>
                <a:cubicBezTo>
                  <a:pt x="1145656" y="0"/>
                  <a:pt x="1168400" y="22744"/>
                  <a:pt x="1168400" y="50801"/>
                </a:cubicBezTo>
                <a:lnTo>
                  <a:pt x="1168400" y="253999"/>
                </a:lnTo>
                <a:cubicBezTo>
                  <a:pt x="1168400" y="282056"/>
                  <a:pt x="1145656" y="304800"/>
                  <a:pt x="1117599" y="304800"/>
                </a:cubicBezTo>
                <a:lnTo>
                  <a:pt x="50801" y="304800"/>
                </a:lnTo>
                <a:cubicBezTo>
                  <a:pt x="22744" y="304800"/>
                  <a:pt x="0" y="282056"/>
                  <a:pt x="0" y="253999"/>
                </a:cubicBezTo>
                <a:lnTo>
                  <a:pt x="0" y="50801"/>
                </a:lnTo>
                <a:cubicBezTo>
                  <a:pt x="0" y="22763"/>
                  <a:pt x="22763" y="0"/>
                  <a:pt x="50801" y="0"/>
                </a:cubicBezTo>
                <a:close/>
              </a:path>
            </a:pathLst>
          </a:custGeom>
          <a:solidFill>
            <a:srgbClr val="9AB3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8401050" y="3657600"/>
            <a:ext cx="8382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£12,000</a:t>
            </a:r>
            <a:endParaRPr lang="en-US" sz="1600" dirty="0"/>
          </a:p>
        </p:txBody>
      </p:sp>
      <p:sp>
        <p:nvSpPr>
          <p:cNvPr id="16" name="Text 13"/>
          <p:cNvSpPr/>
          <p:nvPr/>
        </p:nvSpPr>
        <p:spPr>
          <a:xfrm>
            <a:off x="4555133" y="4165600"/>
            <a:ext cx="2527300" cy="304800"/>
          </a:xfrm>
          <a:prstGeom prst="rect">
            <a:avLst/>
          </a:prstGeom>
          <a:noFill/>
          <a:ln/>
        </p:spPr>
        <p:txBody>
          <a:bodyPr wrap="square" lIns="0" tIns="0" rIns="203200" bIns="0" rtlCol="0" anchor="ctr"/>
          <a:lstStyle/>
          <a:p>
            <a:pPr algn="r">
              <a:lnSpc>
                <a:spcPct val="130000"/>
              </a:lnSpc>
            </a:pPr>
            <a:r>
              <a:rPr lang="en-US" sz="16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Legal &amp; Admin</a:t>
            </a:r>
            <a:endParaRPr lang="en-US" sz="1600" dirty="0"/>
          </a:p>
        </p:txBody>
      </p:sp>
      <p:sp>
        <p:nvSpPr>
          <p:cNvPr id="17" name="Shape 14"/>
          <p:cNvSpPr/>
          <p:nvPr/>
        </p:nvSpPr>
        <p:spPr>
          <a:xfrm>
            <a:off x="7083822" y="4165600"/>
            <a:ext cx="482600" cy="304800"/>
          </a:xfrm>
          <a:custGeom>
            <a:avLst/>
            <a:gdLst/>
            <a:ahLst/>
            <a:cxnLst/>
            <a:rect l="l" t="t" r="r" b="b"/>
            <a:pathLst>
              <a:path w="482600" h="304800">
                <a:moveTo>
                  <a:pt x="50801" y="0"/>
                </a:moveTo>
                <a:lnTo>
                  <a:pt x="431799" y="0"/>
                </a:lnTo>
                <a:cubicBezTo>
                  <a:pt x="459856" y="0"/>
                  <a:pt x="482600" y="22744"/>
                  <a:pt x="482600" y="50801"/>
                </a:cubicBezTo>
                <a:lnTo>
                  <a:pt x="482600" y="253999"/>
                </a:lnTo>
                <a:cubicBezTo>
                  <a:pt x="482600" y="282056"/>
                  <a:pt x="459856" y="304800"/>
                  <a:pt x="431799" y="304800"/>
                </a:cubicBezTo>
                <a:lnTo>
                  <a:pt x="50801" y="304800"/>
                </a:lnTo>
                <a:cubicBezTo>
                  <a:pt x="22744" y="304800"/>
                  <a:pt x="0" y="282056"/>
                  <a:pt x="0" y="253999"/>
                </a:cubicBezTo>
                <a:lnTo>
                  <a:pt x="0" y="50801"/>
                </a:lnTo>
                <a:cubicBezTo>
                  <a:pt x="0" y="22763"/>
                  <a:pt x="22763" y="0"/>
                  <a:pt x="50801" y="0"/>
                </a:cubicBezTo>
                <a:close/>
              </a:path>
            </a:pathLst>
          </a:custGeom>
          <a:solidFill>
            <a:srgbClr val="9AB3D4">
              <a:alpha val="7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5"/>
          <p:cNvSpPr/>
          <p:nvPr/>
        </p:nvSpPr>
        <p:spPr>
          <a:xfrm>
            <a:off x="7721600" y="4165600"/>
            <a:ext cx="7239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£5,000</a:t>
            </a:r>
            <a:endParaRPr lang="en-US" sz="1600" dirty="0"/>
          </a:p>
        </p:txBody>
      </p:sp>
      <p:sp>
        <p:nvSpPr>
          <p:cNvPr id="19" name="Text 16"/>
          <p:cNvSpPr/>
          <p:nvPr/>
        </p:nvSpPr>
        <p:spPr>
          <a:xfrm>
            <a:off x="4555133" y="4673600"/>
            <a:ext cx="2527300" cy="304800"/>
          </a:xfrm>
          <a:prstGeom prst="rect">
            <a:avLst/>
          </a:prstGeom>
          <a:noFill/>
          <a:ln/>
        </p:spPr>
        <p:txBody>
          <a:bodyPr wrap="square" lIns="0" tIns="0" rIns="203200" bIns="0" rtlCol="0" anchor="ctr"/>
          <a:lstStyle/>
          <a:p>
            <a:pPr algn="r">
              <a:lnSpc>
                <a:spcPct val="130000"/>
              </a:lnSpc>
            </a:pPr>
            <a:r>
              <a:rPr lang="en-US" sz="16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Contingency</a:t>
            </a:r>
            <a:endParaRPr lang="en-US" sz="1600" dirty="0"/>
          </a:p>
        </p:txBody>
      </p:sp>
      <p:sp>
        <p:nvSpPr>
          <p:cNvPr id="20" name="Shape 17"/>
          <p:cNvSpPr/>
          <p:nvPr/>
        </p:nvSpPr>
        <p:spPr>
          <a:xfrm>
            <a:off x="7083822" y="4673600"/>
            <a:ext cx="292100" cy="304800"/>
          </a:xfrm>
          <a:custGeom>
            <a:avLst/>
            <a:gdLst/>
            <a:ahLst/>
            <a:cxnLst/>
            <a:rect l="l" t="t" r="r" b="b"/>
            <a:pathLst>
              <a:path w="292100" h="304800">
                <a:moveTo>
                  <a:pt x="50799" y="0"/>
                </a:moveTo>
                <a:lnTo>
                  <a:pt x="241301" y="0"/>
                </a:lnTo>
                <a:cubicBezTo>
                  <a:pt x="269356" y="0"/>
                  <a:pt x="292100" y="22744"/>
                  <a:pt x="292100" y="50799"/>
                </a:cubicBezTo>
                <a:lnTo>
                  <a:pt x="292100" y="254001"/>
                </a:lnTo>
                <a:cubicBezTo>
                  <a:pt x="292100" y="282056"/>
                  <a:pt x="269356" y="304800"/>
                  <a:pt x="241301" y="304800"/>
                </a:cubicBezTo>
                <a:lnTo>
                  <a:pt x="50799" y="304800"/>
                </a:lnTo>
                <a:cubicBezTo>
                  <a:pt x="22744" y="304800"/>
                  <a:pt x="0" y="282056"/>
                  <a:pt x="0" y="254001"/>
                </a:cubicBezTo>
                <a:lnTo>
                  <a:pt x="0" y="50799"/>
                </a:lnTo>
                <a:cubicBezTo>
                  <a:pt x="0" y="22762"/>
                  <a:pt x="22762" y="0"/>
                  <a:pt x="50799" y="0"/>
                </a:cubicBezTo>
                <a:close/>
              </a:path>
            </a:pathLst>
          </a:custGeom>
          <a:solidFill>
            <a:srgbClr val="9AB3D4">
              <a:alpha val="5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7527330" y="4673600"/>
            <a:ext cx="7239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£3,000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3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slides_tmpl/image/25-08-27-19:57:31-d2nf5ap8bjvh7rlivs4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0805" y="-107950"/>
            <a:ext cx="12311380" cy="697865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39700" y="1574800"/>
            <a:ext cx="11912600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90000"/>
              </a:lnSpc>
            </a:pPr>
            <a:r>
              <a:rPr lang="en-US" sz="36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Breakeven in Month Four</a:t>
            </a:r>
            <a:endParaRPr lang="en-US" sz="1600" dirty="0"/>
          </a:p>
        </p:txBody>
      </p:sp>
      <p:sp>
        <p:nvSpPr>
          <p:cNvPr id="4" name="Text 1"/>
          <p:cNvSpPr/>
          <p:nvPr/>
        </p:nvSpPr>
        <p:spPr>
          <a:xfrm>
            <a:off x="203200" y="2184400"/>
            <a:ext cx="117856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6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A clear path to profitability with controlled costs and growing revenue.</a:t>
            </a:r>
            <a:endParaRPr lang="en-US" sz="1600" dirty="0"/>
          </a:p>
        </p:txBody>
      </p:sp>
      <p:sp>
        <p:nvSpPr>
          <p:cNvPr id="5" name="Shape 2"/>
          <p:cNvSpPr/>
          <p:nvPr/>
        </p:nvSpPr>
        <p:spPr>
          <a:xfrm>
            <a:off x="254000" y="2895600"/>
            <a:ext cx="2768600" cy="1727200"/>
          </a:xfrm>
          <a:custGeom>
            <a:avLst/>
            <a:gdLst/>
            <a:ahLst/>
            <a:cxnLst/>
            <a:rect l="l" t="t" r="r" b="b"/>
            <a:pathLst>
              <a:path w="2768600" h="1727200">
                <a:moveTo>
                  <a:pt x="101594" y="0"/>
                </a:moveTo>
                <a:lnTo>
                  <a:pt x="2667006" y="0"/>
                </a:lnTo>
                <a:cubicBezTo>
                  <a:pt x="2723115" y="0"/>
                  <a:pt x="2768600" y="45485"/>
                  <a:pt x="2768600" y="101594"/>
                </a:cubicBezTo>
                <a:lnTo>
                  <a:pt x="2768600" y="1625606"/>
                </a:lnTo>
                <a:cubicBezTo>
                  <a:pt x="2768600" y="1681715"/>
                  <a:pt x="2723115" y="1727200"/>
                  <a:pt x="2667006" y="1727200"/>
                </a:cubicBezTo>
                <a:lnTo>
                  <a:pt x="101594" y="1727200"/>
                </a:lnTo>
                <a:cubicBezTo>
                  <a:pt x="45485" y="1727200"/>
                  <a:pt x="0" y="1681715"/>
                  <a:pt x="0" y="1625606"/>
                </a:cubicBezTo>
                <a:lnTo>
                  <a:pt x="0" y="101594"/>
                </a:lnTo>
                <a:cubicBezTo>
                  <a:pt x="0" y="45523"/>
                  <a:pt x="45523" y="0"/>
                  <a:pt x="101594" y="0"/>
                </a:cubicBezTo>
                <a:close/>
              </a:path>
            </a:pathLst>
          </a:custGeom>
          <a:solidFill>
            <a:srgbClr val="9AB3D4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400050" y="3098800"/>
            <a:ext cx="2476500" cy="3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8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January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412750" y="3556000"/>
            <a:ext cx="24511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Costs: </a:t>
            </a:r>
            <a:r>
              <a:rPr lang="en-US" sz="14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£13.5k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412750" y="3810000"/>
            <a:ext cx="24511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Revenue: </a:t>
            </a:r>
            <a:r>
              <a:rPr lang="en-US" sz="14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£6k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412750" y="4165600"/>
            <a:ext cx="24511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Loss: £7.5k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3225800" y="2895600"/>
            <a:ext cx="2768600" cy="1727200"/>
          </a:xfrm>
          <a:custGeom>
            <a:avLst/>
            <a:gdLst/>
            <a:ahLst/>
            <a:cxnLst/>
            <a:rect l="l" t="t" r="r" b="b"/>
            <a:pathLst>
              <a:path w="2768600" h="1727200">
                <a:moveTo>
                  <a:pt x="101594" y="0"/>
                </a:moveTo>
                <a:lnTo>
                  <a:pt x="2667006" y="0"/>
                </a:lnTo>
                <a:cubicBezTo>
                  <a:pt x="2723115" y="0"/>
                  <a:pt x="2768600" y="45485"/>
                  <a:pt x="2768600" y="101594"/>
                </a:cubicBezTo>
                <a:lnTo>
                  <a:pt x="2768600" y="1625606"/>
                </a:lnTo>
                <a:cubicBezTo>
                  <a:pt x="2768600" y="1681715"/>
                  <a:pt x="2723115" y="1727200"/>
                  <a:pt x="2667006" y="1727200"/>
                </a:cubicBezTo>
                <a:lnTo>
                  <a:pt x="101594" y="1727200"/>
                </a:lnTo>
                <a:cubicBezTo>
                  <a:pt x="45485" y="1727200"/>
                  <a:pt x="0" y="1681715"/>
                  <a:pt x="0" y="1625606"/>
                </a:cubicBezTo>
                <a:lnTo>
                  <a:pt x="0" y="101594"/>
                </a:lnTo>
                <a:cubicBezTo>
                  <a:pt x="0" y="45523"/>
                  <a:pt x="45523" y="0"/>
                  <a:pt x="101594" y="0"/>
                </a:cubicBezTo>
                <a:close/>
              </a:path>
            </a:pathLst>
          </a:custGeom>
          <a:solidFill>
            <a:srgbClr val="9AB3D4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3371850" y="3098800"/>
            <a:ext cx="2476500" cy="3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8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February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3384550" y="3556000"/>
            <a:ext cx="24511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Costs: </a:t>
            </a:r>
            <a:r>
              <a:rPr lang="en-US" sz="14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£14.1k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3384550" y="3810000"/>
            <a:ext cx="24511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Revenue: </a:t>
            </a:r>
            <a:r>
              <a:rPr lang="en-US" sz="14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£9k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3384550" y="4165600"/>
            <a:ext cx="24511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Loss: £5.1k</a:t>
            </a:r>
            <a:endParaRPr lang="en-US" sz="1600" dirty="0"/>
          </a:p>
        </p:txBody>
      </p:sp>
      <p:sp>
        <p:nvSpPr>
          <p:cNvPr id="15" name="Shape 12"/>
          <p:cNvSpPr/>
          <p:nvPr/>
        </p:nvSpPr>
        <p:spPr>
          <a:xfrm>
            <a:off x="6197600" y="2895600"/>
            <a:ext cx="2768600" cy="1727200"/>
          </a:xfrm>
          <a:custGeom>
            <a:avLst/>
            <a:gdLst/>
            <a:ahLst/>
            <a:cxnLst/>
            <a:rect l="l" t="t" r="r" b="b"/>
            <a:pathLst>
              <a:path w="2768600" h="1727200">
                <a:moveTo>
                  <a:pt x="101594" y="0"/>
                </a:moveTo>
                <a:lnTo>
                  <a:pt x="2667006" y="0"/>
                </a:lnTo>
                <a:cubicBezTo>
                  <a:pt x="2723115" y="0"/>
                  <a:pt x="2768600" y="45485"/>
                  <a:pt x="2768600" y="101594"/>
                </a:cubicBezTo>
                <a:lnTo>
                  <a:pt x="2768600" y="1625606"/>
                </a:lnTo>
                <a:cubicBezTo>
                  <a:pt x="2768600" y="1681715"/>
                  <a:pt x="2723115" y="1727200"/>
                  <a:pt x="2667006" y="1727200"/>
                </a:cubicBezTo>
                <a:lnTo>
                  <a:pt x="101594" y="1727200"/>
                </a:lnTo>
                <a:cubicBezTo>
                  <a:pt x="45485" y="1727200"/>
                  <a:pt x="0" y="1681715"/>
                  <a:pt x="0" y="1625606"/>
                </a:cubicBezTo>
                <a:lnTo>
                  <a:pt x="0" y="101594"/>
                </a:lnTo>
                <a:cubicBezTo>
                  <a:pt x="0" y="45523"/>
                  <a:pt x="45523" y="0"/>
                  <a:pt x="101594" y="0"/>
                </a:cubicBezTo>
                <a:close/>
              </a:path>
            </a:pathLst>
          </a:custGeom>
          <a:solidFill>
            <a:srgbClr val="9AB3D4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6343650" y="3098800"/>
            <a:ext cx="2476500" cy="3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8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March</a:t>
            </a:r>
            <a:endParaRPr lang="en-US" sz="1600" dirty="0"/>
          </a:p>
        </p:txBody>
      </p:sp>
      <p:sp>
        <p:nvSpPr>
          <p:cNvPr id="17" name="Text 14"/>
          <p:cNvSpPr/>
          <p:nvPr/>
        </p:nvSpPr>
        <p:spPr>
          <a:xfrm>
            <a:off x="6356350" y="3556000"/>
            <a:ext cx="24511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Costs: </a:t>
            </a:r>
            <a:r>
              <a:rPr lang="en-US" sz="14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£14.7k</a:t>
            </a:r>
            <a:endParaRPr lang="en-US" sz="1600" dirty="0"/>
          </a:p>
        </p:txBody>
      </p:sp>
      <p:sp>
        <p:nvSpPr>
          <p:cNvPr id="18" name="Text 15"/>
          <p:cNvSpPr/>
          <p:nvPr/>
        </p:nvSpPr>
        <p:spPr>
          <a:xfrm>
            <a:off x="6356350" y="3810000"/>
            <a:ext cx="24511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Revenue: </a:t>
            </a:r>
            <a:r>
              <a:rPr lang="en-US" sz="14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£13.5k</a:t>
            </a:r>
            <a:endParaRPr lang="en-US" sz="1600" dirty="0"/>
          </a:p>
        </p:txBody>
      </p:sp>
      <p:sp>
        <p:nvSpPr>
          <p:cNvPr id="19" name="Text 16"/>
          <p:cNvSpPr/>
          <p:nvPr/>
        </p:nvSpPr>
        <p:spPr>
          <a:xfrm>
            <a:off x="6356350" y="4165600"/>
            <a:ext cx="24511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Loss: £1.2k</a:t>
            </a:r>
            <a:endParaRPr lang="en-US" sz="1600" dirty="0"/>
          </a:p>
        </p:txBody>
      </p:sp>
      <p:sp>
        <p:nvSpPr>
          <p:cNvPr id="20" name="Shape 17"/>
          <p:cNvSpPr/>
          <p:nvPr/>
        </p:nvSpPr>
        <p:spPr>
          <a:xfrm>
            <a:off x="9169400" y="2895600"/>
            <a:ext cx="2768600" cy="1727200"/>
          </a:xfrm>
          <a:custGeom>
            <a:avLst/>
            <a:gdLst/>
            <a:ahLst/>
            <a:cxnLst/>
            <a:rect l="l" t="t" r="r" b="b"/>
            <a:pathLst>
              <a:path w="2768600" h="1727200">
                <a:moveTo>
                  <a:pt x="101594" y="0"/>
                </a:moveTo>
                <a:lnTo>
                  <a:pt x="2667006" y="0"/>
                </a:lnTo>
                <a:cubicBezTo>
                  <a:pt x="2723115" y="0"/>
                  <a:pt x="2768600" y="45485"/>
                  <a:pt x="2768600" y="101594"/>
                </a:cubicBezTo>
                <a:lnTo>
                  <a:pt x="2768600" y="1625606"/>
                </a:lnTo>
                <a:cubicBezTo>
                  <a:pt x="2768600" y="1681715"/>
                  <a:pt x="2723115" y="1727200"/>
                  <a:pt x="2667006" y="1727200"/>
                </a:cubicBezTo>
                <a:lnTo>
                  <a:pt x="101594" y="1727200"/>
                </a:lnTo>
                <a:cubicBezTo>
                  <a:pt x="45485" y="1727200"/>
                  <a:pt x="0" y="1681715"/>
                  <a:pt x="0" y="1625606"/>
                </a:cubicBezTo>
                <a:lnTo>
                  <a:pt x="0" y="101594"/>
                </a:lnTo>
                <a:cubicBezTo>
                  <a:pt x="0" y="45523"/>
                  <a:pt x="45523" y="0"/>
                  <a:pt x="101594" y="0"/>
                </a:cubicBezTo>
                <a:close/>
              </a:path>
            </a:pathLst>
          </a:custGeom>
          <a:solidFill>
            <a:srgbClr val="3C5A85"/>
          </a:solidFill>
          <a:ln/>
          <a:effectLst>
            <a:outerShdw blurRad="190500" dist="1270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8"/>
          <p:cNvSpPr/>
          <p:nvPr/>
        </p:nvSpPr>
        <p:spPr>
          <a:xfrm>
            <a:off x="9315450" y="3098800"/>
            <a:ext cx="2476500" cy="3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8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April</a:t>
            </a:r>
            <a:endParaRPr lang="en-US" sz="1600" dirty="0"/>
          </a:p>
        </p:txBody>
      </p:sp>
      <p:sp>
        <p:nvSpPr>
          <p:cNvPr id="22" name="Text 19"/>
          <p:cNvSpPr/>
          <p:nvPr/>
        </p:nvSpPr>
        <p:spPr>
          <a:xfrm>
            <a:off x="9328150" y="3556000"/>
            <a:ext cx="24511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Costs: </a:t>
            </a:r>
            <a:r>
              <a:rPr lang="en-US" sz="14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£15.9k</a:t>
            </a:r>
            <a:endParaRPr lang="en-US" sz="1600" dirty="0"/>
          </a:p>
        </p:txBody>
      </p:sp>
      <p:sp>
        <p:nvSpPr>
          <p:cNvPr id="23" name="Text 20"/>
          <p:cNvSpPr/>
          <p:nvPr/>
        </p:nvSpPr>
        <p:spPr>
          <a:xfrm>
            <a:off x="9328150" y="3810000"/>
            <a:ext cx="24511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Revenue: </a:t>
            </a:r>
            <a:r>
              <a:rPr lang="en-US" sz="14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£17k</a:t>
            </a:r>
            <a:endParaRPr lang="en-US" sz="1600" dirty="0"/>
          </a:p>
        </p:txBody>
      </p:sp>
      <p:sp>
        <p:nvSpPr>
          <p:cNvPr id="24" name="Text 21"/>
          <p:cNvSpPr/>
          <p:nvPr/>
        </p:nvSpPr>
        <p:spPr>
          <a:xfrm>
            <a:off x="9328150" y="4165600"/>
            <a:ext cx="24511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b="1" dirty="0">
                <a:solidFill>
                  <a:srgbClr val="9AB3D4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Profit: £1.1k</a:t>
            </a:r>
            <a:endParaRPr lang="en-US" sz="1600" dirty="0"/>
          </a:p>
        </p:txBody>
      </p:sp>
      <p:sp>
        <p:nvSpPr>
          <p:cNvPr id="25" name="Text 22"/>
          <p:cNvSpPr/>
          <p:nvPr/>
        </p:nvSpPr>
        <p:spPr>
          <a:xfrm>
            <a:off x="209550" y="5029200"/>
            <a:ext cx="117729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"By April, we’re not just surviving — we’re growing."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gradFill flip="none" rotWithShape="0">
          <a:gsLst>
            <a:gs pos="0">
              <a:srgbClr val="94B9FF">
                <a:alpha val="0"/>
              </a:srgbClr>
            </a:gs>
            <a:gs pos="9000">
              <a:srgbClr val="94B9FF">
                <a:alpha val="0"/>
              </a:srgbClr>
            </a:gs>
            <a:gs pos="40000">
              <a:srgbClr val="94B9FF">
                <a:alpha val="11000"/>
              </a:srgbClr>
            </a:gs>
            <a:gs pos="63000">
              <a:srgbClr val="94B9FF">
                <a:alpha val="9000"/>
              </a:srgbClr>
            </a:gs>
            <a:gs pos="84000">
              <a:srgbClr val="94B9FF">
                <a:alpha val="46000"/>
              </a:srgbClr>
            </a:gs>
            <a:gs pos="100000">
              <a:srgbClr val="94B9FF">
                <a:alpha val="46000"/>
              </a:srgbClr>
            </a:gs>
          </a:gsLst>
          <a:lin ang="6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slides_tmpl/image/25-08-27-19:57:29-d2nf5a98bjvh7rlivrvg.png"/>
          <p:cNvPicPr>
            <a:picLocks noChangeAspect="1"/>
          </p:cNvPicPr>
          <p:nvPr/>
        </p:nvPicPr>
        <p:blipFill>
          <a:blip r:embed="rId3"/>
          <a:srcRect l="20060" t="9520" b="9520"/>
          <a:stretch/>
        </p:blipFill>
        <p:spPr>
          <a:xfrm>
            <a:off x="3559810" y="0"/>
            <a:ext cx="6771640" cy="6858000"/>
          </a:xfrm>
          <a:prstGeom prst="rect">
            <a:avLst/>
          </a:prstGeom>
        </p:spPr>
      </p:pic>
      <p:pic>
        <p:nvPicPr>
          <p:cNvPr id="3" name="Image 1" descr="https://kimi-img.moonshot.cn/pub/slides/slides_tmpl/image/25-08-27-19:57:29-d2nf5a98bjvh7rlivru0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3620" y="2388552"/>
            <a:ext cx="1600200" cy="1651000"/>
          </a:xfrm>
          <a:prstGeom prst="rect">
            <a:avLst/>
          </a:prstGeom>
        </p:spPr>
      </p:pic>
      <p:sp>
        <p:nvSpPr>
          <p:cNvPr id="4" name="Shape 0"/>
          <p:cNvSpPr/>
          <p:nvPr/>
        </p:nvSpPr>
        <p:spPr>
          <a:xfrm>
            <a:off x="1504315" y="2848610"/>
            <a:ext cx="1320165" cy="133477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1"/>
          <p:cNvSpPr/>
          <p:nvPr/>
        </p:nvSpPr>
        <p:spPr>
          <a:xfrm>
            <a:off x="1504315" y="2848610"/>
            <a:ext cx="1320165" cy="133477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6" name="Shape 2"/>
          <p:cNvSpPr/>
          <p:nvPr/>
        </p:nvSpPr>
        <p:spPr>
          <a:xfrm>
            <a:off x="1509395" y="2843530"/>
            <a:ext cx="1320165" cy="1334770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84000"/>
                </a:srgbClr>
              </a:gs>
              <a:gs pos="2000">
                <a:srgbClr val="D1DCF2">
                  <a:alpha val="84000"/>
                </a:srgbClr>
              </a:gs>
              <a:gs pos="55000">
                <a:srgbClr val="4874CB">
                  <a:alpha val="69000"/>
                </a:srgbClr>
              </a:gs>
              <a:gs pos="100000">
                <a:srgbClr val="345FB6"/>
              </a:gs>
            </a:gsLst>
            <a:path path="circle">
              <a:fillToRect r="100000" b="100000"/>
            </a:path>
            <a:tileRect l="-100000" t="-100000"/>
          </a:gradFill>
          <a:ln/>
          <a:effectLst>
            <a:outerShdw blurRad="304800" dist="184847" dir="2700000" algn="bl" rotWithShape="0">
              <a:srgbClr val="2E54A1">
                <a:alpha val="23922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3"/>
          <p:cNvSpPr/>
          <p:nvPr/>
        </p:nvSpPr>
        <p:spPr>
          <a:xfrm>
            <a:off x="1509395" y="2843530"/>
            <a:ext cx="1320165" cy="133477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8" name="Text 4"/>
          <p:cNvSpPr/>
          <p:nvPr/>
        </p:nvSpPr>
        <p:spPr>
          <a:xfrm>
            <a:off x="1504315" y="3018790"/>
            <a:ext cx="1320165" cy="9931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algn="ctr">
              <a:lnSpc>
                <a:spcPct val="100000"/>
              </a:lnSpc>
            </a:pPr>
            <a:r>
              <a:rPr lang="en-US" sz="48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05</a:t>
            </a:r>
            <a:endParaRPr lang="en-US" sz="1600" dirty="0"/>
          </a:p>
        </p:txBody>
      </p:sp>
      <p:sp>
        <p:nvSpPr>
          <p:cNvPr id="9" name="Text 5"/>
          <p:cNvSpPr/>
          <p:nvPr/>
        </p:nvSpPr>
        <p:spPr>
          <a:xfrm>
            <a:off x="3142615" y="3230880"/>
            <a:ext cx="8497570" cy="6096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en-US" sz="4000" b="1" dirty="0">
                <a:solidFill>
                  <a:srgbClr val="4874CB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Execution &amp; Risk</a:t>
            </a:r>
            <a:endParaRPr lang="en-US" sz="1600" dirty="0"/>
          </a:p>
        </p:txBody>
      </p:sp>
      <p:sp>
        <p:nvSpPr>
          <p:cNvPr id="10" name="Text 6"/>
          <p:cNvSpPr/>
          <p:nvPr/>
        </p:nvSpPr>
        <p:spPr>
          <a:xfrm>
            <a:off x="3142615" y="2295525"/>
            <a:ext cx="8497570" cy="9067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50000"/>
              </a:lnSpc>
            </a:pPr>
            <a:r>
              <a:rPr lang="en-US" sz="4400" b="1" dirty="0">
                <a:solidFill>
                  <a:srgbClr val="00000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PART 05</a:t>
            </a:r>
            <a:endParaRPr lang="en-US" sz="1600" dirty="0"/>
          </a:p>
        </p:txBody>
      </p:sp>
      <p:pic>
        <p:nvPicPr>
          <p:cNvPr id="11" name="Image 2" descr="https://kimi-img.moonshot.cn/pub/slides/slides_tmpl/image/25-08-27-19:57:29-d2nf5a98bjvh7rlivrs0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460000">
            <a:off x="9391650" y="613410"/>
            <a:ext cx="4236720" cy="1689100"/>
          </a:xfrm>
          <a:prstGeom prst="rect">
            <a:avLst/>
          </a:prstGeom>
        </p:spPr>
      </p:pic>
      <p:sp>
        <p:nvSpPr>
          <p:cNvPr id="12" name="Shape 7"/>
          <p:cNvSpPr/>
          <p:nvPr/>
        </p:nvSpPr>
        <p:spPr>
          <a:xfrm rot="7680000">
            <a:off x="9137650" y="5888355"/>
            <a:ext cx="430530" cy="430530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14000"/>
                </a:srgbClr>
              </a:gs>
              <a:gs pos="22000">
                <a:srgbClr val="6389D3">
                  <a:alpha val="48000"/>
                </a:srgbClr>
              </a:gs>
              <a:gs pos="45000">
                <a:srgbClr val="6389D3">
                  <a:alpha val="83000"/>
                </a:srgbClr>
              </a:gs>
              <a:gs pos="66000">
                <a:srgbClr val="6389D3">
                  <a:alpha val="87000"/>
                </a:srgbClr>
              </a:gs>
              <a:gs pos="100000">
                <a:srgbClr val="6389D3">
                  <a:alpha val="87000"/>
                </a:srgbClr>
              </a:gs>
            </a:gsLst>
            <a:lin ang="54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8"/>
          <p:cNvSpPr/>
          <p:nvPr/>
        </p:nvSpPr>
        <p:spPr>
          <a:xfrm rot="7680000">
            <a:off x="9137650" y="5888355"/>
            <a:ext cx="430530" cy="43053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14" name="Shape 9"/>
          <p:cNvSpPr/>
          <p:nvPr/>
        </p:nvSpPr>
        <p:spPr>
          <a:xfrm rot="4020000">
            <a:off x="9440545" y="886460"/>
            <a:ext cx="219075" cy="219075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14000"/>
                </a:srgbClr>
              </a:gs>
              <a:gs pos="22000">
                <a:srgbClr val="6389D3">
                  <a:alpha val="42000"/>
                </a:srgbClr>
              </a:gs>
              <a:gs pos="45000">
                <a:srgbClr val="6389D3">
                  <a:alpha val="68000"/>
                </a:srgbClr>
              </a:gs>
              <a:gs pos="66000">
                <a:srgbClr val="6389D3">
                  <a:alpha val="76000"/>
                </a:srgbClr>
              </a:gs>
              <a:gs pos="100000">
                <a:srgbClr val="6389D3">
                  <a:alpha val="76000"/>
                </a:srgbClr>
              </a:gs>
            </a:gsLst>
            <a:lin ang="54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0"/>
          <p:cNvSpPr/>
          <p:nvPr/>
        </p:nvSpPr>
        <p:spPr>
          <a:xfrm rot="4020000">
            <a:off x="9440545" y="886460"/>
            <a:ext cx="219075" cy="219075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3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slides_tmpl/image/25-08-27-19:57:31-d2nf5ap8bjvh7rlivs4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0805" y="-107950"/>
            <a:ext cx="12311380" cy="697865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254000" y="711200"/>
            <a:ext cx="5664200" cy="101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90000"/>
              </a:lnSpc>
            </a:pPr>
            <a:r>
              <a:rPr lang="en-US" sz="36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A Real Company, A Real Team</a:t>
            </a:r>
            <a:endParaRPr lang="en-US" sz="1600" dirty="0"/>
          </a:p>
        </p:txBody>
      </p:sp>
      <p:sp>
        <p:nvSpPr>
          <p:cNvPr id="4" name="Shape 1"/>
          <p:cNvSpPr/>
          <p:nvPr/>
        </p:nvSpPr>
        <p:spPr>
          <a:xfrm>
            <a:off x="254000" y="2032000"/>
            <a:ext cx="4533900" cy="762000"/>
          </a:xfrm>
          <a:custGeom>
            <a:avLst/>
            <a:gdLst/>
            <a:ahLst/>
            <a:cxnLst/>
            <a:rect l="l" t="t" r="r" b="b"/>
            <a:pathLst>
              <a:path w="4533900" h="762000">
                <a:moveTo>
                  <a:pt x="101597" y="0"/>
                </a:moveTo>
                <a:lnTo>
                  <a:pt x="4432303" y="0"/>
                </a:lnTo>
                <a:cubicBezTo>
                  <a:pt x="4488413" y="0"/>
                  <a:pt x="4533900" y="45487"/>
                  <a:pt x="4533900" y="101597"/>
                </a:cubicBezTo>
                <a:lnTo>
                  <a:pt x="4533900" y="660403"/>
                </a:lnTo>
                <a:cubicBezTo>
                  <a:pt x="4533900" y="716513"/>
                  <a:pt x="4488413" y="762000"/>
                  <a:pt x="4432303" y="762000"/>
                </a:cubicBezTo>
                <a:lnTo>
                  <a:pt x="101597" y="762000"/>
                </a:lnTo>
                <a:cubicBezTo>
                  <a:pt x="45487" y="762000"/>
                  <a:pt x="0" y="716513"/>
                  <a:pt x="0" y="660403"/>
                </a:cubicBezTo>
                <a:lnTo>
                  <a:pt x="0" y="101597"/>
                </a:lnTo>
                <a:cubicBezTo>
                  <a:pt x="0" y="45487"/>
                  <a:pt x="45487" y="0"/>
                  <a:pt x="101597" y="0"/>
                </a:cubicBezTo>
                <a:close/>
              </a:path>
            </a:pathLst>
          </a:custGeom>
          <a:solidFill>
            <a:srgbClr val="3C5A8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457200" y="2235200"/>
            <a:ext cx="4241800" cy="3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8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UK Registered Limited Company (Ltd)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254000" y="3098800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678BC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425450" y="3251200"/>
            <a:ext cx="266700" cy="304800"/>
          </a:xfrm>
          <a:custGeom>
            <a:avLst/>
            <a:gdLst/>
            <a:ahLst/>
            <a:cxnLst/>
            <a:rect l="l" t="t" r="r" b="b"/>
            <a:pathLst>
              <a:path w="266700" h="304800">
                <a:moveTo>
                  <a:pt x="133350" y="147638"/>
                </a:moveTo>
                <a:cubicBezTo>
                  <a:pt x="93923" y="147638"/>
                  <a:pt x="61913" y="115627"/>
                  <a:pt x="61912" y="76200"/>
                </a:cubicBezTo>
                <a:cubicBezTo>
                  <a:pt x="61912" y="36773"/>
                  <a:pt x="93923" y="4763"/>
                  <a:pt x="133350" y="4763"/>
                </a:cubicBezTo>
                <a:cubicBezTo>
                  <a:pt x="172777" y="4763"/>
                  <a:pt x="204787" y="36773"/>
                  <a:pt x="204787" y="76200"/>
                </a:cubicBezTo>
                <a:cubicBezTo>
                  <a:pt x="204787" y="115627"/>
                  <a:pt x="172777" y="147638"/>
                  <a:pt x="133350" y="147638"/>
                </a:cubicBezTo>
                <a:close/>
                <a:moveTo>
                  <a:pt x="115193" y="180975"/>
                </a:moveTo>
                <a:lnTo>
                  <a:pt x="151507" y="180975"/>
                </a:lnTo>
                <a:cubicBezTo>
                  <a:pt x="157282" y="180975"/>
                  <a:pt x="161925" y="185618"/>
                  <a:pt x="161925" y="191393"/>
                </a:cubicBezTo>
                <a:cubicBezTo>
                  <a:pt x="161925" y="193893"/>
                  <a:pt x="161032" y="196275"/>
                  <a:pt x="159425" y="198180"/>
                </a:cubicBezTo>
                <a:lnTo>
                  <a:pt x="143113" y="217230"/>
                </a:lnTo>
                <a:lnTo>
                  <a:pt x="161568" y="285750"/>
                </a:lnTo>
                <a:lnTo>
                  <a:pt x="161925" y="285750"/>
                </a:lnTo>
                <a:lnTo>
                  <a:pt x="182523" y="203299"/>
                </a:lnTo>
                <a:cubicBezTo>
                  <a:pt x="183833" y="198120"/>
                  <a:pt x="189131" y="194965"/>
                  <a:pt x="194131" y="196870"/>
                </a:cubicBezTo>
                <a:cubicBezTo>
                  <a:pt x="230981" y="210919"/>
                  <a:pt x="257175" y="246638"/>
                  <a:pt x="257175" y="288429"/>
                </a:cubicBezTo>
                <a:cubicBezTo>
                  <a:pt x="257175" y="297418"/>
                  <a:pt x="249853" y="304740"/>
                  <a:pt x="240863" y="304740"/>
                </a:cubicBezTo>
                <a:lnTo>
                  <a:pt x="25837" y="304800"/>
                </a:lnTo>
                <a:cubicBezTo>
                  <a:pt x="16847" y="304800"/>
                  <a:pt x="9525" y="297478"/>
                  <a:pt x="9525" y="288488"/>
                </a:cubicBezTo>
                <a:cubicBezTo>
                  <a:pt x="9525" y="246698"/>
                  <a:pt x="35719" y="210979"/>
                  <a:pt x="72569" y="196929"/>
                </a:cubicBezTo>
                <a:cubicBezTo>
                  <a:pt x="77569" y="195024"/>
                  <a:pt x="82868" y="198180"/>
                  <a:pt x="84177" y="203359"/>
                </a:cubicBezTo>
                <a:lnTo>
                  <a:pt x="104775" y="285810"/>
                </a:lnTo>
                <a:lnTo>
                  <a:pt x="105132" y="285810"/>
                </a:lnTo>
                <a:lnTo>
                  <a:pt x="123587" y="217289"/>
                </a:lnTo>
                <a:lnTo>
                  <a:pt x="107275" y="198239"/>
                </a:lnTo>
                <a:cubicBezTo>
                  <a:pt x="105668" y="196334"/>
                  <a:pt x="104775" y="193953"/>
                  <a:pt x="104775" y="191453"/>
                </a:cubicBezTo>
                <a:cubicBezTo>
                  <a:pt x="104775" y="185678"/>
                  <a:pt x="109418" y="181035"/>
                  <a:pt x="115193" y="181035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1066800" y="3124200"/>
            <a:ext cx="15875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Frank Da Costa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1066800" y="3429000"/>
            <a:ext cx="15748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Founder &amp; CEO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254000" y="3911600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9AB3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368300" y="4064000"/>
            <a:ext cx="381000" cy="304800"/>
          </a:xfrm>
          <a:custGeom>
            <a:avLst/>
            <a:gdLst/>
            <a:ahLst/>
            <a:cxnLst/>
            <a:rect l="l" t="t" r="r" b="b"/>
            <a:pathLst>
              <a:path w="381000" h="304800">
                <a:moveTo>
                  <a:pt x="247590" y="125313"/>
                </a:moveTo>
                <a:cubicBezTo>
                  <a:pt x="254853" y="123349"/>
                  <a:pt x="262473" y="126802"/>
                  <a:pt x="265747" y="133529"/>
                </a:cubicBezTo>
                <a:lnTo>
                  <a:pt x="276820" y="155912"/>
                </a:lnTo>
                <a:cubicBezTo>
                  <a:pt x="282952" y="156746"/>
                  <a:pt x="288965" y="158413"/>
                  <a:pt x="294620" y="160734"/>
                </a:cubicBezTo>
                <a:lnTo>
                  <a:pt x="315456" y="146864"/>
                </a:lnTo>
                <a:cubicBezTo>
                  <a:pt x="321707" y="142696"/>
                  <a:pt x="329982" y="143530"/>
                  <a:pt x="335280" y="148828"/>
                </a:cubicBezTo>
                <a:lnTo>
                  <a:pt x="346710" y="160258"/>
                </a:lnTo>
                <a:cubicBezTo>
                  <a:pt x="352008" y="165556"/>
                  <a:pt x="352842" y="173891"/>
                  <a:pt x="348675" y="180082"/>
                </a:cubicBezTo>
                <a:lnTo>
                  <a:pt x="334804" y="200858"/>
                </a:lnTo>
                <a:cubicBezTo>
                  <a:pt x="335935" y="203656"/>
                  <a:pt x="336947" y="206573"/>
                  <a:pt x="337780" y="209610"/>
                </a:cubicBezTo>
                <a:cubicBezTo>
                  <a:pt x="338614" y="212646"/>
                  <a:pt x="339150" y="215622"/>
                  <a:pt x="339566" y="218658"/>
                </a:cubicBezTo>
                <a:lnTo>
                  <a:pt x="362010" y="229731"/>
                </a:lnTo>
                <a:cubicBezTo>
                  <a:pt x="368737" y="233065"/>
                  <a:pt x="372189" y="240685"/>
                  <a:pt x="370225" y="247888"/>
                </a:cubicBezTo>
                <a:lnTo>
                  <a:pt x="366058" y="263485"/>
                </a:lnTo>
                <a:cubicBezTo>
                  <a:pt x="364093" y="270689"/>
                  <a:pt x="357366" y="275570"/>
                  <a:pt x="349865" y="275094"/>
                </a:cubicBezTo>
                <a:lnTo>
                  <a:pt x="324862" y="273487"/>
                </a:lnTo>
                <a:cubicBezTo>
                  <a:pt x="321112" y="278309"/>
                  <a:pt x="316766" y="282773"/>
                  <a:pt x="311825" y="286583"/>
                </a:cubicBezTo>
                <a:lnTo>
                  <a:pt x="313432" y="311527"/>
                </a:lnTo>
                <a:cubicBezTo>
                  <a:pt x="313908" y="319028"/>
                  <a:pt x="309027" y="325815"/>
                  <a:pt x="301823" y="327720"/>
                </a:cubicBezTo>
                <a:lnTo>
                  <a:pt x="286226" y="331887"/>
                </a:lnTo>
                <a:cubicBezTo>
                  <a:pt x="278963" y="333851"/>
                  <a:pt x="271403" y="330398"/>
                  <a:pt x="268069" y="323671"/>
                </a:cubicBezTo>
                <a:lnTo>
                  <a:pt x="256996" y="301288"/>
                </a:lnTo>
                <a:cubicBezTo>
                  <a:pt x="250865" y="300454"/>
                  <a:pt x="244852" y="298787"/>
                  <a:pt x="239197" y="296466"/>
                </a:cubicBezTo>
                <a:lnTo>
                  <a:pt x="218361" y="310336"/>
                </a:lnTo>
                <a:cubicBezTo>
                  <a:pt x="212110" y="314504"/>
                  <a:pt x="203835" y="313670"/>
                  <a:pt x="198537" y="308372"/>
                </a:cubicBezTo>
                <a:lnTo>
                  <a:pt x="187107" y="296942"/>
                </a:lnTo>
                <a:cubicBezTo>
                  <a:pt x="181808" y="291644"/>
                  <a:pt x="180975" y="283369"/>
                  <a:pt x="185142" y="277118"/>
                </a:cubicBezTo>
                <a:lnTo>
                  <a:pt x="199013" y="256282"/>
                </a:lnTo>
                <a:cubicBezTo>
                  <a:pt x="197882" y="253484"/>
                  <a:pt x="196870" y="250567"/>
                  <a:pt x="196036" y="247531"/>
                </a:cubicBezTo>
                <a:cubicBezTo>
                  <a:pt x="195203" y="244495"/>
                  <a:pt x="194667" y="241459"/>
                  <a:pt x="194250" y="238482"/>
                </a:cubicBezTo>
                <a:lnTo>
                  <a:pt x="171807" y="227409"/>
                </a:lnTo>
                <a:cubicBezTo>
                  <a:pt x="165080" y="224076"/>
                  <a:pt x="161687" y="216456"/>
                  <a:pt x="163592" y="209252"/>
                </a:cubicBezTo>
                <a:lnTo>
                  <a:pt x="167759" y="193655"/>
                </a:lnTo>
                <a:cubicBezTo>
                  <a:pt x="169724" y="186452"/>
                  <a:pt x="176451" y="181570"/>
                  <a:pt x="183952" y="182047"/>
                </a:cubicBezTo>
                <a:lnTo>
                  <a:pt x="208895" y="183654"/>
                </a:lnTo>
                <a:cubicBezTo>
                  <a:pt x="212646" y="178832"/>
                  <a:pt x="216991" y="174367"/>
                  <a:pt x="221932" y="170557"/>
                </a:cubicBezTo>
                <a:lnTo>
                  <a:pt x="220325" y="145673"/>
                </a:lnTo>
                <a:cubicBezTo>
                  <a:pt x="219849" y="138172"/>
                  <a:pt x="224730" y="131385"/>
                  <a:pt x="231934" y="129480"/>
                </a:cubicBezTo>
                <a:lnTo>
                  <a:pt x="247531" y="125313"/>
                </a:lnTo>
                <a:close/>
                <a:moveTo>
                  <a:pt x="266938" y="202406"/>
                </a:moveTo>
                <a:cubicBezTo>
                  <a:pt x="252481" y="202423"/>
                  <a:pt x="240758" y="214173"/>
                  <a:pt x="240774" y="228630"/>
                </a:cubicBezTo>
                <a:cubicBezTo>
                  <a:pt x="240791" y="243086"/>
                  <a:pt x="252541" y="254810"/>
                  <a:pt x="266998" y="254794"/>
                </a:cubicBezTo>
                <a:cubicBezTo>
                  <a:pt x="281454" y="254777"/>
                  <a:pt x="293178" y="243027"/>
                  <a:pt x="293162" y="228570"/>
                </a:cubicBezTo>
                <a:cubicBezTo>
                  <a:pt x="293145" y="214114"/>
                  <a:pt x="281395" y="202390"/>
                  <a:pt x="266938" y="202406"/>
                </a:cubicBezTo>
                <a:close/>
                <a:moveTo>
                  <a:pt x="133886" y="-27087"/>
                </a:moveTo>
                <a:lnTo>
                  <a:pt x="149483" y="-22920"/>
                </a:lnTo>
                <a:cubicBezTo>
                  <a:pt x="156686" y="-20955"/>
                  <a:pt x="161568" y="-14168"/>
                  <a:pt x="161092" y="-6727"/>
                </a:cubicBezTo>
                <a:lnTo>
                  <a:pt x="159484" y="18157"/>
                </a:lnTo>
                <a:cubicBezTo>
                  <a:pt x="164425" y="21967"/>
                  <a:pt x="168771" y="26372"/>
                  <a:pt x="172522" y="31254"/>
                </a:cubicBezTo>
                <a:lnTo>
                  <a:pt x="197525" y="29647"/>
                </a:lnTo>
                <a:cubicBezTo>
                  <a:pt x="204966" y="29170"/>
                  <a:pt x="211753" y="34052"/>
                  <a:pt x="213717" y="41255"/>
                </a:cubicBezTo>
                <a:lnTo>
                  <a:pt x="217884" y="56852"/>
                </a:lnTo>
                <a:cubicBezTo>
                  <a:pt x="219789" y="64056"/>
                  <a:pt x="216396" y="71676"/>
                  <a:pt x="209669" y="75009"/>
                </a:cubicBezTo>
                <a:lnTo>
                  <a:pt x="187226" y="86082"/>
                </a:lnTo>
                <a:cubicBezTo>
                  <a:pt x="186809" y="89118"/>
                  <a:pt x="186214" y="92154"/>
                  <a:pt x="185440" y="95131"/>
                </a:cubicBezTo>
                <a:cubicBezTo>
                  <a:pt x="184666" y="98108"/>
                  <a:pt x="183594" y="101084"/>
                  <a:pt x="182463" y="103882"/>
                </a:cubicBezTo>
                <a:lnTo>
                  <a:pt x="196334" y="124718"/>
                </a:lnTo>
                <a:cubicBezTo>
                  <a:pt x="200501" y="130969"/>
                  <a:pt x="199668" y="139244"/>
                  <a:pt x="194370" y="144542"/>
                </a:cubicBezTo>
                <a:lnTo>
                  <a:pt x="182940" y="155972"/>
                </a:lnTo>
                <a:cubicBezTo>
                  <a:pt x="177641" y="161270"/>
                  <a:pt x="169366" y="162104"/>
                  <a:pt x="163116" y="157936"/>
                </a:cubicBezTo>
                <a:lnTo>
                  <a:pt x="142280" y="144066"/>
                </a:lnTo>
                <a:cubicBezTo>
                  <a:pt x="136624" y="146387"/>
                  <a:pt x="130612" y="148054"/>
                  <a:pt x="124480" y="148888"/>
                </a:cubicBezTo>
                <a:lnTo>
                  <a:pt x="113407" y="171271"/>
                </a:lnTo>
                <a:cubicBezTo>
                  <a:pt x="110073" y="177998"/>
                  <a:pt x="102453" y="181392"/>
                  <a:pt x="95250" y="179487"/>
                </a:cubicBezTo>
                <a:lnTo>
                  <a:pt x="79653" y="175320"/>
                </a:lnTo>
                <a:cubicBezTo>
                  <a:pt x="72390" y="173355"/>
                  <a:pt x="67568" y="166568"/>
                  <a:pt x="68044" y="159127"/>
                </a:cubicBezTo>
                <a:lnTo>
                  <a:pt x="69652" y="134183"/>
                </a:lnTo>
                <a:cubicBezTo>
                  <a:pt x="64710" y="130373"/>
                  <a:pt x="60365" y="125968"/>
                  <a:pt x="56614" y="121087"/>
                </a:cubicBezTo>
                <a:lnTo>
                  <a:pt x="31611" y="122694"/>
                </a:lnTo>
                <a:cubicBezTo>
                  <a:pt x="24170" y="123170"/>
                  <a:pt x="17383" y="118289"/>
                  <a:pt x="15419" y="111085"/>
                </a:cubicBezTo>
                <a:lnTo>
                  <a:pt x="11251" y="95488"/>
                </a:lnTo>
                <a:cubicBezTo>
                  <a:pt x="9346" y="88285"/>
                  <a:pt x="12740" y="80665"/>
                  <a:pt x="19467" y="77331"/>
                </a:cubicBezTo>
                <a:lnTo>
                  <a:pt x="41910" y="66258"/>
                </a:lnTo>
                <a:cubicBezTo>
                  <a:pt x="42327" y="63222"/>
                  <a:pt x="42922" y="60246"/>
                  <a:pt x="43696" y="57210"/>
                </a:cubicBezTo>
                <a:cubicBezTo>
                  <a:pt x="44529" y="54173"/>
                  <a:pt x="45482" y="51256"/>
                  <a:pt x="46673" y="48458"/>
                </a:cubicBezTo>
                <a:lnTo>
                  <a:pt x="32802" y="27682"/>
                </a:lnTo>
                <a:cubicBezTo>
                  <a:pt x="28635" y="21431"/>
                  <a:pt x="29468" y="13156"/>
                  <a:pt x="34766" y="7858"/>
                </a:cubicBezTo>
                <a:lnTo>
                  <a:pt x="46196" y="-3572"/>
                </a:lnTo>
                <a:cubicBezTo>
                  <a:pt x="51495" y="-8870"/>
                  <a:pt x="59769" y="-9704"/>
                  <a:pt x="66020" y="-5536"/>
                </a:cubicBezTo>
                <a:lnTo>
                  <a:pt x="86856" y="8334"/>
                </a:lnTo>
                <a:cubicBezTo>
                  <a:pt x="92512" y="6013"/>
                  <a:pt x="98524" y="4346"/>
                  <a:pt x="104656" y="3512"/>
                </a:cubicBezTo>
                <a:lnTo>
                  <a:pt x="115729" y="-18871"/>
                </a:lnTo>
                <a:cubicBezTo>
                  <a:pt x="119062" y="-25598"/>
                  <a:pt x="126623" y="-28992"/>
                  <a:pt x="133886" y="-27087"/>
                </a:cubicBezTo>
                <a:close/>
                <a:moveTo>
                  <a:pt x="114538" y="50006"/>
                </a:moveTo>
                <a:cubicBezTo>
                  <a:pt x="100081" y="50006"/>
                  <a:pt x="88344" y="61743"/>
                  <a:pt x="88344" y="76200"/>
                </a:cubicBezTo>
                <a:cubicBezTo>
                  <a:pt x="88344" y="90657"/>
                  <a:pt x="100081" y="102394"/>
                  <a:pt x="114538" y="102394"/>
                </a:cubicBezTo>
                <a:cubicBezTo>
                  <a:pt x="128995" y="102394"/>
                  <a:pt x="140732" y="90657"/>
                  <a:pt x="140732" y="76200"/>
                </a:cubicBezTo>
                <a:cubicBezTo>
                  <a:pt x="140732" y="61743"/>
                  <a:pt x="128995" y="50006"/>
                  <a:pt x="114538" y="50006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1066800" y="3937000"/>
            <a:ext cx="17653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Lead AI Engineer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1066800" y="4241800"/>
            <a:ext cx="17526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Builds the brain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254000" y="4724400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678BC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387350" y="4876800"/>
            <a:ext cx="342900" cy="304800"/>
          </a:xfrm>
          <a:custGeom>
            <a:avLst/>
            <a:gdLst/>
            <a:ahLst/>
            <a:cxnLst/>
            <a:rect l="l" t="t" r="r" b="b"/>
            <a:pathLst>
              <a:path w="342900" h="304800">
                <a:moveTo>
                  <a:pt x="286048" y="6132"/>
                </a:moveTo>
                <a:lnTo>
                  <a:pt x="154245" y="94059"/>
                </a:lnTo>
                <a:cubicBezTo>
                  <a:pt x="136922" y="105608"/>
                  <a:pt x="125909" y="124361"/>
                  <a:pt x="124123" y="144840"/>
                </a:cubicBezTo>
                <a:cubicBezTo>
                  <a:pt x="161211" y="152460"/>
                  <a:pt x="190440" y="181689"/>
                  <a:pt x="198120" y="218837"/>
                </a:cubicBezTo>
                <a:cubicBezTo>
                  <a:pt x="218658" y="217051"/>
                  <a:pt x="237351" y="206038"/>
                  <a:pt x="248900" y="188714"/>
                </a:cubicBezTo>
                <a:lnTo>
                  <a:pt x="336768" y="56852"/>
                </a:lnTo>
                <a:cubicBezTo>
                  <a:pt x="340757" y="50840"/>
                  <a:pt x="342900" y="43815"/>
                  <a:pt x="342900" y="36552"/>
                </a:cubicBezTo>
                <a:cubicBezTo>
                  <a:pt x="342900" y="16371"/>
                  <a:pt x="326529" y="0"/>
                  <a:pt x="306348" y="0"/>
                </a:cubicBezTo>
                <a:cubicBezTo>
                  <a:pt x="299145" y="0"/>
                  <a:pt x="292060" y="2143"/>
                  <a:pt x="286048" y="6132"/>
                </a:cubicBezTo>
                <a:close/>
                <a:moveTo>
                  <a:pt x="171450" y="238125"/>
                </a:moveTo>
                <a:cubicBezTo>
                  <a:pt x="171450" y="201275"/>
                  <a:pt x="141625" y="171450"/>
                  <a:pt x="104775" y="171450"/>
                </a:cubicBezTo>
                <a:cubicBezTo>
                  <a:pt x="67925" y="171450"/>
                  <a:pt x="38100" y="201275"/>
                  <a:pt x="38100" y="238125"/>
                </a:cubicBezTo>
                <a:cubicBezTo>
                  <a:pt x="38100" y="240447"/>
                  <a:pt x="38219" y="242768"/>
                  <a:pt x="38457" y="245031"/>
                </a:cubicBezTo>
                <a:cubicBezTo>
                  <a:pt x="39529" y="255449"/>
                  <a:pt x="32385" y="266700"/>
                  <a:pt x="21908" y="266700"/>
                </a:cubicBezTo>
                <a:lnTo>
                  <a:pt x="19050" y="266700"/>
                </a:lnTo>
                <a:cubicBezTo>
                  <a:pt x="8513" y="266700"/>
                  <a:pt x="0" y="275213"/>
                  <a:pt x="0" y="285750"/>
                </a:cubicBezTo>
                <a:cubicBezTo>
                  <a:pt x="0" y="296287"/>
                  <a:pt x="8513" y="304800"/>
                  <a:pt x="19050" y="304800"/>
                </a:cubicBezTo>
                <a:lnTo>
                  <a:pt x="104775" y="304800"/>
                </a:lnTo>
                <a:cubicBezTo>
                  <a:pt x="141625" y="304800"/>
                  <a:pt x="171450" y="274975"/>
                  <a:pt x="171450" y="238125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1066800" y="4749800"/>
            <a:ext cx="15494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UX Designer</a:t>
            </a:r>
            <a:endParaRPr lang="en-US" sz="1600" dirty="0"/>
          </a:p>
        </p:txBody>
      </p:sp>
      <p:sp>
        <p:nvSpPr>
          <p:cNvPr id="17" name="Text 14"/>
          <p:cNvSpPr/>
          <p:nvPr/>
        </p:nvSpPr>
        <p:spPr>
          <a:xfrm>
            <a:off x="1066800" y="5054600"/>
            <a:ext cx="15367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Makes it feel good</a:t>
            </a:r>
            <a:endParaRPr lang="en-US" sz="1600" dirty="0"/>
          </a:p>
        </p:txBody>
      </p:sp>
      <p:sp>
        <p:nvSpPr>
          <p:cNvPr id="18" name="Shape 15"/>
          <p:cNvSpPr/>
          <p:nvPr/>
        </p:nvSpPr>
        <p:spPr>
          <a:xfrm>
            <a:off x="254000" y="5537200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9AB3D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368300" y="5689600"/>
            <a:ext cx="381000" cy="304800"/>
          </a:xfrm>
          <a:custGeom>
            <a:avLst/>
            <a:gdLst/>
            <a:ahLst/>
            <a:cxnLst/>
            <a:rect l="l" t="t" r="r" b="b"/>
            <a:pathLst>
              <a:path w="381000" h="304800">
                <a:moveTo>
                  <a:pt x="76200" y="57150"/>
                </a:moveTo>
                <a:cubicBezTo>
                  <a:pt x="76200" y="36135"/>
                  <a:pt x="93285" y="19050"/>
                  <a:pt x="114300" y="19050"/>
                </a:cubicBezTo>
                <a:lnTo>
                  <a:pt x="323850" y="19050"/>
                </a:lnTo>
                <a:cubicBezTo>
                  <a:pt x="344865" y="19050"/>
                  <a:pt x="361950" y="36135"/>
                  <a:pt x="361950" y="57150"/>
                </a:cubicBezTo>
                <a:lnTo>
                  <a:pt x="361950" y="200025"/>
                </a:lnTo>
                <a:lnTo>
                  <a:pt x="304800" y="200025"/>
                </a:lnTo>
                <a:lnTo>
                  <a:pt x="304800" y="190500"/>
                </a:lnTo>
                <a:cubicBezTo>
                  <a:pt x="304800" y="179963"/>
                  <a:pt x="296287" y="171450"/>
                  <a:pt x="285750" y="171450"/>
                </a:cubicBezTo>
                <a:lnTo>
                  <a:pt x="247650" y="171450"/>
                </a:lnTo>
                <a:cubicBezTo>
                  <a:pt x="237113" y="171450"/>
                  <a:pt x="228600" y="179963"/>
                  <a:pt x="228600" y="190500"/>
                </a:cubicBezTo>
                <a:lnTo>
                  <a:pt x="228600" y="200025"/>
                </a:lnTo>
                <a:lnTo>
                  <a:pt x="151745" y="200025"/>
                </a:lnTo>
                <a:cubicBezTo>
                  <a:pt x="158234" y="188833"/>
                  <a:pt x="161925" y="175796"/>
                  <a:pt x="161925" y="161925"/>
                </a:cubicBezTo>
                <a:cubicBezTo>
                  <a:pt x="161925" y="119836"/>
                  <a:pt x="127814" y="85725"/>
                  <a:pt x="85725" y="85725"/>
                </a:cubicBezTo>
                <a:cubicBezTo>
                  <a:pt x="82510" y="85725"/>
                  <a:pt x="79296" y="85904"/>
                  <a:pt x="76200" y="86320"/>
                </a:cubicBezTo>
                <a:lnTo>
                  <a:pt x="76200" y="57150"/>
                </a:lnTo>
                <a:close/>
                <a:moveTo>
                  <a:pt x="198239" y="266700"/>
                </a:moveTo>
                <a:cubicBezTo>
                  <a:pt x="195203" y="252293"/>
                  <a:pt x="188535" y="239256"/>
                  <a:pt x="179130" y="228600"/>
                </a:cubicBezTo>
                <a:lnTo>
                  <a:pt x="361950" y="228600"/>
                </a:lnTo>
                <a:cubicBezTo>
                  <a:pt x="361950" y="249615"/>
                  <a:pt x="344865" y="266700"/>
                  <a:pt x="323850" y="266700"/>
                </a:cubicBezTo>
                <a:lnTo>
                  <a:pt x="198239" y="266700"/>
                </a:lnTo>
                <a:close/>
                <a:moveTo>
                  <a:pt x="38100" y="161925"/>
                </a:moveTo>
                <a:cubicBezTo>
                  <a:pt x="38100" y="135640"/>
                  <a:pt x="59440" y="114300"/>
                  <a:pt x="85725" y="114300"/>
                </a:cubicBezTo>
                <a:cubicBezTo>
                  <a:pt x="112010" y="114300"/>
                  <a:pt x="133350" y="135640"/>
                  <a:pt x="133350" y="161925"/>
                </a:cubicBezTo>
                <a:cubicBezTo>
                  <a:pt x="133350" y="188210"/>
                  <a:pt x="112010" y="209550"/>
                  <a:pt x="85725" y="209550"/>
                </a:cubicBezTo>
                <a:cubicBezTo>
                  <a:pt x="59440" y="209550"/>
                  <a:pt x="38100" y="188210"/>
                  <a:pt x="38100" y="161925"/>
                </a:cubicBezTo>
                <a:close/>
                <a:moveTo>
                  <a:pt x="0" y="285750"/>
                </a:moveTo>
                <a:cubicBezTo>
                  <a:pt x="0" y="254198"/>
                  <a:pt x="25598" y="228600"/>
                  <a:pt x="57150" y="228600"/>
                </a:cubicBezTo>
                <a:lnTo>
                  <a:pt x="114300" y="228600"/>
                </a:lnTo>
                <a:cubicBezTo>
                  <a:pt x="145852" y="228600"/>
                  <a:pt x="171450" y="254198"/>
                  <a:pt x="171450" y="285750"/>
                </a:cubicBezTo>
                <a:cubicBezTo>
                  <a:pt x="171450" y="296287"/>
                  <a:pt x="162937" y="304800"/>
                  <a:pt x="152400" y="304800"/>
                </a:cubicBezTo>
                <a:lnTo>
                  <a:pt x="19050" y="304800"/>
                </a:lnTo>
                <a:cubicBezTo>
                  <a:pt x="8513" y="304800"/>
                  <a:pt x="0" y="296287"/>
                  <a:pt x="0" y="285750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1066800" y="5562600"/>
            <a:ext cx="20828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Education Advisor</a:t>
            </a:r>
            <a:endParaRPr lang="en-US" sz="1600" dirty="0"/>
          </a:p>
        </p:txBody>
      </p:sp>
      <p:sp>
        <p:nvSpPr>
          <p:cNvPr id="21" name="Text 18"/>
          <p:cNvSpPr/>
          <p:nvPr/>
        </p:nvSpPr>
        <p:spPr>
          <a:xfrm>
            <a:off x="1066800" y="5867400"/>
            <a:ext cx="20701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Keeps it real for teachers</a:t>
            </a:r>
            <a:endParaRPr lang="en-US" sz="1600" dirty="0"/>
          </a:p>
        </p:txBody>
      </p:sp>
      <p:pic>
        <p:nvPicPr>
          <p:cNvPr id="22" name="Image 1"/>
          <p:cNvPicPr>
            <a:picLocks noChangeAspect="1"/>
          </p:cNvPicPr>
          <p:nvPr/>
        </p:nvPicPr>
        <p:blipFill>
          <a:blip r:embed="rId4"/>
          <a:srcRect t="21429" b="21429"/>
          <a:stretch/>
        </p:blipFill>
        <p:spPr>
          <a:xfrm>
            <a:off x="7112000" y="1524000"/>
            <a:ext cx="3810000" cy="3810000"/>
          </a:xfrm>
          <a:prstGeom prst="roundRect">
            <a:avLst>
              <a:gd name="adj" fmla="val 5333"/>
            </a:avLst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3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slides_tmpl/image/25-08-27-19:57:31-d2nf5ap8bjvh7rlivs4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0805" y="-107950"/>
            <a:ext cx="12311380" cy="697865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39700" y="1143000"/>
            <a:ext cx="11912600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90000"/>
              </a:lnSpc>
            </a:pPr>
            <a:r>
              <a:rPr lang="en-US" sz="36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Key Risks &amp; How We'll Handle Them</a:t>
            </a:r>
            <a:endParaRPr lang="en-US" sz="1600" dirty="0"/>
          </a:p>
        </p:txBody>
      </p:sp>
      <p:sp>
        <p:nvSpPr>
          <p:cNvPr id="4" name="Shape 1"/>
          <p:cNvSpPr/>
          <p:nvPr/>
        </p:nvSpPr>
        <p:spPr>
          <a:xfrm>
            <a:off x="254000" y="2057400"/>
            <a:ext cx="11684000" cy="1016000"/>
          </a:xfrm>
          <a:custGeom>
            <a:avLst/>
            <a:gdLst/>
            <a:ahLst/>
            <a:cxnLst/>
            <a:rect l="l" t="t" r="r" b="b"/>
            <a:pathLst>
              <a:path w="11684000" h="1016000">
                <a:moveTo>
                  <a:pt x="101600" y="0"/>
                </a:moveTo>
                <a:lnTo>
                  <a:pt x="11582400" y="0"/>
                </a:lnTo>
                <a:cubicBezTo>
                  <a:pt x="11638475" y="0"/>
                  <a:pt x="11684000" y="45525"/>
                  <a:pt x="11684000" y="101600"/>
                </a:cubicBezTo>
                <a:lnTo>
                  <a:pt x="11684000" y="914400"/>
                </a:lnTo>
                <a:cubicBezTo>
                  <a:pt x="11684000" y="970475"/>
                  <a:pt x="11638475" y="1016000"/>
                  <a:pt x="11582400" y="1016000"/>
                </a:cubicBezTo>
                <a:lnTo>
                  <a:pt x="101600" y="1016000"/>
                </a:lnTo>
                <a:cubicBezTo>
                  <a:pt x="45525" y="1016000"/>
                  <a:pt x="0" y="970475"/>
                  <a:pt x="0" y="914400"/>
                </a:cubicBezTo>
                <a:lnTo>
                  <a:pt x="0" y="101600"/>
                </a:lnTo>
                <a:cubicBezTo>
                  <a:pt x="0" y="45525"/>
                  <a:pt x="45525" y="0"/>
                  <a:pt x="101600" y="0"/>
                </a:cubicBezTo>
                <a:close/>
              </a:path>
            </a:pathLst>
          </a:custGeom>
          <a:solidFill>
            <a:srgbClr val="9AB3D4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457200" y="2260600"/>
            <a:ext cx="29210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Big Tech Copies Us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3378200" y="2413000"/>
            <a:ext cx="304800" cy="304800"/>
          </a:xfrm>
          <a:custGeom>
            <a:avLst/>
            <a:gdLst/>
            <a:ahLst/>
            <a:cxnLst/>
            <a:rect l="l" t="t" r="r" b="b"/>
            <a:pathLst>
              <a:path w="304800" h="304800">
                <a:moveTo>
                  <a:pt x="152400" y="0"/>
                </a:moveTo>
                <a:cubicBezTo>
                  <a:pt x="155138" y="0"/>
                  <a:pt x="157877" y="595"/>
                  <a:pt x="160377" y="1726"/>
                </a:cubicBezTo>
                <a:lnTo>
                  <a:pt x="272534" y="49292"/>
                </a:lnTo>
                <a:cubicBezTo>
                  <a:pt x="285631" y="54828"/>
                  <a:pt x="295394" y="67747"/>
                  <a:pt x="295335" y="83344"/>
                </a:cubicBezTo>
                <a:cubicBezTo>
                  <a:pt x="295037" y="142399"/>
                  <a:pt x="270748" y="250448"/>
                  <a:pt x="168176" y="299561"/>
                </a:cubicBezTo>
                <a:cubicBezTo>
                  <a:pt x="158234" y="304324"/>
                  <a:pt x="146685" y="304324"/>
                  <a:pt x="136743" y="299561"/>
                </a:cubicBezTo>
                <a:cubicBezTo>
                  <a:pt x="34111" y="250448"/>
                  <a:pt x="9882" y="142399"/>
                  <a:pt x="9585" y="83344"/>
                </a:cubicBezTo>
                <a:cubicBezTo>
                  <a:pt x="9525" y="67747"/>
                  <a:pt x="19288" y="54828"/>
                  <a:pt x="32385" y="49292"/>
                </a:cubicBezTo>
                <a:lnTo>
                  <a:pt x="144482" y="1726"/>
                </a:lnTo>
                <a:cubicBezTo>
                  <a:pt x="146983" y="595"/>
                  <a:pt x="149662" y="0"/>
                  <a:pt x="152400" y="0"/>
                </a:cubicBezTo>
                <a:close/>
                <a:moveTo>
                  <a:pt x="152400" y="39767"/>
                </a:moveTo>
                <a:lnTo>
                  <a:pt x="152400" y="264855"/>
                </a:lnTo>
                <a:cubicBezTo>
                  <a:pt x="234553" y="225088"/>
                  <a:pt x="256639" y="136981"/>
                  <a:pt x="257175" y="84237"/>
                </a:cubicBezTo>
                <a:lnTo>
                  <a:pt x="152400" y="39826"/>
                </a:lnTo>
                <a:lnTo>
                  <a:pt x="152400" y="39826"/>
                </a:lnTo>
                <a:close/>
              </a:path>
            </a:pathLst>
          </a:custGeom>
          <a:solidFill>
            <a:srgbClr val="678BC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3987800" y="2260600"/>
            <a:ext cx="7848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Focus on the neurodiverse niche they won't bother to serve properly. Our deep specialization is our moat.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254000" y="3378200"/>
            <a:ext cx="11684000" cy="1016000"/>
          </a:xfrm>
          <a:custGeom>
            <a:avLst/>
            <a:gdLst/>
            <a:ahLst/>
            <a:cxnLst/>
            <a:rect l="l" t="t" r="r" b="b"/>
            <a:pathLst>
              <a:path w="11684000" h="1016000">
                <a:moveTo>
                  <a:pt x="101600" y="0"/>
                </a:moveTo>
                <a:lnTo>
                  <a:pt x="11582400" y="0"/>
                </a:lnTo>
                <a:cubicBezTo>
                  <a:pt x="11638475" y="0"/>
                  <a:pt x="11684000" y="45525"/>
                  <a:pt x="11684000" y="101600"/>
                </a:cubicBezTo>
                <a:lnTo>
                  <a:pt x="11684000" y="914400"/>
                </a:lnTo>
                <a:cubicBezTo>
                  <a:pt x="11684000" y="970475"/>
                  <a:pt x="11638475" y="1016000"/>
                  <a:pt x="11582400" y="1016000"/>
                </a:cubicBezTo>
                <a:lnTo>
                  <a:pt x="101600" y="1016000"/>
                </a:lnTo>
                <a:cubicBezTo>
                  <a:pt x="45525" y="1016000"/>
                  <a:pt x="0" y="970475"/>
                  <a:pt x="0" y="914400"/>
                </a:cubicBezTo>
                <a:lnTo>
                  <a:pt x="0" y="101600"/>
                </a:lnTo>
                <a:cubicBezTo>
                  <a:pt x="0" y="45525"/>
                  <a:pt x="45525" y="0"/>
                  <a:pt x="101600" y="0"/>
                </a:cubicBezTo>
                <a:close/>
              </a:path>
            </a:pathLst>
          </a:custGeom>
          <a:solidFill>
            <a:srgbClr val="9AB3D4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457200" y="3581400"/>
            <a:ext cx="29210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GDPR Rules Change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3416300" y="3733800"/>
            <a:ext cx="228600" cy="304800"/>
          </a:xfrm>
          <a:custGeom>
            <a:avLst/>
            <a:gdLst/>
            <a:ahLst/>
            <a:cxnLst/>
            <a:rect l="l" t="t" r="r" b="b"/>
            <a:pathLst>
              <a:path w="228600" h="304800">
                <a:moveTo>
                  <a:pt x="76200" y="57150"/>
                </a:moveTo>
                <a:lnTo>
                  <a:pt x="76200" y="95250"/>
                </a:lnTo>
                <a:lnTo>
                  <a:pt x="152400" y="95250"/>
                </a:lnTo>
                <a:lnTo>
                  <a:pt x="152400" y="57150"/>
                </a:lnTo>
                <a:cubicBezTo>
                  <a:pt x="152400" y="36135"/>
                  <a:pt x="135315" y="19050"/>
                  <a:pt x="114300" y="19050"/>
                </a:cubicBezTo>
                <a:cubicBezTo>
                  <a:pt x="93285" y="19050"/>
                  <a:pt x="76200" y="36135"/>
                  <a:pt x="76200" y="57150"/>
                </a:cubicBezTo>
                <a:close/>
                <a:moveTo>
                  <a:pt x="38100" y="95250"/>
                </a:moveTo>
                <a:lnTo>
                  <a:pt x="38100" y="57150"/>
                </a:lnTo>
                <a:cubicBezTo>
                  <a:pt x="38100" y="15061"/>
                  <a:pt x="72211" y="-19050"/>
                  <a:pt x="114300" y="-19050"/>
                </a:cubicBezTo>
                <a:cubicBezTo>
                  <a:pt x="156389" y="-19050"/>
                  <a:pt x="190500" y="15061"/>
                  <a:pt x="190500" y="57150"/>
                </a:cubicBezTo>
                <a:lnTo>
                  <a:pt x="190500" y="95250"/>
                </a:lnTo>
                <a:cubicBezTo>
                  <a:pt x="211515" y="95250"/>
                  <a:pt x="228600" y="112335"/>
                  <a:pt x="228600" y="133350"/>
                </a:cubicBezTo>
                <a:lnTo>
                  <a:pt x="228600" y="266700"/>
                </a:lnTo>
                <a:cubicBezTo>
                  <a:pt x="228600" y="287715"/>
                  <a:pt x="211515" y="304800"/>
                  <a:pt x="190500" y="304800"/>
                </a:cubicBezTo>
                <a:lnTo>
                  <a:pt x="38100" y="304800"/>
                </a:lnTo>
                <a:cubicBezTo>
                  <a:pt x="17085" y="304800"/>
                  <a:pt x="0" y="287715"/>
                  <a:pt x="0" y="266700"/>
                </a:cubicBezTo>
                <a:lnTo>
                  <a:pt x="0" y="133350"/>
                </a:lnTo>
                <a:cubicBezTo>
                  <a:pt x="0" y="112335"/>
                  <a:pt x="17085" y="95250"/>
                  <a:pt x="38100" y="95250"/>
                </a:cubicBezTo>
                <a:close/>
              </a:path>
            </a:pathLst>
          </a:custGeom>
          <a:solidFill>
            <a:srgbClr val="678BC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3987800" y="3581400"/>
            <a:ext cx="7848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We've built privacy-by-design into our architecture from day one. Compliance is not an afterthought.</a:t>
            </a:r>
            <a:endParaRPr lang="en-US" sz="1600" dirty="0"/>
          </a:p>
        </p:txBody>
      </p:sp>
      <p:sp>
        <p:nvSpPr>
          <p:cNvPr id="12" name="Shape 9"/>
          <p:cNvSpPr/>
          <p:nvPr/>
        </p:nvSpPr>
        <p:spPr>
          <a:xfrm>
            <a:off x="254000" y="4699000"/>
            <a:ext cx="11684000" cy="1016000"/>
          </a:xfrm>
          <a:custGeom>
            <a:avLst/>
            <a:gdLst/>
            <a:ahLst/>
            <a:cxnLst/>
            <a:rect l="l" t="t" r="r" b="b"/>
            <a:pathLst>
              <a:path w="11684000" h="1016000">
                <a:moveTo>
                  <a:pt x="101600" y="0"/>
                </a:moveTo>
                <a:lnTo>
                  <a:pt x="11582400" y="0"/>
                </a:lnTo>
                <a:cubicBezTo>
                  <a:pt x="11638475" y="0"/>
                  <a:pt x="11684000" y="45525"/>
                  <a:pt x="11684000" y="101600"/>
                </a:cubicBezTo>
                <a:lnTo>
                  <a:pt x="11684000" y="914400"/>
                </a:lnTo>
                <a:cubicBezTo>
                  <a:pt x="11684000" y="970475"/>
                  <a:pt x="11638475" y="1016000"/>
                  <a:pt x="11582400" y="1016000"/>
                </a:cubicBezTo>
                <a:lnTo>
                  <a:pt x="101600" y="1016000"/>
                </a:lnTo>
                <a:cubicBezTo>
                  <a:pt x="45525" y="1016000"/>
                  <a:pt x="0" y="970475"/>
                  <a:pt x="0" y="914400"/>
                </a:cubicBezTo>
                <a:lnTo>
                  <a:pt x="0" y="101600"/>
                </a:lnTo>
                <a:cubicBezTo>
                  <a:pt x="0" y="45525"/>
                  <a:pt x="45525" y="0"/>
                  <a:pt x="101600" y="0"/>
                </a:cubicBezTo>
                <a:close/>
              </a:path>
            </a:pathLst>
          </a:custGeom>
          <a:solidFill>
            <a:srgbClr val="9AB3D4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457200" y="4902200"/>
            <a:ext cx="29210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b="1" dirty="0">
                <a:solidFill>
                  <a:srgbClr val="3C5A85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Users Don't Stick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3340100" y="5054600"/>
            <a:ext cx="381000" cy="304800"/>
          </a:xfrm>
          <a:custGeom>
            <a:avLst/>
            <a:gdLst/>
            <a:ahLst/>
            <a:cxnLst/>
            <a:rect l="l" t="t" r="r" b="b"/>
            <a:pathLst>
              <a:path w="381000" h="304800">
                <a:moveTo>
                  <a:pt x="190500" y="9525"/>
                </a:moveTo>
                <a:cubicBezTo>
                  <a:pt x="224670" y="9525"/>
                  <a:pt x="252413" y="37267"/>
                  <a:pt x="252413" y="71438"/>
                </a:cubicBezTo>
                <a:cubicBezTo>
                  <a:pt x="252413" y="105608"/>
                  <a:pt x="224670" y="133350"/>
                  <a:pt x="190500" y="133350"/>
                </a:cubicBezTo>
                <a:cubicBezTo>
                  <a:pt x="156330" y="133350"/>
                  <a:pt x="128588" y="105608"/>
                  <a:pt x="128588" y="71438"/>
                </a:cubicBezTo>
                <a:cubicBezTo>
                  <a:pt x="128588" y="37267"/>
                  <a:pt x="156330" y="9525"/>
                  <a:pt x="190500" y="9525"/>
                </a:cubicBezTo>
                <a:close/>
                <a:moveTo>
                  <a:pt x="57150" y="52388"/>
                </a:moveTo>
                <a:cubicBezTo>
                  <a:pt x="80806" y="52388"/>
                  <a:pt x="100013" y="71594"/>
                  <a:pt x="100013" y="95250"/>
                </a:cubicBezTo>
                <a:cubicBezTo>
                  <a:pt x="100013" y="118906"/>
                  <a:pt x="80806" y="138113"/>
                  <a:pt x="57150" y="138113"/>
                </a:cubicBezTo>
                <a:cubicBezTo>
                  <a:pt x="33494" y="138113"/>
                  <a:pt x="14288" y="118906"/>
                  <a:pt x="14288" y="95250"/>
                </a:cubicBezTo>
                <a:cubicBezTo>
                  <a:pt x="14288" y="71594"/>
                  <a:pt x="33494" y="52388"/>
                  <a:pt x="57150" y="52388"/>
                </a:cubicBezTo>
                <a:close/>
                <a:moveTo>
                  <a:pt x="0" y="247650"/>
                </a:moveTo>
                <a:cubicBezTo>
                  <a:pt x="0" y="205561"/>
                  <a:pt x="34111" y="171450"/>
                  <a:pt x="76200" y="171450"/>
                </a:cubicBezTo>
                <a:cubicBezTo>
                  <a:pt x="83820" y="171450"/>
                  <a:pt x="91202" y="172581"/>
                  <a:pt x="98167" y="174665"/>
                </a:cubicBezTo>
                <a:cubicBezTo>
                  <a:pt x="78581" y="196572"/>
                  <a:pt x="66675" y="225504"/>
                  <a:pt x="66675" y="257175"/>
                </a:cubicBezTo>
                <a:lnTo>
                  <a:pt x="66675" y="266700"/>
                </a:lnTo>
                <a:cubicBezTo>
                  <a:pt x="66675" y="273487"/>
                  <a:pt x="68104" y="279916"/>
                  <a:pt x="70664" y="285750"/>
                </a:cubicBezTo>
                <a:lnTo>
                  <a:pt x="19050" y="285750"/>
                </a:lnTo>
                <a:cubicBezTo>
                  <a:pt x="8513" y="285750"/>
                  <a:pt x="0" y="277237"/>
                  <a:pt x="0" y="266700"/>
                </a:cubicBezTo>
                <a:lnTo>
                  <a:pt x="0" y="247650"/>
                </a:lnTo>
                <a:close/>
                <a:moveTo>
                  <a:pt x="310336" y="285750"/>
                </a:moveTo>
                <a:cubicBezTo>
                  <a:pt x="312896" y="279916"/>
                  <a:pt x="314325" y="273487"/>
                  <a:pt x="314325" y="266700"/>
                </a:cubicBezTo>
                <a:lnTo>
                  <a:pt x="314325" y="257175"/>
                </a:lnTo>
                <a:cubicBezTo>
                  <a:pt x="314325" y="225504"/>
                  <a:pt x="302419" y="196572"/>
                  <a:pt x="282833" y="174665"/>
                </a:cubicBezTo>
                <a:cubicBezTo>
                  <a:pt x="289798" y="172581"/>
                  <a:pt x="297180" y="171450"/>
                  <a:pt x="304800" y="171450"/>
                </a:cubicBezTo>
                <a:cubicBezTo>
                  <a:pt x="346889" y="171450"/>
                  <a:pt x="381000" y="205561"/>
                  <a:pt x="381000" y="247650"/>
                </a:cubicBezTo>
                <a:lnTo>
                  <a:pt x="381000" y="266700"/>
                </a:lnTo>
                <a:cubicBezTo>
                  <a:pt x="381000" y="277237"/>
                  <a:pt x="372487" y="285750"/>
                  <a:pt x="361950" y="285750"/>
                </a:cubicBezTo>
                <a:lnTo>
                  <a:pt x="310336" y="285750"/>
                </a:lnTo>
                <a:close/>
                <a:moveTo>
                  <a:pt x="280987" y="95250"/>
                </a:moveTo>
                <a:cubicBezTo>
                  <a:pt x="280987" y="71594"/>
                  <a:pt x="300194" y="52388"/>
                  <a:pt x="323850" y="52388"/>
                </a:cubicBezTo>
                <a:cubicBezTo>
                  <a:pt x="347506" y="52388"/>
                  <a:pt x="366712" y="71594"/>
                  <a:pt x="366712" y="95250"/>
                </a:cubicBezTo>
                <a:cubicBezTo>
                  <a:pt x="366712" y="118906"/>
                  <a:pt x="347506" y="138113"/>
                  <a:pt x="323850" y="138113"/>
                </a:cubicBezTo>
                <a:cubicBezTo>
                  <a:pt x="300194" y="138113"/>
                  <a:pt x="280987" y="118906"/>
                  <a:pt x="280987" y="95250"/>
                </a:cubicBezTo>
                <a:close/>
                <a:moveTo>
                  <a:pt x="95250" y="257175"/>
                </a:moveTo>
                <a:cubicBezTo>
                  <a:pt x="95250" y="204549"/>
                  <a:pt x="137874" y="161925"/>
                  <a:pt x="190500" y="161925"/>
                </a:cubicBezTo>
                <a:cubicBezTo>
                  <a:pt x="243126" y="161925"/>
                  <a:pt x="285750" y="204549"/>
                  <a:pt x="285750" y="257175"/>
                </a:cubicBezTo>
                <a:lnTo>
                  <a:pt x="285750" y="266700"/>
                </a:lnTo>
                <a:cubicBezTo>
                  <a:pt x="285750" y="277237"/>
                  <a:pt x="277237" y="285750"/>
                  <a:pt x="266700" y="285750"/>
                </a:cubicBezTo>
                <a:lnTo>
                  <a:pt x="114300" y="285750"/>
                </a:lnTo>
                <a:cubicBezTo>
                  <a:pt x="103763" y="285750"/>
                  <a:pt x="95250" y="277237"/>
                  <a:pt x="95250" y="266700"/>
                </a:cubicBezTo>
                <a:lnTo>
                  <a:pt x="95250" y="257175"/>
                </a:lnTo>
                <a:close/>
              </a:path>
            </a:pathLst>
          </a:custGeom>
          <a:solidFill>
            <a:srgbClr val="678BC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2"/>
          <p:cNvSpPr/>
          <p:nvPr/>
        </p:nvSpPr>
        <p:spPr>
          <a:xfrm>
            <a:off x="3987800" y="4902200"/>
            <a:ext cx="7848600" cy="6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6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Community features and weekly challenges create habit loops and social engagement to keep users hooked.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gradFill flip="none" rotWithShape="0">
          <a:gsLst>
            <a:gs pos="0">
              <a:srgbClr val="94B9FF">
                <a:alpha val="0"/>
              </a:srgbClr>
            </a:gs>
            <a:gs pos="9000">
              <a:srgbClr val="94B9FF">
                <a:alpha val="0"/>
              </a:srgbClr>
            </a:gs>
            <a:gs pos="40000">
              <a:srgbClr val="94B9FF">
                <a:alpha val="11000"/>
              </a:srgbClr>
            </a:gs>
            <a:gs pos="63000">
              <a:srgbClr val="94B9FF">
                <a:alpha val="9000"/>
              </a:srgbClr>
            </a:gs>
            <a:gs pos="84000">
              <a:srgbClr val="94B9FF">
                <a:alpha val="46000"/>
              </a:srgbClr>
            </a:gs>
            <a:gs pos="100000">
              <a:srgbClr val="94B9FF">
                <a:alpha val="46000"/>
              </a:srgbClr>
            </a:gs>
          </a:gsLst>
          <a:lin ang="6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slides_tmpl/image/25-08-27-19:57:29-d2nf5a98bjvh7rlivrvg.png"/>
          <p:cNvPicPr>
            <a:picLocks noChangeAspect="1"/>
          </p:cNvPicPr>
          <p:nvPr/>
        </p:nvPicPr>
        <p:blipFill>
          <a:blip r:embed="rId3"/>
          <a:srcRect l="20060" t="9520" b="9520"/>
          <a:stretch/>
        </p:blipFill>
        <p:spPr>
          <a:xfrm>
            <a:off x="3559810" y="0"/>
            <a:ext cx="6771640" cy="6858000"/>
          </a:xfrm>
          <a:prstGeom prst="rect">
            <a:avLst/>
          </a:prstGeom>
        </p:spPr>
      </p:pic>
      <p:pic>
        <p:nvPicPr>
          <p:cNvPr id="3" name="Image 1" descr="https://kimi-img.moonshot.cn/pub/slides/slides_tmpl/image/25-08-27-19:57:29-d2nf5a98bjvh7rlivru0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3620" y="2388552"/>
            <a:ext cx="1600200" cy="1651000"/>
          </a:xfrm>
          <a:prstGeom prst="rect">
            <a:avLst/>
          </a:prstGeom>
        </p:spPr>
      </p:pic>
      <p:sp>
        <p:nvSpPr>
          <p:cNvPr id="4" name="Shape 0"/>
          <p:cNvSpPr/>
          <p:nvPr/>
        </p:nvSpPr>
        <p:spPr>
          <a:xfrm>
            <a:off x="1504315" y="2848610"/>
            <a:ext cx="1320165" cy="133477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1"/>
          <p:cNvSpPr/>
          <p:nvPr/>
        </p:nvSpPr>
        <p:spPr>
          <a:xfrm>
            <a:off x="1504315" y="2848610"/>
            <a:ext cx="1320165" cy="133477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6" name="Shape 2"/>
          <p:cNvSpPr/>
          <p:nvPr/>
        </p:nvSpPr>
        <p:spPr>
          <a:xfrm>
            <a:off x="1509395" y="2843530"/>
            <a:ext cx="1320165" cy="1334770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84000"/>
                </a:srgbClr>
              </a:gs>
              <a:gs pos="2000">
                <a:srgbClr val="D1DCF2">
                  <a:alpha val="84000"/>
                </a:srgbClr>
              </a:gs>
              <a:gs pos="55000">
                <a:srgbClr val="4874CB">
                  <a:alpha val="69000"/>
                </a:srgbClr>
              </a:gs>
              <a:gs pos="100000">
                <a:srgbClr val="345FB6"/>
              </a:gs>
            </a:gsLst>
            <a:path path="circle">
              <a:fillToRect r="100000" b="100000"/>
            </a:path>
            <a:tileRect l="-100000" t="-100000"/>
          </a:gradFill>
          <a:ln/>
          <a:effectLst>
            <a:outerShdw blurRad="304800" dist="184847" dir="2700000" algn="bl" rotWithShape="0">
              <a:srgbClr val="2E54A1">
                <a:alpha val="23922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3"/>
          <p:cNvSpPr/>
          <p:nvPr/>
        </p:nvSpPr>
        <p:spPr>
          <a:xfrm>
            <a:off x="1509395" y="2843530"/>
            <a:ext cx="1320165" cy="133477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8" name="Text 4"/>
          <p:cNvSpPr/>
          <p:nvPr/>
        </p:nvSpPr>
        <p:spPr>
          <a:xfrm>
            <a:off x="1504315" y="3018790"/>
            <a:ext cx="1320165" cy="99314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algn="ctr">
              <a:lnSpc>
                <a:spcPct val="100000"/>
              </a:lnSpc>
            </a:pPr>
            <a:r>
              <a:rPr lang="en-US" sz="4800" b="1" dirty="0">
                <a:solidFill>
                  <a:srgbClr val="FFFFFF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06</a:t>
            </a:r>
            <a:endParaRPr lang="en-US" sz="1600" dirty="0"/>
          </a:p>
        </p:txBody>
      </p:sp>
      <p:sp>
        <p:nvSpPr>
          <p:cNvPr id="9" name="Text 5"/>
          <p:cNvSpPr/>
          <p:nvPr/>
        </p:nvSpPr>
        <p:spPr>
          <a:xfrm>
            <a:off x="3142615" y="3230880"/>
            <a:ext cx="8497570" cy="60960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00000"/>
              </a:lnSpc>
            </a:pPr>
            <a:r>
              <a:rPr lang="en-US" sz="4000" b="1" dirty="0">
                <a:solidFill>
                  <a:srgbClr val="4874CB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Vision &amp; Close</a:t>
            </a:r>
            <a:endParaRPr lang="en-US" sz="1600" dirty="0"/>
          </a:p>
        </p:txBody>
      </p:sp>
      <p:sp>
        <p:nvSpPr>
          <p:cNvPr id="10" name="Text 6"/>
          <p:cNvSpPr/>
          <p:nvPr/>
        </p:nvSpPr>
        <p:spPr>
          <a:xfrm>
            <a:off x="3142615" y="2295525"/>
            <a:ext cx="8497570" cy="90678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/>
          <a:lstStyle/>
          <a:p>
            <a:pPr>
              <a:lnSpc>
                <a:spcPct val="150000"/>
              </a:lnSpc>
            </a:pPr>
            <a:r>
              <a:rPr lang="en-US" sz="4400" b="1" dirty="0">
                <a:solidFill>
                  <a:srgbClr val="00000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PART 06</a:t>
            </a:r>
            <a:endParaRPr lang="en-US" sz="1600" dirty="0"/>
          </a:p>
        </p:txBody>
      </p:sp>
      <p:pic>
        <p:nvPicPr>
          <p:cNvPr id="11" name="Image 2" descr="https://kimi-img.moonshot.cn/pub/slides/slides_tmpl/image/25-08-27-19:57:29-d2nf5a98bjvh7rlivrs0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460000">
            <a:off x="9391650" y="613410"/>
            <a:ext cx="4236720" cy="1689100"/>
          </a:xfrm>
          <a:prstGeom prst="rect">
            <a:avLst/>
          </a:prstGeom>
        </p:spPr>
      </p:pic>
      <p:sp>
        <p:nvSpPr>
          <p:cNvPr id="12" name="Shape 7"/>
          <p:cNvSpPr/>
          <p:nvPr/>
        </p:nvSpPr>
        <p:spPr>
          <a:xfrm rot="7680000">
            <a:off x="9137650" y="5888355"/>
            <a:ext cx="430530" cy="430530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14000"/>
                </a:srgbClr>
              </a:gs>
              <a:gs pos="22000">
                <a:srgbClr val="6389D3">
                  <a:alpha val="48000"/>
                </a:srgbClr>
              </a:gs>
              <a:gs pos="45000">
                <a:srgbClr val="6389D3">
                  <a:alpha val="83000"/>
                </a:srgbClr>
              </a:gs>
              <a:gs pos="66000">
                <a:srgbClr val="6389D3">
                  <a:alpha val="87000"/>
                </a:srgbClr>
              </a:gs>
              <a:gs pos="100000">
                <a:srgbClr val="6389D3">
                  <a:alpha val="87000"/>
                </a:srgbClr>
              </a:gs>
            </a:gsLst>
            <a:lin ang="54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8"/>
          <p:cNvSpPr/>
          <p:nvPr/>
        </p:nvSpPr>
        <p:spPr>
          <a:xfrm rot="7680000">
            <a:off x="9137650" y="5888355"/>
            <a:ext cx="430530" cy="43053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14" name="Shape 9"/>
          <p:cNvSpPr/>
          <p:nvPr/>
        </p:nvSpPr>
        <p:spPr>
          <a:xfrm rot="4020000">
            <a:off x="9440545" y="886460"/>
            <a:ext cx="219075" cy="219075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14000"/>
                </a:srgbClr>
              </a:gs>
              <a:gs pos="22000">
                <a:srgbClr val="6389D3">
                  <a:alpha val="42000"/>
                </a:srgbClr>
              </a:gs>
              <a:gs pos="45000">
                <a:srgbClr val="6389D3">
                  <a:alpha val="68000"/>
                </a:srgbClr>
              </a:gs>
              <a:gs pos="66000">
                <a:srgbClr val="6389D3">
                  <a:alpha val="76000"/>
                </a:srgbClr>
              </a:gs>
              <a:gs pos="100000">
                <a:srgbClr val="6389D3">
                  <a:alpha val="76000"/>
                </a:srgbClr>
              </a:gs>
            </a:gsLst>
            <a:lin ang="54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0"/>
          <p:cNvSpPr/>
          <p:nvPr/>
        </p:nvSpPr>
        <p:spPr>
          <a:xfrm rot="4020000">
            <a:off x="9440545" y="886460"/>
            <a:ext cx="219075" cy="219075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3F4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img.moonshot.cn/pub/slides/slides_tmpl/image/25-08-27-19:57:31-d2nf5ap8bjvh7rlivs4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0805" y="-107950"/>
            <a:ext cx="12311380" cy="697865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195836" y="-203200"/>
            <a:ext cx="5803900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90000"/>
              </a:lnSpc>
            </a:pPr>
            <a:r>
              <a:rPr lang="en-US" sz="36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Where We'll Be in 5 Years</a:t>
            </a:r>
            <a:endParaRPr lang="en-US" sz="1600" dirty="0"/>
          </a:p>
        </p:txBody>
      </p:sp>
      <p:sp>
        <p:nvSpPr>
          <p:cNvPr id="4" name="Shape 1"/>
          <p:cNvSpPr/>
          <p:nvPr/>
        </p:nvSpPr>
        <p:spPr>
          <a:xfrm>
            <a:off x="254000" y="711200"/>
            <a:ext cx="5689600" cy="1778000"/>
          </a:xfrm>
          <a:custGeom>
            <a:avLst/>
            <a:gdLst/>
            <a:ahLst/>
            <a:cxnLst/>
            <a:rect l="l" t="t" r="r" b="b"/>
            <a:pathLst>
              <a:path w="5689600" h="1778000">
                <a:moveTo>
                  <a:pt x="101595" y="0"/>
                </a:moveTo>
                <a:lnTo>
                  <a:pt x="5588005" y="0"/>
                </a:lnTo>
                <a:cubicBezTo>
                  <a:pt x="5644114" y="0"/>
                  <a:pt x="5689600" y="45486"/>
                  <a:pt x="5689600" y="101595"/>
                </a:cubicBezTo>
                <a:lnTo>
                  <a:pt x="5689600" y="1676405"/>
                </a:lnTo>
                <a:cubicBezTo>
                  <a:pt x="5689600" y="1732514"/>
                  <a:pt x="5644114" y="1778000"/>
                  <a:pt x="5588005" y="1778000"/>
                </a:cubicBezTo>
                <a:lnTo>
                  <a:pt x="101595" y="1778000"/>
                </a:lnTo>
                <a:cubicBezTo>
                  <a:pt x="45486" y="1778000"/>
                  <a:pt x="0" y="1732514"/>
                  <a:pt x="0" y="1676405"/>
                </a:cubicBezTo>
                <a:lnTo>
                  <a:pt x="0" y="101595"/>
                </a:lnTo>
                <a:cubicBezTo>
                  <a:pt x="0" y="45523"/>
                  <a:pt x="45523" y="0"/>
                  <a:pt x="101595" y="0"/>
                </a:cubicBezTo>
                <a:close/>
              </a:path>
            </a:pathLst>
          </a:custGeom>
          <a:solidFill>
            <a:srgbClr val="9AB3D4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2794000" y="914400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678BC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2927350" y="1066800"/>
            <a:ext cx="342900" cy="304800"/>
          </a:xfrm>
          <a:custGeom>
            <a:avLst/>
            <a:gdLst/>
            <a:ahLst/>
            <a:cxnLst/>
            <a:rect l="l" t="t" r="r" b="b"/>
            <a:pathLst>
              <a:path w="342900" h="304800">
                <a:moveTo>
                  <a:pt x="0" y="114300"/>
                </a:moveTo>
                <a:cubicBezTo>
                  <a:pt x="0" y="93285"/>
                  <a:pt x="17085" y="76200"/>
                  <a:pt x="38100" y="76200"/>
                </a:cubicBezTo>
                <a:lnTo>
                  <a:pt x="76200" y="76200"/>
                </a:lnTo>
                <a:lnTo>
                  <a:pt x="152340" y="7680"/>
                </a:lnTo>
                <a:cubicBezTo>
                  <a:pt x="163235" y="-2084"/>
                  <a:pt x="179725" y="-2084"/>
                  <a:pt x="190560" y="7680"/>
                </a:cubicBezTo>
                <a:lnTo>
                  <a:pt x="266700" y="76200"/>
                </a:lnTo>
                <a:lnTo>
                  <a:pt x="304800" y="76200"/>
                </a:lnTo>
                <a:cubicBezTo>
                  <a:pt x="325815" y="76200"/>
                  <a:pt x="342900" y="93285"/>
                  <a:pt x="342900" y="114300"/>
                </a:cubicBezTo>
                <a:lnTo>
                  <a:pt x="342900" y="266700"/>
                </a:lnTo>
                <a:cubicBezTo>
                  <a:pt x="342900" y="287715"/>
                  <a:pt x="325815" y="304800"/>
                  <a:pt x="304800" y="304800"/>
                </a:cubicBezTo>
                <a:lnTo>
                  <a:pt x="38100" y="304800"/>
                </a:lnTo>
                <a:cubicBezTo>
                  <a:pt x="17085" y="304800"/>
                  <a:pt x="0" y="287715"/>
                  <a:pt x="0" y="266700"/>
                </a:cubicBezTo>
                <a:lnTo>
                  <a:pt x="0" y="114300"/>
                </a:lnTo>
                <a:close/>
                <a:moveTo>
                  <a:pt x="133350" y="223838"/>
                </a:moveTo>
                <a:lnTo>
                  <a:pt x="133350" y="276225"/>
                </a:lnTo>
                <a:lnTo>
                  <a:pt x="209550" y="276225"/>
                </a:lnTo>
                <a:lnTo>
                  <a:pt x="209550" y="223838"/>
                </a:lnTo>
                <a:cubicBezTo>
                  <a:pt x="209550" y="210681"/>
                  <a:pt x="198894" y="200025"/>
                  <a:pt x="185738" y="200025"/>
                </a:cubicBezTo>
                <a:lnTo>
                  <a:pt x="157163" y="200025"/>
                </a:lnTo>
                <a:cubicBezTo>
                  <a:pt x="144006" y="200025"/>
                  <a:pt x="133350" y="210681"/>
                  <a:pt x="133350" y="223838"/>
                </a:cubicBezTo>
                <a:close/>
                <a:moveTo>
                  <a:pt x="66675" y="228600"/>
                </a:moveTo>
                <a:cubicBezTo>
                  <a:pt x="71914" y="228600"/>
                  <a:pt x="76200" y="224314"/>
                  <a:pt x="76200" y="219075"/>
                </a:cubicBezTo>
                <a:lnTo>
                  <a:pt x="76200" y="200025"/>
                </a:lnTo>
                <a:cubicBezTo>
                  <a:pt x="76200" y="194786"/>
                  <a:pt x="71914" y="190500"/>
                  <a:pt x="66675" y="190500"/>
                </a:cubicBezTo>
                <a:lnTo>
                  <a:pt x="47625" y="190500"/>
                </a:lnTo>
                <a:cubicBezTo>
                  <a:pt x="42386" y="190500"/>
                  <a:pt x="38100" y="194786"/>
                  <a:pt x="38100" y="200025"/>
                </a:cubicBezTo>
                <a:lnTo>
                  <a:pt x="38100" y="219075"/>
                </a:lnTo>
                <a:cubicBezTo>
                  <a:pt x="38100" y="224314"/>
                  <a:pt x="42386" y="228600"/>
                  <a:pt x="47625" y="228600"/>
                </a:cubicBezTo>
                <a:lnTo>
                  <a:pt x="66675" y="228600"/>
                </a:lnTo>
                <a:close/>
                <a:moveTo>
                  <a:pt x="76200" y="142875"/>
                </a:moveTo>
                <a:lnTo>
                  <a:pt x="76200" y="123825"/>
                </a:lnTo>
                <a:cubicBezTo>
                  <a:pt x="76200" y="118586"/>
                  <a:pt x="71914" y="114300"/>
                  <a:pt x="66675" y="114300"/>
                </a:cubicBezTo>
                <a:lnTo>
                  <a:pt x="47625" y="114300"/>
                </a:lnTo>
                <a:cubicBezTo>
                  <a:pt x="42386" y="114300"/>
                  <a:pt x="38100" y="118586"/>
                  <a:pt x="38100" y="123825"/>
                </a:cubicBezTo>
                <a:lnTo>
                  <a:pt x="38100" y="142875"/>
                </a:lnTo>
                <a:cubicBezTo>
                  <a:pt x="38100" y="148114"/>
                  <a:pt x="42386" y="152400"/>
                  <a:pt x="47625" y="152400"/>
                </a:cubicBezTo>
                <a:lnTo>
                  <a:pt x="66675" y="152400"/>
                </a:lnTo>
                <a:cubicBezTo>
                  <a:pt x="71914" y="152400"/>
                  <a:pt x="76200" y="148114"/>
                  <a:pt x="76200" y="142875"/>
                </a:cubicBezTo>
                <a:close/>
                <a:moveTo>
                  <a:pt x="295275" y="228600"/>
                </a:moveTo>
                <a:cubicBezTo>
                  <a:pt x="300514" y="228600"/>
                  <a:pt x="304800" y="224314"/>
                  <a:pt x="304800" y="219075"/>
                </a:cubicBezTo>
                <a:lnTo>
                  <a:pt x="304800" y="200025"/>
                </a:lnTo>
                <a:cubicBezTo>
                  <a:pt x="304800" y="194786"/>
                  <a:pt x="300514" y="190500"/>
                  <a:pt x="295275" y="190500"/>
                </a:cubicBezTo>
                <a:lnTo>
                  <a:pt x="276225" y="190500"/>
                </a:lnTo>
                <a:cubicBezTo>
                  <a:pt x="270986" y="190500"/>
                  <a:pt x="266700" y="194786"/>
                  <a:pt x="266700" y="200025"/>
                </a:cubicBezTo>
                <a:lnTo>
                  <a:pt x="266700" y="219075"/>
                </a:lnTo>
                <a:cubicBezTo>
                  <a:pt x="266700" y="224314"/>
                  <a:pt x="270986" y="228600"/>
                  <a:pt x="276225" y="228600"/>
                </a:cubicBezTo>
                <a:lnTo>
                  <a:pt x="295275" y="228600"/>
                </a:lnTo>
                <a:close/>
                <a:moveTo>
                  <a:pt x="304800" y="142875"/>
                </a:moveTo>
                <a:lnTo>
                  <a:pt x="304800" y="123825"/>
                </a:lnTo>
                <a:cubicBezTo>
                  <a:pt x="304800" y="118586"/>
                  <a:pt x="300514" y="114300"/>
                  <a:pt x="295275" y="114300"/>
                </a:cubicBezTo>
                <a:lnTo>
                  <a:pt x="276225" y="114300"/>
                </a:lnTo>
                <a:cubicBezTo>
                  <a:pt x="270986" y="114300"/>
                  <a:pt x="266700" y="118586"/>
                  <a:pt x="266700" y="123825"/>
                </a:cubicBezTo>
                <a:lnTo>
                  <a:pt x="266700" y="142875"/>
                </a:lnTo>
                <a:cubicBezTo>
                  <a:pt x="266700" y="148114"/>
                  <a:pt x="270986" y="152400"/>
                  <a:pt x="276225" y="152400"/>
                </a:cubicBezTo>
                <a:lnTo>
                  <a:pt x="295275" y="152400"/>
                </a:lnTo>
                <a:cubicBezTo>
                  <a:pt x="300514" y="152400"/>
                  <a:pt x="304800" y="148114"/>
                  <a:pt x="304800" y="142875"/>
                </a:cubicBezTo>
                <a:close/>
                <a:moveTo>
                  <a:pt x="171450" y="152400"/>
                </a:moveTo>
                <a:cubicBezTo>
                  <a:pt x="192478" y="152400"/>
                  <a:pt x="209550" y="135328"/>
                  <a:pt x="209550" y="114300"/>
                </a:cubicBezTo>
                <a:cubicBezTo>
                  <a:pt x="209550" y="93272"/>
                  <a:pt x="192478" y="76200"/>
                  <a:pt x="171450" y="76200"/>
                </a:cubicBezTo>
                <a:cubicBezTo>
                  <a:pt x="150422" y="76200"/>
                  <a:pt x="133350" y="93272"/>
                  <a:pt x="133350" y="114300"/>
                </a:cubicBezTo>
                <a:cubicBezTo>
                  <a:pt x="133350" y="135328"/>
                  <a:pt x="150422" y="152400"/>
                  <a:pt x="171450" y="152400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2044105" y="1625600"/>
            <a:ext cx="2108200" cy="4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24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100+ Schools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2486025" y="2032000"/>
            <a:ext cx="12192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Across the UK</a:t>
            </a:r>
            <a:endParaRPr lang="en-US" sz="1600" dirty="0"/>
          </a:p>
        </p:txBody>
      </p:sp>
      <p:sp>
        <p:nvSpPr>
          <p:cNvPr id="9" name="Shape 6"/>
          <p:cNvSpPr/>
          <p:nvPr/>
        </p:nvSpPr>
        <p:spPr>
          <a:xfrm>
            <a:off x="6248400" y="711200"/>
            <a:ext cx="5689600" cy="1778000"/>
          </a:xfrm>
          <a:custGeom>
            <a:avLst/>
            <a:gdLst/>
            <a:ahLst/>
            <a:cxnLst/>
            <a:rect l="l" t="t" r="r" b="b"/>
            <a:pathLst>
              <a:path w="5689600" h="1778000">
                <a:moveTo>
                  <a:pt x="101595" y="0"/>
                </a:moveTo>
                <a:lnTo>
                  <a:pt x="5588005" y="0"/>
                </a:lnTo>
                <a:cubicBezTo>
                  <a:pt x="5644114" y="0"/>
                  <a:pt x="5689600" y="45486"/>
                  <a:pt x="5689600" y="101595"/>
                </a:cubicBezTo>
                <a:lnTo>
                  <a:pt x="5689600" y="1676405"/>
                </a:lnTo>
                <a:cubicBezTo>
                  <a:pt x="5689600" y="1732514"/>
                  <a:pt x="5644114" y="1778000"/>
                  <a:pt x="5588005" y="1778000"/>
                </a:cubicBezTo>
                <a:lnTo>
                  <a:pt x="101595" y="1778000"/>
                </a:lnTo>
                <a:cubicBezTo>
                  <a:pt x="45486" y="1778000"/>
                  <a:pt x="0" y="1732514"/>
                  <a:pt x="0" y="1676405"/>
                </a:cubicBezTo>
                <a:lnTo>
                  <a:pt x="0" y="101595"/>
                </a:lnTo>
                <a:cubicBezTo>
                  <a:pt x="0" y="45523"/>
                  <a:pt x="45523" y="0"/>
                  <a:pt x="101595" y="0"/>
                </a:cubicBezTo>
                <a:close/>
              </a:path>
            </a:pathLst>
          </a:custGeom>
          <a:solidFill>
            <a:srgbClr val="9AB3D4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8788400" y="914400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678BC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8940800" y="1066800"/>
            <a:ext cx="304800" cy="304800"/>
          </a:xfrm>
          <a:custGeom>
            <a:avLst/>
            <a:gdLst/>
            <a:ahLst/>
            <a:cxnLst/>
            <a:rect l="l" t="t" r="r" b="b"/>
            <a:pathLst>
              <a:path w="304800" h="304800">
                <a:moveTo>
                  <a:pt x="152519" y="28575"/>
                </a:moveTo>
                <a:cubicBezTo>
                  <a:pt x="220861" y="28635"/>
                  <a:pt x="276225" y="84058"/>
                  <a:pt x="276225" y="152400"/>
                </a:cubicBezTo>
                <a:cubicBezTo>
                  <a:pt x="276225" y="165556"/>
                  <a:pt x="274201" y="178237"/>
                  <a:pt x="270391" y="190143"/>
                </a:cubicBezTo>
                <a:cubicBezTo>
                  <a:pt x="269200" y="190381"/>
                  <a:pt x="267950" y="190500"/>
                  <a:pt x="266700" y="190500"/>
                </a:cubicBezTo>
                <a:lnTo>
                  <a:pt x="265093" y="190500"/>
                </a:lnTo>
                <a:cubicBezTo>
                  <a:pt x="260033" y="190500"/>
                  <a:pt x="255210" y="188476"/>
                  <a:pt x="251639" y="184904"/>
                </a:cubicBezTo>
                <a:lnTo>
                  <a:pt x="234196" y="167461"/>
                </a:lnTo>
                <a:cubicBezTo>
                  <a:pt x="230624" y="163890"/>
                  <a:pt x="228600" y="159068"/>
                  <a:pt x="228600" y="154007"/>
                </a:cubicBezTo>
                <a:lnTo>
                  <a:pt x="228600" y="123825"/>
                </a:lnTo>
                <a:cubicBezTo>
                  <a:pt x="228600" y="118586"/>
                  <a:pt x="232886" y="114300"/>
                  <a:pt x="238125" y="114300"/>
                </a:cubicBezTo>
                <a:cubicBezTo>
                  <a:pt x="243364" y="114300"/>
                  <a:pt x="247650" y="110014"/>
                  <a:pt x="247650" y="104775"/>
                </a:cubicBezTo>
                <a:cubicBezTo>
                  <a:pt x="247650" y="99536"/>
                  <a:pt x="243364" y="95250"/>
                  <a:pt x="238125" y="95250"/>
                </a:cubicBezTo>
                <a:lnTo>
                  <a:pt x="223838" y="95250"/>
                </a:lnTo>
                <a:cubicBezTo>
                  <a:pt x="215920" y="95250"/>
                  <a:pt x="209550" y="101620"/>
                  <a:pt x="209550" y="109537"/>
                </a:cubicBezTo>
                <a:cubicBezTo>
                  <a:pt x="209550" y="117455"/>
                  <a:pt x="203180" y="123825"/>
                  <a:pt x="195263" y="123825"/>
                </a:cubicBezTo>
                <a:lnTo>
                  <a:pt x="161925" y="123825"/>
                </a:lnTo>
                <a:cubicBezTo>
                  <a:pt x="156686" y="123825"/>
                  <a:pt x="152400" y="128111"/>
                  <a:pt x="152400" y="133350"/>
                </a:cubicBezTo>
                <a:cubicBezTo>
                  <a:pt x="152400" y="138589"/>
                  <a:pt x="148114" y="142875"/>
                  <a:pt x="142875" y="142875"/>
                </a:cubicBezTo>
                <a:lnTo>
                  <a:pt x="127754" y="142875"/>
                </a:lnTo>
                <a:cubicBezTo>
                  <a:pt x="120313" y="142875"/>
                  <a:pt x="114300" y="136862"/>
                  <a:pt x="114300" y="129421"/>
                </a:cubicBezTo>
                <a:cubicBezTo>
                  <a:pt x="114300" y="125849"/>
                  <a:pt x="115729" y="122396"/>
                  <a:pt x="118229" y="119896"/>
                </a:cubicBezTo>
                <a:lnTo>
                  <a:pt x="159960" y="78165"/>
                </a:lnTo>
                <a:cubicBezTo>
                  <a:pt x="161211" y="76914"/>
                  <a:pt x="161925" y="75188"/>
                  <a:pt x="161925" y="73402"/>
                </a:cubicBezTo>
                <a:cubicBezTo>
                  <a:pt x="161925" y="69711"/>
                  <a:pt x="158889" y="66675"/>
                  <a:pt x="155198" y="66675"/>
                </a:cubicBezTo>
                <a:lnTo>
                  <a:pt x="146804" y="66675"/>
                </a:lnTo>
                <a:cubicBezTo>
                  <a:pt x="139363" y="66675"/>
                  <a:pt x="133350" y="60662"/>
                  <a:pt x="133350" y="53221"/>
                </a:cubicBezTo>
                <a:cubicBezTo>
                  <a:pt x="133350" y="49649"/>
                  <a:pt x="134779" y="46196"/>
                  <a:pt x="137279" y="43696"/>
                </a:cubicBezTo>
                <a:lnTo>
                  <a:pt x="151031" y="29944"/>
                </a:lnTo>
                <a:cubicBezTo>
                  <a:pt x="151507" y="29468"/>
                  <a:pt x="151983" y="29051"/>
                  <a:pt x="152519" y="28635"/>
                </a:cubicBezTo>
                <a:close/>
                <a:moveTo>
                  <a:pt x="260985" y="211991"/>
                </a:moveTo>
                <a:cubicBezTo>
                  <a:pt x="241459" y="247471"/>
                  <a:pt x="205085" y="272355"/>
                  <a:pt x="162639" y="275808"/>
                </a:cubicBezTo>
                <a:cubicBezTo>
                  <a:pt x="162223" y="274439"/>
                  <a:pt x="161985" y="272951"/>
                  <a:pt x="161985" y="271463"/>
                </a:cubicBezTo>
                <a:cubicBezTo>
                  <a:pt x="161985" y="263545"/>
                  <a:pt x="155615" y="257175"/>
                  <a:pt x="147697" y="257175"/>
                </a:cubicBezTo>
                <a:lnTo>
                  <a:pt x="131802" y="257175"/>
                </a:lnTo>
                <a:cubicBezTo>
                  <a:pt x="126742" y="257175"/>
                  <a:pt x="121920" y="255151"/>
                  <a:pt x="118348" y="251579"/>
                </a:cubicBezTo>
                <a:lnTo>
                  <a:pt x="100905" y="234136"/>
                </a:lnTo>
                <a:cubicBezTo>
                  <a:pt x="97334" y="230565"/>
                  <a:pt x="95310" y="225743"/>
                  <a:pt x="95310" y="220682"/>
                </a:cubicBezTo>
                <a:lnTo>
                  <a:pt x="95310" y="180975"/>
                </a:lnTo>
                <a:cubicBezTo>
                  <a:pt x="95310" y="170438"/>
                  <a:pt x="103822" y="161925"/>
                  <a:pt x="114360" y="161925"/>
                </a:cubicBezTo>
                <a:lnTo>
                  <a:pt x="173117" y="161925"/>
                </a:lnTo>
                <a:cubicBezTo>
                  <a:pt x="178177" y="161925"/>
                  <a:pt x="182999" y="163949"/>
                  <a:pt x="186571" y="167521"/>
                </a:cubicBezTo>
                <a:lnTo>
                  <a:pt x="204014" y="184964"/>
                </a:lnTo>
                <a:cubicBezTo>
                  <a:pt x="207585" y="188535"/>
                  <a:pt x="212408" y="190560"/>
                  <a:pt x="217468" y="190560"/>
                </a:cubicBezTo>
                <a:lnTo>
                  <a:pt x="220742" y="190560"/>
                </a:lnTo>
                <a:cubicBezTo>
                  <a:pt x="225802" y="190560"/>
                  <a:pt x="230624" y="192584"/>
                  <a:pt x="234196" y="196155"/>
                </a:cubicBezTo>
                <a:lnTo>
                  <a:pt x="243721" y="205680"/>
                </a:lnTo>
                <a:cubicBezTo>
                  <a:pt x="246221" y="208181"/>
                  <a:pt x="249674" y="209610"/>
                  <a:pt x="253246" y="209610"/>
                </a:cubicBezTo>
                <a:cubicBezTo>
                  <a:pt x="256103" y="209610"/>
                  <a:pt x="258782" y="210502"/>
                  <a:pt x="260985" y="212050"/>
                </a:cubicBezTo>
                <a:close/>
                <a:moveTo>
                  <a:pt x="152400" y="304800"/>
                </a:moveTo>
                <a:lnTo>
                  <a:pt x="167997" y="304026"/>
                </a:lnTo>
                <a:cubicBezTo>
                  <a:pt x="162877" y="304562"/>
                  <a:pt x="157698" y="304800"/>
                  <a:pt x="152400" y="304800"/>
                </a:cubicBezTo>
                <a:close/>
                <a:moveTo>
                  <a:pt x="167997" y="304026"/>
                </a:moveTo>
                <a:cubicBezTo>
                  <a:pt x="244852" y="296228"/>
                  <a:pt x="304800" y="231338"/>
                  <a:pt x="304800" y="152400"/>
                </a:cubicBezTo>
                <a:cubicBezTo>
                  <a:pt x="304800" y="68223"/>
                  <a:pt x="236577" y="0"/>
                  <a:pt x="152400" y="0"/>
                </a:cubicBezTo>
                <a:lnTo>
                  <a:pt x="152400" y="0"/>
                </a:lnTo>
                <a:cubicBezTo>
                  <a:pt x="68223" y="0"/>
                  <a:pt x="0" y="68223"/>
                  <a:pt x="0" y="152400"/>
                </a:cubicBezTo>
                <a:cubicBezTo>
                  <a:pt x="0" y="228302"/>
                  <a:pt x="55483" y="291286"/>
                  <a:pt x="128171" y="302895"/>
                </a:cubicBezTo>
                <a:cubicBezTo>
                  <a:pt x="136029" y="304145"/>
                  <a:pt x="144125" y="304800"/>
                  <a:pt x="152400" y="304800"/>
                </a:cubicBezTo>
                <a:close/>
                <a:moveTo>
                  <a:pt x="111502" y="73402"/>
                </a:moveTo>
                <a:lnTo>
                  <a:pt x="92452" y="92452"/>
                </a:lnTo>
                <a:cubicBezTo>
                  <a:pt x="88761" y="96143"/>
                  <a:pt x="82689" y="96143"/>
                  <a:pt x="78998" y="92452"/>
                </a:cubicBezTo>
                <a:cubicBezTo>
                  <a:pt x="75307" y="88761"/>
                  <a:pt x="75307" y="82689"/>
                  <a:pt x="78998" y="78998"/>
                </a:cubicBezTo>
                <a:lnTo>
                  <a:pt x="98048" y="59948"/>
                </a:lnTo>
                <a:cubicBezTo>
                  <a:pt x="101739" y="56257"/>
                  <a:pt x="107811" y="56257"/>
                  <a:pt x="111502" y="59948"/>
                </a:cubicBezTo>
                <a:cubicBezTo>
                  <a:pt x="115193" y="63639"/>
                  <a:pt x="115193" y="69711"/>
                  <a:pt x="111502" y="73402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8000603" y="1625600"/>
            <a:ext cx="2184400" cy="4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24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10 Languages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8282781" y="2032000"/>
            <a:ext cx="16256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Global Accessibility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254000" y="2794000"/>
            <a:ext cx="5689600" cy="1778000"/>
          </a:xfrm>
          <a:custGeom>
            <a:avLst/>
            <a:gdLst/>
            <a:ahLst/>
            <a:cxnLst/>
            <a:rect l="l" t="t" r="r" b="b"/>
            <a:pathLst>
              <a:path w="5689600" h="1778000">
                <a:moveTo>
                  <a:pt x="101595" y="0"/>
                </a:moveTo>
                <a:lnTo>
                  <a:pt x="5588005" y="0"/>
                </a:lnTo>
                <a:cubicBezTo>
                  <a:pt x="5644114" y="0"/>
                  <a:pt x="5689600" y="45486"/>
                  <a:pt x="5689600" y="101595"/>
                </a:cubicBezTo>
                <a:lnTo>
                  <a:pt x="5689600" y="1676405"/>
                </a:lnTo>
                <a:cubicBezTo>
                  <a:pt x="5689600" y="1732514"/>
                  <a:pt x="5644114" y="1778000"/>
                  <a:pt x="5588005" y="1778000"/>
                </a:cubicBezTo>
                <a:lnTo>
                  <a:pt x="101595" y="1778000"/>
                </a:lnTo>
                <a:cubicBezTo>
                  <a:pt x="45486" y="1778000"/>
                  <a:pt x="0" y="1732514"/>
                  <a:pt x="0" y="1676405"/>
                </a:cubicBezTo>
                <a:lnTo>
                  <a:pt x="0" y="101595"/>
                </a:lnTo>
                <a:cubicBezTo>
                  <a:pt x="0" y="45523"/>
                  <a:pt x="45523" y="0"/>
                  <a:pt x="101595" y="0"/>
                </a:cubicBezTo>
                <a:close/>
              </a:path>
            </a:pathLst>
          </a:custGeom>
          <a:solidFill>
            <a:srgbClr val="9AB3D4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2"/>
          <p:cNvSpPr/>
          <p:nvPr/>
        </p:nvSpPr>
        <p:spPr>
          <a:xfrm>
            <a:off x="2794000" y="2997200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678BC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2908300" y="3149600"/>
            <a:ext cx="381000" cy="304800"/>
          </a:xfrm>
          <a:custGeom>
            <a:avLst/>
            <a:gdLst/>
            <a:ahLst/>
            <a:cxnLst/>
            <a:rect l="l" t="t" r="r" b="b"/>
            <a:pathLst>
              <a:path w="381000" h="304800">
                <a:moveTo>
                  <a:pt x="190500" y="9525"/>
                </a:moveTo>
                <a:cubicBezTo>
                  <a:pt x="224670" y="9525"/>
                  <a:pt x="252413" y="37267"/>
                  <a:pt x="252413" y="71438"/>
                </a:cubicBezTo>
                <a:cubicBezTo>
                  <a:pt x="252413" y="105608"/>
                  <a:pt x="224670" y="133350"/>
                  <a:pt x="190500" y="133350"/>
                </a:cubicBezTo>
                <a:cubicBezTo>
                  <a:pt x="156330" y="133350"/>
                  <a:pt x="128588" y="105608"/>
                  <a:pt x="128588" y="71438"/>
                </a:cubicBezTo>
                <a:cubicBezTo>
                  <a:pt x="128588" y="37267"/>
                  <a:pt x="156330" y="9525"/>
                  <a:pt x="190500" y="9525"/>
                </a:cubicBezTo>
                <a:close/>
                <a:moveTo>
                  <a:pt x="57150" y="52388"/>
                </a:moveTo>
                <a:cubicBezTo>
                  <a:pt x="80806" y="52388"/>
                  <a:pt x="100013" y="71594"/>
                  <a:pt x="100013" y="95250"/>
                </a:cubicBezTo>
                <a:cubicBezTo>
                  <a:pt x="100013" y="118906"/>
                  <a:pt x="80806" y="138113"/>
                  <a:pt x="57150" y="138113"/>
                </a:cubicBezTo>
                <a:cubicBezTo>
                  <a:pt x="33494" y="138113"/>
                  <a:pt x="14288" y="118906"/>
                  <a:pt x="14288" y="95250"/>
                </a:cubicBezTo>
                <a:cubicBezTo>
                  <a:pt x="14288" y="71594"/>
                  <a:pt x="33494" y="52388"/>
                  <a:pt x="57150" y="52388"/>
                </a:cubicBezTo>
                <a:close/>
                <a:moveTo>
                  <a:pt x="0" y="247650"/>
                </a:moveTo>
                <a:cubicBezTo>
                  <a:pt x="0" y="205561"/>
                  <a:pt x="34111" y="171450"/>
                  <a:pt x="76200" y="171450"/>
                </a:cubicBezTo>
                <a:cubicBezTo>
                  <a:pt x="83820" y="171450"/>
                  <a:pt x="91202" y="172581"/>
                  <a:pt x="98167" y="174665"/>
                </a:cubicBezTo>
                <a:cubicBezTo>
                  <a:pt x="78581" y="196572"/>
                  <a:pt x="66675" y="225504"/>
                  <a:pt x="66675" y="257175"/>
                </a:cubicBezTo>
                <a:lnTo>
                  <a:pt x="66675" y="266700"/>
                </a:lnTo>
                <a:cubicBezTo>
                  <a:pt x="66675" y="273487"/>
                  <a:pt x="68104" y="279916"/>
                  <a:pt x="70664" y="285750"/>
                </a:cubicBezTo>
                <a:lnTo>
                  <a:pt x="19050" y="285750"/>
                </a:lnTo>
                <a:cubicBezTo>
                  <a:pt x="8513" y="285750"/>
                  <a:pt x="0" y="277237"/>
                  <a:pt x="0" y="266700"/>
                </a:cubicBezTo>
                <a:lnTo>
                  <a:pt x="0" y="247650"/>
                </a:lnTo>
                <a:close/>
                <a:moveTo>
                  <a:pt x="310336" y="285750"/>
                </a:moveTo>
                <a:cubicBezTo>
                  <a:pt x="312896" y="279916"/>
                  <a:pt x="314325" y="273487"/>
                  <a:pt x="314325" y="266700"/>
                </a:cubicBezTo>
                <a:lnTo>
                  <a:pt x="314325" y="257175"/>
                </a:lnTo>
                <a:cubicBezTo>
                  <a:pt x="314325" y="225504"/>
                  <a:pt x="302419" y="196572"/>
                  <a:pt x="282833" y="174665"/>
                </a:cubicBezTo>
                <a:cubicBezTo>
                  <a:pt x="289798" y="172581"/>
                  <a:pt x="297180" y="171450"/>
                  <a:pt x="304800" y="171450"/>
                </a:cubicBezTo>
                <a:cubicBezTo>
                  <a:pt x="346889" y="171450"/>
                  <a:pt x="381000" y="205561"/>
                  <a:pt x="381000" y="247650"/>
                </a:cubicBezTo>
                <a:lnTo>
                  <a:pt x="381000" y="266700"/>
                </a:lnTo>
                <a:cubicBezTo>
                  <a:pt x="381000" y="277237"/>
                  <a:pt x="372487" y="285750"/>
                  <a:pt x="361950" y="285750"/>
                </a:cubicBezTo>
                <a:lnTo>
                  <a:pt x="310336" y="285750"/>
                </a:lnTo>
                <a:close/>
                <a:moveTo>
                  <a:pt x="280987" y="95250"/>
                </a:moveTo>
                <a:cubicBezTo>
                  <a:pt x="280987" y="71594"/>
                  <a:pt x="300194" y="52388"/>
                  <a:pt x="323850" y="52388"/>
                </a:cubicBezTo>
                <a:cubicBezTo>
                  <a:pt x="347506" y="52388"/>
                  <a:pt x="366712" y="71594"/>
                  <a:pt x="366712" y="95250"/>
                </a:cubicBezTo>
                <a:cubicBezTo>
                  <a:pt x="366712" y="118906"/>
                  <a:pt x="347506" y="138113"/>
                  <a:pt x="323850" y="138113"/>
                </a:cubicBezTo>
                <a:cubicBezTo>
                  <a:pt x="300194" y="138113"/>
                  <a:pt x="280987" y="118906"/>
                  <a:pt x="280987" y="95250"/>
                </a:cubicBezTo>
                <a:close/>
                <a:moveTo>
                  <a:pt x="95250" y="257175"/>
                </a:moveTo>
                <a:cubicBezTo>
                  <a:pt x="95250" y="204549"/>
                  <a:pt x="137874" y="161925"/>
                  <a:pt x="190500" y="161925"/>
                </a:cubicBezTo>
                <a:cubicBezTo>
                  <a:pt x="243126" y="161925"/>
                  <a:pt x="285750" y="204549"/>
                  <a:pt x="285750" y="257175"/>
                </a:cubicBezTo>
                <a:lnTo>
                  <a:pt x="285750" y="266700"/>
                </a:lnTo>
                <a:cubicBezTo>
                  <a:pt x="285750" y="277237"/>
                  <a:pt x="277237" y="285750"/>
                  <a:pt x="266700" y="285750"/>
                </a:cubicBezTo>
                <a:lnTo>
                  <a:pt x="114300" y="285750"/>
                </a:lnTo>
                <a:cubicBezTo>
                  <a:pt x="103763" y="285750"/>
                  <a:pt x="95250" y="277237"/>
                  <a:pt x="95250" y="266700"/>
                </a:cubicBezTo>
                <a:lnTo>
                  <a:pt x="95250" y="257175"/>
                </a:ln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1946870" y="3708400"/>
            <a:ext cx="2298700" cy="4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24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1 Million Users</a:t>
            </a:r>
            <a:endParaRPr lang="en-US" sz="1600" dirty="0"/>
          </a:p>
        </p:txBody>
      </p:sp>
      <p:sp>
        <p:nvSpPr>
          <p:cNvPr id="18" name="Text 15"/>
          <p:cNvSpPr/>
          <p:nvPr/>
        </p:nvSpPr>
        <p:spPr>
          <a:xfrm>
            <a:off x="2639219" y="4114800"/>
            <a:ext cx="9144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Worldwide</a:t>
            </a:r>
            <a:endParaRPr lang="en-US" sz="1600" dirty="0"/>
          </a:p>
        </p:txBody>
      </p:sp>
      <p:sp>
        <p:nvSpPr>
          <p:cNvPr id="19" name="Shape 16"/>
          <p:cNvSpPr/>
          <p:nvPr/>
        </p:nvSpPr>
        <p:spPr>
          <a:xfrm>
            <a:off x="6248400" y="2794000"/>
            <a:ext cx="5689600" cy="1778000"/>
          </a:xfrm>
          <a:custGeom>
            <a:avLst/>
            <a:gdLst/>
            <a:ahLst/>
            <a:cxnLst/>
            <a:rect l="l" t="t" r="r" b="b"/>
            <a:pathLst>
              <a:path w="5689600" h="1778000">
                <a:moveTo>
                  <a:pt x="101595" y="0"/>
                </a:moveTo>
                <a:lnTo>
                  <a:pt x="5588005" y="0"/>
                </a:lnTo>
                <a:cubicBezTo>
                  <a:pt x="5644114" y="0"/>
                  <a:pt x="5689600" y="45486"/>
                  <a:pt x="5689600" y="101595"/>
                </a:cubicBezTo>
                <a:lnTo>
                  <a:pt x="5689600" y="1676405"/>
                </a:lnTo>
                <a:cubicBezTo>
                  <a:pt x="5689600" y="1732514"/>
                  <a:pt x="5644114" y="1778000"/>
                  <a:pt x="5588005" y="1778000"/>
                </a:cubicBezTo>
                <a:lnTo>
                  <a:pt x="101595" y="1778000"/>
                </a:lnTo>
                <a:cubicBezTo>
                  <a:pt x="45486" y="1778000"/>
                  <a:pt x="0" y="1732514"/>
                  <a:pt x="0" y="1676405"/>
                </a:cubicBezTo>
                <a:lnTo>
                  <a:pt x="0" y="101595"/>
                </a:lnTo>
                <a:cubicBezTo>
                  <a:pt x="0" y="45523"/>
                  <a:pt x="45523" y="0"/>
                  <a:pt x="101595" y="0"/>
                </a:cubicBezTo>
                <a:close/>
              </a:path>
            </a:pathLst>
          </a:custGeom>
          <a:solidFill>
            <a:srgbClr val="9AB3D4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7"/>
          <p:cNvSpPr/>
          <p:nvPr/>
        </p:nvSpPr>
        <p:spPr>
          <a:xfrm>
            <a:off x="8788400" y="2997200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678BC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8"/>
          <p:cNvSpPr/>
          <p:nvPr/>
        </p:nvSpPr>
        <p:spPr>
          <a:xfrm>
            <a:off x="8940800" y="3149600"/>
            <a:ext cx="304800" cy="304800"/>
          </a:xfrm>
          <a:custGeom>
            <a:avLst/>
            <a:gdLst/>
            <a:ahLst/>
            <a:cxnLst/>
            <a:rect l="l" t="t" r="r" b="b"/>
            <a:pathLst>
              <a:path w="304800" h="304800">
                <a:moveTo>
                  <a:pt x="143470" y="51852"/>
                </a:moveTo>
                <a:lnTo>
                  <a:pt x="152400" y="64175"/>
                </a:lnTo>
                <a:lnTo>
                  <a:pt x="161330" y="51852"/>
                </a:lnTo>
                <a:cubicBezTo>
                  <a:pt x="176212" y="31254"/>
                  <a:pt x="200144" y="19050"/>
                  <a:pt x="225564" y="19050"/>
                </a:cubicBezTo>
                <a:cubicBezTo>
                  <a:pt x="269319" y="19050"/>
                  <a:pt x="304800" y="54531"/>
                  <a:pt x="304800" y="98286"/>
                </a:cubicBezTo>
                <a:lnTo>
                  <a:pt x="304800" y="99834"/>
                </a:lnTo>
                <a:cubicBezTo>
                  <a:pt x="304800" y="166628"/>
                  <a:pt x="221516" y="244197"/>
                  <a:pt x="178058" y="277356"/>
                </a:cubicBezTo>
                <a:cubicBezTo>
                  <a:pt x="170676" y="282952"/>
                  <a:pt x="161627" y="285750"/>
                  <a:pt x="152400" y="285750"/>
                </a:cubicBezTo>
                <a:cubicBezTo>
                  <a:pt x="143173" y="285750"/>
                  <a:pt x="134064" y="283012"/>
                  <a:pt x="126742" y="277356"/>
                </a:cubicBezTo>
                <a:cubicBezTo>
                  <a:pt x="83284" y="244197"/>
                  <a:pt x="0" y="166628"/>
                  <a:pt x="0" y="99834"/>
                </a:cubicBezTo>
                <a:lnTo>
                  <a:pt x="0" y="98286"/>
                </a:lnTo>
                <a:cubicBezTo>
                  <a:pt x="0" y="54531"/>
                  <a:pt x="35481" y="19050"/>
                  <a:pt x="79236" y="19050"/>
                </a:cubicBezTo>
                <a:cubicBezTo>
                  <a:pt x="104656" y="19050"/>
                  <a:pt x="128588" y="31254"/>
                  <a:pt x="143470" y="51852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7933134" y="3708400"/>
            <a:ext cx="2324100" cy="4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2400" b="1" dirty="0">
                <a:solidFill>
                  <a:srgbClr val="3C5A85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A Loved Brand</a:t>
            </a:r>
            <a:endParaRPr lang="en-US" sz="1600" dirty="0"/>
          </a:p>
        </p:txBody>
      </p:sp>
      <p:sp>
        <p:nvSpPr>
          <p:cNvPr id="23" name="Text 20"/>
          <p:cNvSpPr/>
          <p:nvPr/>
        </p:nvSpPr>
        <p:spPr>
          <a:xfrm>
            <a:off x="8322270" y="4114800"/>
            <a:ext cx="15367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400" dirty="0">
                <a:solidFill>
                  <a:srgbClr val="4A4A4A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Not Just Tolerated</a:t>
            </a:r>
            <a:endParaRPr lang="en-US" sz="1600" dirty="0"/>
          </a:p>
        </p:txBody>
      </p:sp>
      <p:sp>
        <p:nvSpPr>
          <p:cNvPr id="24" name="Shape 21"/>
          <p:cNvSpPr/>
          <p:nvPr/>
        </p:nvSpPr>
        <p:spPr>
          <a:xfrm>
            <a:off x="254000" y="4978400"/>
            <a:ext cx="11684000" cy="2082800"/>
          </a:xfrm>
          <a:custGeom>
            <a:avLst/>
            <a:gdLst/>
            <a:ahLst/>
            <a:cxnLst/>
            <a:rect l="l" t="t" r="r" b="b"/>
            <a:pathLst>
              <a:path w="11684000" h="2082800">
                <a:moveTo>
                  <a:pt x="101599" y="0"/>
                </a:moveTo>
                <a:lnTo>
                  <a:pt x="11582401" y="0"/>
                </a:lnTo>
                <a:cubicBezTo>
                  <a:pt x="11638513" y="0"/>
                  <a:pt x="11684000" y="45487"/>
                  <a:pt x="11684000" y="101599"/>
                </a:cubicBezTo>
                <a:lnTo>
                  <a:pt x="11684000" y="1981201"/>
                </a:lnTo>
                <a:cubicBezTo>
                  <a:pt x="11684000" y="2037313"/>
                  <a:pt x="11638513" y="2082800"/>
                  <a:pt x="11582401" y="2082800"/>
                </a:cubicBezTo>
                <a:lnTo>
                  <a:pt x="101599" y="2082800"/>
                </a:lnTo>
                <a:cubicBezTo>
                  <a:pt x="45487" y="2082800"/>
                  <a:pt x="0" y="2037313"/>
                  <a:pt x="0" y="1981201"/>
                </a:cubicBezTo>
                <a:lnTo>
                  <a:pt x="0" y="101599"/>
                </a:lnTo>
                <a:cubicBezTo>
                  <a:pt x="0" y="45525"/>
                  <a:pt x="45525" y="0"/>
                  <a:pt x="101599" y="0"/>
                </a:cubicBezTo>
                <a:close/>
              </a:path>
            </a:pathLst>
          </a:custGeom>
          <a:solidFill>
            <a:srgbClr val="3C5A85"/>
          </a:solidFill>
          <a:ln/>
          <a:effectLst>
            <a:outerShdw blurRad="317500" dist="2540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463550" y="5283200"/>
            <a:ext cx="112649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00000"/>
              </a:lnSpc>
            </a:pPr>
            <a:r>
              <a:rPr lang="en-US" sz="3000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Let's Make Learning Fit People.</a:t>
            </a:r>
            <a:endParaRPr lang="en-US" sz="1600" dirty="0"/>
          </a:p>
        </p:txBody>
      </p:sp>
      <p:sp>
        <p:nvSpPr>
          <p:cNvPr id="26" name="Text 23"/>
          <p:cNvSpPr/>
          <p:nvPr/>
        </p:nvSpPr>
        <p:spPr>
          <a:xfrm>
            <a:off x="501650" y="5842000"/>
            <a:ext cx="11188700" cy="3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30000"/>
              </a:lnSpc>
            </a:pPr>
            <a:r>
              <a:rPr lang="en-US" sz="1800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Not the other way around.</a:t>
            </a:r>
            <a:endParaRPr lang="en-US" sz="1600" dirty="0"/>
          </a:p>
        </p:txBody>
      </p:sp>
      <p:sp>
        <p:nvSpPr>
          <p:cNvPr id="27" name="Text 24"/>
          <p:cNvSpPr/>
          <p:nvPr/>
        </p:nvSpPr>
        <p:spPr>
          <a:xfrm>
            <a:off x="495300" y="6400800"/>
            <a:ext cx="11201400" cy="3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2000" b="1" dirty="0">
                <a:solidFill>
                  <a:srgbClr val="FFFFFF"/>
                </a:solidFill>
                <a:latin typeface="Noto Sans SC" pitchFamily="34" charset="0"/>
                <a:ea typeface="Noto Sans SC" pitchFamily="34" charset="-122"/>
                <a:cs typeface="Noto Sans SC" pitchFamily="34" charset="-120"/>
              </a:rPr>
              <a:t>Thank you. Any questions?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gradFill flip="none" rotWithShape="0">
          <a:gsLst>
            <a:gs pos="0">
              <a:srgbClr val="94B9FF"/>
            </a:gs>
            <a:gs pos="9000">
              <a:srgbClr val="94B9FF"/>
            </a:gs>
            <a:gs pos="34000">
              <a:srgbClr val="94B9FF">
                <a:alpha val="46000"/>
              </a:srgbClr>
            </a:gs>
            <a:gs pos="62000">
              <a:srgbClr val="94B9FF">
                <a:alpha val="0"/>
              </a:srgbClr>
            </a:gs>
            <a:gs pos="72000">
              <a:srgbClr val="94B9FF">
                <a:alpha val="0"/>
              </a:srgbClr>
            </a:gs>
            <a:gs pos="89000">
              <a:srgbClr val="94B9FF">
                <a:alpha val="46000"/>
              </a:srgbClr>
            </a:gs>
            <a:gs pos="100000">
              <a:srgbClr val="94B9FF">
                <a:alpha val="46000"/>
              </a:srgb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27405" y="2098040"/>
            <a:ext cx="0" cy="1737995"/>
          </a:xfrm>
          <a:prstGeom prst="line">
            <a:avLst/>
          </a:prstGeom>
          <a:noFill/>
          <a:ln w="53975">
            <a:gradFill flip="none" rotWithShape="1">
              <a:gsLst>
                <a:gs pos="0">
                  <a:srgbClr val="3766C1">
                    <a:alpha val="36000"/>
                  </a:srgbClr>
                </a:gs>
                <a:gs pos="23000">
                  <a:srgbClr val="3766C1">
                    <a:alpha val="36000"/>
                  </a:srgbClr>
                </a:gs>
                <a:gs pos="50000">
                  <a:srgbClr val="4874CB">
                    <a:alpha val="94000"/>
                  </a:srgbClr>
                </a:gs>
                <a:gs pos="100000">
                  <a:srgbClr val="698ED4">
                    <a:alpha val="77000"/>
                  </a:srgbClr>
                </a:gs>
              </a:gsLst>
              <a:lin ang="8040000" scaled="1"/>
            </a:gradFill>
            <a:prstDash val="sysDot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962949" y="2098040"/>
            <a:ext cx="0" cy="1737995"/>
          </a:xfrm>
          <a:prstGeom prst="line">
            <a:avLst/>
          </a:prstGeom>
          <a:noFill/>
          <a:ln w="53975">
            <a:gradFill flip="none" rotWithShape="1">
              <a:gsLst>
                <a:gs pos="0">
                  <a:srgbClr val="3766C1">
                    <a:alpha val="36000"/>
                  </a:srgbClr>
                </a:gs>
                <a:gs pos="23000">
                  <a:srgbClr val="3766C1">
                    <a:alpha val="36000"/>
                  </a:srgbClr>
                </a:gs>
                <a:gs pos="50000">
                  <a:srgbClr val="4874CB">
                    <a:alpha val="94000"/>
                  </a:srgbClr>
                </a:gs>
                <a:gs pos="100000">
                  <a:srgbClr val="698ED4">
                    <a:alpha val="77000"/>
                  </a:srgbClr>
                </a:gs>
              </a:gsLst>
              <a:lin ang="8040000" scaled="1"/>
            </a:gradFill>
            <a:prstDash val="sysDot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098492" y="2098040"/>
            <a:ext cx="0" cy="1737995"/>
          </a:xfrm>
          <a:prstGeom prst="line">
            <a:avLst/>
          </a:prstGeom>
          <a:noFill/>
          <a:ln w="53975">
            <a:gradFill flip="none" rotWithShape="1">
              <a:gsLst>
                <a:gs pos="0">
                  <a:srgbClr val="3766C1">
                    <a:alpha val="36000"/>
                  </a:srgbClr>
                </a:gs>
                <a:gs pos="23000">
                  <a:srgbClr val="3766C1">
                    <a:alpha val="36000"/>
                  </a:srgbClr>
                </a:gs>
                <a:gs pos="50000">
                  <a:srgbClr val="4874CB">
                    <a:alpha val="94000"/>
                  </a:srgbClr>
                </a:gs>
                <a:gs pos="100000">
                  <a:srgbClr val="698ED4">
                    <a:alpha val="77000"/>
                  </a:srgbClr>
                </a:gs>
              </a:gsLst>
              <a:lin ang="8040000" scaled="1"/>
            </a:gradFill>
            <a:prstDash val="sysDot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234036" y="2098040"/>
            <a:ext cx="0" cy="1737995"/>
          </a:xfrm>
          <a:prstGeom prst="line">
            <a:avLst/>
          </a:prstGeom>
          <a:noFill/>
          <a:ln w="53975">
            <a:gradFill flip="none" rotWithShape="1">
              <a:gsLst>
                <a:gs pos="0">
                  <a:srgbClr val="3766C1">
                    <a:alpha val="36000"/>
                  </a:srgbClr>
                </a:gs>
                <a:gs pos="23000">
                  <a:srgbClr val="3766C1">
                    <a:alpha val="36000"/>
                  </a:srgbClr>
                </a:gs>
                <a:gs pos="50000">
                  <a:srgbClr val="4874CB">
                    <a:alpha val="94000"/>
                  </a:srgbClr>
                </a:gs>
                <a:gs pos="100000">
                  <a:srgbClr val="698ED4">
                    <a:alpha val="77000"/>
                  </a:srgbClr>
                </a:gs>
              </a:gsLst>
              <a:lin ang="8040000" scaled="1"/>
            </a:gradFill>
            <a:prstDash val="sysDot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1369580" y="2098040"/>
            <a:ext cx="0" cy="1737995"/>
          </a:xfrm>
          <a:prstGeom prst="line">
            <a:avLst/>
          </a:prstGeom>
          <a:noFill/>
          <a:ln w="53975">
            <a:gradFill flip="none" rotWithShape="1">
              <a:gsLst>
                <a:gs pos="0">
                  <a:srgbClr val="3766C1">
                    <a:alpha val="36000"/>
                  </a:srgbClr>
                </a:gs>
                <a:gs pos="23000">
                  <a:srgbClr val="3766C1">
                    <a:alpha val="36000"/>
                  </a:srgbClr>
                </a:gs>
                <a:gs pos="50000">
                  <a:srgbClr val="4874CB">
                    <a:alpha val="94000"/>
                  </a:srgbClr>
                </a:gs>
                <a:gs pos="100000">
                  <a:srgbClr val="698ED4">
                    <a:alpha val="77000"/>
                  </a:srgbClr>
                </a:gs>
              </a:gsLst>
              <a:lin ang="8040000" scaled="1"/>
            </a:gradFill>
            <a:prstDash val="sysDot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1505123" y="2098040"/>
            <a:ext cx="0" cy="1737995"/>
          </a:xfrm>
          <a:prstGeom prst="line">
            <a:avLst/>
          </a:prstGeom>
          <a:noFill/>
          <a:ln w="53975">
            <a:gradFill flip="none" rotWithShape="1">
              <a:gsLst>
                <a:gs pos="0">
                  <a:srgbClr val="3766C1">
                    <a:alpha val="36000"/>
                  </a:srgbClr>
                </a:gs>
                <a:gs pos="23000">
                  <a:srgbClr val="3766C1">
                    <a:alpha val="36000"/>
                  </a:srgbClr>
                </a:gs>
                <a:gs pos="50000">
                  <a:srgbClr val="4874CB">
                    <a:alpha val="94000"/>
                  </a:srgbClr>
                </a:gs>
                <a:gs pos="100000">
                  <a:srgbClr val="698ED4">
                    <a:alpha val="77000"/>
                  </a:srgbClr>
                </a:gs>
              </a:gsLst>
              <a:lin ang="8040000" scaled="1"/>
            </a:gradFill>
            <a:prstDash val="sysDot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1640667" y="2098040"/>
            <a:ext cx="0" cy="1737995"/>
          </a:xfrm>
          <a:prstGeom prst="line">
            <a:avLst/>
          </a:prstGeom>
          <a:noFill/>
          <a:ln w="53975">
            <a:gradFill flip="none" rotWithShape="1">
              <a:gsLst>
                <a:gs pos="0">
                  <a:srgbClr val="3766C1">
                    <a:alpha val="36000"/>
                  </a:srgbClr>
                </a:gs>
                <a:gs pos="23000">
                  <a:srgbClr val="3766C1">
                    <a:alpha val="36000"/>
                  </a:srgbClr>
                </a:gs>
                <a:gs pos="50000">
                  <a:srgbClr val="4874CB">
                    <a:alpha val="94000"/>
                  </a:srgbClr>
                </a:gs>
                <a:gs pos="100000">
                  <a:srgbClr val="698ED4">
                    <a:alpha val="77000"/>
                  </a:srgbClr>
                </a:gs>
              </a:gsLst>
              <a:lin ang="8040000" scaled="1"/>
            </a:gradFill>
            <a:prstDash val="sysDot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1776211" y="2098040"/>
            <a:ext cx="0" cy="1737995"/>
          </a:xfrm>
          <a:prstGeom prst="line">
            <a:avLst/>
          </a:prstGeom>
          <a:noFill/>
          <a:ln w="53975">
            <a:gradFill flip="none" rotWithShape="1">
              <a:gsLst>
                <a:gs pos="0">
                  <a:srgbClr val="3766C1">
                    <a:alpha val="36000"/>
                  </a:srgbClr>
                </a:gs>
                <a:gs pos="23000">
                  <a:srgbClr val="3766C1">
                    <a:alpha val="36000"/>
                  </a:srgbClr>
                </a:gs>
                <a:gs pos="50000">
                  <a:srgbClr val="4874CB">
                    <a:alpha val="94000"/>
                  </a:srgbClr>
                </a:gs>
                <a:gs pos="100000">
                  <a:srgbClr val="698ED4">
                    <a:alpha val="77000"/>
                  </a:srgbClr>
                </a:gs>
              </a:gsLst>
              <a:lin ang="8040000" scaled="1"/>
            </a:gradFill>
            <a:prstDash val="sysDot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1911754" y="2098040"/>
            <a:ext cx="0" cy="1737995"/>
          </a:xfrm>
          <a:prstGeom prst="line">
            <a:avLst/>
          </a:prstGeom>
          <a:noFill/>
          <a:ln w="53975">
            <a:gradFill flip="none" rotWithShape="1">
              <a:gsLst>
                <a:gs pos="0">
                  <a:srgbClr val="3766C1">
                    <a:alpha val="36000"/>
                  </a:srgbClr>
                </a:gs>
                <a:gs pos="23000">
                  <a:srgbClr val="3766C1">
                    <a:alpha val="36000"/>
                  </a:srgbClr>
                </a:gs>
                <a:gs pos="50000">
                  <a:srgbClr val="4874CB">
                    <a:alpha val="94000"/>
                  </a:srgbClr>
                </a:gs>
                <a:gs pos="100000">
                  <a:srgbClr val="698ED4">
                    <a:alpha val="77000"/>
                  </a:srgbClr>
                </a:gs>
              </a:gsLst>
              <a:lin ang="8040000" scaled="1"/>
            </a:gradFill>
            <a:prstDash val="sysDot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2047298" y="2098040"/>
            <a:ext cx="0" cy="1737995"/>
          </a:xfrm>
          <a:prstGeom prst="line">
            <a:avLst/>
          </a:prstGeom>
          <a:noFill/>
          <a:ln w="53975">
            <a:gradFill flip="none" rotWithShape="1">
              <a:gsLst>
                <a:gs pos="0">
                  <a:srgbClr val="3766C1">
                    <a:alpha val="36000"/>
                  </a:srgbClr>
                </a:gs>
                <a:gs pos="23000">
                  <a:srgbClr val="3766C1">
                    <a:alpha val="36000"/>
                  </a:srgbClr>
                </a:gs>
                <a:gs pos="50000">
                  <a:srgbClr val="4874CB">
                    <a:alpha val="94000"/>
                  </a:srgbClr>
                </a:gs>
                <a:gs pos="100000">
                  <a:srgbClr val="698ED4">
                    <a:alpha val="77000"/>
                  </a:srgbClr>
                </a:gs>
              </a:gsLst>
              <a:lin ang="8040000" scaled="1"/>
            </a:gradFill>
            <a:prstDash val="sysDot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2182841" y="2098040"/>
            <a:ext cx="0" cy="1737995"/>
          </a:xfrm>
          <a:prstGeom prst="line">
            <a:avLst/>
          </a:prstGeom>
          <a:noFill/>
          <a:ln w="53975">
            <a:gradFill flip="none" rotWithShape="1">
              <a:gsLst>
                <a:gs pos="0">
                  <a:srgbClr val="3766C1">
                    <a:alpha val="36000"/>
                  </a:srgbClr>
                </a:gs>
                <a:gs pos="23000">
                  <a:srgbClr val="3766C1">
                    <a:alpha val="36000"/>
                  </a:srgbClr>
                </a:gs>
                <a:gs pos="50000">
                  <a:srgbClr val="4874CB">
                    <a:alpha val="94000"/>
                  </a:srgbClr>
                </a:gs>
                <a:gs pos="100000">
                  <a:srgbClr val="698ED4">
                    <a:alpha val="77000"/>
                  </a:srgbClr>
                </a:gs>
              </a:gsLst>
              <a:lin ang="8040000" scaled="1"/>
            </a:gradFill>
            <a:prstDash val="sysDot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318385" y="2098040"/>
            <a:ext cx="0" cy="1737995"/>
          </a:xfrm>
          <a:prstGeom prst="line">
            <a:avLst/>
          </a:prstGeom>
          <a:noFill/>
          <a:ln w="53975">
            <a:gradFill flip="none" rotWithShape="1">
              <a:gsLst>
                <a:gs pos="0">
                  <a:srgbClr val="3766C1">
                    <a:alpha val="36000"/>
                  </a:srgbClr>
                </a:gs>
                <a:gs pos="23000">
                  <a:srgbClr val="3766C1">
                    <a:alpha val="36000"/>
                  </a:srgbClr>
                </a:gs>
                <a:gs pos="50000">
                  <a:srgbClr val="4874CB">
                    <a:alpha val="94000"/>
                  </a:srgbClr>
                </a:gs>
                <a:gs pos="100000">
                  <a:srgbClr val="698ED4">
                    <a:alpha val="77000"/>
                  </a:srgbClr>
                </a:gs>
              </a:gsLst>
              <a:lin ang="8040000" scaled="1"/>
            </a:gradFill>
            <a:prstDash val="sysDot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692650" y="2098040"/>
            <a:ext cx="0" cy="1737995"/>
          </a:xfrm>
          <a:prstGeom prst="line">
            <a:avLst/>
          </a:prstGeom>
          <a:noFill/>
          <a:ln w="53975">
            <a:gradFill flip="none" rotWithShape="1">
              <a:gsLst>
                <a:gs pos="0">
                  <a:srgbClr val="3766C1">
                    <a:alpha val="36000"/>
                  </a:srgbClr>
                </a:gs>
                <a:gs pos="23000">
                  <a:srgbClr val="3766C1">
                    <a:alpha val="36000"/>
                  </a:srgbClr>
                </a:gs>
                <a:gs pos="50000">
                  <a:srgbClr val="4874CB">
                    <a:alpha val="94000"/>
                  </a:srgbClr>
                </a:gs>
                <a:gs pos="100000">
                  <a:srgbClr val="698ED4">
                    <a:alpha val="77000"/>
                  </a:srgbClr>
                </a:gs>
              </a:gsLst>
              <a:lin ang="8040000" scaled="1"/>
            </a:gradFill>
            <a:prstDash val="sysDot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28193" y="2098040"/>
            <a:ext cx="0" cy="1737995"/>
          </a:xfrm>
          <a:prstGeom prst="line">
            <a:avLst/>
          </a:prstGeom>
          <a:noFill/>
          <a:ln w="53975">
            <a:gradFill flip="none" rotWithShape="1">
              <a:gsLst>
                <a:gs pos="0">
                  <a:srgbClr val="3766C1">
                    <a:alpha val="36000"/>
                  </a:srgbClr>
                </a:gs>
                <a:gs pos="23000">
                  <a:srgbClr val="3766C1">
                    <a:alpha val="36000"/>
                  </a:srgbClr>
                </a:gs>
                <a:gs pos="50000">
                  <a:srgbClr val="4874CB">
                    <a:alpha val="94000"/>
                  </a:srgbClr>
                </a:gs>
                <a:gs pos="100000">
                  <a:srgbClr val="698ED4">
                    <a:alpha val="77000"/>
                  </a:srgbClr>
                </a:gs>
              </a:gsLst>
              <a:lin ang="8040000" scaled="1"/>
            </a:gradFill>
            <a:prstDash val="sysDot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557106" y="2098040"/>
            <a:ext cx="0" cy="1844892"/>
          </a:xfrm>
          <a:prstGeom prst="line">
            <a:avLst/>
          </a:prstGeom>
          <a:noFill/>
          <a:ln w="53975">
            <a:gradFill flip="none" rotWithShape="1">
              <a:gsLst>
                <a:gs pos="0">
                  <a:srgbClr val="3766C1">
                    <a:alpha val="36000"/>
                  </a:srgbClr>
                </a:gs>
                <a:gs pos="23000">
                  <a:srgbClr val="3766C1">
                    <a:alpha val="36000"/>
                  </a:srgbClr>
                </a:gs>
                <a:gs pos="50000">
                  <a:srgbClr val="4874CB">
                    <a:alpha val="94000"/>
                  </a:srgbClr>
                </a:gs>
                <a:gs pos="100000">
                  <a:srgbClr val="698ED4">
                    <a:alpha val="77000"/>
                  </a:srgbClr>
                </a:gs>
              </a:gsLst>
              <a:lin ang="8040000" scaled="1"/>
            </a:gradFill>
            <a:prstDash val="sysDot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92650" y="2098040"/>
            <a:ext cx="0" cy="1737995"/>
          </a:xfrm>
          <a:prstGeom prst="line">
            <a:avLst/>
          </a:prstGeom>
          <a:noFill/>
          <a:ln w="53975">
            <a:gradFill flip="none" rotWithShape="1">
              <a:gsLst>
                <a:gs pos="0">
                  <a:srgbClr val="3766C1">
                    <a:alpha val="36000"/>
                  </a:srgbClr>
                </a:gs>
                <a:gs pos="23000">
                  <a:srgbClr val="3766C1">
                    <a:alpha val="36000"/>
                  </a:srgbClr>
                </a:gs>
                <a:gs pos="50000">
                  <a:srgbClr val="4874CB">
                    <a:alpha val="94000"/>
                  </a:srgbClr>
                </a:gs>
                <a:gs pos="100000">
                  <a:srgbClr val="698ED4">
                    <a:alpha val="77000"/>
                  </a:srgbClr>
                </a:gs>
              </a:gsLst>
              <a:lin ang="8040000" scaled="1"/>
            </a:gradFill>
            <a:prstDash val="sysDot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 rot="13080000">
            <a:off x="10614025" y="-642620"/>
            <a:ext cx="2079625" cy="2079625"/>
          </a:xfrm>
          <a:prstGeom prst="ellipse">
            <a:avLst/>
          </a:prstGeom>
          <a:gradFill flip="none" rotWithShape="1">
            <a:gsLst>
              <a:gs pos="0">
                <a:srgbClr val="D1DCF2">
                  <a:alpha val="14000"/>
                </a:srgbClr>
              </a:gs>
              <a:gs pos="25000">
                <a:srgbClr val="B3CBF9">
                  <a:alpha val="46000"/>
                </a:srgbClr>
              </a:gs>
              <a:gs pos="66000">
                <a:srgbClr val="94B9FF">
                  <a:alpha val="77000"/>
                </a:srgbClr>
              </a:gs>
              <a:gs pos="100000">
                <a:srgbClr val="94B9FF">
                  <a:alpha val="94000"/>
                </a:srgbClr>
              </a:gs>
            </a:gsLst>
            <a:lin ang="54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 rot="13080000">
            <a:off x="10614025" y="-642620"/>
            <a:ext cx="2079625" cy="2079625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1939925" y="2018030"/>
            <a:ext cx="9644380" cy="1913890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ctr"/>
          <a:lstStyle/>
          <a:p>
            <a:pPr algn="r">
              <a:lnSpc>
                <a:spcPct val="100000"/>
              </a:lnSpc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endParaRPr lang="en-US" sz="1600" dirty="0"/>
          </a:p>
          <a:p>
            <a:pPr algn="r">
              <a:lnSpc>
                <a:spcPct val="100000"/>
              </a:lnSpc>
            </a:pPr>
            <a:r>
              <a:rPr lang="en-US" sz="6000" b="1" dirty="0">
                <a:solidFill>
                  <a:srgbClr val="000000"/>
                </a:solidFill>
                <a:latin typeface="Arial Black" pitchFamily="34" charset="0"/>
                <a:ea typeface="Arial Black" pitchFamily="34" charset="-122"/>
                <a:cs typeface="Arial Black" pitchFamily="34" charset="-120"/>
              </a:rPr>
              <a:t>ＴＨＡＮＫＳ</a:t>
            </a:r>
            <a:endParaRPr lang="en-US" sz="1600" dirty="0"/>
          </a:p>
        </p:txBody>
      </p:sp>
      <p:sp>
        <p:nvSpPr>
          <p:cNvPr id="21" name="Shape 19"/>
          <p:cNvSpPr/>
          <p:nvPr/>
        </p:nvSpPr>
        <p:spPr>
          <a:xfrm flipH="1">
            <a:off x="4814570" y="3940175"/>
            <a:ext cx="6555740" cy="0"/>
          </a:xfrm>
          <a:prstGeom prst="line">
            <a:avLst/>
          </a:prstGeom>
          <a:noFill/>
          <a:ln w="38100">
            <a:solidFill>
              <a:srgbClr val="4874CB"/>
            </a:solidFill>
            <a:prstDash val="solid"/>
            <a:headEnd type="none"/>
            <a:tailEnd type="none"/>
          </a:ln>
        </p:spPr>
        <p:txBody>
          <a:bodyPr/>
          <a:lstStyle/>
          <a:p>
            <a:endParaRPr lang="en-GB"/>
          </a:p>
        </p:txBody>
      </p:sp>
      <p:pic>
        <p:nvPicPr>
          <p:cNvPr id="22" name="Image 0" descr="https://kimi-img.moonshot.cn/pub/slides/slides_tmpl/image/25-08-27-19:57:29-d2nf5a98bjvh7rlivrqg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0760" y="4203065"/>
            <a:ext cx="303530" cy="142875"/>
          </a:xfrm>
          <a:prstGeom prst="rect">
            <a:avLst/>
          </a:prstGeom>
        </p:spPr>
      </p:pic>
      <p:pic>
        <p:nvPicPr>
          <p:cNvPr id="23" name="Image 1" descr="https://kimi-img.moonshot.cn/pub/slides/slides_tmpl/image/25-08-27-19:57:29-d2nf5a98bjvh7rlivrq0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990" y="2628265"/>
            <a:ext cx="4368800" cy="3149600"/>
          </a:xfrm>
          <a:prstGeom prst="rect">
            <a:avLst/>
          </a:prstGeom>
        </p:spPr>
      </p:pic>
      <p:pic>
        <p:nvPicPr>
          <p:cNvPr id="24" name="Image 2" descr="https://kimi-img.moonshot.cn/pub/slides/slides_tmpl/image/25-08-27-19:57:29-d2nf5a98bjvh7rlivrs0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695" y="3435985"/>
            <a:ext cx="4284345" cy="1707515"/>
          </a:xfrm>
          <a:prstGeom prst="rect">
            <a:avLst/>
          </a:prstGeom>
        </p:spPr>
      </p:pic>
      <p:sp>
        <p:nvSpPr>
          <p:cNvPr id="25" name="Shape 20"/>
          <p:cNvSpPr/>
          <p:nvPr/>
        </p:nvSpPr>
        <p:spPr>
          <a:xfrm>
            <a:off x="9122410" y="4598035"/>
            <a:ext cx="2331720" cy="429260"/>
          </a:xfrm>
          <a:prstGeom prst="roundRect">
            <a:avLst>
              <a:gd name="adj" fmla="val 44740"/>
            </a:avLst>
          </a:prstGeom>
          <a:solidFill>
            <a:srgbClr val="4874C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1"/>
          <p:cNvSpPr/>
          <p:nvPr/>
        </p:nvSpPr>
        <p:spPr>
          <a:xfrm>
            <a:off x="9122410" y="4598035"/>
            <a:ext cx="2331720" cy="429260"/>
          </a:xfrm>
          <a:prstGeom prst="rect">
            <a:avLst/>
          </a:prstGeom>
          <a:noFill/>
          <a:ln/>
        </p:spPr>
        <p:txBody>
          <a:bodyPr wrap="square" lIns="45720" tIns="91440" rIns="91440" bIns="45720" rtlCol="0" anchor="ctr"/>
          <a:lstStyle/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27" name="Text 22"/>
          <p:cNvSpPr/>
          <p:nvPr/>
        </p:nvSpPr>
        <p:spPr>
          <a:xfrm>
            <a:off x="9135110" y="4596130"/>
            <a:ext cx="2306955" cy="333375"/>
          </a:xfrm>
          <a:prstGeom prst="rect">
            <a:avLst/>
          </a:prstGeom>
          <a:noFill/>
          <a:ln/>
        </p:spPr>
        <p:txBody>
          <a:bodyPr wrap="square" lIns="91440" tIns="45720" rIns="91440" bIns="45720" rtlCol="0" anchor="t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US" sz="2200" b="1" dirty="0">
                <a:solidFill>
                  <a:srgbClr val="FFFFFF"/>
                </a:solidFill>
                <a:latin typeface="MiSans" pitchFamily="34" charset="0"/>
                <a:ea typeface="MiSans" pitchFamily="34" charset="-122"/>
                <a:cs typeface="MiSans" pitchFamily="34" charset="-120"/>
              </a:rPr>
              <a:t>Kimi AI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ustom Theme">
  <a:themeElements>
    <a:clrScheme name="Custom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699</Words>
  <Application>Microsoft Office PowerPoint</Application>
  <PresentationFormat>Widescreen</PresentationFormat>
  <Paragraphs>167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Arial Black</vt:lpstr>
      <vt:lpstr>MiSans</vt:lpstr>
      <vt:lpstr>Noto Sans SC</vt:lpstr>
      <vt:lpstr>Space Grotesk, sans-serif</vt:lpstr>
      <vt:lpstr>Custom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Moonshot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Intelica: Learning That Actually Gets You</dc:title>
  <dc:subject>Intelica: Learning That Actually Gets You</dc:subject>
  <dc:creator>Kimi</dc:creator>
  <cp:lastModifiedBy>Frank Jones Da Costa (2430252)</cp:lastModifiedBy>
  <cp:revision>2</cp:revision>
  <dcterms:created xsi:type="dcterms:W3CDTF">2026-01-14T14:51:01Z</dcterms:created>
  <dcterms:modified xsi:type="dcterms:W3CDTF">2026-01-14T14:54:28Z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IGC">
    <vt:lpwstr>{"Label":"Intelica: Learning That Actually Gets You","ContentProducer":"001191110108MACG2KBH8F10000","ProduceID":"d4pcbmuom6pslqaue3o0","ReservedCode1":"","ContentPropagator":"001191110108MACG2KBH8F20000","PropagateID":"d4pcbmuom6pslqaue3o0","ReservedCode2":""}</vt:lpwstr>
  </property>
</Properties>
</file>