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28"/>
  </p:notesMasterIdLst>
  <p:sldIdLst>
    <p:sldId id="292" r:id="rId2"/>
    <p:sldId id="267" r:id="rId3"/>
    <p:sldId id="269" r:id="rId4"/>
    <p:sldId id="270" r:id="rId5"/>
    <p:sldId id="294" r:id="rId6"/>
    <p:sldId id="295" r:id="rId7"/>
    <p:sldId id="296" r:id="rId8"/>
    <p:sldId id="297" r:id="rId9"/>
    <p:sldId id="298" r:id="rId10"/>
    <p:sldId id="299" r:id="rId11"/>
    <p:sldId id="272" r:id="rId12"/>
    <p:sldId id="273" r:id="rId13"/>
    <p:sldId id="274" r:id="rId14"/>
    <p:sldId id="276" r:id="rId15"/>
    <p:sldId id="277" r:id="rId16"/>
    <p:sldId id="278" r:id="rId17"/>
    <p:sldId id="279" r:id="rId18"/>
    <p:sldId id="280" r:id="rId19"/>
    <p:sldId id="282" r:id="rId20"/>
    <p:sldId id="283" r:id="rId21"/>
    <p:sldId id="284" r:id="rId22"/>
    <p:sldId id="285" r:id="rId23"/>
    <p:sldId id="286" r:id="rId24"/>
    <p:sldId id="288" r:id="rId25"/>
    <p:sldId id="290" r:id="rId26"/>
    <p:sldId id="291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8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1EFAC4-9817-43E4-ABAE-6C8C6CA3024B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725098-564D-4D8A-BF42-1B70812D7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96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A424CC-CB1F-456D-AF5C-ACE034C3F370}" type="slidenum">
              <a:rPr lang="en-US" altLang="en-US" smtClean="0">
                <a:latin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 smtClean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897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AC91FA-5017-45E4-9B6F-497D2639F178}" type="slidenum">
              <a:rPr lang="en-US" altLang="en-US" smtClean="0">
                <a:latin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en-US" smtClean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985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03DA24-3B4A-4AA5-A194-2A87370B0A1A}" type="slidenum">
              <a:rPr lang="en-US" altLang="en-US" smtClean="0">
                <a:latin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en-US" smtClean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820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7AEF57-132A-4125-ADBA-76A60B325B1F}" type="slidenum">
              <a:rPr lang="en-US" altLang="en-US" smtClean="0">
                <a:latin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en-US" smtClean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6942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A1C17-E3C7-4635-B6F1-DB82FCB2869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232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A1C17-E3C7-4635-B6F1-DB82FCB28690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235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3462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977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275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051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27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389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952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280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77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614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053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85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397251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9304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0887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233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8913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375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E98C4-5008-4888-853A-8AD04F8F6200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9F5E62F-D8C0-4F56-83A3-05882C648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889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3855" y="2003940"/>
            <a:ext cx="7766936" cy="1646302"/>
          </a:xfrm>
        </p:spPr>
        <p:txBody>
          <a:bodyPr/>
          <a:lstStyle/>
          <a:p>
            <a:r>
              <a:rPr lang="en-GB" dirty="0" smtClean="0"/>
              <a:t>Sport Confidence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2332550"/>
          </a:xfrm>
        </p:spPr>
        <p:txBody>
          <a:bodyPr/>
          <a:lstStyle/>
          <a:p>
            <a:r>
              <a:rPr lang="en-GB" dirty="0" smtClean="0"/>
              <a:t>Part 2 – Week </a:t>
            </a:r>
            <a:r>
              <a:rPr lang="en-GB" dirty="0" smtClean="0"/>
              <a:t>4 </a:t>
            </a:r>
            <a:r>
              <a:rPr lang="en-GB" dirty="0" smtClean="0"/>
              <a:t>and </a:t>
            </a:r>
            <a:r>
              <a:rPr lang="en-GB" dirty="0" smtClean="0"/>
              <a:t>5</a:t>
            </a:r>
            <a:endParaRPr lang="en-GB" dirty="0" smtClean="0"/>
          </a:p>
          <a:p>
            <a:r>
              <a:rPr lang="en-GB" dirty="0" smtClean="0"/>
              <a:t>Sport and Exercise Psychology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604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/>
          </p:nvPr>
        </p:nvSpPr>
        <p:spPr>
          <a:xfrm>
            <a:off x="1524000" y="676275"/>
            <a:ext cx="9144000" cy="966788"/>
          </a:xfrm>
        </p:spPr>
        <p:txBody>
          <a:bodyPr/>
          <a:lstStyle/>
          <a:p>
            <a:pPr eaLnBrk="1" hangingPunct="1"/>
            <a:r>
              <a:rPr lang="en-GB" b="1" dirty="0" smtClean="0">
                <a:solidFill>
                  <a:srgbClr val="000066"/>
                </a:solidFill>
                <a:latin typeface="Arial" charset="0"/>
              </a:rPr>
              <a:t>Aims of lecture</a:t>
            </a:r>
            <a:endParaRPr lang="en-US" b="1" dirty="0" smtClean="0">
              <a:solidFill>
                <a:srgbClr val="000066"/>
              </a:solidFill>
              <a:latin typeface="Arial" charset="0"/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1775520" y="1628800"/>
            <a:ext cx="8640960" cy="4536504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GB" dirty="0">
                <a:solidFill>
                  <a:srgbClr val="00207B"/>
                </a:solidFill>
                <a:latin typeface="Arial" pitchFamily="34" charset="0"/>
                <a:cs typeface="Arial" pitchFamily="34" charset="0"/>
              </a:rPr>
              <a:t>To introduce the construct of </a:t>
            </a:r>
            <a:r>
              <a:rPr lang="en-GB" dirty="0" smtClean="0">
                <a:solidFill>
                  <a:srgbClr val="00207B"/>
                </a:solidFill>
                <a:latin typeface="Arial" pitchFamily="34" charset="0"/>
                <a:cs typeface="Arial" pitchFamily="34" charset="0"/>
              </a:rPr>
              <a:t>self-efficacy / sport-confidence</a:t>
            </a:r>
            <a:endParaRPr lang="en-GB" dirty="0">
              <a:solidFill>
                <a:srgbClr val="00207B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solidFill>
                  <a:srgbClr val="00207B"/>
                </a:solidFill>
                <a:latin typeface="Arial" pitchFamily="34" charset="0"/>
                <a:cs typeface="Arial" pitchFamily="34" charset="0"/>
              </a:rPr>
              <a:t>To illustrate the various approaches taken to studying confidence (and self-efficacy</a:t>
            </a:r>
          </a:p>
          <a:p>
            <a:pPr>
              <a:lnSpc>
                <a:spcPct val="120000"/>
              </a:lnSpc>
            </a:pP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Describe and explain Vealey’s (1986) </a:t>
            </a:r>
            <a:r>
              <a:rPr lang="en-GB" b="1" u="sng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original</a:t>
            </a: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conceptualisation/model of sport-confidence</a:t>
            </a:r>
          </a:p>
          <a:p>
            <a:pPr>
              <a:lnSpc>
                <a:spcPct val="120000"/>
              </a:lnSpc>
            </a:pP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Highlight the limitations of the </a:t>
            </a:r>
            <a:r>
              <a:rPr lang="en-GB" dirty="0" err="1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Vealey’s</a:t>
            </a: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(1986) </a:t>
            </a:r>
            <a:r>
              <a:rPr lang="en-GB" b="1" u="sng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original </a:t>
            </a: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conceptualisation of sport-confidence</a:t>
            </a:r>
          </a:p>
          <a:p>
            <a:pPr eaLnBrk="1" hangingPunct="1">
              <a:lnSpc>
                <a:spcPct val="120000"/>
              </a:lnSpc>
            </a:pP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Discuss the rationale for a </a:t>
            </a:r>
            <a:r>
              <a:rPr lang="en-GB" b="1" u="sng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reconceptualised</a:t>
            </a: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model of sport-confidence (</a:t>
            </a:r>
            <a:r>
              <a:rPr lang="en-GB" dirty="0" smtClean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Vealey’s 1998</a:t>
            </a: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en-GB" dirty="0" smtClean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2001)</a:t>
            </a:r>
          </a:p>
          <a:p>
            <a:pPr eaLnBrk="1" hangingPunct="1">
              <a:lnSpc>
                <a:spcPct val="120000"/>
              </a:lnSpc>
            </a:pP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Identify the differences within Vealey’s </a:t>
            </a:r>
            <a:r>
              <a:rPr lang="en-GB" dirty="0" smtClean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(2001</a:t>
            </a: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) reconceptualised model of sport-confidence to her </a:t>
            </a:r>
            <a:r>
              <a:rPr lang="en-GB" b="1" u="sng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original </a:t>
            </a: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(1986) conceptualisation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5121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735014"/>
            <a:ext cx="9144000" cy="1038225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b="1" dirty="0">
                <a:solidFill>
                  <a:srgbClr val="000066"/>
                </a:solidFill>
                <a:latin typeface="Arial" charset="0"/>
              </a:rPr>
              <a:t>Bandura’s Self Efficacy Theory (1977; 1997)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32218" y="1772816"/>
            <a:ext cx="868680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Self-efficacy theory </a:t>
            </a:r>
            <a:r>
              <a:rPr lang="en-GB" sz="20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(Bandura, 1977, 1997)</a:t>
            </a:r>
          </a:p>
          <a:p>
            <a:pPr marL="914400" lvl="2" indent="0">
              <a:lnSpc>
                <a:spcPct val="110000"/>
              </a:lnSpc>
              <a:buNone/>
            </a:pPr>
            <a:endParaRPr lang="en-GB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914400" lvl="2" indent="0">
              <a:lnSpc>
                <a:spcPct val="110000"/>
              </a:lnSpc>
              <a:buNone/>
            </a:pPr>
            <a:r>
              <a:rPr lang="en-GB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What </a:t>
            </a: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is it? – Define it……..</a:t>
            </a:r>
          </a:p>
          <a:p>
            <a:pPr marL="914400" lvl="2" indent="0">
              <a:lnSpc>
                <a:spcPct val="110000"/>
              </a:lnSpc>
              <a:buNone/>
            </a:pPr>
            <a:endParaRPr lang="en-GB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914400" lvl="2" indent="0">
              <a:lnSpc>
                <a:spcPct val="110000"/>
              </a:lnSpc>
              <a:buNone/>
            </a:pPr>
            <a:endParaRPr lang="en-GB" sz="1400" dirty="0">
              <a:latin typeface="Arial" pitchFamily="34" charset="0"/>
              <a:cs typeface="Arial" pitchFamily="34" charset="0"/>
            </a:endParaRPr>
          </a:p>
          <a:p>
            <a:pPr marL="914400" lvl="2" indent="0">
              <a:lnSpc>
                <a:spcPct val="110000"/>
              </a:lnSpc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9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70516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175657" y="508591"/>
            <a:ext cx="9144000" cy="10382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600" b="1" dirty="0" smtClean="0">
                <a:solidFill>
                  <a:srgbClr val="000066"/>
                </a:solidFill>
                <a:latin typeface="Arial" charset="0"/>
              </a:rPr>
              <a:t>What is it?</a:t>
            </a:r>
            <a:br>
              <a:rPr lang="en-US" sz="3600" b="1" dirty="0" smtClean="0">
                <a:solidFill>
                  <a:srgbClr val="000066"/>
                </a:solidFill>
                <a:latin typeface="Arial" charset="0"/>
              </a:rPr>
            </a:br>
            <a:r>
              <a:rPr lang="en-US" sz="3600" b="1" dirty="0" smtClean="0">
                <a:solidFill>
                  <a:srgbClr val="000066"/>
                </a:solidFill>
                <a:latin typeface="Arial" charset="0"/>
              </a:rPr>
              <a:t>Self-Efficacy </a:t>
            </a:r>
            <a:r>
              <a:rPr lang="en-US" sz="3600" b="1" dirty="0">
                <a:solidFill>
                  <a:srgbClr val="000066"/>
                </a:solidFill>
                <a:latin typeface="Arial" charset="0"/>
              </a:rPr>
              <a:t>Theory…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1628800"/>
            <a:ext cx="9144000" cy="4159250"/>
          </a:xfrm>
          <a:noFill/>
          <a:ln/>
        </p:spPr>
        <p:txBody>
          <a:bodyPr vert="horz" lIns="90488" tIns="44450" rIns="90488" bIns="44450" rtlCol="0">
            <a:normAutofit fontScale="92500" lnSpcReduction="10000"/>
          </a:bodyPr>
          <a:lstStyle/>
          <a:p>
            <a:pPr marL="609600" indent="-609600"/>
            <a:r>
              <a:rPr lang="en-GB" sz="2000" dirty="0">
                <a:latin typeface="Arial" pitchFamily="34" charset="0"/>
                <a:cs typeface="Arial" pitchFamily="34" charset="0"/>
              </a:rPr>
              <a:t>Bandura (1977, 1997)</a:t>
            </a:r>
          </a:p>
          <a:p>
            <a:pPr marL="609600" indent="-609600">
              <a:buNone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    “O</a:t>
            </a:r>
            <a:r>
              <a:rPr lang="en-GB" altLang="zh-CN" sz="2000" i="1" dirty="0">
                <a:latin typeface="Arial" pitchFamily="34" charset="0"/>
                <a:ea typeface="宋体"/>
                <a:cs typeface="Arial" pitchFamily="34" charset="0"/>
              </a:rPr>
              <a:t>ne's belief that a certain level of performance can be attained” </a:t>
            </a:r>
            <a:r>
              <a:rPr lang="en-GB" altLang="zh-CN" sz="2000" dirty="0">
                <a:latin typeface="Arial" pitchFamily="34" charset="0"/>
                <a:ea typeface="宋体"/>
                <a:cs typeface="Arial" pitchFamily="34" charset="0"/>
              </a:rPr>
              <a:t>(Bandura, 1977) 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609600" indent="-609600"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609600" indent="-609600">
              <a:buNone/>
            </a:pPr>
            <a:r>
              <a:rPr lang="en-GB" altLang="zh-CN" sz="2000" i="1" dirty="0">
                <a:latin typeface="Arial" pitchFamily="34" charset="0"/>
                <a:ea typeface="宋体"/>
                <a:cs typeface="Arial" pitchFamily="34" charset="0"/>
              </a:rPr>
              <a:t>     “… beliefs in one’s capabilities to organise and execute the course of action required to produce given attainments” (Bandura, 1997)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609600" indent="-609600"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609600" indent="-609600"/>
            <a:r>
              <a:rPr lang="en-GB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situation-specific form of self-confidence.</a:t>
            </a:r>
          </a:p>
          <a:p>
            <a:pPr marL="1386840" lvl="3" indent="-609600"/>
            <a:r>
              <a:rPr lang="en-GB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is unstable (e.g. aspects of the game; from moment to </a:t>
            </a:r>
            <a:r>
              <a:rPr lang="en-GB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moment)</a:t>
            </a:r>
          </a:p>
          <a:p>
            <a:pPr marL="929640" lvl="2" indent="-609600"/>
            <a:r>
              <a:rPr lang="en-GB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en-GB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Social Cognitive </a:t>
            </a:r>
            <a:r>
              <a:rPr lang="en-GB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Framework</a:t>
            </a:r>
          </a:p>
          <a:p>
            <a:pPr marL="609600" indent="-609600"/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609600" indent="-609600"/>
            <a:r>
              <a:rPr lang="en-GB" sz="2000" dirty="0">
                <a:latin typeface="Arial" pitchFamily="34" charset="0"/>
                <a:cs typeface="Arial" pitchFamily="34" charset="0"/>
              </a:rPr>
              <a:t>Early research suggested SE derived from four sources of information</a:t>
            </a:r>
          </a:p>
          <a:p>
            <a:pPr marL="609600" indent="-609600"/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endParaRPr lang="en-GB" dirty="0">
              <a:solidFill>
                <a:srgbClr val="0039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3910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Bandura’s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Self Efficacy Theory…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2063750" y="1989139"/>
            <a:ext cx="8077200" cy="4687887"/>
          </a:xfrm>
        </p:spPr>
        <p:txBody>
          <a:bodyPr/>
          <a:lstStyle/>
          <a:p>
            <a:r>
              <a:rPr lang="en-GB" altLang="en-US" sz="2800"/>
              <a:t>According to the theory, efficacy expectations are predicted by </a:t>
            </a:r>
            <a:r>
              <a:rPr lang="en-GB" altLang="en-US" sz="2800">
                <a:solidFill>
                  <a:schemeClr val="folHlink"/>
                </a:solidFill>
              </a:rPr>
              <a:t>four</a:t>
            </a:r>
            <a:r>
              <a:rPr lang="en-GB" altLang="en-US" sz="2800"/>
              <a:t> factors in descending order of importance / sources of S.E.</a:t>
            </a:r>
          </a:p>
          <a:p>
            <a:pPr lvl="1" algn="ctr"/>
            <a:r>
              <a:rPr lang="en-GB" altLang="en-US" sz="2800">
                <a:solidFill>
                  <a:schemeClr val="accent1"/>
                </a:solidFill>
              </a:rPr>
              <a:t>Performance Accomplishments</a:t>
            </a:r>
          </a:p>
          <a:p>
            <a:pPr lvl="1" algn="ctr"/>
            <a:r>
              <a:rPr lang="en-GB" altLang="en-US" sz="2800">
                <a:solidFill>
                  <a:schemeClr val="accent1"/>
                </a:solidFill>
              </a:rPr>
              <a:t>Vicarious Experience</a:t>
            </a:r>
          </a:p>
          <a:p>
            <a:pPr lvl="1" algn="ctr"/>
            <a:r>
              <a:rPr lang="en-GB" altLang="en-US" sz="2800">
                <a:solidFill>
                  <a:schemeClr val="accent1"/>
                </a:solidFill>
              </a:rPr>
              <a:t>Verbal Persuasion</a:t>
            </a:r>
          </a:p>
          <a:p>
            <a:pPr lvl="1" algn="ctr"/>
            <a:r>
              <a:rPr lang="en-GB" altLang="en-US" sz="2800">
                <a:solidFill>
                  <a:schemeClr val="accent1"/>
                </a:solidFill>
              </a:rPr>
              <a:t>Emotional Arousal</a:t>
            </a:r>
          </a:p>
          <a:p>
            <a:pPr lvl="1" algn="ctr">
              <a:buFontTx/>
              <a:buNone/>
            </a:pPr>
            <a:endParaRPr lang="en-GB" altLang="en-US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99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GB" sz="6600">
                <a:solidFill>
                  <a:schemeClr val="tx1">
                    <a:lumMod val="95000"/>
                    <a:lumOff val="5000"/>
                  </a:schemeClr>
                </a:solidFill>
              </a:rPr>
              <a:t>Performance Accomplishments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>
              <a:buFontTx/>
              <a:buNone/>
            </a:pPr>
            <a:r>
              <a:rPr lang="en-GB" altLang="en-US" sz="4800" b="1">
                <a:solidFill>
                  <a:srgbClr val="FFFF66"/>
                </a:solidFill>
              </a:rPr>
              <a:t>- </a:t>
            </a:r>
            <a:r>
              <a:rPr lang="en-GB" altLang="en-US" sz="2400">
                <a:solidFill>
                  <a:srgbClr val="0070C0"/>
                </a:solidFill>
              </a:rPr>
              <a:t>Most powerful / more positive – higher S.E.</a:t>
            </a:r>
          </a:p>
          <a:p>
            <a:r>
              <a:rPr lang="en-GB" altLang="en-US" sz="2800"/>
              <a:t>Will depend on difficulty of task, effort expended, physical guidance received, temporal patterning of </a:t>
            </a:r>
            <a:r>
              <a:rPr lang="en-GB" altLang="en-US" sz="2800">
                <a:solidFill>
                  <a:schemeClr val="folHlink"/>
                </a:solidFill>
              </a:rPr>
              <a:t>success or failure.</a:t>
            </a:r>
          </a:p>
          <a:p>
            <a:r>
              <a:rPr lang="en-GB" altLang="en-US" sz="2800"/>
              <a:t>Success at a difficult task independently early in learning stages / success in simple task with help following experience of early failures (Bandura, 1982, Feltz, 1988). 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sz="2800"/>
          </a:p>
          <a:p>
            <a:endParaRPr lang="en-GB" altLang="en-US" sz="2800"/>
          </a:p>
        </p:txBody>
      </p:sp>
    </p:spTree>
    <p:extLst>
      <p:ext uri="{BB962C8B-B14F-4D97-AF65-F5344CB8AC3E}">
        <p14:creationId xmlns:p14="http://schemas.microsoft.com/office/powerpoint/2010/main" val="406528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200">
                <a:solidFill>
                  <a:schemeClr val="tx1">
                    <a:lumMod val="95000"/>
                    <a:lumOff val="5000"/>
                  </a:schemeClr>
                </a:solidFill>
              </a:rPr>
              <a:t>Strategies for Enhancing Self-Confidence: Implications for Sport Psychologist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mtClean="0"/>
              <a:t>Performance Accomplishments</a:t>
            </a:r>
          </a:p>
          <a:p>
            <a:pPr lvl="1"/>
            <a:r>
              <a:rPr lang="en-GB" altLang="en-US" sz="2800">
                <a:solidFill>
                  <a:srgbClr val="0070C0"/>
                </a:solidFill>
              </a:rPr>
              <a:t>Goal-setting</a:t>
            </a:r>
          </a:p>
          <a:p>
            <a:pPr lvl="1"/>
            <a:r>
              <a:rPr lang="en-GB" altLang="en-US" sz="2800">
                <a:solidFill>
                  <a:srgbClr val="0070C0"/>
                </a:solidFill>
              </a:rPr>
              <a:t>Changing focus of success (Task / ego)</a:t>
            </a:r>
          </a:p>
          <a:p>
            <a:pPr lvl="1"/>
            <a:r>
              <a:rPr lang="en-GB" altLang="en-US" sz="2800">
                <a:solidFill>
                  <a:srgbClr val="0070C0"/>
                </a:solidFill>
              </a:rPr>
              <a:t>Best performance imagery</a:t>
            </a:r>
          </a:p>
          <a:p>
            <a:pPr lvl="1"/>
            <a:r>
              <a:rPr lang="en-GB" altLang="en-US" sz="2800">
                <a:solidFill>
                  <a:srgbClr val="0070C0"/>
                </a:solidFill>
              </a:rPr>
              <a:t>Focus on success rather than failure</a:t>
            </a:r>
          </a:p>
          <a:p>
            <a:pPr lvl="1"/>
            <a:r>
              <a:rPr lang="en-GB" altLang="en-US" sz="2800">
                <a:solidFill>
                  <a:srgbClr val="0070C0"/>
                </a:solidFill>
              </a:rPr>
              <a:t>Attributional re-training (effort / ability</a:t>
            </a:r>
            <a:r>
              <a:rPr lang="en-GB" altLang="en-US" sz="2800">
                <a:solidFill>
                  <a:srgbClr val="FFFF66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9550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Vicarious Experience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91440" indent="-91440">
              <a:defRPr/>
            </a:pPr>
            <a:r>
              <a:rPr lang="en-GB" dirty="0" smtClean="0"/>
              <a:t>Seeing </a:t>
            </a:r>
            <a:r>
              <a:rPr lang="en-GB" dirty="0" smtClean="0">
                <a:solidFill>
                  <a:schemeClr val="accent1"/>
                </a:solidFill>
              </a:rPr>
              <a:t>others</a:t>
            </a:r>
            <a:r>
              <a:rPr lang="en-GB" dirty="0" smtClean="0"/>
              <a:t> perform the skill in question</a:t>
            </a:r>
          </a:p>
          <a:p>
            <a:pPr marL="91440" indent="-91440">
              <a:defRPr/>
            </a:pPr>
            <a:r>
              <a:rPr lang="en-GB" dirty="0" smtClean="0"/>
              <a:t>Relying on </a:t>
            </a:r>
            <a:r>
              <a:rPr lang="en-GB" dirty="0" smtClean="0">
                <a:solidFill>
                  <a:schemeClr val="accent1"/>
                </a:solidFill>
              </a:rPr>
              <a:t>others</a:t>
            </a:r>
            <a:r>
              <a:rPr lang="en-GB" dirty="0" smtClean="0"/>
              <a:t> to judge </a:t>
            </a:r>
            <a:r>
              <a:rPr lang="en-GB" dirty="0" smtClean="0">
                <a:solidFill>
                  <a:schemeClr val="accent1"/>
                </a:solidFill>
              </a:rPr>
              <a:t>own</a:t>
            </a:r>
            <a:r>
              <a:rPr lang="en-GB" dirty="0" smtClean="0"/>
              <a:t> capabilities – matching</a:t>
            </a:r>
          </a:p>
          <a:p>
            <a:pPr marL="0" indent="0">
              <a:buNone/>
              <a:defRPr/>
            </a:pPr>
            <a:endParaRPr lang="en-GB" dirty="0" smtClean="0">
              <a:solidFill>
                <a:srgbClr val="0070C0"/>
              </a:solidFill>
            </a:endParaRPr>
          </a:p>
          <a:p>
            <a:pPr marL="0" indent="0">
              <a:buNone/>
              <a:defRPr/>
            </a:pPr>
            <a:endParaRPr lang="en-GB" dirty="0">
              <a:solidFill>
                <a:srgbClr val="0070C0"/>
              </a:solidFill>
            </a:endParaRPr>
          </a:p>
          <a:p>
            <a:pPr marL="0" indent="0">
              <a:buNone/>
              <a:defRPr/>
            </a:pPr>
            <a:r>
              <a:rPr lang="en-GB" dirty="0" smtClean="0">
                <a:solidFill>
                  <a:srgbClr val="0070C0"/>
                </a:solidFill>
              </a:rPr>
              <a:t>Strategies</a:t>
            </a:r>
            <a:endParaRPr lang="en-GB" dirty="0">
              <a:solidFill>
                <a:srgbClr val="0070C0"/>
              </a:solidFill>
            </a:endParaRPr>
          </a:p>
          <a:p>
            <a:pPr marL="91440" indent="-91440">
              <a:defRPr/>
            </a:pPr>
            <a:r>
              <a:rPr lang="en-GB" dirty="0"/>
              <a:t>Modelling (similar ability)</a:t>
            </a:r>
          </a:p>
          <a:p>
            <a:pPr marL="91440" indent="-91440">
              <a:defRPr/>
            </a:pPr>
            <a:r>
              <a:rPr lang="en-GB" dirty="0"/>
              <a:t>Video analysis</a:t>
            </a:r>
          </a:p>
          <a:p>
            <a:pPr marL="91440" indent="-91440">
              <a:defRPr/>
            </a:pPr>
            <a:endParaRPr lang="en-GB" dirty="0" smtClean="0"/>
          </a:p>
          <a:p>
            <a:pPr marL="91440" indent="-91440">
              <a:buNone/>
              <a:defRPr/>
            </a:pPr>
            <a:endParaRPr lang="en-GB" dirty="0" smtClean="0"/>
          </a:p>
          <a:p>
            <a:pPr marL="91440" indent="-91440">
              <a:buNone/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00255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6000">
                <a:solidFill>
                  <a:schemeClr val="tx1">
                    <a:lumMod val="95000"/>
                    <a:lumOff val="5000"/>
                  </a:schemeClr>
                </a:solidFill>
              </a:rPr>
              <a:t>Verbal Persuasion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91440" indent="-91440">
              <a:defRPr/>
            </a:pPr>
            <a:r>
              <a:rPr lang="en-GB" sz="2400" dirty="0">
                <a:solidFill>
                  <a:srgbClr val="92D050"/>
                </a:solidFill>
              </a:rPr>
              <a:t>Persuasive techniques </a:t>
            </a:r>
            <a:r>
              <a:rPr lang="en-GB" sz="2400" dirty="0"/>
              <a:t>used by self or others in order to manipulate behaviour.</a:t>
            </a:r>
          </a:p>
          <a:p>
            <a:pPr marL="91440" indent="-91440">
              <a:defRPr/>
            </a:pPr>
            <a:r>
              <a:rPr lang="en-GB" sz="2400" dirty="0"/>
              <a:t>Verbal encouragement and feedback</a:t>
            </a:r>
          </a:p>
          <a:p>
            <a:pPr marL="91440" indent="-91440">
              <a:defRPr/>
            </a:pPr>
            <a:r>
              <a:rPr lang="en-GB" sz="2400" dirty="0"/>
              <a:t>Mediating factor – importance and </a:t>
            </a:r>
            <a:r>
              <a:rPr lang="en-GB" sz="2400" dirty="0">
                <a:solidFill>
                  <a:srgbClr val="0070C0"/>
                </a:solidFill>
              </a:rPr>
              <a:t>credibility </a:t>
            </a:r>
            <a:r>
              <a:rPr lang="en-GB" sz="2400" dirty="0"/>
              <a:t>of the persuader</a:t>
            </a:r>
          </a:p>
          <a:p>
            <a:pPr marL="0" indent="0">
              <a:buNone/>
              <a:defRPr/>
            </a:pPr>
            <a:r>
              <a:rPr lang="en-GB" sz="2400" dirty="0">
                <a:solidFill>
                  <a:srgbClr val="0070C0"/>
                </a:solidFill>
              </a:rPr>
              <a:t>Strategies</a:t>
            </a:r>
          </a:p>
          <a:p>
            <a:pPr marL="91440" indent="-91440">
              <a:defRPr/>
            </a:pPr>
            <a:r>
              <a:rPr lang="en-GB" sz="2400" dirty="0"/>
              <a:t>Imagery</a:t>
            </a:r>
          </a:p>
          <a:p>
            <a:pPr marL="91440" indent="-91440">
              <a:defRPr/>
            </a:pPr>
            <a:r>
              <a:rPr lang="en-GB" sz="2400" dirty="0"/>
              <a:t>Positive thought control</a:t>
            </a:r>
          </a:p>
          <a:p>
            <a:pPr marL="91440" indent="-91440">
              <a:defRPr/>
            </a:pPr>
            <a:r>
              <a:rPr lang="en-GB" sz="2400" dirty="0"/>
              <a:t>Role of the coach and significant others</a:t>
            </a:r>
          </a:p>
          <a:p>
            <a:pPr marL="91440" indent="-91440">
              <a:defRPr/>
            </a:pPr>
            <a:endParaRPr lang="en-GB" dirty="0" smtClean="0"/>
          </a:p>
          <a:p>
            <a:pPr marL="91440" indent="-91440"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65454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Emotional Arousal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marL="91440" indent="-91440">
              <a:defRPr/>
            </a:pPr>
            <a:r>
              <a:rPr lang="en-GB" sz="2400" dirty="0">
                <a:solidFill>
                  <a:schemeClr val="folHlink"/>
                </a:solidFill>
              </a:rPr>
              <a:t>Least important predictor</a:t>
            </a:r>
          </a:p>
          <a:p>
            <a:pPr marL="91440" indent="-91440">
              <a:defRPr/>
            </a:pPr>
            <a:r>
              <a:rPr lang="en-GB" sz="2400" dirty="0"/>
              <a:t>Performers appraisals of their emotional arousal rather than actual physiological states</a:t>
            </a:r>
          </a:p>
          <a:p>
            <a:pPr marL="91440" indent="-91440">
              <a:defRPr/>
            </a:pPr>
            <a:r>
              <a:rPr lang="en-GB" sz="2400" dirty="0"/>
              <a:t>It is the performers </a:t>
            </a:r>
            <a:r>
              <a:rPr lang="en-GB" sz="2400" dirty="0">
                <a:solidFill>
                  <a:schemeClr val="accent1"/>
                </a:solidFill>
              </a:rPr>
              <a:t>cognitive appraisal / interpretation</a:t>
            </a:r>
            <a:r>
              <a:rPr lang="en-GB" sz="2400" dirty="0"/>
              <a:t> of the physiological response which will contribute to efficacy expectations</a:t>
            </a:r>
          </a:p>
          <a:p>
            <a:pPr marL="91440" indent="-91440">
              <a:defRPr/>
            </a:pPr>
            <a:r>
              <a:rPr lang="en-GB" sz="2400" dirty="0"/>
              <a:t>Factors such as </a:t>
            </a:r>
            <a:r>
              <a:rPr lang="en-GB" sz="2400" dirty="0">
                <a:solidFill>
                  <a:srgbClr val="0070C0"/>
                </a:solidFill>
              </a:rPr>
              <a:t>fatigue &amp; pain </a:t>
            </a:r>
            <a:r>
              <a:rPr lang="en-GB" sz="2400" dirty="0"/>
              <a:t>included in this source.</a:t>
            </a:r>
          </a:p>
          <a:p>
            <a:pPr marL="91440" indent="-91440">
              <a:defRPr/>
            </a:pPr>
            <a:endParaRPr lang="en-GB" sz="2400" dirty="0"/>
          </a:p>
          <a:p>
            <a:pPr marL="0" indent="0">
              <a:buNone/>
              <a:defRPr/>
            </a:pPr>
            <a:r>
              <a:rPr lang="en-GB" sz="2400" dirty="0">
                <a:solidFill>
                  <a:srgbClr val="0070C0"/>
                </a:solidFill>
              </a:rPr>
              <a:t>Strategies </a:t>
            </a:r>
          </a:p>
          <a:p>
            <a:pPr marL="91440" indent="-91440">
              <a:defRPr/>
            </a:pPr>
            <a:r>
              <a:rPr lang="en-GB" sz="2400" dirty="0"/>
              <a:t>Relaxation</a:t>
            </a:r>
          </a:p>
          <a:p>
            <a:pPr marL="91440" indent="-91440">
              <a:defRPr/>
            </a:pPr>
            <a:r>
              <a:rPr lang="en-GB" sz="2400" dirty="0"/>
              <a:t>Reframing (preparation)</a:t>
            </a:r>
          </a:p>
          <a:p>
            <a:pPr marL="91440" indent="-91440">
              <a:defRPr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2196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1196753"/>
            <a:ext cx="9144000" cy="1038225"/>
          </a:xfrm>
        </p:spPr>
        <p:txBody>
          <a:bodyPr>
            <a:normAutofit fontScale="90000"/>
          </a:bodyPr>
          <a:lstStyle/>
          <a:p>
            <a:r>
              <a:rPr lang="en-GB" sz="32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Why </a:t>
            </a: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did Vealey (1986) propose Sport-confidence instead of Self Efficacy Theory</a:t>
            </a:r>
            <a:endParaRPr lang="en-US" sz="3200" b="1" dirty="0">
              <a:solidFill>
                <a:srgbClr val="000066"/>
              </a:solidFill>
              <a:latin typeface="Arial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03512" y="1803591"/>
            <a:ext cx="868680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lvl="3">
              <a:lnSpc>
                <a:spcPct val="110000"/>
              </a:lnSpc>
            </a:pPr>
            <a:endParaRPr lang="en-GB" sz="1400" dirty="0">
              <a:latin typeface="Arial" pitchFamily="34" charset="0"/>
              <a:cs typeface="Arial" pitchFamily="34" charset="0"/>
            </a:endParaRPr>
          </a:p>
          <a:p>
            <a:pPr marL="914400" lvl="2" indent="0">
              <a:lnSpc>
                <a:spcPct val="110000"/>
              </a:lnSpc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en-GB" dirty="0"/>
              <a:t>SE Theory developed and based on general behaviour causation (not sport specific).</a:t>
            </a:r>
          </a:p>
          <a:p>
            <a:pPr>
              <a:lnSpc>
                <a:spcPct val="110000"/>
              </a:lnSpc>
            </a:pPr>
            <a:r>
              <a:rPr lang="en-GB" dirty="0"/>
              <a:t> Vealey questioned whether SE sources were salient to the unique organisational culture of sport</a:t>
            </a:r>
          </a:p>
          <a:p>
            <a:pPr>
              <a:lnSpc>
                <a:spcPct val="110000"/>
              </a:lnSpc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9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27039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35572" y="692697"/>
            <a:ext cx="9144000" cy="1038225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Vealey (1986) defined Sport-confidence and proposed a model of Sport-confidence </a:t>
            </a:r>
            <a:endParaRPr lang="en-US" sz="3200" b="1" dirty="0">
              <a:solidFill>
                <a:srgbClr val="000066"/>
              </a:solidFill>
              <a:latin typeface="Arial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03512" y="1803591"/>
            <a:ext cx="868680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lvl="3">
              <a:lnSpc>
                <a:spcPct val="110000"/>
              </a:lnSpc>
            </a:pPr>
            <a:endParaRPr lang="en-GB" sz="1400" dirty="0">
              <a:latin typeface="Arial" pitchFamily="34" charset="0"/>
              <a:cs typeface="Arial" pitchFamily="34" charset="0"/>
            </a:endParaRPr>
          </a:p>
          <a:p>
            <a:pPr marL="914400" lvl="2" indent="0">
              <a:lnSpc>
                <a:spcPct val="110000"/>
              </a:lnSpc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sz="3600" dirty="0">
                <a:latin typeface="Arial" panose="020B0604020202020204" pitchFamily="34" charset="0"/>
                <a:cs typeface="Arial" pitchFamily="34" charset="0"/>
              </a:rPr>
              <a:t>Definition of Sport-confidence:</a:t>
            </a:r>
          </a:p>
          <a:p>
            <a:pPr lvl="1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The belief or degree of certainty individuals possess about their ability to be successful in sport  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9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38501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727576" y="765175"/>
            <a:ext cx="2232025" cy="6477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Objective </a:t>
            </a:r>
          </a:p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sport situation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464425" y="2060575"/>
            <a:ext cx="2952750" cy="6477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Competitive orientation</a:t>
            </a:r>
          </a:p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(performance or outcome)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774826" y="1989138"/>
            <a:ext cx="2232025" cy="6477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endParaRPr lang="en-US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727576" y="3716339"/>
            <a:ext cx="2232025" cy="649287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Sport Confidence</a:t>
            </a:r>
          </a:p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(state)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4727576" y="4797426"/>
            <a:ext cx="2232025" cy="647699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Behavioural</a:t>
            </a:r>
            <a:r>
              <a:rPr lang="en-GB" b="1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 eaLnBrk="1" hangingPunct="1"/>
            <a:r>
              <a:rPr lang="en-GB" b="1" dirty="0">
                <a:latin typeface="Arial" pitchFamily="34" charset="0"/>
                <a:cs typeface="Arial" pitchFamily="34" charset="0"/>
              </a:rPr>
              <a:t>responses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575050" y="5949950"/>
            <a:ext cx="4897438" cy="6477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Outcomes</a:t>
            </a:r>
            <a:r>
              <a:rPr lang="en-GB" b="1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 eaLnBrk="1" hangingPunct="1"/>
            <a:r>
              <a:rPr lang="en-GB" sz="1400" b="1" dirty="0">
                <a:latin typeface="Arial" pitchFamily="34" charset="0"/>
                <a:cs typeface="Arial" pitchFamily="34" charset="0"/>
              </a:rPr>
              <a:t>e.g. attributions, perceptions of success, satisfaction</a:t>
            </a: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5232400" y="1916113"/>
            <a:ext cx="1079500" cy="1079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4000">
                <a:latin typeface="Arial" pitchFamily="34" charset="0"/>
                <a:cs typeface="Arial" pitchFamily="34" charset="0"/>
              </a:rPr>
              <a:t>X</a:t>
            </a: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1705490" y="1989138"/>
            <a:ext cx="2323072" cy="70788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Sport Confidence</a:t>
            </a:r>
          </a:p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(trait)</a:t>
            </a:r>
          </a:p>
        </p:txBody>
      </p:sp>
      <p:sp>
        <p:nvSpPr>
          <p:cNvPr id="14" name="Line 14"/>
          <p:cNvSpPr>
            <a:spLocks noChangeShapeType="1"/>
          </p:cNvSpPr>
          <p:nvPr/>
        </p:nvSpPr>
        <p:spPr bwMode="auto">
          <a:xfrm flipH="1">
            <a:off x="2566988" y="6237288"/>
            <a:ext cx="10080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 flipV="1">
            <a:off x="2566988" y="2708276"/>
            <a:ext cx="0" cy="35290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Line 16"/>
          <p:cNvSpPr>
            <a:spLocks noChangeShapeType="1"/>
          </p:cNvSpPr>
          <p:nvPr/>
        </p:nvSpPr>
        <p:spPr bwMode="auto">
          <a:xfrm flipV="1">
            <a:off x="9480550" y="2781301"/>
            <a:ext cx="0" cy="35290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Line 17"/>
          <p:cNvSpPr>
            <a:spLocks noChangeShapeType="1"/>
          </p:cNvSpPr>
          <p:nvPr/>
        </p:nvSpPr>
        <p:spPr bwMode="auto">
          <a:xfrm flipV="1">
            <a:off x="8543926" y="6308725"/>
            <a:ext cx="936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Line 18"/>
          <p:cNvSpPr>
            <a:spLocks noChangeShapeType="1"/>
          </p:cNvSpPr>
          <p:nvPr/>
        </p:nvSpPr>
        <p:spPr bwMode="auto">
          <a:xfrm flipH="1">
            <a:off x="5735638" y="5445126"/>
            <a:ext cx="0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Line 19"/>
          <p:cNvSpPr>
            <a:spLocks noChangeShapeType="1"/>
          </p:cNvSpPr>
          <p:nvPr/>
        </p:nvSpPr>
        <p:spPr bwMode="auto">
          <a:xfrm flipH="1">
            <a:off x="5735638" y="4437064"/>
            <a:ext cx="0" cy="2873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Line 21"/>
          <p:cNvSpPr>
            <a:spLocks noChangeShapeType="1"/>
          </p:cNvSpPr>
          <p:nvPr/>
        </p:nvSpPr>
        <p:spPr bwMode="auto">
          <a:xfrm flipH="1">
            <a:off x="5808663" y="1484313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Line 22"/>
          <p:cNvSpPr>
            <a:spLocks noChangeShapeType="1"/>
          </p:cNvSpPr>
          <p:nvPr/>
        </p:nvSpPr>
        <p:spPr bwMode="auto">
          <a:xfrm>
            <a:off x="4151314" y="2420938"/>
            <a:ext cx="936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Line 23"/>
          <p:cNvSpPr>
            <a:spLocks noChangeShapeType="1"/>
          </p:cNvSpPr>
          <p:nvPr/>
        </p:nvSpPr>
        <p:spPr bwMode="auto">
          <a:xfrm flipH="1">
            <a:off x="6383338" y="2420938"/>
            <a:ext cx="10080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 Box 25"/>
          <p:cNvSpPr txBox="1">
            <a:spLocks noChangeArrowheads="1"/>
          </p:cNvSpPr>
          <p:nvPr/>
        </p:nvSpPr>
        <p:spPr bwMode="auto">
          <a:xfrm>
            <a:off x="1524001" y="571481"/>
            <a:ext cx="2695575" cy="10156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GB" sz="2000" b="1" dirty="0" err="1">
                <a:latin typeface="Arial" pitchFamily="34" charset="0"/>
                <a:cs typeface="Arial" pitchFamily="34" charset="0"/>
              </a:rPr>
              <a:t>Vealey’s</a:t>
            </a:r>
            <a:r>
              <a:rPr lang="en-GB" sz="2000" b="1" dirty="0">
                <a:latin typeface="Arial" pitchFamily="34" charset="0"/>
                <a:cs typeface="Arial" pitchFamily="34" charset="0"/>
              </a:rPr>
              <a:t> (1986)</a:t>
            </a:r>
          </a:p>
          <a:p>
            <a:pPr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Conceptual model of</a:t>
            </a:r>
          </a:p>
          <a:p>
            <a:pPr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Sport confidence</a:t>
            </a:r>
          </a:p>
        </p:txBody>
      </p:sp>
      <p:sp>
        <p:nvSpPr>
          <p:cNvPr id="26" name="Line 18"/>
          <p:cNvSpPr>
            <a:spLocks noChangeShapeType="1"/>
          </p:cNvSpPr>
          <p:nvPr/>
        </p:nvSpPr>
        <p:spPr bwMode="auto">
          <a:xfrm>
            <a:off x="5768341" y="3068638"/>
            <a:ext cx="3809" cy="64770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6734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735014"/>
            <a:ext cx="9144000" cy="10382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 err="1" smtClean="0">
                <a:solidFill>
                  <a:srgbClr val="000066"/>
                </a:solidFill>
                <a:latin typeface="Arial" charset="0"/>
              </a:rPr>
              <a:t>Vealey’s</a:t>
            </a:r>
            <a:r>
              <a:rPr lang="en-US" b="1" dirty="0" smtClean="0">
                <a:solidFill>
                  <a:srgbClr val="000066"/>
                </a:solidFill>
                <a:latin typeface="Arial" charset="0"/>
              </a:rPr>
              <a:t> (1986) model of Sport-Confidence…</a:t>
            </a:r>
          </a:p>
        </p:txBody>
      </p:sp>
      <p:sp>
        <p:nvSpPr>
          <p:cNvPr id="69636" name="Rectangle 4"/>
          <p:cNvSpPr>
            <a:spLocks noGrp="1" noChangeArrowheads="1"/>
          </p:cNvSpPr>
          <p:nvPr>
            <p:ph idx="1"/>
          </p:nvPr>
        </p:nvSpPr>
        <p:spPr>
          <a:xfrm>
            <a:off x="1524000" y="2204864"/>
            <a:ext cx="9144000" cy="4653136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sz="24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Sport-confidence separated into two constructs: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SC-trait</a:t>
            </a:r>
            <a:r>
              <a:rPr lang="en-GB" sz="20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– the belief or degree of certainty individuals </a:t>
            </a:r>
            <a:r>
              <a:rPr lang="en-GB" sz="2000" i="1" u="sng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usually</a:t>
            </a:r>
            <a:r>
              <a:rPr lang="en-GB" sz="2000" i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possess about their ability to be successful in sport</a:t>
            </a:r>
          </a:p>
          <a:p>
            <a:pPr lvl="1" eaLnBrk="1" hangingPunct="1">
              <a:lnSpc>
                <a:spcPct val="90000"/>
              </a:lnSpc>
            </a:pPr>
            <a:endParaRPr lang="en-GB" sz="12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GB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SC-state </a:t>
            </a:r>
            <a:r>
              <a:rPr lang="en-GB" sz="20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– the belief or degree of certainty individuals possess </a:t>
            </a:r>
            <a:r>
              <a:rPr lang="en-GB" sz="2000" i="1" u="sng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at one particular moment </a:t>
            </a:r>
            <a:r>
              <a:rPr lang="en-GB" sz="20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about their ability to be successful in sport</a:t>
            </a:r>
          </a:p>
          <a:p>
            <a:pPr lvl="1" eaLnBrk="1" hangingPunct="1">
              <a:lnSpc>
                <a:spcPct val="90000"/>
              </a:lnSpc>
            </a:pPr>
            <a:endParaRPr lang="en-GB" sz="20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24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Additional Construct included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Competitive Orientation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Similar to Goal Achievement Theory (Nicholls, 1989) – Success means different things to different people (Task/Ego.... performance/outcome </a:t>
            </a:r>
            <a:r>
              <a:rPr lang="en-GB" sz="2000" dirty="0" err="1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etc</a:t>
            </a:r>
            <a:r>
              <a:rPr lang="en-GB" sz="20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A relatively trait like construct 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Tendency to strive towards achieving task/performance goals or ego/outcome</a:t>
            </a:r>
          </a:p>
          <a:p>
            <a:endParaRPr lang="en-GB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None/>
            </a:pP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                   		</a:t>
            </a:r>
            <a:endParaRPr lang="en-GB" b="1" dirty="0" smtClean="0">
              <a:solidFill>
                <a:srgbClr val="003961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2733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727576" y="765175"/>
            <a:ext cx="2232025" cy="6477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Objective </a:t>
            </a:r>
          </a:p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sport situation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464425" y="2060575"/>
            <a:ext cx="2952750" cy="6477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Competitive orientation</a:t>
            </a:r>
          </a:p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(performance or outcome)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774826" y="1989138"/>
            <a:ext cx="2232025" cy="6477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endParaRPr lang="en-US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727576" y="3716339"/>
            <a:ext cx="2232025" cy="649287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Sport Confidence</a:t>
            </a:r>
          </a:p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(state)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4727576" y="4797426"/>
            <a:ext cx="2232025" cy="576263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Behavioural</a:t>
            </a:r>
            <a:r>
              <a:rPr lang="en-GB" b="1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 eaLnBrk="1" hangingPunct="1"/>
            <a:r>
              <a:rPr lang="en-GB" b="1" dirty="0">
                <a:latin typeface="Arial" pitchFamily="34" charset="0"/>
                <a:cs typeface="Arial" pitchFamily="34" charset="0"/>
              </a:rPr>
              <a:t>responses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575050" y="5949950"/>
            <a:ext cx="4897438" cy="6477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Outcomes</a:t>
            </a:r>
            <a:r>
              <a:rPr lang="en-GB" b="1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 eaLnBrk="1" hangingPunct="1"/>
            <a:r>
              <a:rPr lang="en-GB" sz="1400" b="1" dirty="0">
                <a:latin typeface="Arial" pitchFamily="34" charset="0"/>
                <a:cs typeface="Arial" pitchFamily="34" charset="0"/>
              </a:rPr>
              <a:t>e.g. attributions, perceptions of success, satisfaction</a:t>
            </a: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5232400" y="1916113"/>
            <a:ext cx="1079500" cy="1079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GB" sz="4000">
                <a:latin typeface="Arial" pitchFamily="34" charset="0"/>
                <a:cs typeface="Arial" pitchFamily="34" charset="0"/>
              </a:rPr>
              <a:t>X</a:t>
            </a: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1705490" y="1989138"/>
            <a:ext cx="2323072" cy="70788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Sport Confidence</a:t>
            </a:r>
          </a:p>
          <a:p>
            <a:pPr algn="ctr"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(trait)</a:t>
            </a:r>
          </a:p>
        </p:txBody>
      </p:sp>
      <p:sp>
        <p:nvSpPr>
          <p:cNvPr id="14" name="Line 14"/>
          <p:cNvSpPr>
            <a:spLocks noChangeShapeType="1"/>
          </p:cNvSpPr>
          <p:nvPr/>
        </p:nvSpPr>
        <p:spPr bwMode="auto">
          <a:xfrm flipH="1">
            <a:off x="2566988" y="6237288"/>
            <a:ext cx="10080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 flipV="1">
            <a:off x="2566988" y="2708276"/>
            <a:ext cx="0" cy="35290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Line 16"/>
          <p:cNvSpPr>
            <a:spLocks noChangeShapeType="1"/>
          </p:cNvSpPr>
          <p:nvPr/>
        </p:nvSpPr>
        <p:spPr bwMode="auto">
          <a:xfrm flipV="1">
            <a:off x="9480550" y="2781301"/>
            <a:ext cx="0" cy="35290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Line 17"/>
          <p:cNvSpPr>
            <a:spLocks noChangeShapeType="1"/>
          </p:cNvSpPr>
          <p:nvPr/>
        </p:nvSpPr>
        <p:spPr bwMode="auto">
          <a:xfrm flipV="1">
            <a:off x="8543926" y="6308725"/>
            <a:ext cx="936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Line 18"/>
          <p:cNvSpPr>
            <a:spLocks noChangeShapeType="1"/>
          </p:cNvSpPr>
          <p:nvPr/>
        </p:nvSpPr>
        <p:spPr bwMode="auto">
          <a:xfrm flipH="1">
            <a:off x="5735638" y="5445126"/>
            <a:ext cx="0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Line 19"/>
          <p:cNvSpPr>
            <a:spLocks noChangeShapeType="1"/>
          </p:cNvSpPr>
          <p:nvPr/>
        </p:nvSpPr>
        <p:spPr bwMode="auto">
          <a:xfrm flipH="1">
            <a:off x="5735638" y="4437064"/>
            <a:ext cx="0" cy="2873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Line 21"/>
          <p:cNvSpPr>
            <a:spLocks noChangeShapeType="1"/>
          </p:cNvSpPr>
          <p:nvPr/>
        </p:nvSpPr>
        <p:spPr bwMode="auto">
          <a:xfrm flipH="1">
            <a:off x="5808663" y="1484313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Line 22"/>
          <p:cNvSpPr>
            <a:spLocks noChangeShapeType="1"/>
          </p:cNvSpPr>
          <p:nvPr/>
        </p:nvSpPr>
        <p:spPr bwMode="auto">
          <a:xfrm>
            <a:off x="4151314" y="2420938"/>
            <a:ext cx="936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Line 23"/>
          <p:cNvSpPr>
            <a:spLocks noChangeShapeType="1"/>
          </p:cNvSpPr>
          <p:nvPr/>
        </p:nvSpPr>
        <p:spPr bwMode="auto">
          <a:xfrm flipH="1">
            <a:off x="6383338" y="2420938"/>
            <a:ext cx="10080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 Box 25"/>
          <p:cNvSpPr txBox="1">
            <a:spLocks noChangeArrowheads="1"/>
          </p:cNvSpPr>
          <p:nvPr/>
        </p:nvSpPr>
        <p:spPr bwMode="auto">
          <a:xfrm>
            <a:off x="1524001" y="571481"/>
            <a:ext cx="2695575" cy="10156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GB" sz="2000" b="1" dirty="0" err="1">
                <a:latin typeface="Arial" pitchFamily="34" charset="0"/>
                <a:cs typeface="Arial" pitchFamily="34" charset="0"/>
              </a:rPr>
              <a:t>Vealey’s</a:t>
            </a:r>
            <a:r>
              <a:rPr lang="en-GB" sz="2000" b="1" dirty="0">
                <a:latin typeface="Arial" pitchFamily="34" charset="0"/>
                <a:cs typeface="Arial" pitchFamily="34" charset="0"/>
              </a:rPr>
              <a:t> (1986)</a:t>
            </a:r>
          </a:p>
          <a:p>
            <a:pPr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Conceptual model of</a:t>
            </a:r>
          </a:p>
          <a:p>
            <a:pPr eaLnBrk="1" hangingPunct="1"/>
            <a:r>
              <a:rPr lang="en-GB" sz="2000" b="1" dirty="0">
                <a:latin typeface="Arial" pitchFamily="34" charset="0"/>
                <a:cs typeface="Arial" pitchFamily="34" charset="0"/>
              </a:rPr>
              <a:t>Sport confidence</a:t>
            </a:r>
          </a:p>
        </p:txBody>
      </p:sp>
      <p:sp>
        <p:nvSpPr>
          <p:cNvPr id="26" name="Line 18"/>
          <p:cNvSpPr>
            <a:spLocks noChangeShapeType="1"/>
          </p:cNvSpPr>
          <p:nvPr/>
        </p:nvSpPr>
        <p:spPr bwMode="auto">
          <a:xfrm>
            <a:off x="5768341" y="3068638"/>
            <a:ext cx="3809" cy="64770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5198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490137" y="404665"/>
            <a:ext cx="9144000" cy="749771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>
                <a:solidFill>
                  <a:srgbClr val="000066"/>
                </a:solidFill>
                <a:latin typeface="Arial" charset="0"/>
              </a:rPr>
              <a:t>Criticisms of Vealey’s 1986 model… </a:t>
            </a:r>
          </a:p>
        </p:txBody>
      </p:sp>
      <p:sp>
        <p:nvSpPr>
          <p:cNvPr id="3" name="Rectangle 2"/>
          <p:cNvSpPr/>
          <p:nvPr/>
        </p:nvSpPr>
        <p:spPr>
          <a:xfrm>
            <a:off x="661851" y="1355198"/>
            <a:ext cx="980134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Limited support </a:t>
            </a:r>
          </a:p>
          <a:p>
            <a:pPr marL="1200150" lvl="2" indent="-285750">
              <a:buFont typeface="Arial" pitchFamily="34" charset="0"/>
              <a:buChar char="•"/>
            </a:pP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no sign. relationship between competitive orientation and SC-state </a:t>
            </a:r>
            <a:r>
              <a:rPr lang="en-GB" sz="14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(Martin &amp; Gill, 1991)</a:t>
            </a:r>
          </a:p>
          <a:p>
            <a:pPr marL="1200150" lvl="2" indent="-285750">
              <a:buFont typeface="Arial" pitchFamily="34" charset="0"/>
              <a:buChar char="•"/>
            </a:pP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SC-trait a better predictor of sport behaviour and performance than SC-state </a:t>
            </a:r>
            <a:r>
              <a:rPr lang="en-GB" sz="14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(Roberts &amp; Vealey, 1992)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0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Dispositional-state approach difficult to validate</a:t>
            </a:r>
          </a:p>
          <a:p>
            <a:pPr lvl="2" eaLnBrk="1" hangingPunct="1"/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More likely that confidence on a continuum from trait like to state like…. </a:t>
            </a:r>
            <a:r>
              <a:rPr lang="en-GB" sz="16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(Vealey, 2001)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8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Limitations of Vealey (1986)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Does not account for individual differences/athlete characteristics (e.g., gender, sport-type, etc.)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Failure to illustrate how organisational and social culture of sport influences confidence (e.g., motivational climate, goals of sport programme, elite vs non-elite)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The determinants (sources) of confidence were not specified </a:t>
            </a:r>
            <a:r>
              <a:rPr lang="en-GB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(think SE)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A focus on the simple dichotomy of state </a:t>
            </a:r>
          </a:p>
          <a:p>
            <a:pPr lvl="1" eaLnBrk="1" hangingPunct="1"/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and trait sport-confidence was limited </a:t>
            </a:r>
          </a:p>
          <a:p>
            <a:pPr lvl="2" eaLnBrk="1" hangingPunct="1"/>
            <a:endParaRPr lang="en-GB" sz="16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lvl="2" eaLnBrk="1" hangingPunct="1"/>
            <a:endParaRPr lang="en-GB" sz="16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GB" sz="20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1160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735014"/>
            <a:ext cx="9144000" cy="749771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>
                <a:solidFill>
                  <a:srgbClr val="000066"/>
                </a:solidFill>
                <a:latin typeface="Arial" charset="0"/>
              </a:rPr>
              <a:t>Criticisms of </a:t>
            </a:r>
            <a:r>
              <a:rPr lang="en-US" sz="3600" b="1" dirty="0" err="1">
                <a:solidFill>
                  <a:srgbClr val="000066"/>
                </a:solidFill>
                <a:latin typeface="Arial" charset="0"/>
              </a:rPr>
              <a:t>Vealey’s</a:t>
            </a:r>
            <a:r>
              <a:rPr lang="en-US" sz="3600" b="1" dirty="0">
                <a:solidFill>
                  <a:srgbClr val="000066"/>
                </a:solidFill>
                <a:latin typeface="Arial" charset="0"/>
              </a:rPr>
              <a:t> initial model… </a:t>
            </a:r>
          </a:p>
        </p:txBody>
      </p:sp>
      <p:sp>
        <p:nvSpPr>
          <p:cNvPr id="3" name="Rectangle 2"/>
          <p:cNvSpPr/>
          <p:nvPr/>
        </p:nvSpPr>
        <p:spPr>
          <a:xfrm>
            <a:off x="861177" y="154993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endParaRPr lang="en-GB" sz="20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8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Therefore, </a:t>
            </a:r>
            <a:r>
              <a:rPr lang="en-GB" sz="2800" dirty="0" err="1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Vealey</a:t>
            </a:r>
            <a:r>
              <a:rPr lang="en-GB" sz="28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et al. (1998) suggested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8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Revised conceptualisations of sport-confidence are required  due to several limitations inherent within the 1986 conceptualisation Proposed a more advanced framework </a:t>
            </a:r>
            <a:r>
              <a:rPr lang="en-GB" sz="2800" dirty="0" smtClean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(1998) which </a:t>
            </a:r>
            <a:r>
              <a:rPr lang="en-GB" sz="28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she refined in 2001 : 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8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GB" sz="28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2131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735014"/>
            <a:ext cx="9144000" cy="749771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err="1">
                <a:solidFill>
                  <a:srgbClr val="000066"/>
                </a:solidFill>
                <a:latin typeface="Arial" charset="0"/>
              </a:rPr>
              <a:t>Vealey’s</a:t>
            </a:r>
            <a:r>
              <a:rPr lang="en-US" sz="3600" b="1" dirty="0">
                <a:solidFill>
                  <a:srgbClr val="000066"/>
                </a:solidFill>
                <a:latin typeface="Arial" charset="0"/>
              </a:rPr>
              <a:t> </a:t>
            </a:r>
            <a:r>
              <a:rPr lang="en-US" sz="3600" b="1" dirty="0" err="1">
                <a:solidFill>
                  <a:srgbClr val="000066"/>
                </a:solidFill>
                <a:latin typeface="Arial" charset="0"/>
              </a:rPr>
              <a:t>Reconceptualised</a:t>
            </a:r>
            <a:r>
              <a:rPr lang="en-US" sz="3600" b="1" dirty="0">
                <a:solidFill>
                  <a:srgbClr val="000066"/>
                </a:solidFill>
                <a:latin typeface="Arial" charset="0"/>
              </a:rPr>
              <a:t> model… </a:t>
            </a:r>
          </a:p>
        </p:txBody>
      </p:sp>
      <p:sp>
        <p:nvSpPr>
          <p:cNvPr id="3" name="Rectangle 2"/>
          <p:cNvSpPr/>
          <p:nvPr/>
        </p:nvSpPr>
        <p:spPr>
          <a:xfrm>
            <a:off x="1000514" y="1671857"/>
            <a:ext cx="9144000" cy="462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buFont typeface="Arial" pitchFamily="34" charset="0"/>
              <a:buChar char="•"/>
            </a:pPr>
            <a:r>
              <a:rPr lang="en-GB" b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Based on a social-cognitive perspective</a:t>
            </a:r>
          </a:p>
          <a:p>
            <a:pPr marL="742950" lvl="1" indent="-285750">
              <a:lnSpc>
                <a:spcPct val="80000"/>
              </a:lnSpc>
              <a:buFont typeface="Arial" pitchFamily="34" charset="0"/>
              <a:buChar char="•"/>
            </a:pP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Social origins of behaviour.... importance of appraisal to underpin situational behaviour (motivation, emotions and actions)</a:t>
            </a:r>
          </a:p>
          <a:p>
            <a:pPr lvl="1" eaLnBrk="1" hangingPunct="1">
              <a:lnSpc>
                <a:spcPct val="80000"/>
              </a:lnSpc>
            </a:pPr>
            <a:endParaRPr lang="en-GB" sz="22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marL="742950" lvl="1" indent="-285750">
              <a:lnSpc>
                <a:spcPct val="80000"/>
              </a:lnSpc>
              <a:buFont typeface="Arial" pitchFamily="34" charset="0"/>
              <a:buChar char="•"/>
            </a:pP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Social-cognitive theorists indicate understanding the </a:t>
            </a:r>
            <a:r>
              <a:rPr lang="en-GB" sz="2200" u="sng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situations</a:t>
            </a: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that either increase or decrease SC is more important than assessing overall levels (i.e., trait SC) of SC relative to others</a:t>
            </a:r>
          </a:p>
          <a:p>
            <a:pPr marL="1200150" lvl="2" indent="-285750">
              <a:lnSpc>
                <a:spcPct val="80000"/>
              </a:lnSpc>
              <a:buFont typeface="Arial" pitchFamily="34" charset="0"/>
              <a:buChar char="•"/>
            </a:pPr>
            <a:r>
              <a:rPr lang="en-GB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GB" sz="2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i.e</a:t>
            </a:r>
            <a:r>
              <a:rPr lang="en-GB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sources of SC)</a:t>
            </a:r>
          </a:p>
          <a:p>
            <a:pPr marL="742950" lvl="1" indent="-285750">
              <a:lnSpc>
                <a:spcPct val="80000"/>
              </a:lnSpc>
              <a:buFont typeface="Arial" pitchFamily="34" charset="0"/>
              <a:buChar char="•"/>
            </a:pPr>
            <a:endParaRPr lang="en-GB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80000"/>
              </a:lnSpc>
              <a:buFont typeface="Arial" pitchFamily="34" charset="0"/>
              <a:buChar char="•"/>
            </a:pPr>
            <a:endParaRPr lang="en-GB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80000"/>
              </a:lnSpc>
              <a:buFont typeface="Arial" pitchFamily="34" charset="0"/>
              <a:buChar char="•"/>
            </a:pPr>
            <a:r>
              <a:rPr lang="en-GB" b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Social-cognitive framework </a:t>
            </a: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(i.e., closer links to Bandura's SE theory)</a:t>
            </a:r>
          </a:p>
          <a:p>
            <a:pPr marL="1257300" lvl="2" indent="-342900">
              <a:lnSpc>
                <a:spcPct val="80000"/>
              </a:lnSpc>
              <a:buFont typeface="Arial" pitchFamily="34" charset="0"/>
              <a:buChar char="•"/>
            </a:pP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A single sport confidence construct (not state and/or trait)</a:t>
            </a:r>
          </a:p>
          <a:p>
            <a:pPr marL="1257300" lvl="2" indent="-342900">
              <a:lnSpc>
                <a:spcPct val="80000"/>
              </a:lnSpc>
              <a:buFont typeface="Arial" pitchFamily="34" charset="0"/>
              <a:buChar char="•"/>
            </a:pP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Inclusion of </a:t>
            </a:r>
            <a:r>
              <a:rPr lang="en-GB" sz="2200" u="sng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organisational cultura</a:t>
            </a: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l influences</a:t>
            </a:r>
          </a:p>
          <a:p>
            <a:pPr marL="1257300" lvl="2" indent="-342900">
              <a:lnSpc>
                <a:spcPct val="80000"/>
              </a:lnSpc>
              <a:buFont typeface="Arial" pitchFamily="34" charset="0"/>
              <a:buChar char="•"/>
            </a:pP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Inclusion of </a:t>
            </a:r>
            <a:r>
              <a:rPr lang="en-GB" sz="2200" u="sng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sources</a:t>
            </a: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(determinants) of confidence that are salient to the performer (</a:t>
            </a:r>
            <a:r>
              <a:rPr lang="en-GB" sz="2200" dirty="0" err="1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Vealey</a:t>
            </a: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et al., 1998)</a:t>
            </a:r>
          </a:p>
          <a:p>
            <a:pPr lvl="2" eaLnBrk="1" hangingPunct="1">
              <a:lnSpc>
                <a:spcPct val="80000"/>
              </a:lnSpc>
            </a:pPr>
            <a:endParaRPr lang="en-GB" dirty="0"/>
          </a:p>
          <a:p>
            <a:pPr lvl="1" eaLnBrk="1" hangingPunct="1">
              <a:lnSpc>
                <a:spcPct val="80000"/>
              </a:lnSpc>
            </a:pPr>
            <a:endParaRPr lang="en-GB" dirty="0"/>
          </a:p>
          <a:p>
            <a:pPr lvl="2" eaLnBrk="1" hangingPunct="1">
              <a:lnSpc>
                <a:spcPct val="8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5231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188640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z="2800" dirty="0">
                <a:latin typeface="Arial" pitchFamily="34" charset="0"/>
                <a:cs typeface="Arial" pitchFamily="34" charset="0"/>
              </a:rPr>
              <a:t>Vealey (2001): Further revised to a model to underpin research on confidence effects in </a:t>
            </a:r>
            <a:r>
              <a:rPr lang="en-GB" sz="2800" dirty="0" smtClean="0">
                <a:latin typeface="Arial" pitchFamily="34" charset="0"/>
                <a:cs typeface="Arial" pitchFamily="34" charset="0"/>
              </a:rPr>
              <a:t>sport (sources in yellow)</a:t>
            </a: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6387" name="Group 3"/>
          <p:cNvGrpSpPr>
            <a:grpSpLocks/>
          </p:cNvGrpSpPr>
          <p:nvPr/>
        </p:nvGrpSpPr>
        <p:grpSpPr bwMode="auto">
          <a:xfrm>
            <a:off x="2063750" y="1773238"/>
            <a:ext cx="8280400" cy="4824412"/>
            <a:chOff x="1341" y="2354"/>
            <a:chExt cx="9360" cy="6659"/>
          </a:xfrm>
        </p:grpSpPr>
        <p:sp>
          <p:nvSpPr>
            <p:cNvPr id="16388" name="AutoShape 4"/>
            <p:cNvSpPr>
              <a:spLocks noChangeArrowheads="1"/>
            </p:cNvSpPr>
            <p:nvPr/>
          </p:nvSpPr>
          <p:spPr bwMode="auto">
            <a:xfrm>
              <a:off x="1701" y="2714"/>
              <a:ext cx="8640" cy="5040"/>
            </a:xfrm>
            <a:prstGeom prst="diamond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389" name="Text Box 5"/>
            <p:cNvSpPr txBox="1">
              <a:spLocks noChangeArrowheads="1"/>
            </p:cNvSpPr>
            <p:nvPr/>
          </p:nvSpPr>
          <p:spPr bwMode="auto">
            <a:xfrm>
              <a:off x="1341" y="2354"/>
              <a:ext cx="288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Demographic and Personality Characteristics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0" name="Text Box 6"/>
            <p:cNvSpPr txBox="1">
              <a:spLocks noChangeArrowheads="1"/>
            </p:cNvSpPr>
            <p:nvPr/>
          </p:nvSpPr>
          <p:spPr bwMode="auto">
            <a:xfrm>
              <a:off x="7641" y="2354"/>
              <a:ext cx="288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Organizational Culture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1" name="Text Box 7"/>
            <p:cNvSpPr txBox="1">
              <a:spLocks noChangeArrowheads="1"/>
            </p:cNvSpPr>
            <p:nvPr/>
          </p:nvSpPr>
          <p:spPr bwMode="auto">
            <a:xfrm>
              <a:off x="5121" y="3434"/>
              <a:ext cx="1800" cy="54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Achievement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2" name="Text Box 8"/>
            <p:cNvSpPr txBox="1">
              <a:spLocks noChangeArrowheads="1"/>
            </p:cNvSpPr>
            <p:nvPr/>
          </p:nvSpPr>
          <p:spPr bwMode="auto">
            <a:xfrm>
              <a:off x="2421" y="4874"/>
              <a:ext cx="1980" cy="54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Self-Regulation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3" name="Text Box 9"/>
            <p:cNvSpPr txBox="1">
              <a:spLocks noChangeArrowheads="1"/>
            </p:cNvSpPr>
            <p:nvPr/>
          </p:nvSpPr>
          <p:spPr bwMode="auto">
            <a:xfrm>
              <a:off x="7821" y="4874"/>
              <a:ext cx="1800" cy="54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Social Climate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4" name="Text Box 10"/>
            <p:cNvSpPr txBox="1">
              <a:spLocks noChangeArrowheads="1"/>
            </p:cNvSpPr>
            <p:nvPr/>
          </p:nvSpPr>
          <p:spPr bwMode="auto">
            <a:xfrm>
              <a:off x="4401" y="6134"/>
              <a:ext cx="126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en-GB" sz="1200">
                  <a:latin typeface="Times New Roman" pitchFamily="18" charset="0"/>
                </a:rPr>
                <a:t>Affect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5" name="Text Box 11"/>
            <p:cNvSpPr txBox="1">
              <a:spLocks noChangeArrowheads="1"/>
            </p:cNvSpPr>
            <p:nvPr/>
          </p:nvSpPr>
          <p:spPr bwMode="auto">
            <a:xfrm>
              <a:off x="5481" y="6674"/>
              <a:ext cx="144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en-GB" sz="1200">
                  <a:latin typeface="Times New Roman" pitchFamily="18" charset="0"/>
                </a:rPr>
                <a:t>Cognition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6" name="Text Box 12"/>
            <p:cNvSpPr txBox="1">
              <a:spLocks noChangeArrowheads="1"/>
            </p:cNvSpPr>
            <p:nvPr/>
          </p:nvSpPr>
          <p:spPr bwMode="auto">
            <a:xfrm>
              <a:off x="6381" y="6134"/>
              <a:ext cx="144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Behaviour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7" name="Line 13"/>
            <p:cNvSpPr>
              <a:spLocks noChangeShapeType="1"/>
            </p:cNvSpPr>
            <p:nvPr/>
          </p:nvSpPr>
          <p:spPr bwMode="auto">
            <a:xfrm flipH="1" flipV="1">
              <a:off x="3681" y="6134"/>
              <a:ext cx="234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398" name="Line 14"/>
            <p:cNvSpPr>
              <a:spLocks noChangeShapeType="1"/>
            </p:cNvSpPr>
            <p:nvPr/>
          </p:nvSpPr>
          <p:spPr bwMode="auto">
            <a:xfrm>
              <a:off x="3681" y="6134"/>
              <a:ext cx="46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399" name="Line 15"/>
            <p:cNvSpPr>
              <a:spLocks noChangeShapeType="1"/>
            </p:cNvSpPr>
            <p:nvPr/>
          </p:nvSpPr>
          <p:spPr bwMode="auto">
            <a:xfrm flipV="1">
              <a:off x="6021" y="6134"/>
              <a:ext cx="234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400" name="Text Box 16"/>
            <p:cNvSpPr txBox="1">
              <a:spLocks noChangeArrowheads="1"/>
            </p:cNvSpPr>
            <p:nvPr/>
          </p:nvSpPr>
          <p:spPr bwMode="auto">
            <a:xfrm>
              <a:off x="4941" y="4874"/>
              <a:ext cx="216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 Sport Confidence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401" name="Oval 17"/>
            <p:cNvSpPr>
              <a:spLocks noChangeArrowheads="1"/>
            </p:cNvSpPr>
            <p:nvPr/>
          </p:nvSpPr>
          <p:spPr bwMode="auto">
            <a:xfrm>
              <a:off x="4941" y="4694"/>
              <a:ext cx="2340" cy="900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02" name="Line 18"/>
            <p:cNvSpPr>
              <a:spLocks noChangeShapeType="1"/>
            </p:cNvSpPr>
            <p:nvPr/>
          </p:nvSpPr>
          <p:spPr bwMode="auto">
            <a:xfrm>
              <a:off x="2601" y="3074"/>
              <a:ext cx="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403" name="Line 19"/>
            <p:cNvSpPr>
              <a:spLocks noChangeShapeType="1"/>
            </p:cNvSpPr>
            <p:nvPr/>
          </p:nvSpPr>
          <p:spPr bwMode="auto">
            <a:xfrm>
              <a:off x="9081" y="3074"/>
              <a:ext cx="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cxnSp>
          <p:nvCxnSpPr>
            <p:cNvPr id="16404" name="AutoShape 20"/>
            <p:cNvCxnSpPr>
              <a:cxnSpLocks noChangeShapeType="1"/>
            </p:cNvCxnSpPr>
            <p:nvPr/>
          </p:nvCxnSpPr>
          <p:spPr bwMode="auto">
            <a:xfrm>
              <a:off x="6021" y="3974"/>
              <a:ext cx="0" cy="72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6405" name="AutoShape 21"/>
            <p:cNvCxnSpPr>
              <a:cxnSpLocks noChangeShapeType="1"/>
            </p:cNvCxnSpPr>
            <p:nvPr/>
          </p:nvCxnSpPr>
          <p:spPr bwMode="auto">
            <a:xfrm>
              <a:off x="6021" y="5594"/>
              <a:ext cx="0" cy="54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6406" name="AutoShape 22"/>
            <p:cNvCxnSpPr>
              <a:cxnSpLocks noChangeShapeType="1"/>
            </p:cNvCxnSpPr>
            <p:nvPr/>
          </p:nvCxnSpPr>
          <p:spPr bwMode="auto">
            <a:xfrm flipH="1">
              <a:off x="7821" y="5414"/>
              <a:ext cx="900" cy="72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6407" name="AutoShape 23"/>
            <p:cNvCxnSpPr>
              <a:cxnSpLocks noChangeShapeType="1"/>
            </p:cNvCxnSpPr>
            <p:nvPr/>
          </p:nvCxnSpPr>
          <p:spPr bwMode="auto">
            <a:xfrm>
              <a:off x="3321" y="5414"/>
              <a:ext cx="900" cy="72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6408" name="AutoShape 24"/>
            <p:cNvCxnSpPr>
              <a:cxnSpLocks noChangeShapeType="1"/>
            </p:cNvCxnSpPr>
            <p:nvPr/>
          </p:nvCxnSpPr>
          <p:spPr bwMode="auto">
            <a:xfrm>
              <a:off x="4401" y="5234"/>
              <a:ext cx="54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6409" name="AutoShape 25"/>
            <p:cNvCxnSpPr>
              <a:cxnSpLocks noChangeShapeType="1"/>
            </p:cNvCxnSpPr>
            <p:nvPr/>
          </p:nvCxnSpPr>
          <p:spPr bwMode="auto">
            <a:xfrm flipH="1">
              <a:off x="7281" y="5234"/>
              <a:ext cx="54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sp>
          <p:nvSpPr>
            <p:cNvPr id="16410" name="Text Box 26"/>
            <p:cNvSpPr txBox="1">
              <a:spLocks noChangeArrowheads="1"/>
            </p:cNvSpPr>
            <p:nvPr/>
          </p:nvSpPr>
          <p:spPr bwMode="auto">
            <a:xfrm>
              <a:off x="1341" y="8293"/>
              <a:ext cx="21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Uncontrollable External Factors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411" name="Text Box 27"/>
            <p:cNvSpPr txBox="1">
              <a:spLocks noChangeArrowheads="1"/>
            </p:cNvSpPr>
            <p:nvPr/>
          </p:nvSpPr>
          <p:spPr bwMode="auto">
            <a:xfrm>
              <a:off x="8541" y="8293"/>
              <a:ext cx="21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Physical Skill and Characteristics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412" name="Text Box 28"/>
            <p:cNvSpPr txBox="1">
              <a:spLocks noChangeArrowheads="1"/>
            </p:cNvSpPr>
            <p:nvPr/>
          </p:nvSpPr>
          <p:spPr bwMode="auto">
            <a:xfrm>
              <a:off x="4941" y="8293"/>
              <a:ext cx="21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Performance</a:t>
              </a:r>
              <a:endParaRPr lang="en-GB">
                <a:latin typeface="Times New Roman" pitchFamily="18" charset="0"/>
              </a:endParaRPr>
            </a:p>
          </p:txBody>
        </p:sp>
        <p:cxnSp>
          <p:nvCxnSpPr>
            <p:cNvPr id="16413" name="AutoShape 29"/>
            <p:cNvCxnSpPr>
              <a:cxnSpLocks noChangeShapeType="1"/>
            </p:cNvCxnSpPr>
            <p:nvPr/>
          </p:nvCxnSpPr>
          <p:spPr bwMode="auto">
            <a:xfrm>
              <a:off x="6021" y="7753"/>
              <a:ext cx="0" cy="54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sp>
          <p:nvSpPr>
            <p:cNvPr id="16414" name="Line 30"/>
            <p:cNvSpPr>
              <a:spLocks noChangeShapeType="1"/>
            </p:cNvSpPr>
            <p:nvPr/>
          </p:nvSpPr>
          <p:spPr bwMode="auto">
            <a:xfrm flipH="1">
              <a:off x="7101" y="8653"/>
              <a:ext cx="14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415" name="Line 31"/>
            <p:cNvSpPr>
              <a:spLocks noChangeShapeType="1"/>
            </p:cNvSpPr>
            <p:nvPr/>
          </p:nvSpPr>
          <p:spPr bwMode="auto">
            <a:xfrm>
              <a:off x="3501" y="8653"/>
              <a:ext cx="14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785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735014"/>
            <a:ext cx="9144000" cy="10382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b="1" dirty="0">
                <a:solidFill>
                  <a:srgbClr val="000066"/>
                </a:solidFill>
                <a:latin typeface="Arial" charset="0"/>
              </a:rPr>
              <a:t>Identifying the Sources of Sport-Confidence….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03513" y="1916113"/>
            <a:ext cx="878497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GB" dirty="0" err="1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Vealey</a:t>
            </a: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et al. (1998)</a:t>
            </a:r>
          </a:p>
          <a:p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4-phase project (n = 500 athletes)</a:t>
            </a:r>
          </a:p>
          <a:p>
            <a:pPr lvl="2"/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What are the relevant sources of confidence for an athlete?</a:t>
            </a:r>
          </a:p>
          <a:p>
            <a:pPr lvl="3"/>
            <a:r>
              <a:rPr lang="en-GB" u="sng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Deductive approach </a:t>
            </a:r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– based on a review of literature </a:t>
            </a:r>
          </a:p>
          <a:p>
            <a:pPr lvl="2"/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Used high school/collegiate team/individual sport performers to verify</a:t>
            </a:r>
          </a:p>
          <a:p>
            <a:pPr lvl="2"/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Developed a valid and reliable measure</a:t>
            </a:r>
          </a:p>
          <a:p>
            <a:pPr lvl="3"/>
            <a:r>
              <a:rPr lang="en-GB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Sources of Sport Confidence Questionnaire (SSCQ)</a:t>
            </a:r>
          </a:p>
          <a:p>
            <a:pPr>
              <a:buFontTx/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09717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692697"/>
            <a:ext cx="9144000" cy="93610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800" b="1" dirty="0">
                <a:solidFill>
                  <a:srgbClr val="000066"/>
                </a:solidFill>
                <a:latin typeface="Arial" charset="0"/>
              </a:rPr>
              <a:t>Vealey et al.’s (1998) </a:t>
            </a:r>
            <a:br>
              <a:rPr lang="en-US" sz="3800" b="1" dirty="0">
                <a:solidFill>
                  <a:srgbClr val="000066"/>
                </a:solidFill>
                <a:latin typeface="Arial" charset="0"/>
              </a:rPr>
            </a:br>
            <a:r>
              <a:rPr lang="en-US" sz="3800" b="1" dirty="0">
                <a:solidFill>
                  <a:srgbClr val="000066"/>
                </a:solidFill>
                <a:latin typeface="Arial" charset="0"/>
              </a:rPr>
              <a:t>9 Sources of Sport-Confidence….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8112126" y="1942315"/>
            <a:ext cx="2238375" cy="367582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</a:pPr>
            <a:r>
              <a:rPr lang="en-GB" sz="1800" u="sng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3 broad domains</a:t>
            </a:r>
          </a:p>
          <a:p>
            <a:pPr>
              <a:buFontTx/>
              <a:buNone/>
            </a:pPr>
            <a:endParaRPr lang="en-GB" sz="18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</a:pPr>
            <a:r>
              <a:rPr lang="en-GB" sz="1800" b="1" i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Achievement</a:t>
            </a:r>
          </a:p>
          <a:p>
            <a:pPr>
              <a:buFontTx/>
              <a:buNone/>
            </a:pPr>
            <a:endParaRPr lang="en-GB" sz="1800" b="1" i="1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</a:pPr>
            <a:endParaRPr lang="en-GB" sz="1000" b="1" i="1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</a:pPr>
            <a:r>
              <a:rPr lang="en-GB" sz="1800" b="1" i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Self-regulation</a:t>
            </a:r>
          </a:p>
          <a:p>
            <a:pPr>
              <a:buFontTx/>
              <a:buNone/>
            </a:pPr>
            <a:endParaRPr lang="en-GB" sz="1800" b="1" i="1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</a:pPr>
            <a:endParaRPr lang="en-GB" sz="1800" b="1" i="1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</a:pPr>
            <a:endParaRPr lang="en-GB" sz="1000" b="1" i="1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</a:pPr>
            <a:r>
              <a:rPr lang="en-GB" sz="1800" b="1" i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Social climate</a:t>
            </a:r>
          </a:p>
        </p:txBody>
      </p:sp>
      <p:pic>
        <p:nvPicPr>
          <p:cNvPr id="8" name="Picture 5" descr="scan0001"/>
          <p:cNvPicPr>
            <a:picLocks noChangeAspect="1" noChangeArrowheads="1"/>
          </p:cNvPicPr>
          <p:nvPr/>
        </p:nvPicPr>
        <p:blipFill>
          <a:blip r:embed="rId2" cstate="print">
            <a:lum bright="-20000"/>
            <a:grayscl/>
          </a:blip>
          <a:srcRect r="8948" b="15717"/>
          <a:stretch>
            <a:fillRect/>
          </a:stretch>
        </p:blipFill>
        <p:spPr bwMode="auto">
          <a:xfrm>
            <a:off x="1703389" y="1988842"/>
            <a:ext cx="5976937" cy="3960439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2063751" y="3212976"/>
            <a:ext cx="82089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" name="Line 7"/>
          <p:cNvSpPr>
            <a:spLocks noChangeShapeType="1"/>
          </p:cNvSpPr>
          <p:nvPr/>
        </p:nvSpPr>
        <p:spPr bwMode="auto">
          <a:xfrm>
            <a:off x="2063751" y="3933825"/>
            <a:ext cx="82089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1991519" y="5618135"/>
            <a:ext cx="820896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596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188640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z="2800" dirty="0">
                <a:latin typeface="Arial" pitchFamily="34" charset="0"/>
                <a:cs typeface="Arial" pitchFamily="34" charset="0"/>
              </a:rPr>
              <a:t>Vealey (2001): Further revised to a model to underpin research on confidence effects in </a:t>
            </a:r>
            <a:r>
              <a:rPr lang="en-GB" sz="2800" dirty="0" smtClean="0">
                <a:latin typeface="Arial" pitchFamily="34" charset="0"/>
                <a:cs typeface="Arial" pitchFamily="34" charset="0"/>
              </a:rPr>
              <a:t>sport (sources in yellow)</a:t>
            </a: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6387" name="Group 3"/>
          <p:cNvGrpSpPr>
            <a:grpSpLocks/>
          </p:cNvGrpSpPr>
          <p:nvPr/>
        </p:nvGrpSpPr>
        <p:grpSpPr bwMode="auto">
          <a:xfrm>
            <a:off x="2063750" y="1773238"/>
            <a:ext cx="8280400" cy="4824412"/>
            <a:chOff x="1341" y="2354"/>
            <a:chExt cx="9360" cy="6659"/>
          </a:xfrm>
        </p:grpSpPr>
        <p:sp>
          <p:nvSpPr>
            <p:cNvPr id="16388" name="AutoShape 4"/>
            <p:cNvSpPr>
              <a:spLocks noChangeArrowheads="1"/>
            </p:cNvSpPr>
            <p:nvPr/>
          </p:nvSpPr>
          <p:spPr bwMode="auto">
            <a:xfrm>
              <a:off x="1701" y="2714"/>
              <a:ext cx="8640" cy="5040"/>
            </a:xfrm>
            <a:prstGeom prst="diamond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389" name="Text Box 5"/>
            <p:cNvSpPr txBox="1">
              <a:spLocks noChangeArrowheads="1"/>
            </p:cNvSpPr>
            <p:nvPr/>
          </p:nvSpPr>
          <p:spPr bwMode="auto">
            <a:xfrm>
              <a:off x="1341" y="2354"/>
              <a:ext cx="288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Demographic and Personality Characteristics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0" name="Text Box 6"/>
            <p:cNvSpPr txBox="1">
              <a:spLocks noChangeArrowheads="1"/>
            </p:cNvSpPr>
            <p:nvPr/>
          </p:nvSpPr>
          <p:spPr bwMode="auto">
            <a:xfrm>
              <a:off x="7641" y="2354"/>
              <a:ext cx="288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Organizational Culture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1" name="Text Box 7"/>
            <p:cNvSpPr txBox="1">
              <a:spLocks noChangeArrowheads="1"/>
            </p:cNvSpPr>
            <p:nvPr/>
          </p:nvSpPr>
          <p:spPr bwMode="auto">
            <a:xfrm>
              <a:off x="5121" y="3434"/>
              <a:ext cx="1800" cy="54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Achievement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2" name="Text Box 8"/>
            <p:cNvSpPr txBox="1">
              <a:spLocks noChangeArrowheads="1"/>
            </p:cNvSpPr>
            <p:nvPr/>
          </p:nvSpPr>
          <p:spPr bwMode="auto">
            <a:xfrm>
              <a:off x="2421" y="4874"/>
              <a:ext cx="1980" cy="54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Self-Regulation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3" name="Text Box 9"/>
            <p:cNvSpPr txBox="1">
              <a:spLocks noChangeArrowheads="1"/>
            </p:cNvSpPr>
            <p:nvPr/>
          </p:nvSpPr>
          <p:spPr bwMode="auto">
            <a:xfrm>
              <a:off x="7821" y="4874"/>
              <a:ext cx="1800" cy="54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 dirty="0">
                  <a:latin typeface="Times New Roman" pitchFamily="18" charset="0"/>
                </a:rPr>
                <a:t>Social Climate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16394" name="Text Box 10"/>
            <p:cNvSpPr txBox="1">
              <a:spLocks noChangeArrowheads="1"/>
            </p:cNvSpPr>
            <p:nvPr/>
          </p:nvSpPr>
          <p:spPr bwMode="auto">
            <a:xfrm>
              <a:off x="4401" y="6134"/>
              <a:ext cx="126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en-GB" sz="1200">
                  <a:latin typeface="Times New Roman" pitchFamily="18" charset="0"/>
                </a:rPr>
                <a:t>Affect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5" name="Text Box 11"/>
            <p:cNvSpPr txBox="1">
              <a:spLocks noChangeArrowheads="1"/>
            </p:cNvSpPr>
            <p:nvPr/>
          </p:nvSpPr>
          <p:spPr bwMode="auto">
            <a:xfrm>
              <a:off x="5481" y="6674"/>
              <a:ext cx="144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en-GB" sz="1200">
                  <a:latin typeface="Times New Roman" pitchFamily="18" charset="0"/>
                </a:rPr>
                <a:t>Cognition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6" name="Text Box 12"/>
            <p:cNvSpPr txBox="1">
              <a:spLocks noChangeArrowheads="1"/>
            </p:cNvSpPr>
            <p:nvPr/>
          </p:nvSpPr>
          <p:spPr bwMode="auto">
            <a:xfrm>
              <a:off x="6381" y="6134"/>
              <a:ext cx="144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Behaviour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397" name="Line 13"/>
            <p:cNvSpPr>
              <a:spLocks noChangeShapeType="1"/>
            </p:cNvSpPr>
            <p:nvPr/>
          </p:nvSpPr>
          <p:spPr bwMode="auto">
            <a:xfrm flipH="1" flipV="1">
              <a:off x="3681" y="6134"/>
              <a:ext cx="234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398" name="Line 14"/>
            <p:cNvSpPr>
              <a:spLocks noChangeShapeType="1"/>
            </p:cNvSpPr>
            <p:nvPr/>
          </p:nvSpPr>
          <p:spPr bwMode="auto">
            <a:xfrm>
              <a:off x="3681" y="6134"/>
              <a:ext cx="46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399" name="Line 15"/>
            <p:cNvSpPr>
              <a:spLocks noChangeShapeType="1"/>
            </p:cNvSpPr>
            <p:nvPr/>
          </p:nvSpPr>
          <p:spPr bwMode="auto">
            <a:xfrm flipV="1">
              <a:off x="6021" y="6134"/>
              <a:ext cx="234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400" name="Text Box 16"/>
            <p:cNvSpPr txBox="1">
              <a:spLocks noChangeArrowheads="1"/>
            </p:cNvSpPr>
            <p:nvPr/>
          </p:nvSpPr>
          <p:spPr bwMode="auto">
            <a:xfrm>
              <a:off x="4941" y="4874"/>
              <a:ext cx="2160" cy="54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 Sport Confidence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401" name="Oval 17"/>
            <p:cNvSpPr>
              <a:spLocks noChangeArrowheads="1"/>
            </p:cNvSpPr>
            <p:nvPr/>
          </p:nvSpPr>
          <p:spPr bwMode="auto">
            <a:xfrm>
              <a:off x="4941" y="4694"/>
              <a:ext cx="2340" cy="900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02" name="Line 18"/>
            <p:cNvSpPr>
              <a:spLocks noChangeShapeType="1"/>
            </p:cNvSpPr>
            <p:nvPr/>
          </p:nvSpPr>
          <p:spPr bwMode="auto">
            <a:xfrm>
              <a:off x="2601" y="3074"/>
              <a:ext cx="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403" name="Line 19"/>
            <p:cNvSpPr>
              <a:spLocks noChangeShapeType="1"/>
            </p:cNvSpPr>
            <p:nvPr/>
          </p:nvSpPr>
          <p:spPr bwMode="auto">
            <a:xfrm>
              <a:off x="9081" y="3074"/>
              <a:ext cx="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cxnSp>
          <p:nvCxnSpPr>
            <p:cNvPr id="16404" name="AutoShape 20"/>
            <p:cNvCxnSpPr>
              <a:cxnSpLocks noChangeShapeType="1"/>
            </p:cNvCxnSpPr>
            <p:nvPr/>
          </p:nvCxnSpPr>
          <p:spPr bwMode="auto">
            <a:xfrm>
              <a:off x="6021" y="3974"/>
              <a:ext cx="0" cy="72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6405" name="AutoShape 21"/>
            <p:cNvCxnSpPr>
              <a:cxnSpLocks noChangeShapeType="1"/>
            </p:cNvCxnSpPr>
            <p:nvPr/>
          </p:nvCxnSpPr>
          <p:spPr bwMode="auto">
            <a:xfrm>
              <a:off x="6021" y="5594"/>
              <a:ext cx="0" cy="54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6406" name="AutoShape 22"/>
            <p:cNvCxnSpPr>
              <a:cxnSpLocks noChangeShapeType="1"/>
            </p:cNvCxnSpPr>
            <p:nvPr/>
          </p:nvCxnSpPr>
          <p:spPr bwMode="auto">
            <a:xfrm flipH="1">
              <a:off x="7821" y="5414"/>
              <a:ext cx="900" cy="72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6407" name="AutoShape 23"/>
            <p:cNvCxnSpPr>
              <a:cxnSpLocks noChangeShapeType="1"/>
            </p:cNvCxnSpPr>
            <p:nvPr/>
          </p:nvCxnSpPr>
          <p:spPr bwMode="auto">
            <a:xfrm>
              <a:off x="3321" y="5414"/>
              <a:ext cx="900" cy="72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6408" name="AutoShape 24"/>
            <p:cNvCxnSpPr>
              <a:cxnSpLocks noChangeShapeType="1"/>
            </p:cNvCxnSpPr>
            <p:nvPr/>
          </p:nvCxnSpPr>
          <p:spPr bwMode="auto">
            <a:xfrm>
              <a:off x="4401" y="5234"/>
              <a:ext cx="54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6409" name="AutoShape 25"/>
            <p:cNvCxnSpPr>
              <a:cxnSpLocks noChangeShapeType="1"/>
            </p:cNvCxnSpPr>
            <p:nvPr/>
          </p:nvCxnSpPr>
          <p:spPr bwMode="auto">
            <a:xfrm flipH="1">
              <a:off x="7281" y="5234"/>
              <a:ext cx="54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sp>
          <p:nvSpPr>
            <p:cNvPr id="16410" name="Text Box 26"/>
            <p:cNvSpPr txBox="1">
              <a:spLocks noChangeArrowheads="1"/>
            </p:cNvSpPr>
            <p:nvPr/>
          </p:nvSpPr>
          <p:spPr bwMode="auto">
            <a:xfrm>
              <a:off x="1341" y="8293"/>
              <a:ext cx="21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Uncontrollable External Factors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411" name="Text Box 27"/>
            <p:cNvSpPr txBox="1">
              <a:spLocks noChangeArrowheads="1"/>
            </p:cNvSpPr>
            <p:nvPr/>
          </p:nvSpPr>
          <p:spPr bwMode="auto">
            <a:xfrm>
              <a:off x="8541" y="8293"/>
              <a:ext cx="21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Physical Skill and Characteristics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6412" name="Text Box 28"/>
            <p:cNvSpPr txBox="1">
              <a:spLocks noChangeArrowheads="1"/>
            </p:cNvSpPr>
            <p:nvPr/>
          </p:nvSpPr>
          <p:spPr bwMode="auto">
            <a:xfrm>
              <a:off x="4941" y="8293"/>
              <a:ext cx="21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GB" sz="1200">
                  <a:latin typeface="Times New Roman" pitchFamily="18" charset="0"/>
                </a:rPr>
                <a:t>Performance</a:t>
              </a:r>
              <a:endParaRPr lang="en-GB">
                <a:latin typeface="Times New Roman" pitchFamily="18" charset="0"/>
              </a:endParaRPr>
            </a:p>
          </p:txBody>
        </p:sp>
        <p:cxnSp>
          <p:nvCxnSpPr>
            <p:cNvPr id="16413" name="AutoShape 29"/>
            <p:cNvCxnSpPr>
              <a:cxnSpLocks noChangeShapeType="1"/>
            </p:cNvCxnSpPr>
            <p:nvPr/>
          </p:nvCxnSpPr>
          <p:spPr bwMode="auto">
            <a:xfrm>
              <a:off x="6021" y="7753"/>
              <a:ext cx="0" cy="54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sp>
          <p:nvSpPr>
            <p:cNvPr id="16414" name="Line 30"/>
            <p:cNvSpPr>
              <a:spLocks noChangeShapeType="1"/>
            </p:cNvSpPr>
            <p:nvPr/>
          </p:nvSpPr>
          <p:spPr bwMode="auto">
            <a:xfrm flipH="1">
              <a:off x="7101" y="8653"/>
              <a:ext cx="14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415" name="Line 31"/>
            <p:cNvSpPr>
              <a:spLocks noChangeShapeType="1"/>
            </p:cNvSpPr>
            <p:nvPr/>
          </p:nvSpPr>
          <p:spPr bwMode="auto">
            <a:xfrm>
              <a:off x="3501" y="8653"/>
              <a:ext cx="14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0652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620688"/>
            <a:ext cx="9144000" cy="100811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>
                <a:solidFill>
                  <a:srgbClr val="000066"/>
                </a:solidFill>
                <a:latin typeface="Arial" charset="0"/>
              </a:rPr>
              <a:t>Implications of the nine sources of SC….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992313" y="18446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GB" sz="1400" dirty="0">
              <a:latin typeface="Comic Sans MS" pitchFamily="66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GB" sz="1600" dirty="0">
              <a:latin typeface="Comic Sans MS" pitchFamily="66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GB" sz="1600" dirty="0">
                <a:latin typeface="Comic Sans MS" pitchFamily="66" charset="0"/>
              </a:rPr>
              <a:t>1. Mastery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GB" sz="1600" dirty="0">
                <a:latin typeface="Comic Sans MS" pitchFamily="66" charset="0"/>
              </a:rPr>
              <a:t>2. demonstration of ability 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GB" sz="1600" dirty="0">
              <a:latin typeface="Comic Sans MS" pitchFamily="66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GB" sz="1600" dirty="0">
                <a:latin typeface="Comic Sans MS" pitchFamily="66" charset="0"/>
              </a:rPr>
              <a:t>3. physical/mental preparation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GB" sz="1600" dirty="0">
                <a:latin typeface="Comic Sans MS" pitchFamily="66" charset="0"/>
              </a:rPr>
              <a:t>4. physical self-presentation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GB" sz="1600" dirty="0">
              <a:latin typeface="Comic Sans MS" pitchFamily="66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GB" sz="1600" dirty="0">
              <a:latin typeface="Comic Sans MS" pitchFamily="66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GB" sz="1600" dirty="0">
                <a:latin typeface="Comic Sans MS" pitchFamily="66" charset="0"/>
              </a:rPr>
              <a:t>5. social support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GB" sz="1600" dirty="0">
                <a:latin typeface="Comic Sans MS" pitchFamily="66" charset="0"/>
              </a:rPr>
              <a:t>6. vicarious experience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GB" sz="1600" dirty="0">
                <a:latin typeface="Comic Sans MS" pitchFamily="66" charset="0"/>
              </a:rPr>
              <a:t>7. coaches leadership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GB" sz="1600" dirty="0">
                <a:latin typeface="Comic Sans MS" pitchFamily="66" charset="0"/>
              </a:rPr>
              <a:t>8. environmental comfort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GB" sz="1600" dirty="0">
                <a:latin typeface="Comic Sans MS" pitchFamily="66" charset="0"/>
              </a:rPr>
              <a:t>9. situational favourableness. </a:t>
            </a:r>
          </a:p>
        </p:txBody>
      </p:sp>
      <p:sp>
        <p:nvSpPr>
          <p:cNvPr id="9" name="AutoShape 5"/>
          <p:cNvSpPr>
            <a:spLocks noChangeArrowheads="1"/>
          </p:cNvSpPr>
          <p:nvPr/>
        </p:nvSpPr>
        <p:spPr bwMode="auto">
          <a:xfrm>
            <a:off x="5448301" y="2420939"/>
            <a:ext cx="2016125" cy="503237"/>
          </a:xfrm>
          <a:prstGeom prst="rightArrow">
            <a:avLst>
              <a:gd name="adj1" fmla="val 50000"/>
              <a:gd name="adj2" fmla="val 10015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5448301" y="4581525"/>
            <a:ext cx="2016125" cy="503238"/>
          </a:xfrm>
          <a:prstGeom prst="rightArrow">
            <a:avLst>
              <a:gd name="adj1" fmla="val 50000"/>
              <a:gd name="adj2" fmla="val 10015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5448301" y="3213100"/>
            <a:ext cx="2016125" cy="503238"/>
          </a:xfrm>
          <a:prstGeom prst="rightArrow">
            <a:avLst>
              <a:gd name="adj1" fmla="val 50000"/>
              <a:gd name="adj2" fmla="val 10015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7535863" y="1851502"/>
            <a:ext cx="29527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Athletes gain confidence from </a:t>
            </a:r>
            <a:r>
              <a:rPr lang="en-GB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achievement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7535864" y="3141663"/>
            <a:ext cx="280828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Athletes gain confidence from </a:t>
            </a:r>
            <a:r>
              <a:rPr lang="en-GB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self-regulation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7535863" y="4414838"/>
            <a:ext cx="273685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Athletes gain confidence from a positive and achievement-nurturing </a:t>
            </a:r>
            <a:r>
              <a:rPr lang="en-GB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social climate</a:t>
            </a:r>
          </a:p>
        </p:txBody>
      </p:sp>
    </p:spTree>
    <p:extLst>
      <p:ext uri="{BB962C8B-B14F-4D97-AF65-F5344CB8AC3E}">
        <p14:creationId xmlns:p14="http://schemas.microsoft.com/office/powerpoint/2010/main" val="30968773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SS_Slide_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5480" y="4462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735014"/>
            <a:ext cx="9144000" cy="1038225"/>
          </a:xfrm>
        </p:spPr>
        <p:txBody>
          <a:bodyPr/>
          <a:lstStyle/>
          <a:p>
            <a:pPr eaLnBrk="1" hangingPunct="1"/>
            <a:endParaRPr lang="en-US" sz="4000" b="1" dirty="0">
              <a:solidFill>
                <a:srgbClr val="000066"/>
              </a:solidFill>
              <a:latin typeface="Arial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524000" y="1772816"/>
            <a:ext cx="9144000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lvl="1"/>
            <a:endParaRPr lang="en-GB" dirty="0"/>
          </a:p>
        </p:txBody>
      </p:sp>
      <p:pic>
        <p:nvPicPr>
          <p:cNvPr id="6" name="Picture 5" descr="scan0001"/>
          <p:cNvPicPr>
            <a:picLocks noChangeAspect="1" noChangeArrowheads="1"/>
          </p:cNvPicPr>
          <p:nvPr/>
        </p:nvPicPr>
        <p:blipFill>
          <a:blip r:embed="rId3" cstate="print">
            <a:lum bright="-20000"/>
            <a:grayscl/>
          </a:blip>
          <a:srcRect r="8948" b="15717"/>
          <a:stretch>
            <a:fillRect/>
          </a:stretch>
        </p:blipFill>
        <p:spPr bwMode="auto">
          <a:xfrm>
            <a:off x="1387241" y="44624"/>
            <a:ext cx="9252520" cy="686305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15878347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735014"/>
            <a:ext cx="9144000" cy="1038225"/>
          </a:xfrm>
        </p:spPr>
        <p:txBody>
          <a:bodyPr/>
          <a:lstStyle/>
          <a:p>
            <a:pPr eaLnBrk="1" hangingPunct="1"/>
            <a:r>
              <a:rPr lang="en-US" b="1" dirty="0" smtClean="0">
                <a:solidFill>
                  <a:srgbClr val="000066"/>
                </a:solidFill>
                <a:latin typeface="Arial" charset="0"/>
              </a:rPr>
              <a:t>Summary….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1524000" y="1928814"/>
            <a:ext cx="9144000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/>
            <a:r>
              <a:rPr lang="en-GB" sz="2200" dirty="0" smtClean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rationale for a sport-confidence model</a:t>
            </a:r>
          </a:p>
          <a:p>
            <a:pPr eaLnBrk="1" hangingPunct="1"/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The original conceptualisation/model of sport-confidence (Vealey, 1986)</a:t>
            </a:r>
          </a:p>
          <a:p>
            <a:pPr eaLnBrk="1" hangingPunct="1"/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The issues / limitations of the initial conceptualisation of sport-confidence</a:t>
            </a:r>
          </a:p>
          <a:p>
            <a:pPr eaLnBrk="1" hangingPunct="1"/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The rationale for a reconceptualised/updated model of sport-confidence </a:t>
            </a:r>
            <a:r>
              <a:rPr lang="en-GB" sz="2200" dirty="0" smtClean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(Vealey</a:t>
            </a:r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GB" sz="2200" dirty="0" smtClean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2001; Vealey and Chase, 2008)</a:t>
            </a:r>
            <a:endParaRPr lang="en-GB" sz="22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The reconceptualised model of sport-confidence</a:t>
            </a:r>
          </a:p>
          <a:p>
            <a:pPr eaLnBrk="1" hangingPunct="1"/>
            <a:r>
              <a:rPr lang="en-GB" sz="22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Highlighted the key sources of sport-confidence in Vealey’s </a:t>
            </a:r>
            <a:r>
              <a:rPr lang="en-GB" sz="2200" dirty="0" smtClean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work</a:t>
            </a:r>
            <a:endParaRPr lang="en-GB" sz="220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0598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735014"/>
            <a:ext cx="9144000" cy="1038225"/>
          </a:xfrm>
        </p:spPr>
        <p:txBody>
          <a:bodyPr/>
          <a:lstStyle/>
          <a:p>
            <a:pPr eaLnBrk="1" hangingPunct="1"/>
            <a:r>
              <a:rPr lang="en-US" sz="3600" b="1" dirty="0">
                <a:solidFill>
                  <a:srgbClr val="000066"/>
                </a:solidFill>
                <a:latin typeface="Arial" charset="0"/>
              </a:rPr>
              <a:t>References…</a:t>
            </a:r>
          </a:p>
        </p:txBody>
      </p:sp>
      <p:sp>
        <p:nvSpPr>
          <p:cNvPr id="2" name="Rectangle 1"/>
          <p:cNvSpPr/>
          <p:nvPr/>
        </p:nvSpPr>
        <p:spPr>
          <a:xfrm>
            <a:off x="1522314" y="1700809"/>
            <a:ext cx="9144000" cy="395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Hays, K., Maynard, I., Thomas, O., &amp; </a:t>
            </a:r>
            <a:r>
              <a:rPr lang="en-US" sz="1650" dirty="0" err="1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Bawden</a:t>
            </a:r>
            <a:r>
              <a:rPr lang="en-US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, M. (2007). Sources and Types of Confidence Identified by World Class Sport Performers. </a:t>
            </a:r>
            <a:r>
              <a:rPr lang="en-US" sz="1650" i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Journal of Applied Sport Psychology, 19,</a:t>
            </a:r>
            <a:r>
              <a:rPr lang="en-US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434-456.</a:t>
            </a:r>
            <a:endParaRPr lang="en-GB" sz="165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GB" sz="165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Kingston, K., Lane, A., &amp; Thomas, O. (2010). A temporal examination of elite performers sources of sport-confidence. </a:t>
            </a:r>
            <a:r>
              <a:rPr lang="en-GB" sz="1650" i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The Sport Psychologist, 18</a:t>
            </a: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, 313-332.</a:t>
            </a:r>
          </a:p>
          <a:p>
            <a:pPr eaLnBrk="1" hangingPunct="1">
              <a:lnSpc>
                <a:spcPct val="80000"/>
              </a:lnSpc>
            </a:pPr>
            <a:endParaRPr lang="en-GB" sz="165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Martin, J.J., &amp; Gill, D.L. (1991). The relationship between competitive orientation, sport-confidence, self-efficacy and anxiety and performance. </a:t>
            </a:r>
            <a:r>
              <a:rPr lang="en-GB" sz="1650" i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Journal of Sport and Exercise Psychology, 13,</a:t>
            </a: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149-159.</a:t>
            </a:r>
          </a:p>
          <a:p>
            <a:pPr eaLnBrk="1" hangingPunct="1">
              <a:lnSpc>
                <a:spcPct val="80000"/>
              </a:lnSpc>
            </a:pPr>
            <a:endParaRPr lang="en-GB" sz="165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sz="1650" dirty="0" err="1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Vealey</a:t>
            </a: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, R. S. (1986). Conceptualization of sport-confidence and competitive orientation: Preliminary investigation and instrument development. </a:t>
            </a:r>
            <a:r>
              <a:rPr lang="en-GB" sz="1650" i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Journal of Sport Psychology, 8, </a:t>
            </a: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221-246.</a:t>
            </a:r>
          </a:p>
          <a:p>
            <a:pPr eaLnBrk="1" hangingPunct="1">
              <a:lnSpc>
                <a:spcPct val="80000"/>
              </a:lnSpc>
            </a:pPr>
            <a:endParaRPr lang="en-GB" sz="165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sz="1650" dirty="0" err="1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Vealey</a:t>
            </a: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, R. (2001). Understanding and enhancing self-confidence in athletes. In, R.N., Singer, H. A., </a:t>
            </a:r>
            <a:r>
              <a:rPr lang="en-GB" sz="1650" dirty="0" err="1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Hausenblas</a:t>
            </a: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, &amp; C.M., Janelle. </a:t>
            </a:r>
            <a:r>
              <a:rPr lang="en-GB" sz="1650" i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Handbook of Sport Psychology, 2</a:t>
            </a:r>
            <a:r>
              <a:rPr lang="en-GB" sz="1650" i="1" baseline="3000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en-GB" sz="1650" i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Edition. </a:t>
            </a: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New York: Wiley.</a:t>
            </a:r>
          </a:p>
          <a:p>
            <a:pPr eaLnBrk="1" hangingPunct="1">
              <a:lnSpc>
                <a:spcPct val="80000"/>
              </a:lnSpc>
            </a:pPr>
            <a:endParaRPr lang="en-GB" sz="1650" dirty="0">
              <a:solidFill>
                <a:srgbClr val="00396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sz="1650" dirty="0" err="1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Vealey</a:t>
            </a: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, R.S., Hayashi, S.W., Garner-Holman, M., &amp; </a:t>
            </a:r>
            <a:r>
              <a:rPr lang="en-GB" sz="1650" dirty="0" err="1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Giacobbi</a:t>
            </a: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, P. (1998).  Sources of sport confidence: conceptualization and instrument development.  </a:t>
            </a:r>
            <a:r>
              <a:rPr lang="en-GB" sz="1650" i="1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Journal of Sport and Exercise Psychology,</a:t>
            </a:r>
            <a:r>
              <a:rPr lang="en-GB" sz="1650" dirty="0">
                <a:solidFill>
                  <a:srgbClr val="003961"/>
                </a:solidFill>
                <a:latin typeface="Arial" pitchFamily="34" charset="0"/>
                <a:cs typeface="Arial" pitchFamily="34" charset="0"/>
              </a:rPr>
              <a:t> 20, 54-80.</a:t>
            </a:r>
          </a:p>
        </p:txBody>
      </p:sp>
    </p:spTree>
    <p:extLst>
      <p:ext uri="{BB962C8B-B14F-4D97-AF65-F5344CB8AC3E}">
        <p14:creationId xmlns:p14="http://schemas.microsoft.com/office/powerpoint/2010/main" val="13527890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192</TotalTime>
  <Words>1566</Words>
  <Application>Microsoft Office PowerPoint</Application>
  <PresentationFormat>Widescreen</PresentationFormat>
  <Paragraphs>248</Paragraphs>
  <Slides>26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6" baseType="lpstr">
      <vt:lpstr>宋体</vt:lpstr>
      <vt:lpstr>Arial</vt:lpstr>
      <vt:lpstr>Calibri</vt:lpstr>
      <vt:lpstr>Comic Sans MS</vt:lpstr>
      <vt:lpstr>Tahoma</vt:lpstr>
      <vt:lpstr>Times New Roman</vt:lpstr>
      <vt:lpstr>Trebuchet MS</vt:lpstr>
      <vt:lpstr>Wingdings</vt:lpstr>
      <vt:lpstr>Wingdings 3</vt:lpstr>
      <vt:lpstr>Facet</vt:lpstr>
      <vt:lpstr>Sport Confidence </vt:lpstr>
      <vt:lpstr>Aims of lecture</vt:lpstr>
      <vt:lpstr>Bandura’s Self Efficacy Theory (1977; 1997)</vt:lpstr>
      <vt:lpstr>What is it? Self-Efficacy Theory…</vt:lpstr>
      <vt:lpstr>Bandura’s Self Efficacy Theory…</vt:lpstr>
      <vt:lpstr>Performance Accomplishments</vt:lpstr>
      <vt:lpstr>Strategies for Enhancing Self-Confidence: Implications for Sport Psychologist</vt:lpstr>
      <vt:lpstr>Vicarious Experience</vt:lpstr>
      <vt:lpstr>Verbal Persuasion</vt:lpstr>
      <vt:lpstr>Emotional Arousal</vt:lpstr>
      <vt:lpstr>Why did Vealey (1986) propose Sport-confidence instead of Self Efficacy Theory</vt:lpstr>
      <vt:lpstr>Vealey (1986) defined Sport-confidence and proposed a model of Sport-confidence </vt:lpstr>
      <vt:lpstr>PowerPoint Presentation</vt:lpstr>
      <vt:lpstr>Vealey’s (1986) model of Sport-Confidence…</vt:lpstr>
      <vt:lpstr>PowerPoint Presentation</vt:lpstr>
      <vt:lpstr>Criticisms of Vealey’s 1986 model… </vt:lpstr>
      <vt:lpstr>Criticisms of Vealey’s initial model… </vt:lpstr>
      <vt:lpstr>Vealey’s Reconceptualised model… </vt:lpstr>
      <vt:lpstr>Vealey (2001): Further revised to a model to underpin research on confidence effects in sport (sources in yellow)</vt:lpstr>
      <vt:lpstr>Identifying the Sources of Sport-Confidence….</vt:lpstr>
      <vt:lpstr>Vealey et al.’s (1998)  9 Sources of Sport-Confidence….</vt:lpstr>
      <vt:lpstr>Vealey (2001): Further revised to a model to underpin research on confidence effects in sport (sources in yellow)</vt:lpstr>
      <vt:lpstr>Implications of the nine sources of SC….</vt:lpstr>
      <vt:lpstr>PowerPoint Presentation</vt:lpstr>
      <vt:lpstr>Summary….</vt:lpstr>
      <vt:lpstr>References…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 Confidence</dc:title>
  <dc:creator>Administrator</dc:creator>
  <cp:lastModifiedBy>Administrator</cp:lastModifiedBy>
  <cp:revision>10</cp:revision>
  <dcterms:created xsi:type="dcterms:W3CDTF">2021-10-13T15:41:52Z</dcterms:created>
  <dcterms:modified xsi:type="dcterms:W3CDTF">2022-10-31T21:27:51Z</dcterms:modified>
</cp:coreProperties>
</file>