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1" r:id="rId37"/>
    <p:sldId id="292" r:id="rId38"/>
    <p:sldId id="293" r:id="rId39"/>
    <p:sldId id="294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383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230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013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8964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5341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29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002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339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4314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357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0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1CFCD-4064-42B6-A85F-F4CD04B90773}" type="datetimeFigureOut">
              <a:rPr lang="en-GB" smtClean="0"/>
              <a:t>23/02/2016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DEDA01-CD7F-4AD5-8A54-D5D59D7297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24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emf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e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emf"/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emf"/><Relationship Id="rId2" Type="http://schemas.openxmlformats.org/officeDocument/2006/relationships/image" Target="../media/image31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emf"/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emf"/><Relationship Id="rId2" Type="http://schemas.openxmlformats.org/officeDocument/2006/relationships/image" Target="../media/image41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e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emf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e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emf"/><Relationship Id="rId2" Type="http://schemas.openxmlformats.org/officeDocument/2006/relationships/image" Target="../media/image48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em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Microwaves 1:  Plane Waves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Rees,</a:t>
            </a:r>
          </a:p>
          <a:p>
            <a:r>
              <a:rPr lang="en-GB" dirty="0" smtClean="0"/>
              <a:t>19</a:t>
            </a:r>
            <a:r>
              <a:rPr lang="en-GB" baseline="30000" dirty="0" smtClean="0"/>
              <a:t>th</a:t>
            </a:r>
            <a:r>
              <a:rPr lang="en-GB" dirty="0" smtClean="0"/>
              <a:t> February,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4993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James Clerk Maxwell [1855]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“… In order therefore to appreciate the requirements of the science [</a:t>
            </a:r>
            <a:r>
              <a:rPr lang="en-GB" dirty="0" smtClean="0"/>
              <a:t>of electromagnetism</a:t>
            </a:r>
            <a:r>
              <a:rPr lang="en-GB" dirty="0"/>
              <a:t>], the student must make himself familiar with </a:t>
            </a:r>
            <a:r>
              <a:rPr lang="en-GB" dirty="0" smtClean="0"/>
              <a:t>a considerable </a:t>
            </a:r>
            <a:r>
              <a:rPr lang="en-GB" dirty="0"/>
              <a:t>body of most intricate mathematics, the mere retention </a:t>
            </a:r>
            <a:r>
              <a:rPr lang="en-GB" dirty="0" smtClean="0"/>
              <a:t>of which </a:t>
            </a:r>
            <a:r>
              <a:rPr lang="en-GB" dirty="0"/>
              <a:t>in the memory materially interferes with further progress </a:t>
            </a:r>
            <a:r>
              <a:rPr lang="en-GB" dirty="0" smtClean="0"/>
              <a:t>…”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00073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Plane Electromagnetic Wave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Sinuisoidal</a:t>
            </a:r>
            <a:r>
              <a:rPr lang="en-GB" dirty="0" smtClean="0"/>
              <a:t> time variations, frequency </a:t>
            </a:r>
            <a:r>
              <a:rPr lang="el-GR" dirty="0" smtClean="0"/>
              <a:t>ω</a:t>
            </a:r>
            <a:endParaRPr lang="en-GB" dirty="0"/>
          </a:p>
          <a:p>
            <a:r>
              <a:rPr lang="en-GB" dirty="0" smtClean="0"/>
              <a:t>Plane electromagnetic wave travelling in the positive z-direction in a uniform medium</a:t>
            </a:r>
          </a:p>
          <a:p>
            <a:r>
              <a:rPr lang="en-GB" dirty="0" smtClean="0"/>
              <a:t>This is a phasor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13176"/>
            <a:ext cx="5781675" cy="118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717032"/>
            <a:ext cx="3069007" cy="1499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2318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Actual Field Given By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2168525"/>
            <a:ext cx="7632700" cy="252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543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Velocity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l-GR" dirty="0" smtClean="0"/>
                  <a:t>ω</a:t>
                </a:r>
                <a:r>
                  <a:rPr lang="en-GB" dirty="0" smtClean="0"/>
                  <a:t>t – </a:t>
                </a:r>
                <a:r>
                  <a:rPr lang="en-GB" dirty="0" err="1" smtClean="0"/>
                  <a:t>kz</a:t>
                </a:r>
                <a:r>
                  <a:rPr lang="en-GB" dirty="0" smtClean="0"/>
                  <a:t> +</a:t>
                </a:r>
                <a:r>
                  <a:rPr lang="el-GR" dirty="0" smtClean="0"/>
                  <a:t>φ</a:t>
                </a:r>
                <a:r>
                  <a:rPr lang="en-GB" dirty="0" smtClean="0"/>
                  <a:t> = constant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𝑑𝑧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𝑑𝑡</m:t>
                        </m:r>
                      </m:den>
                    </m:f>
                    <m:r>
                      <a:rPr lang="en-GB" dirty="0">
                        <a:latin typeface="Cambria Math"/>
                        <a:ea typeface="Cambria Math"/>
                      </a:rPr>
                      <m:t>=</m:t>
                    </m:r>
                    <m:f>
                      <m:fPr>
                        <m:ctrlPr>
                          <a:rPr lang="en-GB" i="1" dirty="0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el-GR" i="1" dirty="0" smtClean="0">
                            <a:latin typeface="Cambria Math"/>
                            <a:ea typeface="Cambria Math"/>
                          </a:rPr>
                          <m:t>𝜔</m:t>
                        </m:r>
                      </m:num>
                      <m:den>
                        <m:r>
                          <a:rPr lang="en-GB" b="0" i="1" dirty="0" smtClean="0">
                            <a:latin typeface="Cambria Math"/>
                            <a:ea typeface="Cambria Math"/>
                          </a:rPr>
                          <m:t>𝑘</m:t>
                        </m:r>
                      </m:den>
                    </m:f>
                  </m:oMath>
                </a14:m>
                <a:r>
                  <a:rPr lang="en-GB" dirty="0" smtClean="0"/>
                  <a:t> where k is the phase constant</a:t>
                </a:r>
              </a:p>
              <a:p>
                <a:r>
                  <a:rPr lang="en-GB" dirty="0" smtClean="0"/>
                  <a:t>Wavelength, </a:t>
                </a:r>
                <a:r>
                  <a:rPr lang="el-GR" dirty="0" smtClean="0"/>
                  <a:t>λ</a:t>
                </a:r>
                <a:r>
                  <a:rPr lang="en-GB" dirty="0"/>
                  <a:t> </a:t>
                </a:r>
                <a:r>
                  <a:rPr lang="en-GB" dirty="0" smtClean="0"/>
                  <a:t>= distance by which phase changes by 2</a:t>
                </a:r>
                <a:r>
                  <a:rPr lang="el-GR" dirty="0" smtClean="0"/>
                  <a:t>π</a:t>
                </a:r>
                <a:r>
                  <a:rPr lang="en-GB" dirty="0" smtClean="0"/>
                  <a:t>, so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𝑘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𝜋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/>
                          </a:rPr>
                          <m:t>λ</m:t>
                        </m:r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Over a plane, z = constant, amplitude and phase are unchanging</a:t>
                </a:r>
              </a:p>
              <a:p>
                <a:r>
                  <a:rPr lang="en-GB" dirty="0" smtClean="0"/>
                  <a:t>This is the definition of a </a:t>
                </a:r>
                <a:r>
                  <a:rPr lang="en-GB" i="1" dirty="0" smtClean="0"/>
                  <a:t>plane</a:t>
                </a:r>
                <a:r>
                  <a:rPr lang="en-GB" dirty="0" smtClean="0"/>
                  <a:t> wave</a:t>
                </a:r>
                <a:endParaRPr lang="en-GB" i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b="-6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616476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Plane Wave</a:t>
            </a:r>
            <a:endParaRPr lang="en-GB" dirty="0"/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3491880" y="1772816"/>
            <a:ext cx="0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2267744" y="3140968"/>
            <a:ext cx="12241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3491880" y="2456892"/>
            <a:ext cx="576064" cy="6840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3580979" y="1588150"/>
            <a:ext cx="1935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H</a:t>
            </a:r>
            <a:r>
              <a:rPr lang="en-GB" baseline="-25000" dirty="0" err="1" smtClean="0"/>
              <a:t>y</a:t>
            </a:r>
            <a:r>
              <a:rPr lang="en-GB" baseline="-25000" dirty="0" smtClean="0"/>
              <a:t> </a:t>
            </a:r>
            <a:r>
              <a:rPr lang="en-GB" dirty="0" smtClean="0"/>
              <a:t>= magnetic field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2267744" y="3429000"/>
            <a:ext cx="17235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</a:t>
            </a:r>
            <a:r>
              <a:rPr lang="en-GB" baseline="-25000" dirty="0" smtClean="0"/>
              <a:t>x </a:t>
            </a:r>
            <a:r>
              <a:rPr lang="en-GB" dirty="0" smtClean="0"/>
              <a:t>= electric field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4139952" y="2482433"/>
            <a:ext cx="2179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 = direction of travel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4087100"/>
            <a:ext cx="3672408" cy="2241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2165" y="5157193"/>
            <a:ext cx="3911835" cy="1001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199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Plane Wave Impedance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92500" lnSpcReduction="20000"/>
              </a:bodyPr>
              <a:lstStyle/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r>
                  <a:rPr lang="en-GB" dirty="0" smtClean="0"/>
                  <a:t>Where μ = permeability , </a:t>
                </a:r>
                <a:r>
                  <a:rPr lang="el-GR" dirty="0" smtClean="0"/>
                  <a:t>ε</a:t>
                </a:r>
                <a:r>
                  <a:rPr lang="en-GB" dirty="0" smtClean="0"/>
                  <a:t> = permittivity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en-GB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𝐸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𝑥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𝐻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𝑦</m:t>
                            </m:r>
                          </m:sub>
                        </m:sSub>
                      </m:den>
                    </m:f>
                    <m:r>
                      <a:rPr lang="en-GB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𝑧</m:t>
                    </m:r>
                  </m:oMath>
                </a14:m>
                <a:endParaRPr lang="en-GB" dirty="0" smtClean="0"/>
              </a:p>
              <a:p>
                <a:r>
                  <a:rPr lang="en-GB" dirty="0" smtClean="0"/>
                  <a:t>This is a real value; E</a:t>
                </a:r>
                <a:r>
                  <a:rPr lang="en-GB" baseline="-25000" dirty="0" smtClean="0"/>
                  <a:t>x</a:t>
                </a:r>
                <a:r>
                  <a:rPr lang="en-GB" dirty="0" smtClean="0"/>
                  <a:t>, </a:t>
                </a:r>
                <a:r>
                  <a:rPr lang="en-GB" dirty="0" err="1" smtClean="0"/>
                  <a:t>H</a:t>
                </a:r>
                <a:r>
                  <a:rPr lang="en-GB" baseline="-25000" dirty="0" err="1" smtClean="0"/>
                  <a:t>y</a:t>
                </a:r>
                <a:r>
                  <a:rPr lang="en-GB" dirty="0" smtClean="0"/>
                  <a:t> are in phase</a:t>
                </a:r>
              </a:p>
              <a:p>
                <a:r>
                  <a:rPr lang="en-GB" dirty="0" smtClean="0"/>
                  <a:t>The dimensions of z = </a:t>
                </a:r>
                <a:r>
                  <a:rPr lang="el-GR" dirty="0" smtClean="0"/>
                  <a:t>Ω</a:t>
                </a:r>
                <a:r>
                  <a:rPr lang="en-GB" dirty="0" smtClean="0"/>
                  <a:t>.  This is the characteristic impedance of the medium</a:t>
                </a:r>
              </a:p>
              <a:p>
                <a:r>
                  <a:rPr lang="en-GB" dirty="0" smtClean="0"/>
                  <a:t>For free space, this is 377</a:t>
                </a:r>
                <a:r>
                  <a:rPr lang="el-GR" dirty="0" smtClean="0"/>
                  <a:t>Ω</a:t>
                </a:r>
                <a:endParaRPr lang="en-GB" dirty="0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481" r="-2000" b="-31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6863" y="1700808"/>
            <a:ext cx="6010275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7544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Plane Waves Cont.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There is a second independent solution</a:t>
            </a:r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7991475" cy="89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645024"/>
            <a:ext cx="6200775" cy="1208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44559"/>
            <a:ext cx="7953375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30629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Velocities of Propagation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/>
              </a:p>
              <a:p>
                <a:r>
                  <a:rPr lang="en-GB" dirty="0" smtClean="0"/>
                  <a:t>For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𝑘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𝜔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𝜇𝜀</m:t>
                        </m:r>
                      </m:e>
                    </m:rad>
                  </m:oMath>
                </a14:m>
                <a:r>
                  <a:rPr lang="en-GB" dirty="0" smtClean="0"/>
                  <a:t>, i.e. for a lossless medium, there is no dispersion</a:t>
                </a: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00808"/>
            <a:ext cx="5038726" cy="2850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820589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Flow in a Plane Wave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Circuit Theory analogy</a:t>
            </a:r>
          </a:p>
          <a:p>
            <a:pPr marL="457200" lvl="1" indent="0">
              <a:buNone/>
            </a:pPr>
            <a:r>
              <a:rPr lang="en-GB" dirty="0" smtClean="0"/>
              <a:t>	v = |</a:t>
            </a:r>
            <a:r>
              <a:rPr lang="en-GB" dirty="0" err="1" smtClean="0"/>
              <a:t>V|cos</a:t>
            </a:r>
            <a:r>
              <a:rPr lang="en-GB" dirty="0" smtClean="0"/>
              <a:t> </a:t>
            </a:r>
            <a:r>
              <a:rPr lang="el-GR" dirty="0" smtClean="0"/>
              <a:t>ω</a:t>
            </a:r>
            <a:r>
              <a:rPr lang="en-GB" dirty="0" smtClean="0"/>
              <a:t>t</a:t>
            </a:r>
          </a:p>
          <a:p>
            <a:pPr marL="457200" lvl="1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i</a:t>
            </a:r>
            <a:r>
              <a:rPr lang="en-GB" dirty="0" smtClean="0"/>
              <a:t> = </a:t>
            </a:r>
            <a:r>
              <a:rPr lang="en-GB" dirty="0"/>
              <a:t>|</a:t>
            </a:r>
            <a:r>
              <a:rPr lang="en-GB" dirty="0" err="1"/>
              <a:t>I|cos</a:t>
            </a:r>
            <a:r>
              <a:rPr lang="en-GB" dirty="0"/>
              <a:t> </a:t>
            </a:r>
            <a:r>
              <a:rPr lang="en-GB" dirty="0" smtClean="0"/>
              <a:t>(</a:t>
            </a:r>
            <a:r>
              <a:rPr lang="el-GR" dirty="0" smtClean="0"/>
              <a:t>ω</a:t>
            </a:r>
            <a:r>
              <a:rPr lang="en-GB" dirty="0" smtClean="0"/>
              <a:t>t+</a:t>
            </a:r>
            <a:r>
              <a:rPr lang="el-GR" dirty="0" smtClean="0"/>
              <a:t>φ</a:t>
            </a:r>
            <a:r>
              <a:rPr lang="en-GB" dirty="0" smtClean="0"/>
              <a:t>)</a:t>
            </a:r>
          </a:p>
          <a:p>
            <a:pPr marL="457200" lvl="1" indent="0">
              <a:buNone/>
            </a:pPr>
            <a:r>
              <a:rPr lang="en-GB" dirty="0" smtClean="0"/>
              <a:t>Integrated over one cycle,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	</a:t>
            </a:r>
            <a:r>
              <a:rPr lang="en-GB" dirty="0"/>
              <a:t>                </a:t>
            </a:r>
            <a:r>
              <a:rPr lang="en-GB" dirty="0" smtClean="0"/>
              <a:t>= |V||</a:t>
            </a:r>
            <a:r>
              <a:rPr lang="en-GB" dirty="0" err="1" smtClean="0"/>
              <a:t>I|cos</a:t>
            </a:r>
            <a:r>
              <a:rPr lang="en-GB" dirty="0" smtClean="0"/>
              <a:t> </a:t>
            </a:r>
            <a:r>
              <a:rPr lang="el-GR" dirty="0" smtClean="0"/>
              <a:t>φ</a:t>
            </a:r>
            <a:r>
              <a:rPr lang="en-GB" dirty="0" smtClean="0"/>
              <a:t> = ½ Re VI</a:t>
            </a:r>
            <a:r>
              <a:rPr lang="en-GB" baseline="30000" dirty="0" smtClean="0"/>
              <a:t>*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32856"/>
            <a:ext cx="3617392" cy="616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564904"/>
            <a:ext cx="3240776" cy="6783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578648"/>
            <a:ext cx="3233737" cy="666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85548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Averaged for </a:t>
            </a:r>
            <a:r>
              <a:rPr lang="en-GB" dirty="0" err="1" smtClean="0"/>
              <a:t>Sinuisoidal</a:t>
            </a:r>
            <a:r>
              <a:rPr lang="en-GB" dirty="0" smtClean="0"/>
              <a:t> Fields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46544"/>
            <a:ext cx="8229600" cy="4033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3"/>
          <p:cNvSpPr/>
          <p:nvPr/>
        </p:nvSpPr>
        <p:spPr>
          <a:xfrm>
            <a:off x="539552" y="1415496"/>
            <a:ext cx="41499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Known as the </a:t>
            </a:r>
            <a:r>
              <a:rPr lang="en-GB" sz="2400" dirty="0" err="1"/>
              <a:t>Poynting’s</a:t>
            </a:r>
            <a:r>
              <a:rPr lang="en-GB" sz="2400" dirty="0"/>
              <a:t> </a:t>
            </a:r>
            <a:r>
              <a:rPr lang="en-GB" sz="2400" dirty="0" smtClean="0"/>
              <a:t>Vector,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799062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Parallel Plate TEM Waveguide</a:t>
            </a:r>
            <a:endParaRPr lang="en-GB" dirty="0"/>
          </a:p>
        </p:txBody>
      </p:sp>
      <p:sp>
        <p:nvSpPr>
          <p:cNvPr id="38" name="Content Placeholder 3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perfectly conducting plates, assume no fringing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 flipH="1">
            <a:off x="2262553" y="2852247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>
            <a:off x="3990745" y="2852247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2262553" y="3716343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2262553" y="3284295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3990745" y="3284295"/>
            <a:ext cx="1296144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262553" y="4148391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478577" y="3644335"/>
            <a:ext cx="1512168" cy="0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990745" y="3716343"/>
            <a:ext cx="0" cy="432048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2118537" y="3716343"/>
            <a:ext cx="0" cy="432048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2694601" y="4004375"/>
            <a:ext cx="648072" cy="432048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3087024" y="3275003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4061744" y="3644335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>
            <a:off x="1790967" y="3747012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V</a:t>
            </a:r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2910625" y="417461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977762" y="2955613"/>
            <a:ext cx="1497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Dielectric slab</a:t>
            </a:r>
            <a:endParaRPr lang="en-GB" dirty="0"/>
          </a:p>
        </p:txBody>
      </p:sp>
      <p:cxnSp>
        <p:nvCxnSpPr>
          <p:cNvPr id="30" name="Straight Arrow Connector 29"/>
          <p:cNvCxnSpPr/>
          <p:nvPr/>
        </p:nvCxnSpPr>
        <p:spPr>
          <a:xfrm flipV="1">
            <a:off x="6208351" y="3932367"/>
            <a:ext cx="0" cy="441372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 flipH="1">
            <a:off x="5790945" y="4373739"/>
            <a:ext cx="417406" cy="0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 flipV="1">
            <a:off x="6219843" y="4116344"/>
            <a:ext cx="219174" cy="257395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5582589" y="4071934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5920168" y="3644335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</a:t>
            </a:r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6444208" y="3558698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</a:t>
            </a: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5157" y="4797152"/>
            <a:ext cx="5591175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83219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definition</a:t>
            </a:r>
          </a:p>
          <a:p>
            <a:endParaRPr lang="en-GB" dirty="0"/>
          </a:p>
          <a:p>
            <a:r>
              <a:rPr lang="en-GB" dirty="0" smtClean="0"/>
              <a:t>By Ampere’s Law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32856"/>
            <a:ext cx="4867275" cy="695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3" y="3431597"/>
            <a:ext cx="4248472" cy="997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293096"/>
            <a:ext cx="3762375" cy="1476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659808"/>
            <a:ext cx="143827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5301208"/>
            <a:ext cx="2238375" cy="742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2495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6792"/>
            <a:ext cx="5548781" cy="1230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52936"/>
            <a:ext cx="6844059" cy="1297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50564"/>
            <a:ext cx="1666875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24283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Transmission Line Analogy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Plane wave incident normally (perpendicularly) to a plane boundary between two dielectrics:</a:t>
            </a:r>
            <a:endParaRPr lang="en-GB" sz="24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436329"/>
            <a:ext cx="5034848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7365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Analogy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 and H are formally the same as V and I on a transmission line, with</a:t>
            </a:r>
          </a:p>
          <a:p>
            <a:endParaRPr lang="en-GB" dirty="0"/>
          </a:p>
          <a:p>
            <a:r>
              <a:rPr lang="en-GB" dirty="0" smtClean="0"/>
              <a:t>At the boundary, tangential components of E and H must be the same on either side</a:t>
            </a:r>
          </a:p>
          <a:p>
            <a:r>
              <a:rPr lang="en-GB" dirty="0" smtClean="0"/>
              <a:t>Hence the equivalent transmission lines can be joined directly</a:t>
            </a:r>
            <a:endParaRPr lang="en-GB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564904"/>
            <a:ext cx="5960913" cy="856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43692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Analogy cont.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Reflection Coefficient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Transmission Coefficient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2132856"/>
            <a:ext cx="4608512" cy="1185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61049"/>
            <a:ext cx="4896545" cy="1147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8325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 in Plane Waves</a:t>
            </a:r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593" y="1600200"/>
            <a:ext cx="5828813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2792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Here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electric field due to a single inclined plane wave at point (</a:t>
            </a:r>
            <a:r>
              <a:rPr lang="en-GB" dirty="0" err="1" smtClean="0"/>
              <a:t>x,z</a:t>
            </a:r>
            <a:r>
              <a:rPr lang="en-GB" dirty="0" smtClean="0"/>
              <a:t>) is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204864"/>
            <a:ext cx="5544616" cy="8718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086" y="4365103"/>
            <a:ext cx="7130767" cy="10081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05241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Take the magnetic field component as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492896"/>
            <a:ext cx="4600575" cy="354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4077073"/>
            <a:ext cx="936104" cy="745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226028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Magnetic field components given by: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sz="2400" dirty="0"/>
              <a:t>Consider a second plane wave, similar to the first, but travelling at -θ to the z-axis. Substituting –θ for θ, the fields at (</a:t>
            </a:r>
            <a:r>
              <a:rPr lang="en-GB" sz="2400" dirty="0" err="1"/>
              <a:t>x,z</a:t>
            </a:r>
            <a:r>
              <a:rPr lang="en-GB" sz="2400" dirty="0"/>
              <a:t>) due to this plane wave are</a:t>
            </a:r>
            <a:r>
              <a:rPr lang="en-GB" sz="2400" dirty="0" smtClean="0"/>
              <a:t>:</a:t>
            </a:r>
          </a:p>
          <a:p>
            <a:endParaRPr lang="en-GB" sz="2400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1331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2060848"/>
            <a:ext cx="4536504" cy="1779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9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839" y="5085184"/>
            <a:ext cx="6356465" cy="8784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2723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p:pic>
        <p:nvPicPr>
          <p:cNvPr id="1433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8229600" cy="4467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25657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Interference</a:t>
            </a:r>
            <a:endParaRPr lang="en-GB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788586"/>
            <a:ext cx="8229600" cy="41491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6020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Parallel Plate Waveguides, TE Mode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Place two perfectly conducting plates at the zeros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Then</a:t>
            </a:r>
          </a:p>
          <a:p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2250516" y="3271565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262553" y="4148391"/>
            <a:ext cx="17281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3707904" y="3284295"/>
            <a:ext cx="0" cy="859759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3707235" y="3529508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cxnSp>
        <p:nvCxnSpPr>
          <p:cNvPr id="20" name="Straight Arrow Connector 19"/>
          <p:cNvCxnSpPr/>
          <p:nvPr/>
        </p:nvCxnSpPr>
        <p:spPr>
          <a:xfrm flipV="1">
            <a:off x="2616913" y="3088136"/>
            <a:ext cx="0" cy="556888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>
            <a:off x="2628431" y="3645024"/>
            <a:ext cx="719433" cy="0"/>
          </a:xfrm>
          <a:prstGeom prst="straightConnector1">
            <a:avLst/>
          </a:prstGeom>
          <a:ln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2486405" y="2737137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25" name="TextBox 24"/>
          <p:cNvSpPr txBox="1"/>
          <p:nvPr/>
        </p:nvSpPr>
        <p:spPr>
          <a:xfrm>
            <a:off x="3023265" y="3330040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</a:t>
            </a:r>
            <a:endParaRPr lang="en-GB" dirty="0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936" y="4509120"/>
            <a:ext cx="1617042" cy="80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38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314470"/>
            <a:ext cx="6336704" cy="1028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51011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 Mode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 smtClean="0"/>
              <a:t>Note</a:t>
            </a:r>
          </a:p>
          <a:p>
            <a:pPr lvl="1"/>
            <a:r>
              <a:rPr lang="en-GB" dirty="0" smtClean="0"/>
              <a:t>Fields need exist only between the plates</a:t>
            </a:r>
          </a:p>
          <a:p>
            <a:pPr lvl="1"/>
            <a:r>
              <a:rPr lang="el-GR" dirty="0" smtClean="0"/>
              <a:t>λ</a:t>
            </a:r>
            <a:r>
              <a:rPr lang="en-GB" dirty="0" smtClean="0"/>
              <a:t> is determined by the frequency of the source</a:t>
            </a:r>
          </a:p>
          <a:p>
            <a:pPr lvl="1"/>
            <a:r>
              <a:rPr lang="en-GB" dirty="0" smtClean="0"/>
              <a:t>Angle </a:t>
            </a:r>
            <a:r>
              <a:rPr lang="el-GR" dirty="0" smtClean="0"/>
              <a:t>θ</a:t>
            </a:r>
            <a:r>
              <a:rPr lang="en-GB" dirty="0" smtClean="0"/>
              <a:t> is determined by the geometry, i.e. by the separation of the plates, a</a:t>
            </a:r>
          </a:p>
          <a:p>
            <a:pPr lvl="1"/>
            <a:r>
              <a:rPr lang="en-GB" dirty="0" smtClean="0"/>
              <a:t>(Remember for later): </a:t>
            </a:r>
            <a:endParaRPr lang="en-GB" dirty="0"/>
          </a:p>
        </p:txBody>
      </p:sp>
      <p:pic>
        <p:nvPicPr>
          <p:cNvPr id="174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0808" y="4193654"/>
            <a:ext cx="1098228" cy="9494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35771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Cut Off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If </a:t>
                </a:r>
                <a:r>
                  <a:rPr lang="el-GR" dirty="0" smtClean="0"/>
                  <a:t>λ</a:t>
                </a:r>
                <a:r>
                  <a:rPr lang="en-GB" dirty="0" smtClean="0"/>
                  <a:t> &gt; 2a, sin </a:t>
                </a:r>
                <a:r>
                  <a:rPr lang="el-GR" dirty="0" smtClean="0"/>
                  <a:t>θ</a:t>
                </a:r>
                <a:r>
                  <a:rPr lang="en-GB" dirty="0" smtClean="0"/>
                  <a:t> &gt; 1, </a:t>
                </a:r>
                <a:r>
                  <a:rPr lang="el-GR" dirty="0" smtClean="0"/>
                  <a:t>θ</a:t>
                </a:r>
                <a:r>
                  <a:rPr lang="en-GB" dirty="0" smtClean="0"/>
                  <a:t> is not real</a:t>
                </a:r>
              </a:p>
              <a:p>
                <a:r>
                  <a:rPr lang="en-GB" dirty="0" smtClean="0"/>
                  <a:t>When </a:t>
                </a:r>
                <a:r>
                  <a:rPr lang="el-GR" dirty="0"/>
                  <a:t>λ </a:t>
                </a:r>
                <a:r>
                  <a:rPr lang="en-GB" dirty="0" smtClean="0"/>
                  <a:t>=</a:t>
                </a:r>
                <a:r>
                  <a:rPr lang="el-GR" dirty="0" smtClean="0"/>
                  <a:t> </a:t>
                </a:r>
                <a:r>
                  <a:rPr lang="el-GR" dirty="0"/>
                  <a:t>2</a:t>
                </a:r>
                <a:r>
                  <a:rPr lang="en-GB" dirty="0" smtClean="0"/>
                  <a:t>a = </a:t>
                </a:r>
                <a:r>
                  <a:rPr lang="el-GR" dirty="0" smtClean="0"/>
                  <a:t>λ</a:t>
                </a:r>
                <a:r>
                  <a:rPr lang="en-GB" baseline="-25000" dirty="0" smtClean="0"/>
                  <a:t>c </a:t>
                </a:r>
                <a:r>
                  <a:rPr lang="en-GB" dirty="0" smtClean="0"/>
                  <a:t>, this is the cut-off wavelength, which corresponds to the cut-off frequency</a:t>
                </a:r>
              </a:p>
              <a:p>
                <a:pPr marL="0" indent="0">
                  <a:buNone/>
                </a:pPr>
                <a:r>
                  <a:rPr lang="en-GB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𝑓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𝑐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  <m:r>
                          <a:rPr lang="en-GB" b="0" i="1" smtClean="0">
                            <a:latin typeface="Cambria Math"/>
                          </a:rPr>
                          <m:t>𝑎</m:t>
                        </m:r>
                      </m:den>
                    </m:f>
                  </m:oMath>
                </a14:m>
                <a:endParaRPr lang="en-GB" baseline="-25000" dirty="0" smtClean="0"/>
              </a:p>
              <a:p>
                <a:pPr marL="0" indent="0">
                  <a:buNone/>
                </a:pPr>
                <a:r>
                  <a:rPr lang="en-GB" baseline="-25000" dirty="0"/>
                  <a:t>	</a:t>
                </a:r>
                <a:r>
                  <a:rPr lang="en-GB" sz="2400" dirty="0" smtClean="0"/>
                  <a:t>where c is the velocity of the EM wave in the dielectric</a:t>
                </a:r>
                <a:endParaRPr lang="en-GB" sz="2400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29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664829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Away from Cut-Off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f &lt; f</a:t>
            </a:r>
            <a:r>
              <a:rPr lang="en-GB" baseline="-25000" dirty="0" smtClean="0"/>
              <a:t>c</a:t>
            </a:r>
            <a:r>
              <a:rPr lang="en-GB" dirty="0" smtClean="0"/>
              <a:t> , i.e. </a:t>
            </a:r>
            <a:r>
              <a:rPr lang="el-GR" dirty="0"/>
              <a:t>λ </a:t>
            </a:r>
            <a:r>
              <a:rPr lang="en-GB" dirty="0" smtClean="0"/>
              <a:t>&gt; </a:t>
            </a:r>
            <a:r>
              <a:rPr lang="el-GR" dirty="0" smtClean="0"/>
              <a:t>λ</a:t>
            </a:r>
            <a:r>
              <a:rPr lang="en-GB" baseline="-25000" dirty="0"/>
              <a:t>c </a:t>
            </a:r>
            <a:r>
              <a:rPr lang="en-GB" dirty="0" smtClean="0"/>
              <a:t>             (</a:t>
            </a:r>
            <a:r>
              <a:rPr lang="el-GR" dirty="0"/>
              <a:t>λ</a:t>
            </a:r>
            <a:r>
              <a:rPr lang="en-GB" baseline="-25000" dirty="0"/>
              <a:t>c</a:t>
            </a:r>
            <a:r>
              <a:rPr lang="en-GB" dirty="0" smtClean="0"/>
              <a:t> = 2a)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This is purely imaginary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945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2492896"/>
            <a:ext cx="4032448" cy="1070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49644"/>
            <a:ext cx="3136907" cy="117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1909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Z-dependence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Giving the z-dependence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We can’t have a +</a:t>
            </a:r>
            <a:r>
              <a:rPr lang="en-GB" dirty="0" err="1" smtClean="0"/>
              <a:t>ve</a:t>
            </a:r>
            <a:r>
              <a:rPr lang="en-GB" dirty="0" smtClean="0"/>
              <a:t> solution as this implies an increasing wave</a:t>
            </a:r>
          </a:p>
          <a:p>
            <a:pPr lvl="1"/>
            <a:r>
              <a:rPr lang="en-GB" dirty="0" smtClean="0"/>
              <a:t>Needs increasing energy (for which there is no source), so it is not possible</a:t>
            </a:r>
          </a:p>
          <a:p>
            <a:pPr lvl="1"/>
            <a:r>
              <a:rPr lang="en-GB" dirty="0" smtClean="0"/>
              <a:t>Implies a negative exponential decay in the z-direction.  The wave is evanescent, i.e. vanishing</a:t>
            </a:r>
          </a:p>
          <a:p>
            <a:pPr lvl="1"/>
            <a:r>
              <a:rPr lang="en-GB" dirty="0" smtClean="0"/>
              <a:t>This wave doesn’t propagate, but decays in the order of wavelengths in the z-direction</a:t>
            </a:r>
          </a:p>
          <a:p>
            <a:endParaRPr lang="en-GB" dirty="0"/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6784628" cy="1013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119775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field pattern with the minimum of variation across the guide is called the </a:t>
            </a:r>
            <a:r>
              <a:rPr lang="en-GB" b="1" dirty="0" smtClean="0"/>
              <a:t>fundamental</a:t>
            </a:r>
            <a:r>
              <a:rPr lang="en-GB" dirty="0" smtClean="0"/>
              <a:t> or </a:t>
            </a:r>
            <a:r>
              <a:rPr lang="en-GB" b="1" dirty="0" smtClean="0"/>
              <a:t>dominant mode</a:t>
            </a:r>
            <a:endParaRPr lang="en-GB" dirty="0" smtClean="0"/>
          </a:p>
          <a:p>
            <a:r>
              <a:rPr lang="en-GB" dirty="0" smtClean="0"/>
              <a:t>For T. E. modes, this is one half </a:t>
            </a:r>
            <a:r>
              <a:rPr lang="en-GB" dirty="0" err="1" smtClean="0"/>
              <a:t>sinuisoid</a:t>
            </a:r>
            <a:endParaRPr lang="en-GB" dirty="0" smtClean="0"/>
          </a:p>
          <a:p>
            <a:r>
              <a:rPr lang="en-GB" dirty="0" smtClean="0"/>
              <a:t>But the boundary conditions can be satisfied for integral multiples of half </a:t>
            </a:r>
            <a:r>
              <a:rPr lang="en-GB" dirty="0" err="1" smtClean="0"/>
              <a:t>sinuisoids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2150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97152"/>
            <a:ext cx="3384376" cy="18156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Freeform 7"/>
          <p:cNvSpPr/>
          <p:nvPr/>
        </p:nvSpPr>
        <p:spPr>
          <a:xfrm>
            <a:off x="6050422" y="5101839"/>
            <a:ext cx="607094" cy="1119499"/>
          </a:xfrm>
          <a:custGeom>
            <a:avLst/>
            <a:gdLst>
              <a:gd name="connsiteX0" fmla="*/ 0 w 607094"/>
              <a:gd name="connsiteY0" fmla="*/ 0 h 1119499"/>
              <a:gd name="connsiteX1" fmla="*/ 606752 w 607094"/>
              <a:gd name="connsiteY1" fmla="*/ 521294 h 1119499"/>
              <a:gd name="connsiteX2" fmla="*/ 68367 w 607094"/>
              <a:gd name="connsiteY2" fmla="*/ 1119499 h 111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07094" h="1119499">
                <a:moveTo>
                  <a:pt x="0" y="0"/>
                </a:moveTo>
                <a:cubicBezTo>
                  <a:pt x="297679" y="167355"/>
                  <a:pt x="595358" y="334711"/>
                  <a:pt x="606752" y="521294"/>
                </a:cubicBezTo>
                <a:cubicBezTo>
                  <a:pt x="618146" y="707877"/>
                  <a:pt x="343256" y="913688"/>
                  <a:pt x="68367" y="111949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5868144" y="5101839"/>
            <a:ext cx="172819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940152" y="6221338"/>
            <a:ext cx="1728192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Freeform 13"/>
          <p:cNvSpPr/>
          <p:nvPr/>
        </p:nvSpPr>
        <p:spPr>
          <a:xfrm>
            <a:off x="6911324" y="5101839"/>
            <a:ext cx="634759" cy="1119499"/>
          </a:xfrm>
          <a:custGeom>
            <a:avLst/>
            <a:gdLst>
              <a:gd name="connsiteX0" fmla="*/ 241506 w 634759"/>
              <a:gd name="connsiteY0" fmla="*/ 0 h 1119499"/>
              <a:gd name="connsiteX1" fmla="*/ 634612 w 634759"/>
              <a:gd name="connsiteY1" fmla="*/ 239282 h 1119499"/>
              <a:gd name="connsiteX2" fmla="*/ 284235 w 634759"/>
              <a:gd name="connsiteY2" fmla="*/ 512748 h 1119499"/>
              <a:gd name="connsiteX3" fmla="*/ 2224 w 634759"/>
              <a:gd name="connsiteY3" fmla="*/ 828942 h 1119499"/>
              <a:gd name="connsiteX4" fmla="*/ 438059 w 634759"/>
              <a:gd name="connsiteY4" fmla="*/ 1119499 h 1119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34759" h="1119499">
                <a:moveTo>
                  <a:pt x="241506" y="0"/>
                </a:moveTo>
                <a:cubicBezTo>
                  <a:pt x="434498" y="76912"/>
                  <a:pt x="627490" y="153824"/>
                  <a:pt x="634612" y="239282"/>
                </a:cubicBezTo>
                <a:cubicBezTo>
                  <a:pt x="641734" y="324740"/>
                  <a:pt x="389633" y="414471"/>
                  <a:pt x="284235" y="512748"/>
                </a:cubicBezTo>
                <a:cubicBezTo>
                  <a:pt x="178837" y="611025"/>
                  <a:pt x="-23413" y="727817"/>
                  <a:pt x="2224" y="828942"/>
                </a:cubicBezTo>
                <a:cubicBezTo>
                  <a:pt x="27861" y="930067"/>
                  <a:pt x="232960" y="1024783"/>
                  <a:pt x="438059" y="111949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/>
          <p:cNvSpPr txBox="1"/>
          <p:nvPr/>
        </p:nvSpPr>
        <p:spPr>
          <a:xfrm>
            <a:off x="5508103" y="6277912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Mode 1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6911324" y="6233758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Mode 2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7668344" y="5101839"/>
            <a:ext cx="0" cy="1063465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7668344" y="5448905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775840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Modes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GB" dirty="0" smtClean="0"/>
                  <a:t>And</a:t>
                </a:r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dirty="0"/>
              </a:p>
              <a:p>
                <a:r>
                  <a:rPr lang="en-GB" dirty="0" smtClean="0"/>
                  <a:t>A mode is cut off when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𝑛</m:t>
                    </m:r>
                    <m:r>
                      <a:rPr lang="en-GB" b="0" i="1" smtClean="0">
                        <a:latin typeface="Cambria Math"/>
                      </a:rPr>
                      <m:t>&gt;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  <m:r>
                          <a:rPr lang="en-GB" b="0" i="1" smtClean="0">
                            <a:latin typeface="Cambria Math"/>
                          </a:rPr>
                          <m:t>𝑎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/>
                          </a:rPr>
                          <m:t>λ</m:t>
                        </m:r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Only the fundamental propagates if a &lt; </a:t>
                </a:r>
                <a:r>
                  <a:rPr lang="el-GR" dirty="0" smtClean="0"/>
                  <a:t>λ</a:t>
                </a:r>
                <a:r>
                  <a:rPr lang="en-GB" dirty="0" smtClean="0"/>
                  <a:t> &lt; 2a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830" b="-4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6165686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53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501008"/>
            <a:ext cx="4232643" cy="13968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483073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p:pic>
        <p:nvPicPr>
          <p:cNvPr id="2355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5626968" cy="3078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342968"/>
            <a:ext cx="7560954" cy="20383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04060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Rectangular Wave Guides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691680" y="220486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/>
          <p:cNvCxnSpPr/>
          <p:nvPr/>
        </p:nvCxnSpPr>
        <p:spPr>
          <a:xfrm>
            <a:off x="1240396" y="3645024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1240396" y="278092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752564" y="2780928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3203848" y="2204864"/>
            <a:ext cx="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2752564" y="2204864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V="1">
            <a:off x="2755381" y="3068960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3347864" y="2204864"/>
            <a:ext cx="0" cy="864096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2627784" y="2060848"/>
            <a:ext cx="504056" cy="648072"/>
          </a:xfrm>
          <a:prstGeom prst="straightConnector1">
            <a:avLst/>
          </a:prstGeom>
          <a:ln>
            <a:headEnd type="stealth"/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3347864" y="245224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2573318" y="220021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</a:t>
            </a:r>
            <a:endParaRPr lang="en-GB" dirty="0"/>
          </a:p>
        </p:txBody>
      </p:sp>
      <p:cxnSp>
        <p:nvCxnSpPr>
          <p:cNvPr id="21" name="Straight Connector 20"/>
          <p:cNvCxnSpPr/>
          <p:nvPr/>
        </p:nvCxnSpPr>
        <p:spPr>
          <a:xfrm flipV="1">
            <a:off x="2752564" y="2482691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flipV="1">
            <a:off x="2752564" y="2665285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V="1">
            <a:off x="2758772" y="2821578"/>
            <a:ext cx="451284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2871266" y="270109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</a:t>
            </a:r>
            <a:endParaRPr lang="en-GB" dirty="0"/>
          </a:p>
        </p:txBody>
      </p:sp>
      <p:cxnSp>
        <p:nvCxnSpPr>
          <p:cNvPr id="25" name="Straight Arrow Connector 24"/>
          <p:cNvCxnSpPr/>
          <p:nvPr/>
        </p:nvCxnSpPr>
        <p:spPr>
          <a:xfrm flipV="1">
            <a:off x="4644008" y="2452246"/>
            <a:ext cx="0" cy="4335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4427984" y="2885760"/>
            <a:ext cx="216024" cy="3555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4644008" y="288576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611280" y="2082914"/>
            <a:ext cx="2840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x</a:t>
            </a:r>
            <a:endParaRPr lang="en-GB" dirty="0"/>
          </a:p>
        </p:txBody>
      </p:sp>
      <p:sp>
        <p:nvSpPr>
          <p:cNvPr id="31" name="TextBox 30"/>
          <p:cNvSpPr txBox="1"/>
          <p:nvPr/>
        </p:nvSpPr>
        <p:spPr>
          <a:xfrm>
            <a:off x="4322418" y="317684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y</a:t>
            </a:r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5148064" y="2698569"/>
            <a:ext cx="276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z</a:t>
            </a:r>
            <a:endParaRPr lang="en-GB" dirty="0"/>
          </a:p>
        </p:txBody>
      </p:sp>
      <p:sp>
        <p:nvSpPr>
          <p:cNvPr id="34" name="Freeform 33"/>
          <p:cNvSpPr/>
          <p:nvPr/>
        </p:nvSpPr>
        <p:spPr>
          <a:xfrm>
            <a:off x="1567533" y="2923463"/>
            <a:ext cx="936385" cy="652790"/>
          </a:xfrm>
          <a:custGeom>
            <a:avLst/>
            <a:gdLst>
              <a:gd name="connsiteX0" fmla="*/ 64714 w 936385"/>
              <a:gd name="connsiteY0" fmla="*/ 16290 h 652790"/>
              <a:gd name="connsiteX1" fmla="*/ 774015 w 936385"/>
              <a:gd name="connsiteY1" fmla="*/ 33382 h 652790"/>
              <a:gd name="connsiteX2" fmla="*/ 936385 w 936385"/>
              <a:gd name="connsiteY2" fmla="*/ 315393 h 652790"/>
              <a:gd name="connsiteX3" fmla="*/ 774015 w 936385"/>
              <a:gd name="connsiteY3" fmla="*/ 605950 h 652790"/>
              <a:gd name="connsiteX4" fmla="*/ 73260 w 936385"/>
              <a:gd name="connsiteY4" fmla="*/ 648679 h 652790"/>
              <a:gd name="connsiteX5" fmla="*/ 56168 w 936385"/>
              <a:gd name="connsiteY5" fmla="*/ 648679 h 652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36385" h="652790">
                <a:moveTo>
                  <a:pt x="64714" y="16290"/>
                </a:moveTo>
                <a:cubicBezTo>
                  <a:pt x="346725" y="-89"/>
                  <a:pt x="628737" y="-16468"/>
                  <a:pt x="774015" y="33382"/>
                </a:cubicBezTo>
                <a:cubicBezTo>
                  <a:pt x="919293" y="83232"/>
                  <a:pt x="936385" y="219965"/>
                  <a:pt x="936385" y="315393"/>
                </a:cubicBezTo>
                <a:cubicBezTo>
                  <a:pt x="936385" y="410821"/>
                  <a:pt x="917869" y="550402"/>
                  <a:pt x="774015" y="605950"/>
                </a:cubicBezTo>
                <a:cubicBezTo>
                  <a:pt x="630161" y="661498"/>
                  <a:pt x="192901" y="641558"/>
                  <a:pt x="73260" y="648679"/>
                </a:cubicBezTo>
                <a:cubicBezTo>
                  <a:pt x="-46381" y="655800"/>
                  <a:pt x="4893" y="652239"/>
                  <a:pt x="56168" y="648679"/>
                </a:cubicBezTo>
              </a:path>
            </a:pathLst>
          </a:custGeom>
          <a:noFill/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Freeform 35"/>
          <p:cNvSpPr/>
          <p:nvPr/>
        </p:nvSpPr>
        <p:spPr>
          <a:xfrm>
            <a:off x="1562654" y="3014702"/>
            <a:ext cx="727831" cy="470311"/>
          </a:xfrm>
          <a:custGeom>
            <a:avLst/>
            <a:gdLst>
              <a:gd name="connsiteX0" fmla="*/ 64714 w 936385"/>
              <a:gd name="connsiteY0" fmla="*/ 16290 h 652790"/>
              <a:gd name="connsiteX1" fmla="*/ 774015 w 936385"/>
              <a:gd name="connsiteY1" fmla="*/ 33382 h 652790"/>
              <a:gd name="connsiteX2" fmla="*/ 936385 w 936385"/>
              <a:gd name="connsiteY2" fmla="*/ 315393 h 652790"/>
              <a:gd name="connsiteX3" fmla="*/ 774015 w 936385"/>
              <a:gd name="connsiteY3" fmla="*/ 605950 h 652790"/>
              <a:gd name="connsiteX4" fmla="*/ 73260 w 936385"/>
              <a:gd name="connsiteY4" fmla="*/ 648679 h 652790"/>
              <a:gd name="connsiteX5" fmla="*/ 56168 w 936385"/>
              <a:gd name="connsiteY5" fmla="*/ 648679 h 6527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36385" h="652790">
                <a:moveTo>
                  <a:pt x="64714" y="16290"/>
                </a:moveTo>
                <a:cubicBezTo>
                  <a:pt x="346725" y="-89"/>
                  <a:pt x="628737" y="-16468"/>
                  <a:pt x="774015" y="33382"/>
                </a:cubicBezTo>
                <a:cubicBezTo>
                  <a:pt x="919293" y="83232"/>
                  <a:pt x="936385" y="219965"/>
                  <a:pt x="936385" y="315393"/>
                </a:cubicBezTo>
                <a:cubicBezTo>
                  <a:pt x="936385" y="410821"/>
                  <a:pt x="917869" y="550402"/>
                  <a:pt x="774015" y="605950"/>
                </a:cubicBezTo>
                <a:cubicBezTo>
                  <a:pt x="630161" y="661498"/>
                  <a:pt x="192901" y="641558"/>
                  <a:pt x="73260" y="648679"/>
                </a:cubicBezTo>
                <a:cubicBezTo>
                  <a:pt x="-46381" y="655800"/>
                  <a:pt x="4893" y="652239"/>
                  <a:pt x="56168" y="648679"/>
                </a:cubicBezTo>
              </a:path>
            </a:pathLst>
          </a:custGeom>
          <a:noFill/>
          <a:ln w="9525"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TextBox 34"/>
          <p:cNvSpPr txBox="1"/>
          <p:nvPr/>
        </p:nvSpPr>
        <p:spPr>
          <a:xfrm>
            <a:off x="1372608" y="3070426"/>
            <a:ext cx="389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</a:t>
            </a:r>
            <a:r>
              <a:rPr lang="en-GB" baseline="-25000" dirty="0" smtClean="0"/>
              <a:t>z</a:t>
            </a:r>
            <a:endParaRPr lang="en-GB" dirty="0"/>
          </a:p>
        </p:txBody>
      </p:sp>
      <p:sp>
        <p:nvSpPr>
          <p:cNvPr id="37" name="Content Placeholder 3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The boundary conditions are satisfied with the addition of two further parallel plates</a:t>
            </a:r>
          </a:p>
          <a:p>
            <a:r>
              <a:rPr lang="en-GB" dirty="0" smtClean="0"/>
              <a:t>Fields only penetrate to skin depth, hence isolation is achieved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250277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Rectangular Wave Guides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with b &lt; a so that the structure only supports y-directed electric fields.  Then, for a fundamental mode only to propagate,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l-GR" dirty="0" smtClean="0"/>
              <a:t>λ</a:t>
            </a:r>
            <a:r>
              <a:rPr lang="en-GB" dirty="0" smtClean="0"/>
              <a:t> &lt; 2a &lt; 2</a:t>
            </a:r>
            <a:r>
              <a:rPr lang="el-GR" dirty="0"/>
              <a:t> </a:t>
            </a:r>
            <a:r>
              <a:rPr lang="el-GR" dirty="0" smtClean="0"/>
              <a:t>λ</a:t>
            </a:r>
            <a:endParaRPr lang="en-GB" dirty="0" smtClean="0"/>
          </a:p>
          <a:p>
            <a:r>
              <a:rPr lang="en-GB" dirty="0" smtClean="0"/>
              <a:t>The orthogonal mode is cut off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00261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 Designation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 use the style </a:t>
            </a:r>
            <a:r>
              <a:rPr lang="en-GB" dirty="0" err="1" smtClean="0"/>
              <a:t>TE</a:t>
            </a:r>
            <a:r>
              <a:rPr lang="en-GB" baseline="-25000" dirty="0" err="1" smtClean="0"/>
              <a:t>xy</a:t>
            </a:r>
            <a:r>
              <a:rPr lang="en-GB" baseline="-25000" dirty="0" smtClean="0"/>
              <a:t> </a:t>
            </a:r>
            <a:r>
              <a:rPr lang="en-GB" dirty="0" smtClean="0"/>
              <a:t>, or </a:t>
            </a:r>
            <a:r>
              <a:rPr lang="en-GB" dirty="0" err="1" smtClean="0"/>
              <a:t>TM</a:t>
            </a:r>
            <a:r>
              <a:rPr lang="en-GB" baseline="-25000" dirty="0" err="1" smtClean="0"/>
              <a:t>xy</a:t>
            </a:r>
            <a:r>
              <a:rPr lang="en-GB" baseline="-25000" dirty="0" smtClean="0"/>
              <a:t> ,</a:t>
            </a:r>
          </a:p>
          <a:p>
            <a:r>
              <a:rPr lang="en-GB" dirty="0" smtClean="0"/>
              <a:t>E.g. TE</a:t>
            </a:r>
            <a:r>
              <a:rPr lang="en-GB" baseline="-25000" dirty="0" smtClean="0"/>
              <a:t>1</a:t>
            </a:r>
            <a:r>
              <a:rPr lang="en-GB" baseline="-25000" dirty="0"/>
              <a:t>0</a:t>
            </a:r>
            <a:r>
              <a:rPr lang="en-GB" baseline="-25000" dirty="0" smtClean="0"/>
              <a:t> </a:t>
            </a:r>
            <a:r>
              <a:rPr lang="en-GB" dirty="0" smtClean="0"/>
              <a:t>,</a:t>
            </a:r>
          </a:p>
          <a:p>
            <a:pPr lvl="1"/>
            <a:r>
              <a:rPr lang="en-GB" dirty="0" smtClean="0"/>
              <a:t>TE – Electric field, wholly transverse</a:t>
            </a:r>
          </a:p>
          <a:p>
            <a:pPr lvl="1"/>
            <a:r>
              <a:rPr lang="en-GB" dirty="0" smtClean="0"/>
              <a:t>1 - Has one half </a:t>
            </a:r>
            <a:r>
              <a:rPr lang="en-GB" dirty="0" err="1" smtClean="0"/>
              <a:t>sinuisoid</a:t>
            </a:r>
            <a:r>
              <a:rPr lang="en-GB" dirty="0" smtClean="0"/>
              <a:t> variation of the E field in the x-direction</a:t>
            </a:r>
          </a:p>
          <a:p>
            <a:pPr lvl="1"/>
            <a:r>
              <a:rPr lang="en-GB" dirty="0" smtClean="0"/>
              <a:t>0 - Has zero half </a:t>
            </a:r>
            <a:r>
              <a:rPr lang="en-GB" dirty="0" err="1" smtClean="0"/>
              <a:t>sinuisoid</a:t>
            </a:r>
            <a:r>
              <a:rPr lang="en-GB" dirty="0" smtClean="0"/>
              <a:t> variations in the y-direction</a:t>
            </a:r>
          </a:p>
          <a:p>
            <a:r>
              <a:rPr lang="en-GB" dirty="0" smtClean="0"/>
              <a:t>Higher modes, such as TE</a:t>
            </a:r>
            <a:r>
              <a:rPr lang="en-GB" baseline="-25000" dirty="0" smtClean="0"/>
              <a:t>20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617998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Consider TE</a:t>
            </a:r>
            <a:r>
              <a:rPr lang="en-GB" baseline="-25000" dirty="0" smtClean="0"/>
              <a:t>10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Propagation constant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𝑘𝑐𝑜𝑠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𝑘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𝜆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𝜆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𝑘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sSub>
                                        <m:sSubPr>
                                          <m:ctrlPr>
                                            <a:rPr lang="en-GB" i="1" smtClean="0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𝑓</m:t>
                                          </m:r>
                                        </m:e>
                                        <m:sub>
                                          <m:r>
                                            <a:rPr lang="en-GB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  <m:t>𝑓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r>
                  <a:rPr lang="en-GB" dirty="0" smtClean="0"/>
                  <a:t>	where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b>
                        <m:r>
                          <a:rPr lang="en-GB" i="1">
                            <a:latin typeface="Cambria Math"/>
                            <a:ea typeface="Cambria Math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dirty="0" smtClean="0"/>
                  <a:t>=2a and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𝑘</m:t>
                    </m:r>
                    <m:r>
                      <a:rPr lang="en-GB" b="0" i="1" smtClean="0">
                        <a:latin typeface="Cambria Math"/>
                      </a:rPr>
                      <m:t>=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𝜔</m:t>
                    </m:r>
                    <m:rad>
                      <m:radPr>
                        <m:degHide m:val="on"/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𝜇𝜖</m:t>
                        </m:r>
                      </m:e>
                    </m:rad>
                  </m:oMath>
                </a14:m>
                <a:endParaRPr lang="en-GB" dirty="0" smtClean="0"/>
              </a:p>
              <a:p>
                <a:r>
                  <a:rPr lang="en-GB" dirty="0" smtClean="0"/>
                  <a:t>Phase velocity of TE</a:t>
                </a:r>
                <a:r>
                  <a:rPr lang="en-GB" baseline="-25000" dirty="0" smtClean="0"/>
                  <a:t>10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𝑝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𝛽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𝜇𝜖</m:t>
                              </m:r>
                            </m:e>
                          </m:rad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1−</m:t>
                              </m:r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𝜆</m:t>
                                          </m:r>
                                        </m:num>
                                        <m:den>
                                          <m:sSub>
                                            <m:sSubPr>
                                              <m:ctrlPr>
                                                <a:rPr lang="en-GB" i="1">
                                                  <a:latin typeface="Cambria Math"/>
                                                  <a:ea typeface="Cambria Math"/>
                                                </a:rPr>
                                              </m:ctrlPr>
                                            </m:sSubPr>
                                            <m:e>
                                              <m:r>
                                                <a:rPr lang="en-GB" i="1">
                                                  <a:latin typeface="Cambria Math"/>
                                                  <a:ea typeface="Cambria Math"/>
                                                </a:rPr>
                                                <m:t>𝜆</m:t>
                                              </m:r>
                                            </m:e>
                                            <m:sub>
                                              <m:r>
                                                <a:rPr lang="en-GB" i="1">
                                                  <a:latin typeface="Cambria Math"/>
                                                  <a:ea typeface="Cambria Math"/>
                                                </a:rPr>
                                                <m:t>𝑐</m:t>
                                              </m:r>
                                            </m:sub>
                                          </m:sSub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endParaRPr lang="en-GB" dirty="0"/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20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5850169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TE</a:t>
            </a:r>
            <a:r>
              <a:rPr lang="en-GB" baseline="-25000" dirty="0"/>
              <a:t>10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10000"/>
              </a:bodyPr>
              <a:lstStyle/>
              <a:p>
                <a:r>
                  <a:rPr lang="en-GB" dirty="0" smtClean="0"/>
                  <a:t>Group velocity of TE</a:t>
                </a:r>
                <a:r>
                  <a:rPr lang="en-GB" baseline="-25000" dirty="0" smtClean="0"/>
                  <a:t>10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𝑣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𝑔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𝜔</m:t>
                          </m:r>
                        </m:num>
                        <m:den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𝜕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𝛽</m:t>
                          </m:r>
                        </m:den>
                      </m:f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1−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𝜆</m:t>
                                      </m:r>
                                    </m:num>
                                    <m:den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𝜆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𝑐</m:t>
                                          </m:r>
                                        </m:sub>
                                      </m:sSub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 smtClean="0">
                  <a:ea typeface="Cambria Math"/>
                </a:endParaRPr>
              </a:p>
              <a:p>
                <a:r>
                  <a:rPr lang="en-GB" dirty="0" smtClean="0"/>
                  <a:t>Guide wavelength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𝜆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𝑔</m:t>
                        </m:r>
                      </m:sub>
                    </m:sSub>
                  </m:oMath>
                </a14:m>
                <a:endParaRPr lang="en-GB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𝛽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𝑔</m:t>
                              </m:r>
                            </m:sub>
                          </m:sSub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𝜆</m:t>
                          </m:r>
                        </m:den>
                      </m:f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1−</m:t>
                          </m:r>
                          <m:f>
                            <m:f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bSup>
                                <m:sSubSupPr>
                                  <m:ctrlP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SupPr>
                                <m:e>
                                  <m:sSubSup>
                                    <m:sSubSupPr>
                                      <m:ctrlP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Sup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𝜆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𝑐</m:t>
                                      </m:r>
                                    </m:sub>
                                    <m:sup/>
                                  </m:sSubSup>
                                </m:e>
                                <m:sub/>
                                <m:sup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bSup>
                            </m:den>
                          </m:f>
                        </m:e>
                      </m:rad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𝑔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  <m:t>𝜆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𝜆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;        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𝜆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𝑎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; 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𝜆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𝑐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den>
                      </m:f>
                    </m:oMath>
                  </m:oMathPara>
                </a14:m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185" t="-202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0023890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</a:t>
            </a:r>
            <a:r>
              <a:rPr lang="en-GB" baseline="-25000" dirty="0"/>
              <a:t>10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Characteristic impedance</a:t>
                </a:r>
              </a:p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/>
                          </a:rPr>
                          <m:t>𝑧</m:t>
                        </m:r>
                      </m:e>
                      <m:sub>
                        <m:r>
                          <a:rPr lang="en-GB" b="0" i="1" smtClean="0">
                            <a:latin typeface="Cambria Math"/>
                          </a:rPr>
                          <m:t>𝑇𝐸</m:t>
                        </m:r>
                      </m:sub>
                    </m:sSub>
                    <m:r>
                      <a:rPr lang="en-GB" b="0" i="1" smtClean="0">
                        <a:latin typeface="Cambria Math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𝐸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𝑦</m:t>
                            </m:r>
                          </m:sub>
                        </m:sSub>
                      </m:num>
                      <m:den>
                        <m:r>
                          <a:rPr lang="en-GB" b="0" i="1" smtClean="0">
                            <a:latin typeface="Cambria Math"/>
                          </a:rPr>
                          <m:t>−</m:t>
                        </m:r>
                        <m:sSub>
                          <m:sSub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𝐻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/>
                              </a:rPr>
                              <m:t>𝑥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𝑧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en-GB" i="1">
                                <a:latin typeface="Cambria Math"/>
                                <a:ea typeface="Cambria Math"/>
                              </a:rPr>
                              <m:t>1−</m:t>
                            </m:r>
                            <m:sSup>
                              <m:sSupPr>
                                <m:ctrlPr>
                                  <a:rPr lang="en-GB" i="1" smtClean="0">
                                    <a:latin typeface="Cambria Math"/>
                                    <a:ea typeface="Cambria Math"/>
                                  </a:rPr>
                                </m:ctrlPr>
                              </m:sSupPr>
                              <m:e>
                                <m:d>
                                  <m:dPr>
                                    <m:ctrlPr>
                                      <a:rPr lang="en-GB" i="1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dPr>
                                  <m:e>
                                    <m:f>
                                      <m:fPr>
                                        <m:ctrlPr>
                                          <a:rPr lang="en-GB" i="1">
                                            <a:latin typeface="Cambria Math"/>
                                            <a:ea typeface="Cambria Math"/>
                                          </a:rPr>
                                        </m:ctrlPr>
                                      </m:fPr>
                                      <m:num>
                                        <m:sSup>
                                          <m:sSupPr>
                                            <m:ctrlPr>
                                              <a:rPr lang="en-GB" i="1" smtClean="0">
                                                <a:latin typeface="Cambria Math"/>
                                                <a:ea typeface="Cambria Math"/>
                                              </a:rPr>
                                            </m:ctrlPr>
                                          </m:sSupPr>
                                          <m:e>
                                            <m:r>
                                              <a:rPr lang="en-GB" i="1">
                                                <a:latin typeface="Cambria Math"/>
                                                <a:ea typeface="Cambria Math"/>
                                              </a:rPr>
                                              <m:t>𝜆</m:t>
                                            </m:r>
                                          </m:e>
                                          <m:sup>
                                            <m:r>
                                              <a:rPr lang="en-GB" b="0" i="1" smtClean="0">
                                                <a:latin typeface="Cambria Math"/>
                                                <a:ea typeface="Cambria Math"/>
                                              </a:rPr>
                                              <m:t>2</m:t>
                                            </m:r>
                                          </m:sup>
                                        </m:sSup>
                                      </m:num>
                                      <m:den>
                                        <m:sSup>
                                          <m:sSupPr>
                                            <m:ctrlPr>
                                              <a:rPr lang="en-GB" i="1" smtClean="0">
                                                <a:latin typeface="Cambria Math"/>
                                                <a:ea typeface="Cambria Math"/>
                                              </a:rPr>
                                            </m:ctrlPr>
                                          </m:sSupPr>
                                          <m:e>
                                            <m:sSub>
                                              <m:sSubPr>
                                                <m:ctrlPr>
                                                  <a:rPr lang="en-GB" i="1">
                                                    <a:latin typeface="Cambria Math"/>
                                                    <a:ea typeface="Cambria Math"/>
                                                  </a:rPr>
                                                </m:ctrlPr>
                                              </m:sSubPr>
                                              <m:e>
                                                <m:r>
                                                  <a:rPr lang="en-GB" i="1">
                                                    <a:latin typeface="Cambria Math"/>
                                                    <a:ea typeface="Cambria Math"/>
                                                  </a:rPr>
                                                  <m:t>𝜆</m:t>
                                                </m:r>
                                              </m:e>
                                              <m:sub>
                                                <m:r>
                                                  <a:rPr lang="en-GB" i="1">
                                                    <a:latin typeface="Cambria Math"/>
                                                    <a:ea typeface="Cambria Math"/>
                                                  </a:rPr>
                                                  <m:t>𝑐</m:t>
                                                </m:r>
                                              </m:sub>
                                            </m:sSub>
                                          </m:e>
                                          <m:sup>
                                            <m:r>
                                              <a:rPr lang="en-GB" b="0" i="1" smtClean="0">
                                                <a:latin typeface="Cambria Math"/>
                                                <a:ea typeface="Cambria Math"/>
                                              </a:rPr>
                                              <m:t>2</m:t>
                                            </m:r>
                                          </m:sup>
                                        </m:sSup>
                                      </m:den>
                                    </m:f>
                                  </m:e>
                                </m:d>
                              </m:e>
                              <m:sup/>
                            </m:sSup>
                          </m:e>
                        </m:rad>
                      </m:den>
                    </m:f>
                  </m:oMath>
                </a14:m>
                <a:endParaRPr lang="en-GB" dirty="0" smtClean="0"/>
              </a:p>
              <a:p>
                <a:r>
                  <a:rPr lang="en-GB" dirty="0" smtClean="0"/>
                  <a:t>Remember the transmission line analogy,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</a:rPr>
                          <m:t>𝐸</m:t>
                        </m:r>
                      </m:e>
                      <m:sub>
                        <m:r>
                          <a:rPr lang="en-GB" i="1">
                            <a:latin typeface="Cambria Math"/>
                          </a:rPr>
                          <m:t>𝑦</m:t>
                        </m:r>
                      </m:sub>
                    </m:sSub>
                  </m:oMath>
                </a14:m>
                <a:r>
                  <a:rPr lang="en-GB" dirty="0" smtClean="0"/>
                  <a:t> for V,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/>
                      </a:rPr>
                      <m:t>𝐻</m:t>
                    </m:r>
                    <m:r>
                      <a:rPr lang="en-GB" i="1">
                        <a:latin typeface="Cambria Math"/>
                      </a:rPr>
                      <m:t>﷮</m:t>
                    </m:r>
                    <m:r>
                      <a:rPr lang="en-GB" i="1" baseline="-25000">
                        <a:latin typeface="Cambria Math"/>
                      </a:rPr>
                      <m:t>𝑥</m:t>
                    </m:r>
                  </m:oMath>
                </a14:m>
                <a:r>
                  <a:rPr lang="en-GB" dirty="0" smtClean="0"/>
                  <a:t> for I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8352878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Fields in a TE</a:t>
            </a:r>
            <a:r>
              <a:rPr lang="en-GB" baseline="-25000" dirty="0" smtClean="0"/>
              <a:t>10</a:t>
            </a:r>
            <a:r>
              <a:rPr lang="en-GB" dirty="0" smtClean="0"/>
              <a:t> Wave Guide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y variation of fields within a x b cross-section</a:t>
            </a:r>
          </a:p>
          <a:p>
            <a:endParaRPr lang="en-GB" dirty="0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708920"/>
            <a:ext cx="7704856" cy="27302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80173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 Flow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Poynting Vector:</a:t>
                </a:r>
              </a:p>
              <a:p>
                <a:endParaRPr lang="en-GB" dirty="0"/>
              </a:p>
              <a:p>
                <a:endParaRPr lang="en-GB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𝑃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nary>
                        <m:nary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/2</m:t>
                          </m:r>
                        </m:sub>
                        <m:sup>
                          <m:r>
                            <a:rPr lang="en-GB" b="0" i="1" smtClean="0">
                              <a:latin typeface="Cambria Math"/>
                            </a:rPr>
                            <m:t>𝑎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/2</m:t>
                          </m:r>
                        </m:sup>
                        <m:e>
                          <m:nary>
                            <m:nary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b="0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en-GB" b="0" i="1" smtClean="0">
                                  <a:latin typeface="Cambria Math"/>
                                </a:rPr>
                                <m:t>/2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𝑏</m:t>
                              </m:r>
                              <m:r>
                                <a:rPr lang="en-GB" b="0" i="1" smtClean="0">
                                  <a:latin typeface="Cambria Math"/>
                                </a:rPr>
                                <m:t>/2</m:t>
                              </m:r>
                            </m:sup>
                            <m:e>
                              <m:d>
                                <m:dPr>
                                  <m:ctrlPr>
                                    <a:rPr lang="en-GB" b="0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b="0" i="1" smtClean="0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𝐸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𝑦</m:t>
                                      </m:r>
                                    </m:sub>
                                  </m:s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.</m:t>
                                  </m:r>
                                  <m:sSub>
                                    <m:sSubPr>
                                      <m:ctrlPr>
                                        <a:rPr lang="en-GB" b="0" i="1" smtClean="0">
                                          <a:latin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𝐻</m:t>
                                      </m:r>
                                    </m:e>
                                    <m:sub>
                                      <m:r>
                                        <a:rPr lang="en-GB" b="0" i="1" smtClean="0">
                                          <a:latin typeface="Cambria Math"/>
                                        </a:rPr>
                                        <m:t>𝑥</m:t>
                                      </m:r>
                                    </m:sub>
                                  </m:sSub>
                                </m:e>
                              </m:d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𝑥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𝑦</m:t>
                                  </m:r>
                                </m:sub>
                              </m:sSub>
                            </m:e>
                          </m:nary>
                        </m:e>
                      </m:nary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|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</a:rPr>
                                <m:t>|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  <m:sSub>
                            <m:sSubPr>
                              <m:ctrlPr>
                                <a:rPr lang="en-GB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</a:rPr>
                                <m:t>𝑇𝐸</m:t>
                              </m:r>
                            </m:sub>
                          </m:sSub>
                        </m:den>
                      </m:f>
                      <m:nary>
                        <m:naryPr>
                          <m:ctrlPr>
                            <a:rPr lang="en-GB" i="1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i="1">
                              <a:latin typeface="Cambria Math"/>
                            </a:rPr>
                            <m:t>−</m:t>
                          </m:r>
                          <m:r>
                            <a:rPr lang="en-GB" i="1">
                              <a:latin typeface="Cambria Math"/>
                            </a:rPr>
                            <m:t>𝑎</m:t>
                          </m:r>
                          <m:r>
                            <a:rPr lang="en-GB" i="1">
                              <a:latin typeface="Cambria Math"/>
                            </a:rPr>
                            <m:t>/2</m:t>
                          </m:r>
                        </m:sub>
                        <m:sup>
                          <m:r>
                            <a:rPr lang="en-GB" i="1">
                              <a:latin typeface="Cambria Math"/>
                            </a:rPr>
                            <m:t>𝑎</m:t>
                          </m:r>
                          <m:r>
                            <a:rPr lang="en-GB" i="1">
                              <a:latin typeface="Cambria Math"/>
                            </a:rPr>
                            <m:t>/2</m:t>
                          </m:r>
                        </m:sup>
                        <m:e>
                          <m:nary>
                            <m:nary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naryPr>
                            <m:sub>
                              <m:r>
                                <m:rPr>
                                  <m:brk m:alnAt="23"/>
                                </m:rPr>
                                <a:rPr lang="en-GB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𝑏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/2</m:t>
                              </m:r>
                            </m:sub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𝑏</m:t>
                              </m:r>
                              <m:r>
                                <a:rPr lang="en-GB" i="1">
                                  <a:latin typeface="Cambria Math"/>
                                </a:rPr>
                                <m:t>/2</m:t>
                              </m:r>
                            </m:sup>
                            <m:e>
                              <m:sSup>
                                <m:sSupPr>
                                  <m:ctrlPr>
                                    <a:rPr lang="en-GB" i="1" smtClean="0">
                                      <a:latin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𝑐𝑜𝑠</m:t>
                                  </m:r>
                                </m:e>
                                <m:sup>
                                  <m:r>
                                    <a:rPr lang="en-GB" b="0" i="1" smtClean="0">
                                      <a:latin typeface="Cambria Math"/>
                                    </a:rPr>
                                    <m:t>2</m:t>
                                  </m:r>
                                </m:sup>
                              </m:sSup>
                              <m:d>
                                <m:d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𝜋</m:t>
                                      </m:r>
                                      <m: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  <m:t>𝑥</m:t>
                                      </m:r>
                                    </m:num>
                                    <m:den>
                                      <m:r>
                                        <a:rPr lang="en-GB" b="0" i="1" smtClean="0">
                                          <a:latin typeface="Cambria Math"/>
                                          <a:ea typeface="Cambria Math"/>
                                        </a:rPr>
                                        <m:t>𝑎</m:t>
                                      </m:r>
                                    </m:den>
                                  </m:f>
                                </m:e>
                              </m:d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𝑥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𝑦</m:t>
                                  </m:r>
                                </m:sub>
                              </m:sSub>
                            </m:e>
                          </m:nary>
                        </m:e>
                      </m:nary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|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</a:rPr>
                                    <m:t>0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</a:rPr>
                                <m:t>|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𝑎𝑏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4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𝑧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</a:rPr>
                                <m:t>𝑇𝐸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17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276872"/>
            <a:ext cx="3629025" cy="101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5045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1142</Words>
  <Application>Microsoft Office PowerPoint</Application>
  <PresentationFormat>On-screen Show (4:3)</PresentationFormat>
  <Paragraphs>201</Paragraphs>
  <Slides>39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Office Theme</vt:lpstr>
      <vt:lpstr>Microwaves 1:  Plane Waves</vt:lpstr>
      <vt:lpstr>James Clerk Maxwell [1855] </vt:lpstr>
      <vt:lpstr>Plane Electromagnetic Wave</vt:lpstr>
      <vt:lpstr>Actual Field Given By</vt:lpstr>
      <vt:lpstr>Phase Velocity</vt:lpstr>
      <vt:lpstr>Plane Wave</vt:lpstr>
      <vt:lpstr>Plane Wave Impedance</vt:lpstr>
      <vt:lpstr>Plane Waves Cont.</vt:lpstr>
      <vt:lpstr>Velocities of Propagation</vt:lpstr>
      <vt:lpstr>Power Flow in a Plane Wave</vt:lpstr>
      <vt:lpstr>Averaged for Sinuisoidal Fields</vt:lpstr>
      <vt:lpstr>Parallel Plate TEM Waveguide</vt:lpstr>
      <vt:lpstr>PowerPoint Presentation</vt:lpstr>
      <vt:lpstr>PowerPoint Presentation</vt:lpstr>
      <vt:lpstr>Transmission Line Analogy</vt:lpstr>
      <vt:lpstr>Analogy cont.</vt:lpstr>
      <vt:lpstr>Analogy cont.</vt:lpstr>
      <vt:lpstr>Interference in Plane Waves</vt:lpstr>
      <vt:lpstr>Interference</vt:lpstr>
      <vt:lpstr>Interference </vt:lpstr>
      <vt:lpstr>Interference</vt:lpstr>
      <vt:lpstr>Interference</vt:lpstr>
      <vt:lpstr>Interference</vt:lpstr>
      <vt:lpstr>Parallel Plate Waveguides, TE Mode</vt:lpstr>
      <vt:lpstr>TE Mode</vt:lpstr>
      <vt:lpstr>Cut Off</vt:lpstr>
      <vt:lpstr>Away from Cut-Off</vt:lpstr>
      <vt:lpstr>Z-dependence</vt:lpstr>
      <vt:lpstr>Modes</vt:lpstr>
      <vt:lpstr>Modes</vt:lpstr>
      <vt:lpstr>Impedance</vt:lpstr>
      <vt:lpstr>Rectangular Wave Guides</vt:lpstr>
      <vt:lpstr>Rectangular Wave Guides</vt:lpstr>
      <vt:lpstr>Mode Designation</vt:lpstr>
      <vt:lpstr>Consider TE10</vt:lpstr>
      <vt:lpstr>Consider TE10</vt:lpstr>
      <vt:lpstr>TE10</vt:lpstr>
      <vt:lpstr>Fields in a TE10 Wave Guide</vt:lpstr>
      <vt:lpstr>Power Flow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Microwaves 1:  Plane Waves</dc:title>
  <dc:creator>Rees, John</dc:creator>
  <cp:lastModifiedBy>Rees, John</cp:lastModifiedBy>
  <cp:revision>23</cp:revision>
  <dcterms:created xsi:type="dcterms:W3CDTF">2016-02-19T13:09:06Z</dcterms:created>
  <dcterms:modified xsi:type="dcterms:W3CDTF">2016-02-23T15:21:41Z</dcterms:modified>
</cp:coreProperties>
</file>