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2" r:id="rId6"/>
    <p:sldId id="259" r:id="rId7"/>
    <p:sldId id="260" r:id="rId8"/>
    <p:sldId id="261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6D8"/>
    <a:srgbClr val="5F87C9"/>
    <a:srgbClr val="E692D4"/>
    <a:srgbClr val="B313AB"/>
    <a:srgbClr val="2B48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1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319097-1044-4E90-8617-00AB39A8873A}" type="doc">
      <dgm:prSet loTypeId="urn:microsoft.com/office/officeart/2005/8/layout/radial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3E4AFC-2E58-4353-94CF-6436D0715968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ISOC Reservations Roles</a:t>
          </a:r>
        </a:p>
      </dgm:t>
    </dgm:pt>
    <dgm:pt modelId="{56335788-73D1-4D80-8406-6C36496608EE}" type="parTrans" cxnId="{A3A280BA-FA81-43C1-8BE1-2EC0481A7BE7}">
      <dgm:prSet/>
      <dgm:spPr/>
      <dgm:t>
        <a:bodyPr/>
        <a:lstStyle/>
        <a:p>
          <a:endParaRPr lang="en-GB"/>
        </a:p>
      </dgm:t>
    </dgm:pt>
    <dgm:pt modelId="{464F12D9-94CF-4B22-9B96-682361B0EE01}" type="sibTrans" cxnId="{A3A280BA-FA81-43C1-8BE1-2EC0481A7BE7}">
      <dgm:prSet/>
      <dgm:spPr/>
      <dgm:t>
        <a:bodyPr/>
        <a:lstStyle/>
        <a:p>
          <a:endParaRPr lang="en-GB"/>
        </a:p>
      </dgm:t>
    </dgm:pt>
    <dgm:pt modelId="{A4F93CA5-6C3C-4883-8AA3-5E3CB9B404BF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Admin</a:t>
          </a:r>
        </a:p>
      </dgm:t>
    </dgm:pt>
    <dgm:pt modelId="{B120686F-CB72-47AD-8E1F-0564940D608D}" type="parTrans" cxnId="{CEAC3F14-A768-40A3-B4F3-147959E376D1}">
      <dgm:prSet/>
      <dgm:spPr/>
      <dgm:t>
        <a:bodyPr/>
        <a:lstStyle/>
        <a:p>
          <a:endParaRPr lang="en-GB"/>
        </a:p>
      </dgm:t>
    </dgm:pt>
    <dgm:pt modelId="{C6829446-2258-4805-A793-DEA91CAC57E4}" type="sibTrans" cxnId="{CEAC3F14-A768-40A3-B4F3-147959E376D1}">
      <dgm:prSet/>
      <dgm:spPr/>
      <dgm:t>
        <a:bodyPr/>
        <a:lstStyle/>
        <a:p>
          <a:endParaRPr lang="en-GB"/>
        </a:p>
      </dgm:t>
    </dgm:pt>
    <dgm:pt modelId="{F13EFAD1-94C1-4599-A26F-658305B11ACE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Host</a:t>
          </a:r>
        </a:p>
      </dgm:t>
    </dgm:pt>
    <dgm:pt modelId="{E2603652-24E5-421E-AF50-E7C6C8341B5F}" type="parTrans" cxnId="{A994B1B3-A98D-4A61-B16B-A17A90B6AA6B}">
      <dgm:prSet/>
      <dgm:spPr/>
      <dgm:t>
        <a:bodyPr/>
        <a:lstStyle/>
        <a:p>
          <a:endParaRPr lang="en-GB"/>
        </a:p>
      </dgm:t>
    </dgm:pt>
    <dgm:pt modelId="{3E01EFC8-8F62-4463-AD52-1704E9A9AE75}" type="sibTrans" cxnId="{A994B1B3-A98D-4A61-B16B-A17A90B6AA6B}">
      <dgm:prSet/>
      <dgm:spPr/>
      <dgm:t>
        <a:bodyPr/>
        <a:lstStyle/>
        <a:p>
          <a:endParaRPr lang="en-GB"/>
        </a:p>
      </dgm:t>
    </dgm:pt>
    <dgm:pt modelId="{38FE8CAB-FD36-4123-9A0B-AC4D4F20E918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Customer</a:t>
          </a:r>
        </a:p>
      </dgm:t>
    </dgm:pt>
    <dgm:pt modelId="{F3BB1DD5-1789-49F2-B9A5-17D31FD190AB}" type="parTrans" cxnId="{43D010FF-BBE2-45F9-9A2A-0ED9AB4C935E}">
      <dgm:prSet/>
      <dgm:spPr/>
      <dgm:t>
        <a:bodyPr/>
        <a:lstStyle/>
        <a:p>
          <a:endParaRPr lang="en-GB"/>
        </a:p>
      </dgm:t>
    </dgm:pt>
    <dgm:pt modelId="{291E91FF-A863-40B1-BD7D-749416C3AA27}" type="sibTrans" cxnId="{43D010FF-BBE2-45F9-9A2A-0ED9AB4C935E}">
      <dgm:prSet/>
      <dgm:spPr/>
      <dgm:t>
        <a:bodyPr/>
        <a:lstStyle/>
        <a:p>
          <a:endParaRPr lang="en-GB"/>
        </a:p>
      </dgm:t>
    </dgm:pt>
    <dgm:pt modelId="{0D3A9D92-F33C-4D60-BE8D-92228B873977}">
      <dgm:prSet phldrT="[Text]"/>
      <dgm:spPr/>
      <dgm:t>
        <a:bodyPr/>
        <a:lstStyle/>
        <a:p>
          <a:r>
            <a:rPr lang="en-GB" dirty="0" err="1">
              <a:latin typeface="Amasis MT Pro" panose="02040504050005020304" pitchFamily="18" charset="0"/>
            </a:rPr>
            <a:t>ISOC_Admin</a:t>
          </a:r>
          <a:endParaRPr lang="en-GB" dirty="0">
            <a:latin typeface="Amasis MT Pro" panose="02040504050005020304" pitchFamily="18" charset="0"/>
          </a:endParaRPr>
        </a:p>
      </dgm:t>
    </dgm:pt>
    <dgm:pt modelId="{B8A60A14-D372-4DF9-AF0A-13F7086D9BAE}" type="parTrans" cxnId="{975BB77F-E91D-468A-A608-DDC1ABFE206A}">
      <dgm:prSet/>
      <dgm:spPr/>
      <dgm:t>
        <a:bodyPr/>
        <a:lstStyle/>
        <a:p>
          <a:endParaRPr lang="en-GB"/>
        </a:p>
      </dgm:t>
    </dgm:pt>
    <dgm:pt modelId="{E461B8A5-485A-4608-AC7B-D5AF92DD21ED}" type="sibTrans" cxnId="{975BB77F-E91D-468A-A608-DDC1ABFE206A}">
      <dgm:prSet/>
      <dgm:spPr/>
      <dgm:t>
        <a:bodyPr/>
        <a:lstStyle/>
        <a:p>
          <a:endParaRPr lang="en-GB"/>
        </a:p>
      </dgm:t>
    </dgm:pt>
    <dgm:pt modelId="{FEC0FD97-D692-403C-B178-582339CAF310}" type="pres">
      <dgm:prSet presAssocID="{79319097-1044-4E90-8617-00AB39A8873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F09EEFD-9D2A-4ED6-A8E7-A6AEC2E0DF41}" type="pres">
      <dgm:prSet presAssocID="{1A3E4AFC-2E58-4353-94CF-6436D0715968}" presName="centerShape" presStyleLbl="node0" presStyleIdx="0" presStyleCnt="1"/>
      <dgm:spPr/>
    </dgm:pt>
    <dgm:pt modelId="{90E63F6A-B122-4740-BCA5-27073363EDB8}" type="pres">
      <dgm:prSet presAssocID="{0D3A9D92-F33C-4D60-BE8D-92228B873977}" presName="node" presStyleLbl="node1" presStyleIdx="0" presStyleCnt="4">
        <dgm:presLayoutVars>
          <dgm:bulletEnabled val="1"/>
        </dgm:presLayoutVars>
      </dgm:prSet>
      <dgm:spPr/>
    </dgm:pt>
    <dgm:pt modelId="{DB01885F-582B-498B-B5D3-34E870A321DA}" type="pres">
      <dgm:prSet presAssocID="{0D3A9D92-F33C-4D60-BE8D-92228B873977}" presName="dummy" presStyleCnt="0"/>
      <dgm:spPr/>
    </dgm:pt>
    <dgm:pt modelId="{5D7BA318-EA7C-4B63-8949-0C44CC9731AC}" type="pres">
      <dgm:prSet presAssocID="{E461B8A5-485A-4608-AC7B-D5AF92DD21ED}" presName="sibTrans" presStyleLbl="sibTrans2D1" presStyleIdx="0" presStyleCnt="4"/>
      <dgm:spPr/>
    </dgm:pt>
    <dgm:pt modelId="{6F6F8F88-58FF-454F-93A6-E008F541164A}" type="pres">
      <dgm:prSet presAssocID="{A4F93CA5-6C3C-4883-8AA3-5E3CB9B404BF}" presName="node" presStyleLbl="node1" presStyleIdx="1" presStyleCnt="4">
        <dgm:presLayoutVars>
          <dgm:bulletEnabled val="1"/>
        </dgm:presLayoutVars>
      </dgm:prSet>
      <dgm:spPr/>
    </dgm:pt>
    <dgm:pt modelId="{0CF297ED-8B8F-4688-8AD0-7F605C977043}" type="pres">
      <dgm:prSet presAssocID="{A4F93CA5-6C3C-4883-8AA3-5E3CB9B404BF}" presName="dummy" presStyleCnt="0"/>
      <dgm:spPr/>
    </dgm:pt>
    <dgm:pt modelId="{D2841B3C-1010-47DF-9044-37C0D291C674}" type="pres">
      <dgm:prSet presAssocID="{C6829446-2258-4805-A793-DEA91CAC57E4}" presName="sibTrans" presStyleLbl="sibTrans2D1" presStyleIdx="1" presStyleCnt="4"/>
      <dgm:spPr/>
    </dgm:pt>
    <dgm:pt modelId="{1CD655E2-A691-434D-9FC3-3B093DC9BCC5}" type="pres">
      <dgm:prSet presAssocID="{F13EFAD1-94C1-4599-A26F-658305B11ACE}" presName="node" presStyleLbl="node1" presStyleIdx="2" presStyleCnt="4">
        <dgm:presLayoutVars>
          <dgm:bulletEnabled val="1"/>
        </dgm:presLayoutVars>
      </dgm:prSet>
      <dgm:spPr/>
    </dgm:pt>
    <dgm:pt modelId="{54CE1770-367C-417A-9074-8B4025AE9454}" type="pres">
      <dgm:prSet presAssocID="{F13EFAD1-94C1-4599-A26F-658305B11ACE}" presName="dummy" presStyleCnt="0"/>
      <dgm:spPr/>
    </dgm:pt>
    <dgm:pt modelId="{CC2EE89F-0684-4CBB-AE9E-B610AA456497}" type="pres">
      <dgm:prSet presAssocID="{3E01EFC8-8F62-4463-AD52-1704E9A9AE75}" presName="sibTrans" presStyleLbl="sibTrans2D1" presStyleIdx="2" presStyleCnt="4"/>
      <dgm:spPr/>
    </dgm:pt>
    <dgm:pt modelId="{ECFA43C6-798B-46B0-8B27-889C7D3A2627}" type="pres">
      <dgm:prSet presAssocID="{38FE8CAB-FD36-4123-9A0B-AC4D4F20E918}" presName="node" presStyleLbl="node1" presStyleIdx="3" presStyleCnt="4">
        <dgm:presLayoutVars>
          <dgm:bulletEnabled val="1"/>
        </dgm:presLayoutVars>
      </dgm:prSet>
      <dgm:spPr/>
    </dgm:pt>
    <dgm:pt modelId="{2C590B20-A692-4FBC-81D0-98B9EF70E98A}" type="pres">
      <dgm:prSet presAssocID="{38FE8CAB-FD36-4123-9A0B-AC4D4F20E918}" presName="dummy" presStyleCnt="0"/>
      <dgm:spPr/>
    </dgm:pt>
    <dgm:pt modelId="{F8CC1926-F314-4813-A485-6A4A74588C9F}" type="pres">
      <dgm:prSet presAssocID="{291E91FF-A863-40B1-BD7D-749416C3AA27}" presName="sibTrans" presStyleLbl="sibTrans2D1" presStyleIdx="3" presStyleCnt="4"/>
      <dgm:spPr/>
    </dgm:pt>
  </dgm:ptLst>
  <dgm:cxnLst>
    <dgm:cxn modelId="{39A5740F-789C-406F-B8B2-B3FF4B457ADF}" type="presOf" srcId="{A4F93CA5-6C3C-4883-8AA3-5E3CB9B404BF}" destId="{6F6F8F88-58FF-454F-93A6-E008F541164A}" srcOrd="0" destOrd="0" presId="urn:microsoft.com/office/officeart/2005/8/layout/radial6"/>
    <dgm:cxn modelId="{CEAC3F14-A768-40A3-B4F3-147959E376D1}" srcId="{1A3E4AFC-2E58-4353-94CF-6436D0715968}" destId="{A4F93CA5-6C3C-4883-8AA3-5E3CB9B404BF}" srcOrd="1" destOrd="0" parTransId="{B120686F-CB72-47AD-8E1F-0564940D608D}" sibTransId="{C6829446-2258-4805-A793-DEA91CAC57E4}"/>
    <dgm:cxn modelId="{D4496933-0E53-4042-9CBD-06C508708B80}" type="presOf" srcId="{F13EFAD1-94C1-4599-A26F-658305B11ACE}" destId="{1CD655E2-A691-434D-9FC3-3B093DC9BCC5}" srcOrd="0" destOrd="0" presId="urn:microsoft.com/office/officeart/2005/8/layout/radial6"/>
    <dgm:cxn modelId="{EA7B7F43-55F7-40AB-83D6-543A6EBED070}" type="presOf" srcId="{1A3E4AFC-2E58-4353-94CF-6436D0715968}" destId="{5F09EEFD-9D2A-4ED6-A8E7-A6AEC2E0DF41}" srcOrd="0" destOrd="0" presId="urn:microsoft.com/office/officeart/2005/8/layout/radial6"/>
    <dgm:cxn modelId="{421E7476-DCD7-4E9D-844E-5F807E4A80FD}" type="presOf" srcId="{0D3A9D92-F33C-4D60-BE8D-92228B873977}" destId="{90E63F6A-B122-4740-BCA5-27073363EDB8}" srcOrd="0" destOrd="0" presId="urn:microsoft.com/office/officeart/2005/8/layout/radial6"/>
    <dgm:cxn modelId="{2CEF9D76-019F-40B3-9965-155903AAC69E}" type="presOf" srcId="{38FE8CAB-FD36-4123-9A0B-AC4D4F20E918}" destId="{ECFA43C6-798B-46B0-8B27-889C7D3A2627}" srcOrd="0" destOrd="0" presId="urn:microsoft.com/office/officeart/2005/8/layout/radial6"/>
    <dgm:cxn modelId="{4ADD9B7D-31EF-4E47-B25C-42AB64D1D1E2}" type="presOf" srcId="{C6829446-2258-4805-A793-DEA91CAC57E4}" destId="{D2841B3C-1010-47DF-9044-37C0D291C674}" srcOrd="0" destOrd="0" presId="urn:microsoft.com/office/officeart/2005/8/layout/radial6"/>
    <dgm:cxn modelId="{975BB77F-E91D-468A-A608-DDC1ABFE206A}" srcId="{1A3E4AFC-2E58-4353-94CF-6436D0715968}" destId="{0D3A9D92-F33C-4D60-BE8D-92228B873977}" srcOrd="0" destOrd="0" parTransId="{B8A60A14-D372-4DF9-AF0A-13F7086D9BAE}" sibTransId="{E461B8A5-485A-4608-AC7B-D5AF92DD21ED}"/>
    <dgm:cxn modelId="{C89B0F95-4FB2-45FC-9FCF-97E051ACEFE7}" type="presOf" srcId="{3E01EFC8-8F62-4463-AD52-1704E9A9AE75}" destId="{CC2EE89F-0684-4CBB-AE9E-B610AA456497}" srcOrd="0" destOrd="0" presId="urn:microsoft.com/office/officeart/2005/8/layout/radial6"/>
    <dgm:cxn modelId="{274E7D95-E290-458D-8240-32265EBE3CA2}" type="presOf" srcId="{291E91FF-A863-40B1-BD7D-749416C3AA27}" destId="{F8CC1926-F314-4813-A485-6A4A74588C9F}" srcOrd="0" destOrd="0" presId="urn:microsoft.com/office/officeart/2005/8/layout/radial6"/>
    <dgm:cxn modelId="{A994B1B3-A98D-4A61-B16B-A17A90B6AA6B}" srcId="{1A3E4AFC-2E58-4353-94CF-6436D0715968}" destId="{F13EFAD1-94C1-4599-A26F-658305B11ACE}" srcOrd="2" destOrd="0" parTransId="{E2603652-24E5-421E-AF50-E7C6C8341B5F}" sibTransId="{3E01EFC8-8F62-4463-AD52-1704E9A9AE75}"/>
    <dgm:cxn modelId="{A3A280BA-FA81-43C1-8BE1-2EC0481A7BE7}" srcId="{79319097-1044-4E90-8617-00AB39A8873A}" destId="{1A3E4AFC-2E58-4353-94CF-6436D0715968}" srcOrd="0" destOrd="0" parTransId="{56335788-73D1-4D80-8406-6C36496608EE}" sibTransId="{464F12D9-94CF-4B22-9B96-682361B0EE01}"/>
    <dgm:cxn modelId="{B8667FCF-35CF-40BF-9406-6F1A13C63864}" type="presOf" srcId="{E461B8A5-485A-4608-AC7B-D5AF92DD21ED}" destId="{5D7BA318-EA7C-4B63-8949-0C44CC9731AC}" srcOrd="0" destOrd="0" presId="urn:microsoft.com/office/officeart/2005/8/layout/radial6"/>
    <dgm:cxn modelId="{9A1D85DF-6B2F-4011-982B-D2E6550B1E4C}" type="presOf" srcId="{79319097-1044-4E90-8617-00AB39A8873A}" destId="{FEC0FD97-D692-403C-B178-582339CAF310}" srcOrd="0" destOrd="0" presId="urn:microsoft.com/office/officeart/2005/8/layout/radial6"/>
    <dgm:cxn modelId="{43D010FF-BBE2-45F9-9A2A-0ED9AB4C935E}" srcId="{1A3E4AFC-2E58-4353-94CF-6436D0715968}" destId="{38FE8CAB-FD36-4123-9A0B-AC4D4F20E918}" srcOrd="3" destOrd="0" parTransId="{F3BB1DD5-1789-49F2-B9A5-17D31FD190AB}" sibTransId="{291E91FF-A863-40B1-BD7D-749416C3AA27}"/>
    <dgm:cxn modelId="{DFB0D67E-B330-4BD0-91A0-771A7D1D374B}" type="presParOf" srcId="{FEC0FD97-D692-403C-B178-582339CAF310}" destId="{5F09EEFD-9D2A-4ED6-A8E7-A6AEC2E0DF41}" srcOrd="0" destOrd="0" presId="urn:microsoft.com/office/officeart/2005/8/layout/radial6"/>
    <dgm:cxn modelId="{0472AA78-4979-4256-BA36-7E7CA279A711}" type="presParOf" srcId="{FEC0FD97-D692-403C-B178-582339CAF310}" destId="{90E63F6A-B122-4740-BCA5-27073363EDB8}" srcOrd="1" destOrd="0" presId="urn:microsoft.com/office/officeart/2005/8/layout/radial6"/>
    <dgm:cxn modelId="{5DB20B36-4623-4053-9C4F-0CA7BCBD84A9}" type="presParOf" srcId="{FEC0FD97-D692-403C-B178-582339CAF310}" destId="{DB01885F-582B-498B-B5D3-34E870A321DA}" srcOrd="2" destOrd="0" presId="urn:microsoft.com/office/officeart/2005/8/layout/radial6"/>
    <dgm:cxn modelId="{412CEB20-B072-4A86-9F86-15C5F29584C0}" type="presParOf" srcId="{FEC0FD97-D692-403C-B178-582339CAF310}" destId="{5D7BA318-EA7C-4B63-8949-0C44CC9731AC}" srcOrd="3" destOrd="0" presId="urn:microsoft.com/office/officeart/2005/8/layout/radial6"/>
    <dgm:cxn modelId="{29ACC861-82F8-49D8-853E-13F32CDA97A5}" type="presParOf" srcId="{FEC0FD97-D692-403C-B178-582339CAF310}" destId="{6F6F8F88-58FF-454F-93A6-E008F541164A}" srcOrd="4" destOrd="0" presId="urn:microsoft.com/office/officeart/2005/8/layout/radial6"/>
    <dgm:cxn modelId="{2F455BC0-F8C0-4575-92F9-32E395D0A2A1}" type="presParOf" srcId="{FEC0FD97-D692-403C-B178-582339CAF310}" destId="{0CF297ED-8B8F-4688-8AD0-7F605C977043}" srcOrd="5" destOrd="0" presId="urn:microsoft.com/office/officeart/2005/8/layout/radial6"/>
    <dgm:cxn modelId="{77A6F59F-F982-4318-AEEE-81048A57AB67}" type="presParOf" srcId="{FEC0FD97-D692-403C-B178-582339CAF310}" destId="{D2841B3C-1010-47DF-9044-37C0D291C674}" srcOrd="6" destOrd="0" presId="urn:microsoft.com/office/officeart/2005/8/layout/radial6"/>
    <dgm:cxn modelId="{B58B67C3-59A4-4FFC-9D56-E38EEB642F70}" type="presParOf" srcId="{FEC0FD97-D692-403C-B178-582339CAF310}" destId="{1CD655E2-A691-434D-9FC3-3B093DC9BCC5}" srcOrd="7" destOrd="0" presId="urn:microsoft.com/office/officeart/2005/8/layout/radial6"/>
    <dgm:cxn modelId="{5AD92E10-D579-443B-9CBF-0424148DEC60}" type="presParOf" srcId="{FEC0FD97-D692-403C-B178-582339CAF310}" destId="{54CE1770-367C-417A-9074-8B4025AE9454}" srcOrd="8" destOrd="0" presId="urn:microsoft.com/office/officeart/2005/8/layout/radial6"/>
    <dgm:cxn modelId="{94653313-3FF6-4076-9A3C-86D435B7619F}" type="presParOf" srcId="{FEC0FD97-D692-403C-B178-582339CAF310}" destId="{CC2EE89F-0684-4CBB-AE9E-B610AA456497}" srcOrd="9" destOrd="0" presId="urn:microsoft.com/office/officeart/2005/8/layout/radial6"/>
    <dgm:cxn modelId="{C8C039D6-5835-40E7-9FDD-509C46AE5E50}" type="presParOf" srcId="{FEC0FD97-D692-403C-B178-582339CAF310}" destId="{ECFA43C6-798B-46B0-8B27-889C7D3A2627}" srcOrd="10" destOrd="0" presId="urn:microsoft.com/office/officeart/2005/8/layout/radial6"/>
    <dgm:cxn modelId="{10B20BCF-4289-4383-B9BC-F206AD68BEFF}" type="presParOf" srcId="{FEC0FD97-D692-403C-B178-582339CAF310}" destId="{2C590B20-A692-4FBC-81D0-98B9EF70E98A}" srcOrd="11" destOrd="0" presId="urn:microsoft.com/office/officeart/2005/8/layout/radial6"/>
    <dgm:cxn modelId="{DC57C6F8-3DE6-4EFC-8BB3-CD4E5B0B62A4}" type="presParOf" srcId="{FEC0FD97-D692-403C-B178-582339CAF310}" destId="{F8CC1926-F314-4813-A485-6A4A74588C9F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319097-1044-4E90-8617-00AB39A8873A}" type="doc">
      <dgm:prSet loTypeId="urn:microsoft.com/office/officeart/2005/8/layout/radial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3E4AFC-2E58-4353-94CF-6436D0715968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ISOC Reservations Roles</a:t>
          </a:r>
        </a:p>
      </dgm:t>
    </dgm:pt>
    <dgm:pt modelId="{56335788-73D1-4D80-8406-6C36496608EE}" type="parTrans" cxnId="{A3A280BA-FA81-43C1-8BE1-2EC0481A7BE7}">
      <dgm:prSet/>
      <dgm:spPr/>
      <dgm:t>
        <a:bodyPr/>
        <a:lstStyle/>
        <a:p>
          <a:endParaRPr lang="en-GB"/>
        </a:p>
      </dgm:t>
    </dgm:pt>
    <dgm:pt modelId="{464F12D9-94CF-4B22-9B96-682361B0EE01}" type="sibTrans" cxnId="{A3A280BA-FA81-43C1-8BE1-2EC0481A7BE7}">
      <dgm:prSet/>
      <dgm:spPr/>
      <dgm:t>
        <a:bodyPr/>
        <a:lstStyle/>
        <a:p>
          <a:endParaRPr lang="en-GB"/>
        </a:p>
      </dgm:t>
    </dgm:pt>
    <dgm:pt modelId="{A4F93CA5-6C3C-4883-8AA3-5E3CB9B404BF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Admin</a:t>
          </a:r>
        </a:p>
      </dgm:t>
    </dgm:pt>
    <dgm:pt modelId="{B120686F-CB72-47AD-8E1F-0564940D608D}" type="parTrans" cxnId="{CEAC3F14-A768-40A3-B4F3-147959E376D1}">
      <dgm:prSet/>
      <dgm:spPr/>
      <dgm:t>
        <a:bodyPr/>
        <a:lstStyle/>
        <a:p>
          <a:endParaRPr lang="en-GB"/>
        </a:p>
      </dgm:t>
    </dgm:pt>
    <dgm:pt modelId="{C6829446-2258-4805-A793-DEA91CAC57E4}" type="sibTrans" cxnId="{CEAC3F14-A768-40A3-B4F3-147959E376D1}">
      <dgm:prSet/>
      <dgm:spPr/>
      <dgm:t>
        <a:bodyPr/>
        <a:lstStyle/>
        <a:p>
          <a:endParaRPr lang="en-GB"/>
        </a:p>
      </dgm:t>
    </dgm:pt>
    <dgm:pt modelId="{F13EFAD1-94C1-4599-A26F-658305B11ACE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Host</a:t>
          </a:r>
        </a:p>
      </dgm:t>
    </dgm:pt>
    <dgm:pt modelId="{E2603652-24E5-421E-AF50-E7C6C8341B5F}" type="parTrans" cxnId="{A994B1B3-A98D-4A61-B16B-A17A90B6AA6B}">
      <dgm:prSet/>
      <dgm:spPr/>
      <dgm:t>
        <a:bodyPr/>
        <a:lstStyle/>
        <a:p>
          <a:endParaRPr lang="en-GB"/>
        </a:p>
      </dgm:t>
    </dgm:pt>
    <dgm:pt modelId="{3E01EFC8-8F62-4463-AD52-1704E9A9AE75}" type="sibTrans" cxnId="{A994B1B3-A98D-4A61-B16B-A17A90B6AA6B}">
      <dgm:prSet/>
      <dgm:spPr/>
      <dgm:t>
        <a:bodyPr/>
        <a:lstStyle/>
        <a:p>
          <a:endParaRPr lang="en-GB"/>
        </a:p>
      </dgm:t>
    </dgm:pt>
    <dgm:pt modelId="{38FE8CAB-FD36-4123-9A0B-AC4D4F20E918}">
      <dgm:prSet phldrT="[Text]"/>
      <dgm:spPr/>
      <dgm:t>
        <a:bodyPr/>
        <a:lstStyle/>
        <a:p>
          <a:r>
            <a:rPr lang="en-GB" dirty="0">
              <a:latin typeface="Amasis MT Pro" panose="02040504050005020304" pitchFamily="18" charset="0"/>
            </a:rPr>
            <a:t>Customer</a:t>
          </a:r>
        </a:p>
      </dgm:t>
    </dgm:pt>
    <dgm:pt modelId="{F3BB1DD5-1789-49F2-B9A5-17D31FD190AB}" type="parTrans" cxnId="{43D010FF-BBE2-45F9-9A2A-0ED9AB4C935E}">
      <dgm:prSet/>
      <dgm:spPr/>
      <dgm:t>
        <a:bodyPr/>
        <a:lstStyle/>
        <a:p>
          <a:endParaRPr lang="en-GB"/>
        </a:p>
      </dgm:t>
    </dgm:pt>
    <dgm:pt modelId="{291E91FF-A863-40B1-BD7D-749416C3AA27}" type="sibTrans" cxnId="{43D010FF-BBE2-45F9-9A2A-0ED9AB4C935E}">
      <dgm:prSet/>
      <dgm:spPr/>
      <dgm:t>
        <a:bodyPr/>
        <a:lstStyle/>
        <a:p>
          <a:endParaRPr lang="en-GB"/>
        </a:p>
      </dgm:t>
    </dgm:pt>
    <dgm:pt modelId="{1C3D4762-38B0-4E53-8101-95F4E70292D1}">
      <dgm:prSet phldrT="[Text]"/>
      <dgm:spPr/>
      <dgm:t>
        <a:bodyPr/>
        <a:lstStyle/>
        <a:p>
          <a:r>
            <a:rPr lang="en-GB" dirty="0" err="1">
              <a:latin typeface="Amasis MT Pro" panose="02040504050005020304" pitchFamily="18" charset="0"/>
            </a:rPr>
            <a:t>ISOC_Admin</a:t>
          </a:r>
          <a:endParaRPr lang="en-GB" dirty="0">
            <a:latin typeface="Amasis MT Pro" panose="02040504050005020304" pitchFamily="18" charset="0"/>
          </a:endParaRPr>
        </a:p>
      </dgm:t>
    </dgm:pt>
    <dgm:pt modelId="{1DCCC97D-3E7A-4EC1-B4F7-1E6393A84438}" type="parTrans" cxnId="{1CB64F60-09DF-4F76-B670-1DFBF1C4CB7C}">
      <dgm:prSet/>
      <dgm:spPr/>
      <dgm:t>
        <a:bodyPr/>
        <a:lstStyle/>
        <a:p>
          <a:endParaRPr lang="en-GB"/>
        </a:p>
      </dgm:t>
    </dgm:pt>
    <dgm:pt modelId="{803C63AD-C117-497D-AB66-EC4C32EA110C}" type="sibTrans" cxnId="{1CB64F60-09DF-4F76-B670-1DFBF1C4CB7C}">
      <dgm:prSet/>
      <dgm:spPr/>
      <dgm:t>
        <a:bodyPr/>
        <a:lstStyle/>
        <a:p>
          <a:endParaRPr lang="en-GB"/>
        </a:p>
      </dgm:t>
    </dgm:pt>
    <dgm:pt modelId="{FEC0FD97-D692-403C-B178-582339CAF310}" type="pres">
      <dgm:prSet presAssocID="{79319097-1044-4E90-8617-00AB39A8873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F09EEFD-9D2A-4ED6-A8E7-A6AEC2E0DF41}" type="pres">
      <dgm:prSet presAssocID="{1A3E4AFC-2E58-4353-94CF-6436D0715968}" presName="centerShape" presStyleLbl="node0" presStyleIdx="0" presStyleCnt="1"/>
      <dgm:spPr/>
    </dgm:pt>
    <dgm:pt modelId="{BACA8096-AFA1-40FD-A588-044D69164594}" type="pres">
      <dgm:prSet presAssocID="{1C3D4762-38B0-4E53-8101-95F4E70292D1}" presName="node" presStyleLbl="node1" presStyleIdx="0" presStyleCnt="4">
        <dgm:presLayoutVars>
          <dgm:bulletEnabled val="1"/>
        </dgm:presLayoutVars>
      </dgm:prSet>
      <dgm:spPr/>
    </dgm:pt>
    <dgm:pt modelId="{623D5D5F-45C8-44D3-B37A-4C057A6A1708}" type="pres">
      <dgm:prSet presAssocID="{1C3D4762-38B0-4E53-8101-95F4E70292D1}" presName="dummy" presStyleCnt="0"/>
      <dgm:spPr/>
    </dgm:pt>
    <dgm:pt modelId="{C794B76A-5F48-40D2-A95E-54B63B1D6DD1}" type="pres">
      <dgm:prSet presAssocID="{803C63AD-C117-497D-AB66-EC4C32EA110C}" presName="sibTrans" presStyleLbl="sibTrans2D1" presStyleIdx="0" presStyleCnt="4"/>
      <dgm:spPr/>
    </dgm:pt>
    <dgm:pt modelId="{C856B1A8-8EB8-493D-A914-F8D8D27F0553}" type="pres">
      <dgm:prSet presAssocID="{A4F93CA5-6C3C-4883-8AA3-5E3CB9B404BF}" presName="node" presStyleLbl="node1" presStyleIdx="1" presStyleCnt="4">
        <dgm:presLayoutVars>
          <dgm:bulletEnabled val="1"/>
        </dgm:presLayoutVars>
      </dgm:prSet>
      <dgm:spPr/>
    </dgm:pt>
    <dgm:pt modelId="{029D8FC0-0C3B-4A87-8216-6A108ECC6F0F}" type="pres">
      <dgm:prSet presAssocID="{A4F93CA5-6C3C-4883-8AA3-5E3CB9B404BF}" presName="dummy" presStyleCnt="0"/>
      <dgm:spPr/>
    </dgm:pt>
    <dgm:pt modelId="{2EAD8740-947F-4F4C-9D03-1EE27B2D24F5}" type="pres">
      <dgm:prSet presAssocID="{C6829446-2258-4805-A793-DEA91CAC57E4}" presName="sibTrans" presStyleLbl="sibTrans2D1" presStyleIdx="1" presStyleCnt="4"/>
      <dgm:spPr/>
    </dgm:pt>
    <dgm:pt modelId="{3BE5D29B-02C3-4712-AFDB-F717914005F3}" type="pres">
      <dgm:prSet presAssocID="{F13EFAD1-94C1-4599-A26F-658305B11ACE}" presName="node" presStyleLbl="node1" presStyleIdx="2" presStyleCnt="4">
        <dgm:presLayoutVars>
          <dgm:bulletEnabled val="1"/>
        </dgm:presLayoutVars>
      </dgm:prSet>
      <dgm:spPr/>
    </dgm:pt>
    <dgm:pt modelId="{0AE020E3-CE39-4026-896C-B8800FCEB719}" type="pres">
      <dgm:prSet presAssocID="{F13EFAD1-94C1-4599-A26F-658305B11ACE}" presName="dummy" presStyleCnt="0"/>
      <dgm:spPr/>
    </dgm:pt>
    <dgm:pt modelId="{5D296A17-5A18-417D-B458-F41FDE6A25A3}" type="pres">
      <dgm:prSet presAssocID="{3E01EFC8-8F62-4463-AD52-1704E9A9AE75}" presName="sibTrans" presStyleLbl="sibTrans2D1" presStyleIdx="2" presStyleCnt="4"/>
      <dgm:spPr/>
    </dgm:pt>
    <dgm:pt modelId="{6F20B30D-4AC7-411E-AF78-2539B728544D}" type="pres">
      <dgm:prSet presAssocID="{38FE8CAB-FD36-4123-9A0B-AC4D4F20E918}" presName="node" presStyleLbl="node1" presStyleIdx="3" presStyleCnt="4">
        <dgm:presLayoutVars>
          <dgm:bulletEnabled val="1"/>
        </dgm:presLayoutVars>
      </dgm:prSet>
      <dgm:spPr/>
    </dgm:pt>
    <dgm:pt modelId="{3B55EF6D-F9DD-44FE-BB5C-B23AA5CEBC07}" type="pres">
      <dgm:prSet presAssocID="{38FE8CAB-FD36-4123-9A0B-AC4D4F20E918}" presName="dummy" presStyleCnt="0"/>
      <dgm:spPr/>
    </dgm:pt>
    <dgm:pt modelId="{1247A6BB-239D-46AB-B391-A6437EBE5BCD}" type="pres">
      <dgm:prSet presAssocID="{291E91FF-A863-40B1-BD7D-749416C3AA27}" presName="sibTrans" presStyleLbl="sibTrans2D1" presStyleIdx="3" presStyleCnt="4"/>
      <dgm:spPr/>
    </dgm:pt>
  </dgm:ptLst>
  <dgm:cxnLst>
    <dgm:cxn modelId="{CEAC3F14-A768-40A3-B4F3-147959E376D1}" srcId="{1A3E4AFC-2E58-4353-94CF-6436D0715968}" destId="{A4F93CA5-6C3C-4883-8AA3-5E3CB9B404BF}" srcOrd="1" destOrd="0" parTransId="{B120686F-CB72-47AD-8E1F-0564940D608D}" sibTransId="{C6829446-2258-4805-A793-DEA91CAC57E4}"/>
    <dgm:cxn modelId="{1DB9F51C-0BD5-4817-A9B6-AD3D40845A3F}" type="presOf" srcId="{F13EFAD1-94C1-4599-A26F-658305B11ACE}" destId="{3BE5D29B-02C3-4712-AFDB-F717914005F3}" srcOrd="0" destOrd="0" presId="urn:microsoft.com/office/officeart/2005/8/layout/radial6"/>
    <dgm:cxn modelId="{1CB64F60-09DF-4F76-B670-1DFBF1C4CB7C}" srcId="{1A3E4AFC-2E58-4353-94CF-6436D0715968}" destId="{1C3D4762-38B0-4E53-8101-95F4E70292D1}" srcOrd="0" destOrd="0" parTransId="{1DCCC97D-3E7A-4EC1-B4F7-1E6393A84438}" sibTransId="{803C63AD-C117-497D-AB66-EC4C32EA110C}"/>
    <dgm:cxn modelId="{EA7B7F43-55F7-40AB-83D6-543A6EBED070}" type="presOf" srcId="{1A3E4AFC-2E58-4353-94CF-6436D0715968}" destId="{5F09EEFD-9D2A-4ED6-A8E7-A6AEC2E0DF41}" srcOrd="0" destOrd="0" presId="urn:microsoft.com/office/officeart/2005/8/layout/radial6"/>
    <dgm:cxn modelId="{56FCEA49-C43D-4EF0-ACC4-0FB12AE68FDC}" type="presOf" srcId="{A4F93CA5-6C3C-4883-8AA3-5E3CB9B404BF}" destId="{C856B1A8-8EB8-493D-A914-F8D8D27F0553}" srcOrd="0" destOrd="0" presId="urn:microsoft.com/office/officeart/2005/8/layout/radial6"/>
    <dgm:cxn modelId="{C3CE5070-2879-409A-883C-AFC55E60DCE0}" type="presOf" srcId="{803C63AD-C117-497D-AB66-EC4C32EA110C}" destId="{C794B76A-5F48-40D2-A95E-54B63B1D6DD1}" srcOrd="0" destOrd="0" presId="urn:microsoft.com/office/officeart/2005/8/layout/radial6"/>
    <dgm:cxn modelId="{3DF44D85-C847-4B00-B8D2-848EE195B513}" type="presOf" srcId="{3E01EFC8-8F62-4463-AD52-1704E9A9AE75}" destId="{5D296A17-5A18-417D-B458-F41FDE6A25A3}" srcOrd="0" destOrd="0" presId="urn:microsoft.com/office/officeart/2005/8/layout/radial6"/>
    <dgm:cxn modelId="{A994B1B3-A98D-4A61-B16B-A17A90B6AA6B}" srcId="{1A3E4AFC-2E58-4353-94CF-6436D0715968}" destId="{F13EFAD1-94C1-4599-A26F-658305B11ACE}" srcOrd="2" destOrd="0" parTransId="{E2603652-24E5-421E-AF50-E7C6C8341B5F}" sibTransId="{3E01EFC8-8F62-4463-AD52-1704E9A9AE75}"/>
    <dgm:cxn modelId="{A3A280BA-FA81-43C1-8BE1-2EC0481A7BE7}" srcId="{79319097-1044-4E90-8617-00AB39A8873A}" destId="{1A3E4AFC-2E58-4353-94CF-6436D0715968}" srcOrd="0" destOrd="0" parTransId="{56335788-73D1-4D80-8406-6C36496608EE}" sibTransId="{464F12D9-94CF-4B22-9B96-682361B0EE01}"/>
    <dgm:cxn modelId="{9A1D85DF-6B2F-4011-982B-D2E6550B1E4C}" type="presOf" srcId="{79319097-1044-4E90-8617-00AB39A8873A}" destId="{FEC0FD97-D692-403C-B178-582339CAF310}" srcOrd="0" destOrd="0" presId="urn:microsoft.com/office/officeart/2005/8/layout/radial6"/>
    <dgm:cxn modelId="{9905D8E1-4AC2-4E34-937A-777BEC7C95B0}" type="presOf" srcId="{291E91FF-A863-40B1-BD7D-749416C3AA27}" destId="{1247A6BB-239D-46AB-B391-A6437EBE5BCD}" srcOrd="0" destOrd="0" presId="urn:microsoft.com/office/officeart/2005/8/layout/radial6"/>
    <dgm:cxn modelId="{62424EE5-F430-49AF-A35C-1C9CA2488871}" type="presOf" srcId="{38FE8CAB-FD36-4123-9A0B-AC4D4F20E918}" destId="{6F20B30D-4AC7-411E-AF78-2539B728544D}" srcOrd="0" destOrd="0" presId="urn:microsoft.com/office/officeart/2005/8/layout/radial6"/>
    <dgm:cxn modelId="{A34051FA-CF00-40AD-BEE6-CCEAD72FE3D5}" type="presOf" srcId="{1C3D4762-38B0-4E53-8101-95F4E70292D1}" destId="{BACA8096-AFA1-40FD-A588-044D69164594}" srcOrd="0" destOrd="0" presId="urn:microsoft.com/office/officeart/2005/8/layout/radial6"/>
    <dgm:cxn modelId="{43D010FF-BBE2-45F9-9A2A-0ED9AB4C935E}" srcId="{1A3E4AFC-2E58-4353-94CF-6436D0715968}" destId="{38FE8CAB-FD36-4123-9A0B-AC4D4F20E918}" srcOrd="3" destOrd="0" parTransId="{F3BB1DD5-1789-49F2-B9A5-17D31FD190AB}" sibTransId="{291E91FF-A863-40B1-BD7D-749416C3AA27}"/>
    <dgm:cxn modelId="{56D65EFF-28AA-41AA-BC87-0198681829BE}" type="presOf" srcId="{C6829446-2258-4805-A793-DEA91CAC57E4}" destId="{2EAD8740-947F-4F4C-9D03-1EE27B2D24F5}" srcOrd="0" destOrd="0" presId="urn:microsoft.com/office/officeart/2005/8/layout/radial6"/>
    <dgm:cxn modelId="{DFB0D67E-B330-4BD0-91A0-771A7D1D374B}" type="presParOf" srcId="{FEC0FD97-D692-403C-B178-582339CAF310}" destId="{5F09EEFD-9D2A-4ED6-A8E7-A6AEC2E0DF41}" srcOrd="0" destOrd="0" presId="urn:microsoft.com/office/officeart/2005/8/layout/radial6"/>
    <dgm:cxn modelId="{01D47EE2-95FF-4AC4-A8B0-4FFDE7ECAFE2}" type="presParOf" srcId="{FEC0FD97-D692-403C-B178-582339CAF310}" destId="{BACA8096-AFA1-40FD-A588-044D69164594}" srcOrd="1" destOrd="0" presId="urn:microsoft.com/office/officeart/2005/8/layout/radial6"/>
    <dgm:cxn modelId="{8592BAFB-725F-460A-9C9C-6E951B3559A7}" type="presParOf" srcId="{FEC0FD97-D692-403C-B178-582339CAF310}" destId="{623D5D5F-45C8-44D3-B37A-4C057A6A1708}" srcOrd="2" destOrd="0" presId="urn:microsoft.com/office/officeart/2005/8/layout/radial6"/>
    <dgm:cxn modelId="{883F5716-A790-47C6-B141-9D22BF355683}" type="presParOf" srcId="{FEC0FD97-D692-403C-B178-582339CAF310}" destId="{C794B76A-5F48-40D2-A95E-54B63B1D6DD1}" srcOrd="3" destOrd="0" presId="urn:microsoft.com/office/officeart/2005/8/layout/radial6"/>
    <dgm:cxn modelId="{73000AF9-A84E-4DDE-A265-FFF56CFBFCAA}" type="presParOf" srcId="{FEC0FD97-D692-403C-B178-582339CAF310}" destId="{C856B1A8-8EB8-493D-A914-F8D8D27F0553}" srcOrd="4" destOrd="0" presId="urn:microsoft.com/office/officeart/2005/8/layout/radial6"/>
    <dgm:cxn modelId="{ED180F4C-9D60-48B1-824F-22AC3B8B34A8}" type="presParOf" srcId="{FEC0FD97-D692-403C-B178-582339CAF310}" destId="{029D8FC0-0C3B-4A87-8216-6A108ECC6F0F}" srcOrd="5" destOrd="0" presId="urn:microsoft.com/office/officeart/2005/8/layout/radial6"/>
    <dgm:cxn modelId="{1DCEDB8B-1039-48EA-A4C1-5544EAAA8230}" type="presParOf" srcId="{FEC0FD97-D692-403C-B178-582339CAF310}" destId="{2EAD8740-947F-4F4C-9D03-1EE27B2D24F5}" srcOrd="6" destOrd="0" presId="urn:microsoft.com/office/officeart/2005/8/layout/radial6"/>
    <dgm:cxn modelId="{D2443819-A964-4281-A967-AF6E51B543A6}" type="presParOf" srcId="{FEC0FD97-D692-403C-B178-582339CAF310}" destId="{3BE5D29B-02C3-4712-AFDB-F717914005F3}" srcOrd="7" destOrd="0" presId="urn:microsoft.com/office/officeart/2005/8/layout/radial6"/>
    <dgm:cxn modelId="{E2309A7E-6294-49CE-82AA-15B47411B445}" type="presParOf" srcId="{FEC0FD97-D692-403C-B178-582339CAF310}" destId="{0AE020E3-CE39-4026-896C-B8800FCEB719}" srcOrd="8" destOrd="0" presId="urn:microsoft.com/office/officeart/2005/8/layout/radial6"/>
    <dgm:cxn modelId="{A33DF3E1-4217-4777-A5E6-554F4EF592EB}" type="presParOf" srcId="{FEC0FD97-D692-403C-B178-582339CAF310}" destId="{5D296A17-5A18-417D-B458-F41FDE6A25A3}" srcOrd="9" destOrd="0" presId="urn:microsoft.com/office/officeart/2005/8/layout/radial6"/>
    <dgm:cxn modelId="{6164DEAB-863D-4A98-A2D7-99AFDD7C415E}" type="presParOf" srcId="{FEC0FD97-D692-403C-B178-582339CAF310}" destId="{6F20B30D-4AC7-411E-AF78-2539B728544D}" srcOrd="10" destOrd="0" presId="urn:microsoft.com/office/officeart/2005/8/layout/radial6"/>
    <dgm:cxn modelId="{1E671F4D-4AA4-4E99-9E47-E801B84B842E}" type="presParOf" srcId="{FEC0FD97-D692-403C-B178-582339CAF310}" destId="{3B55EF6D-F9DD-44FE-BB5C-B23AA5CEBC07}" srcOrd="11" destOrd="0" presId="urn:microsoft.com/office/officeart/2005/8/layout/radial6"/>
    <dgm:cxn modelId="{74DC22EE-709A-4232-90A3-13DCEDC45014}" type="presParOf" srcId="{FEC0FD97-D692-403C-B178-582339CAF310}" destId="{1247A6BB-239D-46AB-B391-A6437EBE5BCD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C1926-F314-4813-A485-6A4A74588C9F}">
      <dsp:nvSpPr>
        <dsp:cNvPr id="0" name=""/>
        <dsp:cNvSpPr/>
      </dsp:nvSpPr>
      <dsp:spPr>
        <a:xfrm>
          <a:off x="1201048" y="425230"/>
          <a:ext cx="2837970" cy="2837970"/>
        </a:xfrm>
        <a:prstGeom prst="blockArc">
          <a:avLst>
            <a:gd name="adj1" fmla="val 10800000"/>
            <a:gd name="adj2" fmla="val 16200000"/>
            <a:gd name="adj3" fmla="val 464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C2EE89F-0684-4CBB-AE9E-B610AA456497}">
      <dsp:nvSpPr>
        <dsp:cNvPr id="0" name=""/>
        <dsp:cNvSpPr/>
      </dsp:nvSpPr>
      <dsp:spPr>
        <a:xfrm>
          <a:off x="1201048" y="425230"/>
          <a:ext cx="2837970" cy="2837970"/>
        </a:xfrm>
        <a:prstGeom prst="blockArc">
          <a:avLst>
            <a:gd name="adj1" fmla="val 5400000"/>
            <a:gd name="adj2" fmla="val 10800000"/>
            <a:gd name="adj3" fmla="val 464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841B3C-1010-47DF-9044-37C0D291C674}">
      <dsp:nvSpPr>
        <dsp:cNvPr id="0" name=""/>
        <dsp:cNvSpPr/>
      </dsp:nvSpPr>
      <dsp:spPr>
        <a:xfrm>
          <a:off x="1201048" y="425230"/>
          <a:ext cx="2837970" cy="2837970"/>
        </a:xfrm>
        <a:prstGeom prst="blockArc">
          <a:avLst>
            <a:gd name="adj1" fmla="val 0"/>
            <a:gd name="adj2" fmla="val 5400000"/>
            <a:gd name="adj3" fmla="val 464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D7BA318-EA7C-4B63-8949-0C44CC9731AC}">
      <dsp:nvSpPr>
        <dsp:cNvPr id="0" name=""/>
        <dsp:cNvSpPr/>
      </dsp:nvSpPr>
      <dsp:spPr>
        <a:xfrm>
          <a:off x="1201048" y="425230"/>
          <a:ext cx="2837970" cy="2837970"/>
        </a:xfrm>
        <a:prstGeom prst="blockArc">
          <a:avLst>
            <a:gd name="adj1" fmla="val 16200000"/>
            <a:gd name="adj2" fmla="val 0"/>
            <a:gd name="adj3" fmla="val 464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9EEFD-9D2A-4ED6-A8E7-A6AEC2E0DF41}">
      <dsp:nvSpPr>
        <dsp:cNvPr id="0" name=""/>
        <dsp:cNvSpPr/>
      </dsp:nvSpPr>
      <dsp:spPr>
        <a:xfrm>
          <a:off x="1966304" y="1190486"/>
          <a:ext cx="1307458" cy="13074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masis MT Pro" panose="02040504050005020304" pitchFamily="18" charset="0"/>
            </a:rPr>
            <a:t>ISOC Reservations Roles</a:t>
          </a:r>
        </a:p>
      </dsp:txBody>
      <dsp:txXfrm>
        <a:off x="2157777" y="1381959"/>
        <a:ext cx="924512" cy="924512"/>
      </dsp:txXfrm>
    </dsp:sp>
    <dsp:sp modelId="{90E63F6A-B122-4740-BCA5-27073363EDB8}">
      <dsp:nvSpPr>
        <dsp:cNvPr id="0" name=""/>
        <dsp:cNvSpPr/>
      </dsp:nvSpPr>
      <dsp:spPr>
        <a:xfrm>
          <a:off x="2162423" y="567"/>
          <a:ext cx="915220" cy="9152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 err="1">
              <a:latin typeface="Amasis MT Pro" panose="02040504050005020304" pitchFamily="18" charset="0"/>
            </a:rPr>
            <a:t>ISOC_Admin</a:t>
          </a:r>
          <a:endParaRPr lang="en-GB" sz="800" kern="1200" dirty="0">
            <a:latin typeface="Amasis MT Pro" panose="02040504050005020304" pitchFamily="18" charset="0"/>
          </a:endParaRPr>
        </a:p>
      </dsp:txBody>
      <dsp:txXfrm>
        <a:off x="2296454" y="134598"/>
        <a:ext cx="647158" cy="647158"/>
      </dsp:txXfrm>
    </dsp:sp>
    <dsp:sp modelId="{6F6F8F88-58FF-454F-93A6-E008F541164A}">
      <dsp:nvSpPr>
        <dsp:cNvPr id="0" name=""/>
        <dsp:cNvSpPr/>
      </dsp:nvSpPr>
      <dsp:spPr>
        <a:xfrm>
          <a:off x="3548461" y="1386605"/>
          <a:ext cx="915220" cy="9152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Admin</a:t>
          </a:r>
        </a:p>
      </dsp:txBody>
      <dsp:txXfrm>
        <a:off x="3682492" y="1520636"/>
        <a:ext cx="647158" cy="647158"/>
      </dsp:txXfrm>
    </dsp:sp>
    <dsp:sp modelId="{1CD655E2-A691-434D-9FC3-3B093DC9BCC5}">
      <dsp:nvSpPr>
        <dsp:cNvPr id="0" name=""/>
        <dsp:cNvSpPr/>
      </dsp:nvSpPr>
      <dsp:spPr>
        <a:xfrm>
          <a:off x="2162423" y="2772642"/>
          <a:ext cx="915220" cy="9152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Host</a:t>
          </a:r>
        </a:p>
      </dsp:txBody>
      <dsp:txXfrm>
        <a:off x="2296454" y="2906673"/>
        <a:ext cx="647158" cy="647158"/>
      </dsp:txXfrm>
    </dsp:sp>
    <dsp:sp modelId="{ECFA43C6-798B-46B0-8B27-889C7D3A2627}">
      <dsp:nvSpPr>
        <dsp:cNvPr id="0" name=""/>
        <dsp:cNvSpPr/>
      </dsp:nvSpPr>
      <dsp:spPr>
        <a:xfrm>
          <a:off x="776386" y="1386605"/>
          <a:ext cx="915220" cy="9152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Customer</a:t>
          </a:r>
        </a:p>
      </dsp:txBody>
      <dsp:txXfrm>
        <a:off x="910417" y="1520636"/>
        <a:ext cx="647158" cy="647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7A6BB-239D-46AB-B391-A6437EBE5BCD}">
      <dsp:nvSpPr>
        <dsp:cNvPr id="0" name=""/>
        <dsp:cNvSpPr/>
      </dsp:nvSpPr>
      <dsp:spPr>
        <a:xfrm>
          <a:off x="1001063" y="400023"/>
          <a:ext cx="2672615" cy="2672615"/>
        </a:xfrm>
        <a:prstGeom prst="blockArc">
          <a:avLst>
            <a:gd name="adj1" fmla="val 10800000"/>
            <a:gd name="adj2" fmla="val 16200000"/>
            <a:gd name="adj3" fmla="val 46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D296A17-5A18-417D-B458-F41FDE6A25A3}">
      <dsp:nvSpPr>
        <dsp:cNvPr id="0" name=""/>
        <dsp:cNvSpPr/>
      </dsp:nvSpPr>
      <dsp:spPr>
        <a:xfrm>
          <a:off x="1001063" y="400023"/>
          <a:ext cx="2672615" cy="2672615"/>
        </a:xfrm>
        <a:prstGeom prst="blockArc">
          <a:avLst>
            <a:gd name="adj1" fmla="val 5400000"/>
            <a:gd name="adj2" fmla="val 10800000"/>
            <a:gd name="adj3" fmla="val 46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EAD8740-947F-4F4C-9D03-1EE27B2D24F5}">
      <dsp:nvSpPr>
        <dsp:cNvPr id="0" name=""/>
        <dsp:cNvSpPr/>
      </dsp:nvSpPr>
      <dsp:spPr>
        <a:xfrm>
          <a:off x="1001063" y="400023"/>
          <a:ext cx="2672615" cy="2672615"/>
        </a:xfrm>
        <a:prstGeom prst="blockArc">
          <a:avLst>
            <a:gd name="adj1" fmla="val 0"/>
            <a:gd name="adj2" fmla="val 5400000"/>
            <a:gd name="adj3" fmla="val 46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794B76A-5F48-40D2-A95E-54B63B1D6DD1}">
      <dsp:nvSpPr>
        <dsp:cNvPr id="0" name=""/>
        <dsp:cNvSpPr/>
      </dsp:nvSpPr>
      <dsp:spPr>
        <a:xfrm>
          <a:off x="1001063" y="400023"/>
          <a:ext cx="2672615" cy="2672615"/>
        </a:xfrm>
        <a:prstGeom prst="blockArc">
          <a:avLst>
            <a:gd name="adj1" fmla="val 16200000"/>
            <a:gd name="adj2" fmla="val 0"/>
            <a:gd name="adj3" fmla="val 46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9EEFD-9D2A-4ED6-A8E7-A6AEC2E0DF41}">
      <dsp:nvSpPr>
        <dsp:cNvPr id="0" name=""/>
        <dsp:cNvSpPr/>
      </dsp:nvSpPr>
      <dsp:spPr>
        <a:xfrm>
          <a:off x="1723354" y="1122315"/>
          <a:ext cx="1228032" cy="122803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masis MT Pro" panose="02040504050005020304" pitchFamily="18" charset="0"/>
            </a:rPr>
            <a:t>ISOC Reservations Roles</a:t>
          </a:r>
        </a:p>
      </dsp:txBody>
      <dsp:txXfrm>
        <a:off x="1903195" y="1302156"/>
        <a:ext cx="868350" cy="868350"/>
      </dsp:txXfrm>
    </dsp:sp>
    <dsp:sp modelId="{BACA8096-AFA1-40FD-A588-044D69164594}">
      <dsp:nvSpPr>
        <dsp:cNvPr id="0" name=""/>
        <dsp:cNvSpPr/>
      </dsp:nvSpPr>
      <dsp:spPr>
        <a:xfrm>
          <a:off x="1907559" y="1158"/>
          <a:ext cx="859622" cy="85962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 err="1">
              <a:latin typeface="Amasis MT Pro" panose="02040504050005020304" pitchFamily="18" charset="0"/>
            </a:rPr>
            <a:t>ISOC_Admin</a:t>
          </a:r>
          <a:endParaRPr lang="en-GB" sz="800" kern="1200" dirty="0">
            <a:latin typeface="Amasis MT Pro" panose="02040504050005020304" pitchFamily="18" charset="0"/>
          </a:endParaRPr>
        </a:p>
      </dsp:txBody>
      <dsp:txXfrm>
        <a:off x="2033448" y="127047"/>
        <a:ext cx="607844" cy="607844"/>
      </dsp:txXfrm>
    </dsp:sp>
    <dsp:sp modelId="{C856B1A8-8EB8-493D-A914-F8D8D27F0553}">
      <dsp:nvSpPr>
        <dsp:cNvPr id="0" name=""/>
        <dsp:cNvSpPr/>
      </dsp:nvSpPr>
      <dsp:spPr>
        <a:xfrm>
          <a:off x="3212920" y="1306520"/>
          <a:ext cx="859622" cy="85962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Admin</a:t>
          </a:r>
        </a:p>
      </dsp:txBody>
      <dsp:txXfrm>
        <a:off x="3338809" y="1432409"/>
        <a:ext cx="607844" cy="607844"/>
      </dsp:txXfrm>
    </dsp:sp>
    <dsp:sp modelId="{3BE5D29B-02C3-4712-AFDB-F717914005F3}">
      <dsp:nvSpPr>
        <dsp:cNvPr id="0" name=""/>
        <dsp:cNvSpPr/>
      </dsp:nvSpPr>
      <dsp:spPr>
        <a:xfrm>
          <a:off x="1907559" y="2611881"/>
          <a:ext cx="859622" cy="85962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Host</a:t>
          </a:r>
        </a:p>
      </dsp:txBody>
      <dsp:txXfrm>
        <a:off x="2033448" y="2737770"/>
        <a:ext cx="607844" cy="607844"/>
      </dsp:txXfrm>
    </dsp:sp>
    <dsp:sp modelId="{6F20B30D-4AC7-411E-AF78-2539B728544D}">
      <dsp:nvSpPr>
        <dsp:cNvPr id="0" name=""/>
        <dsp:cNvSpPr/>
      </dsp:nvSpPr>
      <dsp:spPr>
        <a:xfrm>
          <a:off x="602198" y="1306520"/>
          <a:ext cx="859622" cy="85962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Amasis MT Pro" panose="02040504050005020304" pitchFamily="18" charset="0"/>
            </a:rPr>
            <a:t>Customer</a:t>
          </a:r>
        </a:p>
      </dsp:txBody>
      <dsp:txXfrm>
        <a:off x="728087" y="1432409"/>
        <a:ext cx="607844" cy="607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3C053-C849-4F4D-9001-424398D85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54769E-CCE6-46F2-99F1-0F1473B2E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2A928-A849-4025-A51C-6B8395639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C3BF8-530D-41EB-AC93-59429A701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072D9-4C74-4EBF-A8B6-17EAA7A8E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8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16D9D-35F5-4862-83CA-CDBF53AA4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C846E-8E95-4732-BDF5-81CEB40D5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A642DF-EF48-4030-B82C-F2D535180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44D3C-16E1-4D54-8C81-F4692FA7B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A864C-EF3E-4A67-B2A4-3E433830B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297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566A2-B2B1-4CFF-881C-034D3EF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E8A1A-2082-4715-9BE0-0A5FE876E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DD6FD-8962-44FE-A2C8-802AF4661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3FB3C-7690-4CDA-8BE8-35646E23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F6723-4A56-4FAD-BC2A-E209226A5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930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A9550-F9B8-4F50-A1E6-52FDBD92F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6C34D-046C-4125-8335-D4FB93FCB5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1432A1-84A1-4114-BED8-F7CD16374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E8E4C-DC66-47FE-8159-60B66CED3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E9B33D-49E6-4709-967D-B341BC822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4891BC-9DC8-456E-961D-829E9C8EF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72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C2A34-9D7F-4234-9B49-6A3D350CB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56B2A-2918-4AAA-937B-CC97D8158F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07B475-0996-4F7B-9393-0B98C4C9CA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0CC37D-3803-4E14-B120-C5E8435680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C1BF4-6332-41CD-B5E0-E9FAF5BFB2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F17D88-BCA2-40A3-B092-C6D14BF89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2D402-51F7-4376-9262-1286B034B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7FD22D-D068-4A12-9D41-235969109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674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899CC-7BCB-488C-A030-15B0ADF42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AE6250-0C1F-4FE4-8E41-760A12271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0792CD-4F6E-48B5-AE68-DF8524842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E7776F-DD7D-4ADD-B8D7-B9202A099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38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1FC21C-5CA2-4E8F-88D3-73AE12078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DD1AA0-A863-47DD-BDD3-862DEF270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473364-5865-4BD7-AE39-E95AFB05A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871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3EDFC-95FA-4C4E-8DE6-E3FA2ABF1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69997-C081-4E98-AB9F-853E96B364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9DA056-0EF5-474B-A4C4-5C2D7CC84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24FB50-3B40-4935-B410-F1980BFC7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3A7150-F57E-499D-AC79-C77209928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C528D-E77E-4E10-B8E0-F926455C4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50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2FCA9-DB2A-4510-9904-AD9CA90E0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8D4E2F-7FF5-49A5-8CBB-49DE6147D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179E89-E9EC-4F87-8F03-D7E2A8A40B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3F3575-E0F6-4C8E-A14D-EAE340570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3E7A5-24AE-41F3-B0E7-824003D8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6FE6D4-5ACE-466A-BCFE-C36BBA535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139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BF449-D6F7-4F2E-BBFF-57869270D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650399-9D22-44A6-8023-47217C8D4C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6619F-F660-4828-999D-0C06C577E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67A47-3F10-4B0E-BA88-7CAB0B633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E7478-B761-4C1C-95F5-4634AA9E7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380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5D9807-FF8A-4377-8AF5-64B9C30421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D0194D-EF78-4B63-9562-82FE6D7442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4D032-9D1A-4B9B-B820-040B9509A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3C2D9-FC5B-4A91-9D8C-5622CCBD6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1E9C0-F338-4504-ADAC-EB89A648F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17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640FED-91C3-49B1-B02A-6C85356D4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F8D9B-0193-4A22-A834-5B98082C1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8E6EF3-4794-4578-9634-945E5520BB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6364B-5C7D-4833-98E9-1DBFE6D636D5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A76EE-9A22-49B3-A362-F6D974757B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EF3BB-6FF5-4810-BA05-FA0000CA07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CF158-2EA5-444F-96E2-EC62E2B97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402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D924334C-7B82-40E2-9AB1-C707AD5F6D03}"/>
              </a:ext>
            </a:extLst>
          </p:cNvPr>
          <p:cNvSpPr/>
          <p:nvPr/>
        </p:nvSpPr>
        <p:spPr>
          <a:xfrm>
            <a:off x="0" y="2476500"/>
            <a:ext cx="12192000" cy="885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EE4DE4-B759-4E65-9EF1-5054484CE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05235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masis MT Pro Black" panose="02040A04050005020304" pitchFamily="18" charset="0"/>
              </a:rPr>
              <a:t>  </a:t>
            </a:r>
          </a:p>
        </p:txBody>
      </p: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4E2CA3C-C66B-4BDE-8622-3F3EA7CD8AF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67" y="2481831"/>
            <a:ext cx="2114845" cy="8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36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EAFC5-C45B-4CA5-B8CA-B28C51504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4291"/>
          </a:xfrm>
        </p:spPr>
        <p:txBody>
          <a:bodyPr>
            <a:normAutofit fontScale="62500" lnSpcReduction="20000"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 </a:t>
            </a:r>
            <a:r>
              <a:rPr lang="en-GB" b="1" dirty="0">
                <a:latin typeface="Amasis MT Pro" panose="02040504050005020304" pitchFamily="18" charset="0"/>
              </a:rPr>
              <a:t>Introduction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Project brief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Aim &amp; Objectives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 Gantt Chart	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 </a:t>
            </a:r>
            <a:r>
              <a:rPr lang="en-GB" b="1" dirty="0">
                <a:latin typeface="Amasis MT Pro" panose="02040504050005020304" pitchFamily="18" charset="0"/>
              </a:rPr>
              <a:t>Literature review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Booking systems comparison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Cloud providers comparison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 </a:t>
            </a:r>
            <a:r>
              <a:rPr lang="en-GB" b="1" dirty="0">
                <a:latin typeface="Amasis MT Pro" panose="02040504050005020304" pitchFamily="18" charset="0"/>
              </a:rPr>
              <a:t>Methodology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 </a:t>
            </a:r>
            <a:r>
              <a:rPr lang="en-GB" b="1" dirty="0">
                <a:latin typeface="Amasis MT Pro" panose="02040504050005020304" pitchFamily="18" charset="0"/>
              </a:rPr>
              <a:t>Design overview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System architecture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masis MT Pro" panose="02040504050005020304" pitchFamily="18" charset="0"/>
              </a:rPr>
              <a:t>UI design mockups</a:t>
            </a:r>
          </a:p>
        </p:txBody>
      </p:sp>
      <p:pic>
        <p:nvPicPr>
          <p:cNvPr id="5" name="Pink Bar" descr="Pink line.png">
            <a:extLst>
              <a:ext uri="{FF2B5EF4-FFF2-40B4-BE49-F238E27FC236}">
                <a16:creationId xmlns:a16="http://schemas.microsoft.com/office/drawing/2014/main" id="{683012C6-6458-400E-BD47-9AEB6D730B0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87091"/>
            <a:ext cx="1476000" cy="51047"/>
          </a:xfrm>
          <a:prstGeom prst="rect">
            <a:avLst/>
          </a:prstGeom>
        </p:spPr>
      </p:pic>
      <p:sp>
        <p:nvSpPr>
          <p:cNvPr id="8" name="Right Triangle 7">
            <a:extLst>
              <a:ext uri="{FF2B5EF4-FFF2-40B4-BE49-F238E27FC236}">
                <a16:creationId xmlns:a16="http://schemas.microsoft.com/office/drawing/2014/main" id="{5371230D-5BF7-496D-AFD9-64D0D23723A8}"/>
              </a:ext>
            </a:extLst>
          </p:cNvPr>
          <p:cNvSpPr/>
          <p:nvPr/>
        </p:nvSpPr>
        <p:spPr>
          <a:xfrm rot="16200000">
            <a:off x="5700715" y="366710"/>
            <a:ext cx="6858001" cy="6124575"/>
          </a:xfrm>
          <a:prstGeom prst="rtTriangle">
            <a:avLst/>
          </a:prstGeom>
          <a:gradFill flip="none" rotWithShape="1">
            <a:gsLst>
              <a:gs pos="72088">
                <a:srgbClr val="88A6D8"/>
              </a:gs>
              <a:gs pos="0">
                <a:srgbClr val="E692D4"/>
              </a:gs>
              <a:gs pos="46000">
                <a:schemeClr val="accent1">
                  <a:lumMod val="95000"/>
                  <a:lumOff val="5000"/>
                </a:schemeClr>
              </a:gs>
              <a:gs pos="88282">
                <a:srgbClr val="5F87C9"/>
              </a:gs>
              <a:gs pos="100000">
                <a:schemeClr val="accent1">
                  <a:lumMod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87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Introduction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22D21-E5F3-4832-8DD0-DB780A52B85B}"/>
              </a:ext>
            </a:extLst>
          </p:cNvPr>
          <p:cNvSpPr txBox="1"/>
          <p:nvPr/>
        </p:nvSpPr>
        <p:spPr>
          <a:xfrm>
            <a:off x="755325" y="1981557"/>
            <a:ext cx="1386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Project brief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9F3A1-F1A7-411C-A31F-CC589B088245}"/>
              </a:ext>
            </a:extLst>
          </p:cNvPr>
          <p:cNvSpPr txBox="1"/>
          <p:nvPr/>
        </p:nvSpPr>
        <p:spPr>
          <a:xfrm>
            <a:off x="1002889" y="2422568"/>
            <a:ext cx="5207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Amasis MT Pro" panose="02040504050005020304" pitchFamily="18" charset="0"/>
              </a:rPr>
              <a:t>ISOC reservations is a restaurant booking system web application</a:t>
            </a:r>
          </a:p>
          <a:p>
            <a:r>
              <a:rPr lang="en-GB" sz="1400" dirty="0">
                <a:latin typeface="Amasis MT Pro" panose="02040504050005020304" pitchFamily="18" charset="0"/>
              </a:rPr>
              <a:t> hosted in cloud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533444-A069-414A-BAB4-5F52D2E5E433}"/>
              </a:ext>
            </a:extLst>
          </p:cNvPr>
          <p:cNvSpPr txBox="1"/>
          <p:nvPr/>
        </p:nvSpPr>
        <p:spPr>
          <a:xfrm>
            <a:off x="782910" y="2994658"/>
            <a:ext cx="1707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masis MT Pro" panose="02040504050005020304" pitchFamily="18" charset="0"/>
              </a:rPr>
              <a:t>Decision making</a:t>
            </a:r>
            <a:r>
              <a:rPr lang="en-GB" dirty="0"/>
              <a:t>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689D97-2701-4DBF-B218-E669FE2336D0}"/>
              </a:ext>
            </a:extLst>
          </p:cNvPr>
          <p:cNvSpPr txBox="1"/>
          <p:nvPr/>
        </p:nvSpPr>
        <p:spPr>
          <a:xfrm>
            <a:off x="1002889" y="4202313"/>
            <a:ext cx="45151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Technical skills improvement and career progression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E61577-4F03-4155-B274-D762AB2CD15F}"/>
              </a:ext>
            </a:extLst>
          </p:cNvPr>
          <p:cNvSpPr txBox="1"/>
          <p:nvPr/>
        </p:nvSpPr>
        <p:spPr>
          <a:xfrm>
            <a:off x="6923873" y="1895649"/>
            <a:ext cx="190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Aim &amp; Objectives</a:t>
            </a:r>
          </a:p>
        </p:txBody>
      </p:sp>
      <p:pic>
        <p:nvPicPr>
          <p:cNvPr id="14" name="Graphic 13" descr="Closed book outline">
            <a:extLst>
              <a:ext uri="{FF2B5EF4-FFF2-40B4-BE49-F238E27FC236}">
                <a16:creationId xmlns:a16="http://schemas.microsoft.com/office/drawing/2014/main" id="{0074FE8E-4D89-41AE-90D3-DC09C18C78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3034" y="1951096"/>
            <a:ext cx="429876" cy="42987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573B3C5-2999-4110-A673-9B3AD5D85ADF}"/>
              </a:ext>
            </a:extLst>
          </p:cNvPr>
          <p:cNvSpPr txBox="1"/>
          <p:nvPr/>
        </p:nvSpPr>
        <p:spPr>
          <a:xfrm>
            <a:off x="1002889" y="3781518"/>
            <a:ext cx="3876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Architecture and Technology Stack diversity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B75EA4-D119-4852-BF1A-F90E037DC26B}"/>
              </a:ext>
            </a:extLst>
          </p:cNvPr>
          <p:cNvSpPr txBox="1"/>
          <p:nvPr/>
        </p:nvSpPr>
        <p:spPr>
          <a:xfrm>
            <a:off x="1002889" y="3376000"/>
            <a:ext cx="34355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Experience on existing similar systems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87C110-4EA8-44B8-B6E2-D83E83212A45}"/>
              </a:ext>
            </a:extLst>
          </p:cNvPr>
          <p:cNvSpPr txBox="1"/>
          <p:nvPr/>
        </p:nvSpPr>
        <p:spPr>
          <a:xfrm>
            <a:off x="782910" y="4646795"/>
            <a:ext cx="16460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masis MT Pro" panose="02040504050005020304" pitchFamily="18" charset="0"/>
              </a:rPr>
              <a:t>Target audience: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182994-4366-4A07-BB63-E3810CEBA653}"/>
              </a:ext>
            </a:extLst>
          </p:cNvPr>
          <p:cNvSpPr txBox="1"/>
          <p:nvPr/>
        </p:nvSpPr>
        <p:spPr>
          <a:xfrm>
            <a:off x="1051611" y="5015933"/>
            <a:ext cx="24705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Restaurants located in UK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0B1F79B-36B8-4846-AA3E-82A82E88AB0E}"/>
              </a:ext>
            </a:extLst>
          </p:cNvPr>
          <p:cNvSpPr txBox="1"/>
          <p:nvPr/>
        </p:nvSpPr>
        <p:spPr>
          <a:xfrm>
            <a:off x="1051611" y="5385265"/>
            <a:ext cx="2231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End-users (customers) 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BD1F9D3-5379-4509-871F-9688D7077EAE}"/>
              </a:ext>
            </a:extLst>
          </p:cNvPr>
          <p:cNvCxnSpPr>
            <a:cxnSpLocks/>
          </p:cNvCxnSpPr>
          <p:nvPr/>
        </p:nvCxnSpPr>
        <p:spPr>
          <a:xfrm>
            <a:off x="6096000" y="1775702"/>
            <a:ext cx="0" cy="475449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6" name="Graphic 25" descr="Clipboard Checked outline">
            <a:extLst>
              <a:ext uri="{FF2B5EF4-FFF2-40B4-BE49-F238E27FC236}">
                <a16:creationId xmlns:a16="http://schemas.microsoft.com/office/drawing/2014/main" id="{7B27B2ED-6B0D-42CD-B4DF-658701B3076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96329" y="1775702"/>
            <a:ext cx="527544" cy="5275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4DB21C0-AA51-4DC9-8F3E-57CA4D3DD26C}"/>
              </a:ext>
            </a:extLst>
          </p:cNvPr>
          <p:cNvSpPr txBox="1"/>
          <p:nvPr/>
        </p:nvSpPr>
        <p:spPr>
          <a:xfrm>
            <a:off x="6419098" y="2512122"/>
            <a:ext cx="4668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dirty="0">
                <a:effectLst/>
                <a:latin typeface="Amasis MT Pro" panose="02040504050005020304" pitchFamily="18" charset="0"/>
              </a:rPr>
              <a:t>The overall </a:t>
            </a:r>
            <a:r>
              <a:rPr lang="en-GB" sz="1400" b="1" i="1" u="sng" dirty="0">
                <a:effectLst/>
                <a:latin typeface="Amasis MT Pro" panose="02040504050005020304" pitchFamily="18" charset="0"/>
              </a:rPr>
              <a:t>aim</a:t>
            </a:r>
            <a:r>
              <a:rPr lang="en-GB" sz="1400" dirty="0">
                <a:effectLst/>
                <a:latin typeface="Amasis MT Pro" panose="02040504050005020304" pitchFamily="18" charset="0"/>
              </a:rPr>
              <a:t> of this project </a:t>
            </a:r>
            <a:r>
              <a:rPr lang="en-GB" sz="1400" b="0" i="0" dirty="0">
                <a:effectLst/>
                <a:latin typeface="Amasis MT Pro" panose="02040504050005020304" pitchFamily="18" charset="0"/>
              </a:rPr>
              <a:t>is to develop a  restaurant booking system web application hosted in Azure cloud. </a:t>
            </a:r>
            <a:endParaRPr lang="en-GB" sz="1400" dirty="0">
              <a:latin typeface="Amasis MT Pro" panose="020405040500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FC5DAE-0499-4A0D-A9AB-8DD6C980D014}"/>
              </a:ext>
            </a:extLst>
          </p:cNvPr>
          <p:cNvSpPr txBox="1"/>
          <p:nvPr/>
        </p:nvSpPr>
        <p:spPr>
          <a:xfrm>
            <a:off x="6517052" y="3637364"/>
            <a:ext cx="5552546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To do research about several existing restaurant booking systems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To identify the required technological stack, tools and resources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To design the normalized database structure and infrastructure</a:t>
            </a:r>
          </a:p>
          <a:p>
            <a:pPr>
              <a:spcBef>
                <a:spcPts val="600"/>
              </a:spcBef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 for proposed solution</a:t>
            </a:r>
            <a:endParaRPr lang="en-GB" sz="1400" dirty="0">
              <a:latin typeface="Amasis MT Pro" panose="02040504050005020304" pitchFamily="18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To analyse OWASP (Open Web Application Security Project) </a:t>
            </a:r>
            <a:r>
              <a:rPr lang="en-GB" sz="1400" b="0" i="0" dirty="0">
                <a:effectLst/>
                <a:latin typeface="Amasis MT Pro" panose="02040504050005020304" pitchFamily="18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[1]</a:t>
            </a:r>
            <a:endParaRPr lang="en-GB" sz="1400" b="0" i="0" dirty="0">
              <a:effectLst/>
              <a:latin typeface="Amasis MT Pro" panose="020405040500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guideline for security aspects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To learn and enhance required technologies and tools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b="0" i="0" dirty="0">
                <a:effectLst/>
                <a:latin typeface="Amasis MT Pro" panose="02040504050005020304" pitchFamily="18" charset="0"/>
              </a:rPr>
              <a:t>To define and develop the functionalities for each type of end-user</a:t>
            </a:r>
            <a:endParaRPr lang="en-GB" sz="1400" dirty="0">
              <a:latin typeface="Amasis MT Pro" panose="02040504050005020304" pitchFamily="18" charset="0"/>
            </a:endParaRPr>
          </a:p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FB757E6-2C32-4FA2-82B0-6BFEE62AD16A}"/>
              </a:ext>
            </a:extLst>
          </p:cNvPr>
          <p:cNvSpPr txBox="1"/>
          <p:nvPr/>
        </p:nvSpPr>
        <p:spPr>
          <a:xfrm>
            <a:off x="6415551" y="3244217"/>
            <a:ext cx="1159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masis MT Pro" panose="02040504050005020304" pitchFamily="18" charset="0"/>
              </a:rPr>
              <a:t>Objectives:</a:t>
            </a:r>
          </a:p>
        </p:txBody>
      </p:sp>
      <p:pic>
        <p:nvPicPr>
          <p:cNvPr id="32" name="Pink Bar" descr="Pink line.png">
            <a:extLst>
              <a:ext uri="{FF2B5EF4-FFF2-40B4-BE49-F238E27FC236}">
                <a16:creationId xmlns:a16="http://schemas.microsoft.com/office/drawing/2014/main" id="{5012783F-C6C8-4914-B680-0F205B8D7533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58516"/>
            <a:ext cx="1512000" cy="5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10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Functionalities</a:t>
            </a:r>
          </a:p>
        </p:txBody>
      </p:sp>
      <p:pic>
        <p:nvPicPr>
          <p:cNvPr id="32" name="Pink Bar" descr="Pink line.png">
            <a:extLst>
              <a:ext uri="{FF2B5EF4-FFF2-40B4-BE49-F238E27FC236}">
                <a16:creationId xmlns:a16="http://schemas.microsoft.com/office/drawing/2014/main" id="{5012783F-C6C8-4914-B680-0F205B8D753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58516"/>
            <a:ext cx="1512000" cy="51047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02D726A-FE73-4A9B-97B4-DA4145A7EB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7447473"/>
              </p:ext>
            </p:extLst>
          </p:nvPr>
        </p:nvGraphicFramePr>
        <p:xfrm>
          <a:off x="3515743" y="1932317"/>
          <a:ext cx="5240068" cy="3688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E2034129-4815-4C06-921B-82AF1C9C10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7427058"/>
              </p:ext>
            </p:extLst>
          </p:nvPr>
        </p:nvGraphicFramePr>
        <p:xfrm>
          <a:off x="6801493" y="2003462"/>
          <a:ext cx="4674742" cy="3472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679C5D7-CC6A-4BA1-A24A-8BFE6322E2C7}"/>
              </a:ext>
            </a:extLst>
          </p:cNvPr>
          <p:cNvSpPr txBox="1"/>
          <p:nvPr/>
        </p:nvSpPr>
        <p:spPr>
          <a:xfrm>
            <a:off x="1078785" y="2455525"/>
            <a:ext cx="68734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masis MT Pro" panose="02040504050005020304" pitchFamily="18" charset="0"/>
              </a:rPr>
              <a:t>Admin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Account management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Restaurant profile management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CE0FABC-FA73-409F-9509-78FF281DFFBC}"/>
              </a:ext>
            </a:extLst>
          </p:cNvPr>
          <p:cNvSpPr txBox="1"/>
          <p:nvPr/>
        </p:nvSpPr>
        <p:spPr>
          <a:xfrm>
            <a:off x="1046249" y="3696985"/>
            <a:ext cx="69881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masis MT Pro" panose="02040504050005020304" pitchFamily="18" charset="0"/>
              </a:rPr>
              <a:t>Host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Bookings management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Capacity monitoring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Waiting List management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237A373-7380-4036-B0DA-724C721042D5}"/>
              </a:ext>
            </a:extLst>
          </p:cNvPr>
          <p:cNvSpPr txBox="1"/>
          <p:nvPr/>
        </p:nvSpPr>
        <p:spPr>
          <a:xfrm>
            <a:off x="1023988" y="5267218"/>
            <a:ext cx="7215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masis MT Pro" panose="02040504050005020304" pitchFamily="18" charset="0"/>
              </a:rPr>
              <a:t>Customer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Personal account management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Booking request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85B49A0-06E9-4E35-A352-690ABD86C562}"/>
              </a:ext>
            </a:extLst>
          </p:cNvPr>
          <p:cNvSpPr txBox="1"/>
          <p:nvPr/>
        </p:nvSpPr>
        <p:spPr>
          <a:xfrm>
            <a:off x="1054813" y="1488043"/>
            <a:ext cx="6873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err="1">
                <a:latin typeface="Amasis MT Pro" panose="02040504050005020304" pitchFamily="18" charset="0"/>
              </a:rPr>
              <a:t>ISOC_Admin</a:t>
            </a:r>
            <a:endParaRPr lang="en-GB" sz="2000" b="1" u="sng" dirty="0">
              <a:latin typeface="Amasis MT Pro" panose="02040504050005020304" pitchFamily="18" charset="0"/>
            </a:endParaRP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Restaurants On-boarding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D89BD-E362-43BB-860B-15EB7345CB41}"/>
              </a:ext>
            </a:extLst>
          </p:cNvPr>
          <p:cNvSpPr txBox="1"/>
          <p:nvPr/>
        </p:nvSpPr>
        <p:spPr>
          <a:xfrm>
            <a:off x="5217165" y="5341242"/>
            <a:ext cx="4910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Amasis MT Pro" panose="02040504050005020304" pitchFamily="18" charset="0"/>
              </a:rPr>
              <a:t>Anonymous Customer</a:t>
            </a:r>
          </a:p>
          <a:p>
            <a:pPr marL="285750" indent="-285750">
              <a:buBlip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</a:buBlip>
            </a:pPr>
            <a:r>
              <a:rPr lang="en-GB" sz="2000" dirty="0">
                <a:latin typeface="Amasis MT Pro" panose="02040504050005020304" pitchFamily="18" charset="0"/>
              </a:rPr>
              <a:t>Booking request</a:t>
            </a:r>
          </a:p>
        </p:txBody>
      </p:sp>
    </p:spTree>
    <p:extLst>
      <p:ext uri="{BB962C8B-B14F-4D97-AF65-F5344CB8AC3E}">
        <p14:creationId xmlns:p14="http://schemas.microsoft.com/office/powerpoint/2010/main" val="343001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  <p:bldGraphic spid="23" grpId="0">
        <p:bldAsOne/>
      </p:bldGraphic>
      <p:bldP spid="7" grpId="0"/>
      <p:bldP spid="30" grpId="0"/>
      <p:bldP spid="31" grpId="0"/>
      <p:bldP spid="33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077CFDD4-F7A1-4DA6-A3C3-7C87AA1AA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757" y="1558460"/>
            <a:ext cx="10619116" cy="46160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903836-FD52-4771-A3EA-49B5FB216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89" y="1788598"/>
            <a:ext cx="10816046" cy="28453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Gantt Chart</a:t>
            </a:r>
          </a:p>
        </p:txBody>
      </p:sp>
      <p:pic>
        <p:nvPicPr>
          <p:cNvPr id="7" name="Pink Bar" descr="Pink line.png">
            <a:extLst>
              <a:ext uri="{FF2B5EF4-FFF2-40B4-BE49-F238E27FC236}">
                <a16:creationId xmlns:a16="http://schemas.microsoft.com/office/drawing/2014/main" id="{8ECAA245-54E5-4DEB-AB21-84B272AD265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87091"/>
            <a:ext cx="1476000" cy="51047"/>
          </a:xfrm>
          <a:prstGeom prst="rect">
            <a:avLst/>
          </a:prstGeom>
        </p:spPr>
      </p:pic>
      <p:pic>
        <p:nvPicPr>
          <p:cNvPr id="5" name="Picture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CEBDC26-C1D0-480F-8626-3D9527E87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177" y="1637858"/>
            <a:ext cx="10022730" cy="5011365"/>
          </a:xfrm>
          <a:prstGeom prst="rect">
            <a:avLst/>
          </a:prstGeom>
        </p:spPr>
      </p:pic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0CB8E40-1AF9-48E9-9AAA-3DE3D595D5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4855" y="1578114"/>
            <a:ext cx="9771726" cy="487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44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Literature review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18F2327-E4FE-4E2F-A5D3-D162A35F05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4164585"/>
              </p:ext>
            </p:extLst>
          </p:nvPr>
        </p:nvGraphicFramePr>
        <p:xfrm>
          <a:off x="326367" y="2028614"/>
          <a:ext cx="5769633" cy="459999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329905">
                  <a:extLst>
                    <a:ext uri="{9D8B030D-6E8A-4147-A177-3AD203B41FA5}">
                      <a16:colId xmlns:a16="http://schemas.microsoft.com/office/drawing/2014/main" val="2745894177"/>
                    </a:ext>
                  </a:extLst>
                </a:gridCol>
                <a:gridCol w="1743341">
                  <a:extLst>
                    <a:ext uri="{9D8B030D-6E8A-4147-A177-3AD203B41FA5}">
                      <a16:colId xmlns:a16="http://schemas.microsoft.com/office/drawing/2014/main" val="1751833833"/>
                    </a:ext>
                  </a:extLst>
                </a:gridCol>
                <a:gridCol w="2696387">
                  <a:extLst>
                    <a:ext uri="{9D8B030D-6E8A-4147-A177-3AD203B41FA5}">
                      <a16:colId xmlns:a16="http://schemas.microsoft.com/office/drawing/2014/main" val="2834553066"/>
                    </a:ext>
                  </a:extLst>
                </a:gridCol>
              </a:tblGrid>
              <a:tr h="264500">
                <a:tc>
                  <a:txBody>
                    <a:bodyPr/>
                    <a:lstStyle/>
                    <a:p>
                      <a:r>
                        <a:rPr lang="en-GB" sz="1200" dirty="0"/>
                        <a:t>System name</a:t>
                      </a:r>
                      <a:endParaRPr lang="en-GB" sz="1200" dirty="0"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Features</a:t>
                      </a:r>
                      <a:endParaRPr lang="en-GB" sz="1200" dirty="0"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Disadvantages</a:t>
                      </a:r>
                      <a:endParaRPr lang="en-GB" sz="1200" dirty="0"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4398627"/>
                  </a:ext>
                </a:extLst>
              </a:tr>
              <a:tr h="992355">
                <a:tc>
                  <a:txBody>
                    <a:bodyPr/>
                    <a:lstStyle/>
                    <a:p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Yelp Reservations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  <a:hlinkClick r:id="rId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[2]</a:t>
                      </a:r>
                      <a:endParaRPr lang="en-GB" sz="1050" dirty="0">
                        <a:solidFill>
                          <a:schemeClr val="tx1"/>
                        </a:solidFill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Mobile and Website reservations 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Feedback Management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Waitlist Management 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Reminders 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Email Marketing</a:t>
                      </a:r>
                    </a:p>
                    <a:p>
                      <a:endParaRPr lang="en-GB" sz="1050" dirty="0"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5">
                            <a:extLst>
                              <a:ext uri="{96DAC541-7B7A-43D3-8B79-37D633B846F1}">
                                <asvg:svgBlip xmlns:asvg="http://schemas.microsoft.com/office/drawing/2016/SVG/main" r:embed="rId6"/>
                              </a:ext>
                            </a:extLst>
                          </a:blip>
                        </a:buBlip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Must sign a 12-month contract to purchase Yelp Waitlist or Reservations. $750 early termination fee applies. </a:t>
                      </a:r>
                    </a:p>
                    <a:p>
                      <a:endParaRPr lang="en-GB" sz="1050" dirty="0">
                        <a:latin typeface="Amasis MT Pro" panose="020405040500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986192"/>
                  </a:ext>
                </a:extLst>
              </a:tr>
              <a:tr h="1450417">
                <a:tc>
                  <a:txBody>
                    <a:bodyPr/>
                    <a:lstStyle/>
                    <a:p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OpenTable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  <a:hlinkClick r:id="rId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[3]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Web and mobile (iOS and Android)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email and SMS confirmations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Capacity Monitoring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Seat / Table Optimization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 Waitlist Management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Feedback Management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Email Marketing</a:t>
                      </a:r>
                    </a:p>
                    <a:p>
                      <a:pPr marL="171450" indent="-171450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Deposits / Prepayment Processing</a:t>
                      </a:r>
                    </a:p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5">
                            <a:extLst>
                              <a:ext uri="{96DAC541-7B7A-43D3-8B79-37D633B846F1}">
                                <asvg:svgBlip xmlns:asvg="http://schemas.microsoft.com/office/drawing/2016/SVG/main" r:embed="rId6"/>
                              </a:ext>
                            </a:extLst>
                          </a:blip>
                        </a:buBlip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User Experience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5">
                            <a:extLst>
                              <a:ext uri="{96DAC541-7B7A-43D3-8B79-37D633B846F1}">
                                <asvg:svgBlip xmlns:asvg="http://schemas.microsoft.com/office/drawing/2016/SVG/main" r:embed="rId6"/>
                              </a:ext>
                            </a:extLst>
                          </a:blip>
                        </a:buBlip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Tier-pricing</a:t>
                      </a:r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Amasis MT Pro" panose="02040504050005020304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4306256"/>
                  </a:ext>
                </a:extLst>
              </a:tr>
              <a:tr h="1102410">
                <a:tc>
                  <a:txBody>
                    <a:bodyPr/>
                    <a:lstStyle/>
                    <a:p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TablesReady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  <a:hlinkClick r:id="rId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[4]</a:t>
                      </a:r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Waitlist Management</a:t>
                      </a:r>
                    </a:p>
                    <a:p>
                      <a:pPr marL="171450" indent="-171450" algn="l" defTabSz="914400" rtl="0" eaLnBrk="1" latinLnBrk="0" hangingPunct="1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Online / Website Reservations</a:t>
                      </a:r>
                    </a:p>
                    <a:p>
                      <a:pPr marL="171450" indent="-171450" algn="l" defTabSz="914400" rtl="0" eaLnBrk="1" latinLnBrk="0" hangingPunct="1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Promotions Management</a:t>
                      </a:r>
                    </a:p>
                    <a:p>
                      <a:pPr marL="171450" indent="-171450" algn="l" defTabSz="914400" rtl="0" eaLnBrk="1" latinLnBrk="0" hangingPunct="1">
                        <a:buFontTx/>
                        <a:buBlip>
                          <a:blip r:embed="rId3">
                            <a:extLst>
                              <a:ext uri="{96DAC541-7B7A-43D3-8B79-37D633B846F1}">
                                <asvg:svgBlip xmlns:asvg="http://schemas.microsoft.com/office/drawing/2016/SVG/main" r:embed="rId4"/>
                              </a:ext>
                            </a:extLst>
                          </a:blip>
                        </a:buBlip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Reminders</a:t>
                      </a:r>
                    </a:p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5">
                            <a:extLst>
                              <a:ext uri="{96DAC541-7B7A-43D3-8B79-37D633B846F1}">
                                <asvg:svgBlip xmlns:asvg="http://schemas.microsoft.com/office/drawing/2016/SVG/main" r:embed="rId6"/>
                              </a:ext>
                            </a:extLst>
                          </a:blip>
                        </a:buBlip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Missing multiple features: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dk1"/>
                          </a:solidFill>
                          <a:effectLst/>
                        </a:rPr>
                        <a:t>(Mobile reservations,  Feedback Management, Seat / Table Optimization, Text/SMS Communications, Capacity Monitoring)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5">
                            <a:extLst>
                              <a:ext uri="{96DAC541-7B7A-43D3-8B79-37D633B846F1}">
                                <asvg:svgBlip xmlns:asvg="http://schemas.microsoft.com/office/drawing/2016/SVG/main" r:embed="rId6"/>
                              </a:ext>
                            </a:extLst>
                          </a:blip>
                        </a:buBlip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dk1"/>
                          </a:solidFill>
                          <a:effectLst/>
                        </a:rPr>
                        <a:t>Upfront hardware cost</a:t>
                      </a:r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Amasis MT Pro" panose="02040504050005020304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271041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6E36B6F-FFFB-4C4B-9E89-D29818DD0020}"/>
              </a:ext>
            </a:extLst>
          </p:cNvPr>
          <p:cNvSpPr txBox="1"/>
          <p:nvPr/>
        </p:nvSpPr>
        <p:spPr>
          <a:xfrm>
            <a:off x="1059612" y="1532694"/>
            <a:ext cx="4007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Research on several similar systems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987DBF-9768-44C7-A67E-25EA54BC987F}"/>
              </a:ext>
            </a:extLst>
          </p:cNvPr>
          <p:cNvSpPr txBox="1"/>
          <p:nvPr/>
        </p:nvSpPr>
        <p:spPr>
          <a:xfrm>
            <a:off x="6601432" y="1255695"/>
            <a:ext cx="5583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 Research on 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      Microsoft Azure &amp; Amazon Web Services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ADA832-ED25-4A28-A181-23DFABCB9862}"/>
              </a:ext>
            </a:extLst>
          </p:cNvPr>
          <p:cNvSpPr txBox="1"/>
          <p:nvPr/>
        </p:nvSpPr>
        <p:spPr>
          <a:xfrm>
            <a:off x="7479103" y="2431390"/>
            <a:ext cx="4354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masis MT Pro" panose="02040504050005020304" pitchFamily="18" charset="0"/>
              </a:rPr>
              <a:t>Both providers offer common advantages </a:t>
            </a:r>
            <a:r>
              <a:rPr lang="en-GB" sz="1050" dirty="0">
                <a:latin typeface="Amasis MT Pro" panose="02040504050005020304" pitchFamily="18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[5][6]</a:t>
            </a:r>
            <a:r>
              <a:rPr lang="en-GB" sz="1400" dirty="0">
                <a:latin typeface="Amasis MT Pro" panose="02040504050005020304" pitchFamily="18" charset="0"/>
              </a:rPr>
              <a:t>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01B03B-2ACD-446A-82CD-7D2C101539B9}"/>
              </a:ext>
            </a:extLst>
          </p:cNvPr>
          <p:cNvSpPr txBox="1"/>
          <p:nvPr/>
        </p:nvSpPr>
        <p:spPr>
          <a:xfrm>
            <a:off x="7640351" y="2984166"/>
            <a:ext cx="39192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masis MT Pro" panose="02040504050005020304" pitchFamily="18" charset="0"/>
              </a:rPr>
              <a:t>Large amount of services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masis MT Pro" panose="02040504050005020304" pitchFamily="18" charset="0"/>
              </a:rPr>
              <a:t>Free subscriptions &amp; student subscriptions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masis MT Pro" panose="02040504050005020304" pitchFamily="18" charset="0"/>
              </a:rPr>
              <a:t>Cost optimization and Pay as you go services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masis MT Pro" panose="02040504050005020304" pitchFamily="18" charset="0"/>
              </a:rPr>
              <a:t>Increased security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B000FB-AE81-465B-BE34-B26532901064}"/>
              </a:ext>
            </a:extLst>
          </p:cNvPr>
          <p:cNvSpPr txBox="1"/>
          <p:nvPr/>
        </p:nvSpPr>
        <p:spPr>
          <a:xfrm>
            <a:off x="7479103" y="4328609"/>
            <a:ext cx="19736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masis MT Pro" panose="02040504050005020304" pitchFamily="18" charset="0"/>
              </a:rPr>
              <a:t>Decision making </a:t>
            </a:r>
            <a:r>
              <a:rPr lang="en-GB" sz="1050" dirty="0">
                <a:latin typeface="Amasis MT Pro" panose="02040504050005020304" pitchFamily="18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[6]</a:t>
            </a:r>
            <a:r>
              <a:rPr lang="en-GB" sz="1600" dirty="0">
                <a:latin typeface="Amasis MT Pro" panose="02040504050005020304" pitchFamily="18" charset="0"/>
              </a:rPr>
              <a:t>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74E84B-08AB-4963-97C0-2DF34804B067}"/>
              </a:ext>
            </a:extLst>
          </p:cNvPr>
          <p:cNvSpPr txBox="1"/>
          <p:nvPr/>
        </p:nvSpPr>
        <p:spPr>
          <a:xfrm>
            <a:off x="7682241" y="4848252"/>
            <a:ext cx="36897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Blip>
                <a:blip r:embed="rId7"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</a:buBlip>
            </a:pPr>
            <a:r>
              <a:rPr lang="en-GB" sz="1400" dirty="0">
                <a:latin typeface="Amasis MT Pro" panose="02040504050005020304" pitchFamily="18" charset="0"/>
              </a:rPr>
              <a:t> Microsoft Azure – first cloud provider </a:t>
            </a:r>
          </a:p>
          <a:p>
            <a:r>
              <a:rPr lang="en-GB" sz="1400" b="0" i="0" dirty="0">
                <a:effectLst/>
                <a:latin typeface="Amasis MT Pro" panose="02040504050005020304" pitchFamily="18" charset="0"/>
              </a:rPr>
              <a:t>       approved by the  European Union’s data </a:t>
            </a:r>
          </a:p>
          <a:p>
            <a:r>
              <a:rPr lang="en-GB" sz="1400" dirty="0">
                <a:latin typeface="Amasis MT Pro" panose="02040504050005020304" pitchFamily="18" charset="0"/>
              </a:rPr>
              <a:t>       </a:t>
            </a:r>
            <a:r>
              <a:rPr lang="en-GB" sz="1400" b="0" i="0" dirty="0">
                <a:effectLst/>
                <a:latin typeface="Amasis MT Pro" panose="02040504050005020304" pitchFamily="18" charset="0"/>
              </a:rPr>
              <a:t>protection authorities</a:t>
            </a:r>
          </a:p>
          <a:p>
            <a:pPr marL="285750" indent="-285750">
              <a:buBlip>
                <a:blip r:embed="rId7"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</a:buBlip>
            </a:pPr>
            <a:r>
              <a:rPr lang="en-GB" sz="1400" dirty="0">
                <a:latin typeface="Amasis MT Pro" panose="02040504050005020304" pitchFamily="18" charset="0"/>
              </a:rPr>
              <a:t> Easier to learn</a:t>
            </a:r>
          </a:p>
        </p:txBody>
      </p:sp>
      <p:pic>
        <p:nvPicPr>
          <p:cNvPr id="18" name="Pink Bar" descr="Pink line.png">
            <a:extLst>
              <a:ext uri="{FF2B5EF4-FFF2-40B4-BE49-F238E27FC236}">
                <a16:creationId xmlns:a16="http://schemas.microsoft.com/office/drawing/2014/main" id="{C2E0ED2E-C0A8-4995-A334-0837CC0A7655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48991"/>
            <a:ext cx="2196000" cy="5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5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Methodology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CCC93-0FEA-43DE-AA2E-574061206FBD}"/>
              </a:ext>
            </a:extLst>
          </p:cNvPr>
          <p:cNvSpPr txBox="1"/>
          <p:nvPr/>
        </p:nvSpPr>
        <p:spPr>
          <a:xfrm>
            <a:off x="1380226" y="1829187"/>
            <a:ext cx="2346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Agile methodology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355DCE-3E3C-4AC5-91BB-322DBD6743B7}"/>
              </a:ext>
            </a:extLst>
          </p:cNvPr>
          <p:cNvSpPr txBox="1"/>
          <p:nvPr/>
        </p:nvSpPr>
        <p:spPr>
          <a:xfrm>
            <a:off x="7487729" y="1829187"/>
            <a:ext cx="2968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Technology stack / Tools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B30A51-362F-473A-9B9A-F9EFCBFCA826}"/>
              </a:ext>
            </a:extLst>
          </p:cNvPr>
          <p:cNvSpPr txBox="1"/>
          <p:nvPr/>
        </p:nvSpPr>
        <p:spPr>
          <a:xfrm>
            <a:off x="8177842" y="2275770"/>
            <a:ext cx="1721625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Java 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Angular 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Node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Spring Boot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Spring Data JPA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Spring 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Microsoft Azure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96860-336D-46F1-B717-7A7385475966}"/>
              </a:ext>
            </a:extLst>
          </p:cNvPr>
          <p:cNvSpPr txBox="1"/>
          <p:nvPr/>
        </p:nvSpPr>
        <p:spPr>
          <a:xfrm>
            <a:off x="8862802" y="3830041"/>
            <a:ext cx="17732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Storage Account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App Service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Key Vault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MySQL Database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Application Insights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200" dirty="0">
                <a:latin typeface="Amasis MT Pro" panose="02040504050005020304" pitchFamily="18" charset="0"/>
              </a:rPr>
              <a:t>Azure DevOps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F9CA56-D87D-4D96-AC7A-B94911C5F5E6}"/>
              </a:ext>
            </a:extLst>
          </p:cNvPr>
          <p:cNvSpPr txBox="1"/>
          <p:nvPr/>
        </p:nvSpPr>
        <p:spPr>
          <a:xfrm>
            <a:off x="8177842" y="5030370"/>
            <a:ext cx="19809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IntelliJ IDEA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Visual Studio Code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masis MT Pro" panose="02040504050005020304" pitchFamily="18" charset="0"/>
              </a:rPr>
              <a:t>MySQL Workbench</a:t>
            </a:r>
          </a:p>
          <a:p>
            <a:endParaRPr lang="en-GB" dirty="0"/>
          </a:p>
        </p:txBody>
      </p:sp>
      <p:pic>
        <p:nvPicPr>
          <p:cNvPr id="12" name="Pink Bar" descr="Pink line.png">
            <a:extLst>
              <a:ext uri="{FF2B5EF4-FFF2-40B4-BE49-F238E27FC236}">
                <a16:creationId xmlns:a16="http://schemas.microsoft.com/office/drawing/2014/main" id="{401FD56C-2590-4E3B-8736-D21CBDEB2FB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87091"/>
            <a:ext cx="1512000" cy="5104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00B34B1-76D0-419A-AFB1-98DB730B1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705" y="2220595"/>
            <a:ext cx="4890135" cy="410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63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1521FA-43FA-4542-B222-247FB3325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57" y="2099050"/>
            <a:ext cx="6229708" cy="32482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Design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242D8-1D85-4B34-B31F-43F2A084BFFA}"/>
              </a:ext>
            </a:extLst>
          </p:cNvPr>
          <p:cNvSpPr txBox="1"/>
          <p:nvPr/>
        </p:nvSpPr>
        <p:spPr>
          <a:xfrm>
            <a:off x="1059612" y="1729718"/>
            <a:ext cx="2427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System architecture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9ACCC3-1350-41C7-A0FC-073418311AD3}"/>
              </a:ext>
            </a:extLst>
          </p:cNvPr>
          <p:cNvSpPr txBox="1"/>
          <p:nvPr/>
        </p:nvSpPr>
        <p:spPr>
          <a:xfrm>
            <a:off x="7470476" y="1675017"/>
            <a:ext cx="2420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UI Design Mockups</a:t>
            </a:r>
          </a:p>
        </p:txBody>
      </p:sp>
      <p:pic>
        <p:nvPicPr>
          <p:cNvPr id="13" name="Pink Bar" descr="Pink line.png">
            <a:extLst>
              <a:ext uri="{FF2B5EF4-FFF2-40B4-BE49-F238E27FC236}">
                <a16:creationId xmlns:a16="http://schemas.microsoft.com/office/drawing/2014/main" id="{5C41F093-339C-4626-AD99-C65E0BF9D5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87091"/>
            <a:ext cx="2196000" cy="510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37C25A-9C66-4BEE-B7EC-866A81753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8836" y="2184400"/>
            <a:ext cx="4549641" cy="394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04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Conclusion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C40A75-C3A0-4888-B1EA-5522D5A06593}"/>
              </a:ext>
            </a:extLst>
          </p:cNvPr>
          <p:cNvSpPr txBox="1"/>
          <p:nvPr/>
        </p:nvSpPr>
        <p:spPr>
          <a:xfrm>
            <a:off x="982692" y="2096976"/>
            <a:ext cx="2355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masis MT Pro" panose="02040504050005020304" pitchFamily="18" charset="0"/>
              </a:rPr>
              <a:t>Key areas covered: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A14BF5-EF03-47E3-80EC-D710BA0B6D5F}"/>
              </a:ext>
            </a:extLst>
          </p:cNvPr>
          <p:cNvSpPr txBox="1"/>
          <p:nvPr/>
        </p:nvSpPr>
        <p:spPr>
          <a:xfrm>
            <a:off x="1767696" y="2872596"/>
            <a:ext cx="690753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dirty="0">
                <a:latin typeface="Amasis MT Pro" panose="02040504050005020304" pitchFamily="18" charset="0"/>
              </a:rPr>
              <a:t>Comparison on several existing booking systems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dirty="0">
                <a:latin typeface="Amasis MT Pro" panose="02040504050005020304" pitchFamily="18" charset="0"/>
              </a:rPr>
              <a:t>Web </a:t>
            </a:r>
            <a:r>
              <a:rPr lang="en-GB" sz="1600">
                <a:latin typeface="Amasis MT Pro" panose="02040504050005020304" pitchFamily="18" charset="0"/>
              </a:rPr>
              <a:t>application architecture </a:t>
            </a:r>
            <a:r>
              <a:rPr lang="en-GB" sz="1600" dirty="0">
                <a:latin typeface="Amasis MT Pro" panose="02040504050005020304" pitchFamily="18" charset="0"/>
              </a:rPr>
              <a:t>hosted in Azure Cloud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600" dirty="0">
                <a:latin typeface="Amasis MT Pro" panose="02040504050005020304" pitchFamily="18" charset="0"/>
              </a:rPr>
              <a:t>Diversity of technology stack and tools used following Agile methodology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" name="Pink Bar" descr="Pink line.png">
            <a:extLst>
              <a:ext uri="{FF2B5EF4-FFF2-40B4-BE49-F238E27FC236}">
                <a16:creationId xmlns:a16="http://schemas.microsoft.com/office/drawing/2014/main" id="{1A02C9DD-F0EF-4EA0-BB58-C383C7263E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1387091"/>
            <a:ext cx="1512000" cy="51047"/>
          </a:xfrm>
          <a:prstGeom prst="rect">
            <a:avLst/>
          </a:prstGeom>
        </p:spPr>
      </p:pic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8FA36832-50DF-4A3F-9046-344E706593B6}"/>
              </a:ext>
            </a:extLst>
          </p:cNvPr>
          <p:cNvSpPr/>
          <p:nvPr/>
        </p:nvSpPr>
        <p:spPr>
          <a:xfrm rot="16200000">
            <a:off x="6786565" y="1452562"/>
            <a:ext cx="6858000" cy="3952873"/>
          </a:xfrm>
          <a:prstGeom prst="rtTriangle">
            <a:avLst/>
          </a:prstGeom>
          <a:gradFill flip="none" rotWithShape="1">
            <a:gsLst>
              <a:gs pos="72088">
                <a:srgbClr val="88A6D8"/>
              </a:gs>
              <a:gs pos="0">
                <a:srgbClr val="E692D4"/>
              </a:gs>
              <a:gs pos="46000">
                <a:schemeClr val="accent1">
                  <a:lumMod val="95000"/>
                  <a:lumOff val="5000"/>
                </a:schemeClr>
              </a:gs>
              <a:gs pos="88282">
                <a:srgbClr val="5F87C9"/>
              </a:gs>
              <a:gs pos="100000">
                <a:schemeClr val="accent1">
                  <a:lumMod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973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4D2DF-D5F9-4024-A3C1-8A6C5281E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masis MT Pro Medium" panose="020B0604020202020204" pitchFamily="18" charset="0"/>
              </a:rPr>
              <a:t> 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657FFA-619C-444C-9027-418F8EA2EB73}"/>
              </a:ext>
            </a:extLst>
          </p:cNvPr>
          <p:cNvSpPr txBox="1"/>
          <p:nvPr/>
        </p:nvSpPr>
        <p:spPr>
          <a:xfrm>
            <a:off x="976223" y="1877069"/>
            <a:ext cx="1068812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[1]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OWASP Foundation | Open Source Foundation for Application Security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https://owasp.org/</a:t>
            </a:r>
          </a:p>
          <a:p>
            <a:pPr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[2]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Yelp for Restaurants' Guest Manager maximizes your earning potential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https://restaurants.yelp.com/</a:t>
            </a:r>
          </a:p>
          <a:p>
            <a:pPr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[3]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Restaurant Reservation Software | OpenTable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https://restaurant.opentable.com/</a:t>
            </a:r>
          </a:p>
          <a:p>
            <a:pPr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[4]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TablesReady Waitlist, Reservations, Queue Management and Paging System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https://www.tablesready.com/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[5]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Cloud Services - Amazon Web Services (AWS)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https://aws.amazon.com/</a:t>
            </a:r>
          </a:p>
          <a:p>
            <a:pPr>
              <a:lnSpc>
                <a:spcPct val="150000"/>
              </a:lnSpc>
            </a:pP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[6] </a:t>
            </a:r>
            <a:r>
              <a:rPr lang="en-GB" b="0" i="1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Cloud Computing Services | Microsoft Azure</a:t>
            </a:r>
            <a:r>
              <a:rPr lang="en-GB" b="0" i="0" dirty="0">
                <a:solidFill>
                  <a:srgbClr val="53565A"/>
                </a:solidFill>
                <a:effectLst/>
                <a:latin typeface="Roboto" panose="020B0604020202020204" pitchFamily="2" charset="0"/>
              </a:rPr>
              <a:t>. Available: </a:t>
            </a:r>
            <a:r>
              <a:rPr lang="en-GB" dirty="0">
                <a:solidFill>
                  <a:srgbClr val="53565A"/>
                </a:solidFill>
                <a:latin typeface="Roboto" panose="020B0604020202020204" pitchFamily="2" charset="0"/>
              </a:rPr>
              <a:t>https://azure.microsoft.com/en-gb/</a:t>
            </a:r>
          </a:p>
          <a:p>
            <a:endParaRPr lang="en-GB" dirty="0"/>
          </a:p>
        </p:txBody>
      </p:sp>
      <p:pic>
        <p:nvPicPr>
          <p:cNvPr id="5" name="Pink Bar" descr="Pink line.png">
            <a:extLst>
              <a:ext uri="{FF2B5EF4-FFF2-40B4-BE49-F238E27FC236}">
                <a16:creationId xmlns:a16="http://schemas.microsoft.com/office/drawing/2014/main" id="{02057B0E-5AB5-4154-A270-20CC2D941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96" y="1339466"/>
            <a:ext cx="1822129" cy="5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58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D1C5626-2203-4C97-8794-C5186E1F6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1305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3300" b="1" dirty="0">
                <a:solidFill>
                  <a:schemeClr val="bg1"/>
                </a:solidFill>
                <a:latin typeface="Amasis MT Pro" panose="02040504050005020304" pitchFamily="18" charset="0"/>
              </a:rPr>
              <a:t>Q &amp; A</a:t>
            </a:r>
            <a:br>
              <a:rPr lang="en-GB" sz="9600" b="1" dirty="0">
                <a:solidFill>
                  <a:schemeClr val="bg1"/>
                </a:solidFill>
                <a:latin typeface="Amasis MT Pro" panose="020405040500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888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</Words>
  <Application>Microsoft Office PowerPoint</Application>
  <PresentationFormat>Widescreen</PresentationFormat>
  <Paragraphs>139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Amasis MT Pro</vt:lpstr>
      <vt:lpstr>Amasis MT Pro Black</vt:lpstr>
      <vt:lpstr>Amasis MT Pro Medium</vt:lpstr>
      <vt:lpstr>Arial</vt:lpstr>
      <vt:lpstr>Calibri</vt:lpstr>
      <vt:lpstr>Calibri Light</vt:lpstr>
      <vt:lpstr>Courier New</vt:lpstr>
      <vt:lpstr>Roboto</vt:lpstr>
      <vt:lpstr>Wingdings</vt:lpstr>
      <vt:lpstr>Office Theme</vt:lpstr>
      <vt:lpstr>  </vt:lpstr>
      <vt:lpstr> Agenda</vt:lpstr>
      <vt:lpstr> Introduction</vt:lpstr>
      <vt:lpstr> Functionalities</vt:lpstr>
      <vt:lpstr> Gantt Chart</vt:lpstr>
      <vt:lpstr> Literature review</vt:lpstr>
      <vt:lpstr> Methodology</vt:lpstr>
      <vt:lpstr> Design overview</vt:lpstr>
      <vt:lpstr> Conclusion</vt:lpstr>
      <vt:lpstr> References</vt:lpstr>
      <vt:lpstr>Q &amp; 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ISOC App</dc:title>
  <dc:creator>Sandra Stefania Anghel (1815743)</dc:creator>
  <cp:lastModifiedBy>Renuga Jayakumar</cp:lastModifiedBy>
  <cp:revision>30</cp:revision>
  <dcterms:created xsi:type="dcterms:W3CDTF">2021-10-27T15:39:01Z</dcterms:created>
  <dcterms:modified xsi:type="dcterms:W3CDTF">2023-03-11T07:24:19Z</dcterms:modified>
</cp:coreProperties>
</file>