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sldIdLst>
    <p:sldId id="285" r:id="rId2"/>
    <p:sldId id="256" r:id="rId3"/>
    <p:sldId id="257" r:id="rId4"/>
    <p:sldId id="258" r:id="rId5"/>
    <p:sldId id="259" r:id="rId6"/>
    <p:sldId id="270" r:id="rId7"/>
    <p:sldId id="260" r:id="rId8"/>
    <p:sldId id="261" r:id="rId9"/>
    <p:sldId id="267" r:id="rId10"/>
    <p:sldId id="262" r:id="rId11"/>
    <p:sldId id="268" r:id="rId12"/>
    <p:sldId id="263" r:id="rId13"/>
    <p:sldId id="269" r:id="rId14"/>
    <p:sldId id="284" r:id="rId15"/>
    <p:sldId id="271" r:id="rId16"/>
    <p:sldId id="265" r:id="rId17"/>
    <p:sldId id="266" r:id="rId18"/>
    <p:sldId id="272" r:id="rId19"/>
    <p:sldId id="273" r:id="rId20"/>
    <p:sldId id="274" r:id="rId21"/>
    <p:sldId id="280" r:id="rId22"/>
    <p:sldId id="283" r:id="rId23"/>
    <p:sldId id="275" r:id="rId24"/>
    <p:sldId id="276" r:id="rId25"/>
    <p:sldId id="279" r:id="rId26"/>
    <p:sldId id="28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78995" autoAdjust="0"/>
  </p:normalViewPr>
  <p:slideViewPr>
    <p:cSldViewPr snapToGrid="0">
      <p:cViewPr varScale="1">
        <p:scale>
          <a:sx n="59" d="100"/>
          <a:sy n="59" d="100"/>
        </p:scale>
        <p:origin x="10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2B47B2-4CE6-42D5-A7BB-06CD53E300A4}" type="datetimeFigureOut">
              <a:rPr lang="en-GB" smtClean="0"/>
              <a:t>01/02/2021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36CA3-1C3D-4510-B911-B59E683C8B3A}" type="slidenum">
              <a:rPr lang="en-GB" smtClean="0"/>
              <a:t>‹#›</a:t>
            </a:fld>
            <a:endParaRPr lang="en-GB"/>
          </a:p>
        </p:txBody>
      </p:sp>
    </p:spTree>
    <p:extLst>
      <p:ext uri="{BB962C8B-B14F-4D97-AF65-F5344CB8AC3E}">
        <p14:creationId xmlns:p14="http://schemas.microsoft.com/office/powerpoint/2010/main" val="1014499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1.1 – Identify major organisational objectives that the HR function are responsible for delivering</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Previous objectives that were the responsibility of HR function were:</a:t>
            </a:r>
          </a:p>
          <a:p>
            <a:pPr lvl="0"/>
            <a:r>
              <a:rPr lang="en-GB" sz="1200" kern="1200" dirty="0" smtClean="0">
                <a:solidFill>
                  <a:schemeClr val="tx1"/>
                </a:solidFill>
                <a:effectLst/>
                <a:latin typeface="+mn-lt"/>
                <a:ea typeface="+mn-ea"/>
                <a:cs typeface="+mn-cs"/>
              </a:rPr>
              <a:t>Recruitment and retention</a:t>
            </a:r>
          </a:p>
          <a:p>
            <a:pPr lvl="0"/>
            <a:r>
              <a:rPr lang="en-GB" sz="1200" kern="1200" dirty="0" smtClean="0">
                <a:solidFill>
                  <a:schemeClr val="tx1"/>
                </a:solidFill>
                <a:effectLst/>
                <a:latin typeface="+mn-lt"/>
                <a:ea typeface="+mn-ea"/>
                <a:cs typeface="+mn-cs"/>
              </a:rPr>
              <a:t>Develop employee competencies</a:t>
            </a:r>
          </a:p>
          <a:p>
            <a:pPr lvl="0"/>
            <a:r>
              <a:rPr lang="en-GB" sz="1200" kern="1200" dirty="0" smtClean="0">
                <a:solidFill>
                  <a:schemeClr val="tx1"/>
                </a:solidFill>
                <a:effectLst/>
                <a:latin typeface="+mn-lt"/>
                <a:ea typeface="+mn-ea"/>
                <a:cs typeface="+mn-cs"/>
              </a:rPr>
              <a:t>Management of people performance</a:t>
            </a:r>
          </a:p>
          <a:p>
            <a:pPr lvl="0"/>
            <a:r>
              <a:rPr lang="en-GB" sz="1200" kern="1200" dirty="0" smtClean="0">
                <a:solidFill>
                  <a:schemeClr val="tx1"/>
                </a:solidFill>
                <a:effectLst/>
                <a:latin typeface="+mn-lt"/>
                <a:ea typeface="+mn-ea"/>
                <a:cs typeface="+mn-cs"/>
              </a:rPr>
              <a:t>Maximise employee involvement and engagement</a:t>
            </a:r>
          </a:p>
          <a:p>
            <a:r>
              <a:rPr lang="en-GB" sz="1200" kern="1200" dirty="0" smtClean="0">
                <a:solidFill>
                  <a:schemeClr val="tx1"/>
                </a:solidFill>
                <a:effectLst/>
                <a:latin typeface="+mn-lt"/>
                <a:ea typeface="+mn-ea"/>
                <a:cs typeface="+mn-cs"/>
              </a:rPr>
              <a:t>These objectives have needed to evolve for a number of reasons like, new rules and regulations, recruiting key talent etc.  </a:t>
            </a:r>
          </a:p>
          <a:p>
            <a:r>
              <a:rPr lang="en-GB" sz="1200" kern="1200" dirty="0" smtClean="0">
                <a:solidFill>
                  <a:schemeClr val="tx1"/>
                </a:solidFill>
                <a:effectLst/>
                <a:latin typeface="+mn-lt"/>
                <a:ea typeface="+mn-ea"/>
                <a:cs typeface="+mn-cs"/>
              </a:rPr>
              <a:t>Newer objectives include:</a:t>
            </a:r>
          </a:p>
          <a:p>
            <a:pPr lvl="0"/>
            <a:r>
              <a:rPr lang="en-GB" sz="1200" kern="1200" dirty="0" smtClean="0">
                <a:solidFill>
                  <a:schemeClr val="tx1"/>
                </a:solidFill>
                <a:effectLst/>
                <a:latin typeface="+mn-lt"/>
                <a:ea typeface="+mn-ea"/>
                <a:cs typeface="+mn-cs"/>
              </a:rPr>
              <a:t>Employee well being</a:t>
            </a:r>
          </a:p>
          <a:p>
            <a:pPr lvl="0"/>
            <a:r>
              <a:rPr lang="en-GB" sz="1200" kern="1200" dirty="0" smtClean="0">
                <a:solidFill>
                  <a:schemeClr val="tx1"/>
                </a:solidFill>
                <a:effectLst/>
                <a:latin typeface="+mn-lt"/>
                <a:ea typeface="+mn-ea"/>
                <a:cs typeface="+mn-cs"/>
              </a:rPr>
              <a:t>To act ethically </a:t>
            </a:r>
          </a:p>
          <a:p>
            <a:pPr lvl="0"/>
            <a:r>
              <a:rPr lang="en-GB" sz="1200" kern="1200" dirty="0" smtClean="0">
                <a:solidFill>
                  <a:schemeClr val="tx1"/>
                </a:solidFill>
                <a:effectLst/>
                <a:latin typeface="+mn-lt"/>
                <a:ea typeface="+mn-ea"/>
                <a:cs typeface="+mn-cs"/>
              </a:rPr>
              <a:t>Improvement of the workforce skills levels</a:t>
            </a:r>
          </a:p>
          <a:p>
            <a:pPr lvl="0"/>
            <a:r>
              <a:rPr lang="en-GB" sz="1200" kern="1200" dirty="0" smtClean="0">
                <a:solidFill>
                  <a:schemeClr val="tx1"/>
                </a:solidFill>
                <a:effectLst/>
                <a:latin typeface="+mn-lt"/>
                <a:ea typeface="+mn-ea"/>
                <a:cs typeface="+mn-cs"/>
              </a:rPr>
              <a:t>The need for increased </a:t>
            </a:r>
            <a:r>
              <a:rPr lang="en-GB" sz="1200" kern="1200" dirty="0" err="1" smtClean="0">
                <a:solidFill>
                  <a:schemeClr val="tx1"/>
                </a:solidFill>
                <a:effectLst/>
                <a:latin typeface="+mn-lt"/>
                <a:ea typeface="+mn-ea"/>
                <a:cs typeface="+mn-cs"/>
              </a:rPr>
              <a:t>digitilisation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CIPD’s 2010 next generation HR report identified 2 key objectives needed to move forward: </a:t>
            </a:r>
          </a:p>
          <a:p>
            <a:pPr lvl="0"/>
            <a:r>
              <a:rPr lang="en-GB" sz="1200" kern="1200" dirty="0" smtClean="0">
                <a:solidFill>
                  <a:schemeClr val="tx1"/>
                </a:solidFill>
                <a:effectLst/>
                <a:latin typeface="+mn-lt"/>
                <a:ea typeface="+mn-ea"/>
                <a:cs typeface="+mn-cs"/>
              </a:rPr>
              <a:t>Future proofing the organisation </a:t>
            </a:r>
          </a:p>
          <a:p>
            <a:pPr lvl="0"/>
            <a:r>
              <a:rPr lang="en-GB" sz="1200" kern="1200" dirty="0" smtClean="0">
                <a:solidFill>
                  <a:schemeClr val="tx1"/>
                </a:solidFill>
                <a:effectLst/>
                <a:latin typeface="+mn-lt"/>
                <a:ea typeface="+mn-ea"/>
                <a:cs typeface="+mn-cs"/>
              </a:rPr>
              <a:t>Being in-sight driven </a:t>
            </a:r>
          </a:p>
          <a:p>
            <a:r>
              <a:rPr lang="en-GB" sz="1200" kern="1200" dirty="0" smtClean="0">
                <a:solidFill>
                  <a:schemeClr val="tx1"/>
                </a:solidFill>
                <a:effectLst/>
                <a:latin typeface="+mn-lt"/>
                <a:ea typeface="+mn-ea"/>
                <a:cs typeface="+mn-cs"/>
              </a:rPr>
              <a:t>For organisations to remain a leader in their chosen field their objectives will need to evolve further to incorporate the key objectives identified in the report above.  </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3</a:t>
            </a:fld>
            <a:endParaRPr lang="en-GB"/>
          </a:p>
        </p:txBody>
      </p:sp>
    </p:spTree>
    <p:extLst>
      <p:ext uri="{BB962C8B-B14F-4D97-AF65-F5344CB8AC3E}">
        <p14:creationId xmlns:p14="http://schemas.microsoft.com/office/powerpoint/2010/main" val="2244062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1.2 – Explain how these objectives are evolving in the contemporary environment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objectives identified above are evolving in the following ways:</a:t>
            </a:r>
          </a:p>
          <a:p>
            <a:r>
              <a:rPr lang="en-GB" sz="1200" kern="1200" dirty="0" smtClean="0">
                <a:solidFill>
                  <a:schemeClr val="tx1"/>
                </a:solidFill>
                <a:effectLst/>
                <a:latin typeface="+mn-lt"/>
                <a:ea typeface="+mn-ea"/>
                <a:cs typeface="+mn-cs"/>
              </a:rPr>
              <a:t>Ethics evolve constantly to reflect changes in legislation and how society, stakeholders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perceive policies already in place within the organisation.  The evolution of ethics within the organisation will remain crucial to aiding HR professionals when developing future strategies.</a:t>
            </a:r>
          </a:p>
          <a:p>
            <a:r>
              <a:rPr lang="en-GB" sz="1200" kern="1200" dirty="0" err="1" smtClean="0">
                <a:solidFill>
                  <a:schemeClr val="tx1"/>
                </a:solidFill>
                <a:effectLst/>
                <a:latin typeface="+mn-lt"/>
                <a:ea typeface="+mn-ea"/>
                <a:cs typeface="+mn-cs"/>
              </a:rPr>
              <a:t>Digitilisation</a:t>
            </a:r>
            <a:r>
              <a:rPr lang="en-GB" sz="1200" kern="1200" dirty="0" smtClean="0">
                <a:solidFill>
                  <a:schemeClr val="tx1"/>
                </a:solidFill>
                <a:effectLst/>
                <a:latin typeface="+mn-lt"/>
                <a:ea typeface="+mn-ea"/>
                <a:cs typeface="+mn-cs"/>
              </a:rPr>
              <a:t> will continue to change especially with the automation of routine HR tasks that will enable Managers to concentrate on other areas such as coaching and mentoring to help develop the workforce.  The increased </a:t>
            </a:r>
            <a:r>
              <a:rPr lang="en-GB" sz="1200" kern="1200" dirty="0" err="1" smtClean="0">
                <a:solidFill>
                  <a:schemeClr val="tx1"/>
                </a:solidFill>
                <a:effectLst/>
                <a:latin typeface="+mn-lt"/>
                <a:ea typeface="+mn-ea"/>
                <a:cs typeface="+mn-cs"/>
              </a:rPr>
              <a:t>digitilisation</a:t>
            </a:r>
            <a:r>
              <a:rPr lang="en-GB" sz="1200" kern="1200" dirty="0" smtClean="0">
                <a:solidFill>
                  <a:schemeClr val="tx1"/>
                </a:solidFill>
                <a:effectLst/>
                <a:latin typeface="+mn-lt"/>
                <a:ea typeface="+mn-ea"/>
                <a:cs typeface="+mn-cs"/>
              </a:rPr>
              <a:t> can prove a big change for many employees, so both HR and line managers will need to work with employees to help prepare them for these changes.</a:t>
            </a:r>
          </a:p>
          <a:p>
            <a:r>
              <a:rPr lang="en-GB" sz="1200" kern="1200" dirty="0" smtClean="0">
                <a:solidFill>
                  <a:schemeClr val="tx1"/>
                </a:solidFill>
                <a:effectLst/>
                <a:latin typeface="+mn-lt"/>
                <a:ea typeface="+mn-ea"/>
                <a:cs typeface="+mn-cs"/>
              </a:rPr>
              <a:t>Being in-sight driven is definitely an objective that is changing in this current environment due to the importance now being placed on looking after the workforce and their well-being and retaining staff.</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4</a:t>
            </a:fld>
            <a:endParaRPr lang="en-GB"/>
          </a:p>
        </p:txBody>
      </p:sp>
    </p:spTree>
    <p:extLst>
      <p:ext uri="{BB962C8B-B14F-4D97-AF65-F5344CB8AC3E}">
        <p14:creationId xmlns:p14="http://schemas.microsoft.com/office/powerpoint/2010/main" val="3470767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two objectives on the slide above most be at the forefront when making any changes to how the organisation operates and any strategies being considered.  Insight-driven consists of 3 savvies as defined by the CIPD’s Next Generation Report 2010, they are: </a:t>
            </a:r>
          </a:p>
          <a:p>
            <a:pPr marL="171450" indent="-171450">
              <a:buFont typeface="Arial" panose="020B0604020202020204" pitchFamily="34" charset="0"/>
              <a:buChar char="•"/>
            </a:pPr>
            <a:r>
              <a:rPr lang="en-GB" baseline="0" dirty="0" smtClean="0"/>
              <a:t>Business savvy – HR need to thoroughly understand the business and how it operates in order to understand what will continue to make the organisation successful.</a:t>
            </a:r>
          </a:p>
          <a:p>
            <a:pPr marL="171450" indent="-171450">
              <a:buFont typeface="Arial" panose="020B0604020202020204" pitchFamily="34" charset="0"/>
              <a:buChar char="•"/>
            </a:pPr>
            <a:r>
              <a:rPr lang="en-GB" baseline="0" dirty="0" smtClean="0"/>
              <a:t>Context savvy – HR will need to understand the business markets and trends currently and how they may change in the future, this will include looking at macroeconomic and societal changes that may occur.</a:t>
            </a:r>
          </a:p>
          <a:p>
            <a:pPr marL="171450" indent="-171450">
              <a:buFont typeface="Arial" panose="020B0604020202020204" pitchFamily="34" charset="0"/>
              <a:buChar char="•"/>
            </a:pPr>
            <a:r>
              <a:rPr lang="en-GB" baseline="0" dirty="0" smtClean="0"/>
              <a:t>Organisational savvy – the CIPD define this as ‘a rich appreciation of the interplay of hard and soft factors enables or derails business success’.  Therefore organisations must consider how all elements could impact the organisation from culture to leadership, this will allow the organisation to modify as and when required to reflect any changes within these elements.</a:t>
            </a:r>
          </a:p>
          <a:p>
            <a:pPr marL="0" indent="0">
              <a:buFont typeface="Arial" panose="020B0604020202020204" pitchFamily="34" charset="0"/>
              <a:buNone/>
            </a:pPr>
            <a:r>
              <a:rPr lang="en-GB" baseline="0" dirty="0" smtClean="0"/>
              <a:t>By understanding these three </a:t>
            </a:r>
            <a:r>
              <a:rPr lang="en-GB" baseline="0" dirty="0" err="1" smtClean="0"/>
              <a:t>savvys</a:t>
            </a:r>
            <a:r>
              <a:rPr lang="en-GB" baseline="0" dirty="0" smtClean="0"/>
              <a:t> identified Senior managers and HR professionals will also be future proofing the organisation.</a:t>
            </a:r>
          </a:p>
        </p:txBody>
      </p:sp>
      <p:sp>
        <p:nvSpPr>
          <p:cNvPr id="4" name="Slide Number Placeholder 3"/>
          <p:cNvSpPr>
            <a:spLocks noGrp="1"/>
          </p:cNvSpPr>
          <p:nvPr>
            <p:ph type="sldNum" sz="quarter" idx="10"/>
          </p:nvPr>
        </p:nvSpPr>
        <p:spPr/>
        <p:txBody>
          <a:bodyPr/>
          <a:lstStyle/>
          <a:p>
            <a:fld id="{FC836CA3-1C3D-4510-B911-B59E683C8B3A}" type="slidenum">
              <a:rPr lang="en-GB" smtClean="0"/>
              <a:t>5</a:t>
            </a:fld>
            <a:endParaRPr lang="en-GB"/>
          </a:p>
        </p:txBody>
      </p:sp>
    </p:spTree>
    <p:extLst>
      <p:ext uri="{BB962C8B-B14F-4D97-AF65-F5344CB8AC3E}">
        <p14:creationId xmlns:p14="http://schemas.microsoft.com/office/powerpoint/2010/main" val="3494597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1.3 – Explain how HR contributes to effective change management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Change is a factor that all organisations will need to go through on a continuous basis in order to survive todays’ climate.  How this is managed is key to how successful the change is.  Organisations will need to ensure that they have all employees on board when making changes.  </a:t>
            </a:r>
          </a:p>
          <a:p>
            <a:r>
              <a:rPr lang="en-GB" sz="1200" kern="1200" dirty="0" smtClean="0">
                <a:solidFill>
                  <a:schemeClr val="tx1"/>
                </a:solidFill>
                <a:effectLst/>
                <a:latin typeface="+mn-lt"/>
                <a:ea typeface="+mn-ea"/>
                <a:cs typeface="+mn-cs"/>
              </a:rPr>
              <a:t>IES research that focused on employee engagement established that many front line workers felt they were not consulted regarding changes but instead the change was forced upon them, running the risk of the change failing.  It is important to understand that employees may be worried about change as it is the fear of the unknown, therefore, it is important to ensure that the human aspects are also recognised when initiating changes.</a:t>
            </a:r>
          </a:p>
          <a:p>
            <a:r>
              <a:rPr lang="en-GB" sz="1200" kern="1200" dirty="0" smtClean="0">
                <a:solidFill>
                  <a:schemeClr val="tx1"/>
                </a:solidFill>
                <a:effectLst/>
                <a:latin typeface="+mn-lt"/>
                <a:ea typeface="+mn-ea"/>
                <a:cs typeface="+mn-cs"/>
              </a:rPr>
              <a:t>Change management does not appear to have improved much over the last 40 years (Bennett and Bush, 2013) which suggests organisations haven’t been learning from their mistakes.  There are 2 main causes for this, ineffective leadership and employee attitude. It is crucial that organisations improve on these 2 areas to ensure effective change management, some methods to achieve this are:</a:t>
            </a:r>
          </a:p>
          <a:p>
            <a:pPr lvl="0"/>
            <a:r>
              <a:rPr lang="en-GB" sz="1200" kern="1200" dirty="0" smtClean="0">
                <a:solidFill>
                  <a:schemeClr val="tx1"/>
                </a:solidFill>
                <a:effectLst/>
                <a:latin typeface="+mn-lt"/>
                <a:ea typeface="+mn-ea"/>
                <a:cs typeface="+mn-cs"/>
              </a:rPr>
              <a:t>Listening and feedback </a:t>
            </a:r>
          </a:p>
          <a:p>
            <a:pPr lvl="0"/>
            <a:r>
              <a:rPr lang="en-GB" sz="1200" kern="1200" dirty="0" smtClean="0">
                <a:solidFill>
                  <a:schemeClr val="tx1"/>
                </a:solidFill>
                <a:effectLst/>
                <a:latin typeface="+mn-lt"/>
                <a:ea typeface="+mn-ea"/>
                <a:cs typeface="+mn-cs"/>
              </a:rPr>
              <a:t>Visioning </a:t>
            </a:r>
          </a:p>
          <a:p>
            <a:pPr lvl="0"/>
            <a:r>
              <a:rPr lang="en-GB" sz="1200" kern="1200" dirty="0" smtClean="0">
                <a:solidFill>
                  <a:schemeClr val="tx1"/>
                </a:solidFill>
                <a:effectLst/>
                <a:latin typeface="+mn-lt"/>
                <a:ea typeface="+mn-ea"/>
                <a:cs typeface="+mn-cs"/>
              </a:rPr>
              <a:t>Embracing the ‘grit in the oyster’ </a:t>
            </a:r>
          </a:p>
          <a:p>
            <a:pPr lvl="0"/>
            <a:r>
              <a:rPr lang="en-GB" sz="1200" kern="1200" dirty="0" smtClean="0">
                <a:solidFill>
                  <a:schemeClr val="tx1"/>
                </a:solidFill>
                <a:effectLst/>
                <a:latin typeface="+mn-lt"/>
                <a:ea typeface="+mn-ea"/>
                <a:cs typeface="+mn-cs"/>
              </a:rPr>
              <a:t>Developing agile smart leaders</a:t>
            </a:r>
          </a:p>
          <a:p>
            <a:r>
              <a:rPr lang="en-GB" sz="1200" kern="1200" dirty="0" smtClean="0">
                <a:solidFill>
                  <a:schemeClr val="tx1"/>
                </a:solidFill>
                <a:effectLst/>
                <a:latin typeface="+mn-lt"/>
                <a:ea typeface="+mn-ea"/>
                <a:cs typeface="+mn-cs"/>
              </a:rPr>
              <a:t>The HR function will also need to focus on the human element brought about by change, especially if the change is in regards to job security, changes to reward schemes, pay etc.  Communication is vital when dealing with the human element, as well as focus groups involving employees at all levels, staff satisfaction surveys etc.  Training and development can also play a part with change management by running workshops or courses on:</a:t>
            </a:r>
          </a:p>
          <a:p>
            <a:pPr lvl="0"/>
            <a:r>
              <a:rPr lang="en-GB" sz="1200" kern="1200" dirty="0" smtClean="0">
                <a:solidFill>
                  <a:schemeClr val="tx1"/>
                </a:solidFill>
                <a:effectLst/>
                <a:latin typeface="+mn-lt"/>
                <a:ea typeface="+mn-ea"/>
                <a:cs typeface="+mn-cs"/>
              </a:rPr>
              <a:t>Enhancing employee responsiveness to change</a:t>
            </a:r>
          </a:p>
          <a:p>
            <a:pPr lvl="0"/>
            <a:r>
              <a:rPr lang="en-GB" sz="1200" kern="1200" dirty="0" smtClean="0">
                <a:solidFill>
                  <a:schemeClr val="tx1"/>
                </a:solidFill>
                <a:effectLst/>
                <a:latin typeface="+mn-lt"/>
                <a:ea typeface="+mn-ea"/>
                <a:cs typeface="+mn-cs"/>
              </a:rPr>
              <a:t>Coaching and mentoring activities</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6</a:t>
            </a:fld>
            <a:endParaRPr lang="en-GB"/>
          </a:p>
        </p:txBody>
      </p:sp>
    </p:spTree>
    <p:extLst>
      <p:ext uri="{BB962C8B-B14F-4D97-AF65-F5344CB8AC3E}">
        <p14:creationId xmlns:p14="http://schemas.microsoft.com/office/powerpoint/2010/main" val="3507557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2.1 – Compare different ways in which HR objectives can be delivered in organisations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How HR objectives can be delivered within the organisation will depend upon the nature and size of the organisation as there is not a ‘one size fits all’ approach to the deliverance of the objectives.  The methods are detailed below:</a:t>
            </a:r>
          </a:p>
          <a:p>
            <a:pPr lvl="0"/>
            <a:r>
              <a:rPr lang="en-GB" sz="1200" kern="1200" dirty="0" smtClean="0">
                <a:solidFill>
                  <a:schemeClr val="tx1"/>
                </a:solidFill>
                <a:effectLst/>
                <a:latin typeface="+mn-lt"/>
                <a:ea typeface="+mn-ea"/>
                <a:cs typeface="+mn-cs"/>
              </a:rPr>
              <a:t>Shared service centres  - used to provide routine HR services</a:t>
            </a:r>
          </a:p>
          <a:p>
            <a:pPr lvl="0"/>
            <a:r>
              <a:rPr lang="en-GB" sz="1200" kern="1200" dirty="0" smtClean="0">
                <a:solidFill>
                  <a:schemeClr val="tx1"/>
                </a:solidFill>
                <a:effectLst/>
                <a:latin typeface="+mn-lt"/>
                <a:ea typeface="+mn-ea"/>
                <a:cs typeface="+mn-cs"/>
              </a:rPr>
              <a:t>Outsourcing - is the purchase of a service from an external source compared to performing it in-house.</a:t>
            </a:r>
          </a:p>
          <a:p>
            <a:pPr lvl="0"/>
            <a:r>
              <a:rPr lang="en-GB" sz="1200" kern="1200" dirty="0" smtClean="0">
                <a:solidFill>
                  <a:schemeClr val="tx1"/>
                </a:solidFill>
                <a:effectLst/>
                <a:latin typeface="+mn-lt"/>
                <a:ea typeface="+mn-ea"/>
                <a:cs typeface="+mn-cs"/>
              </a:rPr>
              <a:t>Consultancy – hiring HR specialists in order to provide expertise on certain areas of HRM, assist with the development of strategies or policies.  The HR specialists are not a part of the organisation, instead they are employed to provide the expertise required by the organisation.</a:t>
            </a:r>
          </a:p>
          <a:p>
            <a:pPr lvl="0"/>
            <a:r>
              <a:rPr lang="en-GB" sz="1200" kern="1200" dirty="0" smtClean="0">
                <a:solidFill>
                  <a:schemeClr val="tx1"/>
                </a:solidFill>
                <a:effectLst/>
                <a:latin typeface="+mn-lt"/>
                <a:ea typeface="+mn-ea"/>
                <a:cs typeface="+mn-cs"/>
              </a:rPr>
              <a:t>Ulrich model – more commonly known as the ‘three-legged stool’ as it is made up of three different types of HR professional in an organisation.</a:t>
            </a:r>
          </a:p>
          <a:p>
            <a:r>
              <a:rPr lang="en-GB" sz="1200" kern="1200" dirty="0" smtClean="0">
                <a:solidFill>
                  <a:schemeClr val="tx1"/>
                </a:solidFill>
                <a:effectLst/>
                <a:latin typeface="+mn-lt"/>
                <a:ea typeface="+mn-ea"/>
                <a:cs typeface="+mn-cs"/>
              </a:rPr>
              <a:t>There is no right or wrong method but rather a decision as to which method is best suited to the organisation, larger organisations such as Local Authorities would tend to lean toward this method, whereas smaller companies might tend to rely on using the knowledge and expertise of consultants as and when required. </a:t>
            </a:r>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7</a:t>
            </a:fld>
            <a:endParaRPr lang="en-GB"/>
          </a:p>
        </p:txBody>
      </p:sp>
    </p:spTree>
    <p:extLst>
      <p:ext uri="{BB962C8B-B14F-4D97-AF65-F5344CB8AC3E}">
        <p14:creationId xmlns:p14="http://schemas.microsoft.com/office/powerpoint/2010/main" val="2700688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3-legged</a:t>
            </a:r>
            <a:r>
              <a:rPr lang="en-GB" baseline="0" dirty="0" smtClean="0"/>
              <a:t> stool method devised by David Ulrich receives mixed reviews from HR professionals.  The purpose of the model is to combine the three areas as shown in the slide above and base the HR department of the organisation on this method, this may well work for large organisations as they have the staff to enable them to split their HR department, but small and medium organisations would not benefit from this method.</a:t>
            </a:r>
          </a:p>
          <a:p>
            <a:r>
              <a:rPr lang="en-GB" baseline="0" dirty="0" smtClean="0"/>
              <a:t>Much of the day-to-day HR administration in larger organisations is now done via shared services, therefore allowing the HR business partners and those in the centres of excellence to focus solely on their roles.</a:t>
            </a:r>
          </a:p>
          <a:p>
            <a:r>
              <a:rPr lang="en-GB" baseline="0" dirty="0" smtClean="0"/>
              <a:t>Organisations do need to take a step back and consider which method is best for their organisation before implementing any changes, especially major changes like this.  Pitcher (2008) states that the Ulrich model “has not resulted in any improvement in strategic thinking on HR issues within business”.  It may be that organisations select one or two areas from </a:t>
            </a:r>
            <a:r>
              <a:rPr lang="en-GB" baseline="0" dirty="0" err="1" smtClean="0"/>
              <a:t>Ulrichs</a:t>
            </a:r>
            <a:r>
              <a:rPr lang="en-GB" baseline="0" dirty="0" smtClean="0"/>
              <a:t>’ model rather than using all three.</a:t>
            </a:r>
          </a:p>
          <a:p>
            <a:r>
              <a:rPr lang="en-GB" baseline="0" dirty="0" smtClean="0"/>
              <a:t>As HR evolves continually organisations will constantly need to review how their HR department operates or do changes need to be made.</a:t>
            </a:r>
          </a:p>
          <a:p>
            <a:endParaRPr lang="en-GB" baseline="0" dirty="0" smtClean="0"/>
          </a:p>
        </p:txBody>
      </p:sp>
      <p:sp>
        <p:nvSpPr>
          <p:cNvPr id="4" name="Slide Number Placeholder 3"/>
          <p:cNvSpPr>
            <a:spLocks noGrp="1"/>
          </p:cNvSpPr>
          <p:nvPr>
            <p:ph type="sldNum" sz="quarter" idx="10"/>
          </p:nvPr>
        </p:nvSpPr>
        <p:spPr/>
        <p:txBody>
          <a:bodyPr/>
          <a:lstStyle/>
          <a:p>
            <a:fld id="{FC836CA3-1C3D-4510-B911-B59E683C8B3A}" type="slidenum">
              <a:rPr lang="en-GB" smtClean="0"/>
              <a:t>14</a:t>
            </a:fld>
            <a:endParaRPr lang="en-GB"/>
          </a:p>
        </p:txBody>
      </p:sp>
    </p:spTree>
    <p:extLst>
      <p:ext uri="{BB962C8B-B14F-4D97-AF65-F5344CB8AC3E}">
        <p14:creationId xmlns:p14="http://schemas.microsoft.com/office/powerpoint/2010/main" val="3591387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2.1 – Explain how HR can work with line managers to provide HR services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Line managers are having to carry out a lot more HR tasks such as absence management, performance appraisal, staff development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than ever before.  In order for a line manager to carry out this role successfully and efficiently they will need to work closely with HR practitioners. </a:t>
            </a:r>
          </a:p>
          <a:p>
            <a:r>
              <a:rPr lang="en-GB" sz="1200" kern="1200" dirty="0" smtClean="0">
                <a:solidFill>
                  <a:schemeClr val="tx1"/>
                </a:solidFill>
                <a:effectLst/>
                <a:latin typeface="+mn-lt"/>
                <a:ea typeface="+mn-ea"/>
                <a:cs typeface="+mn-cs"/>
              </a:rPr>
              <a:t>It will require joint effort from both the HR and L&amp;D teams to ensure that all line managers within the organisation understand what is required from them, as many line managers will now be responsible for people development within their team.  This is where business partnering comes into effect, as both the HR and L&amp;D teams will become the line managers’ business partner enabling them all to develop and provide necessary solutions to any HR issues to ensure it aligns with the business strategy.  Renwick (2003) identified several problems with devolving HR tasks to line managers as described, line managers may lack the skills and competencies required to manage people effectively, HR professionals will need to assess where each and every line manager requires support and training to ensure the line managers have the best possible knowledge to take on the HR roles.</a:t>
            </a:r>
          </a:p>
          <a:p>
            <a:r>
              <a:rPr lang="en-GB" sz="1200" kern="1200" dirty="0" smtClean="0">
                <a:solidFill>
                  <a:schemeClr val="tx1"/>
                </a:solidFill>
                <a:effectLst/>
                <a:latin typeface="+mn-lt"/>
                <a:ea typeface="+mn-ea"/>
                <a:cs typeface="+mn-cs"/>
              </a:rPr>
              <a:t>As identified by (Cunningham and Hyman, 1999) many line managers think they know how to manage people, motivate them and deal with their problems, when in reality the opposite tends to be true.  HR need to ensure that line managers realise this whilst keeping their morale high, one method could be to carry out staff satisfaction surveys in order for HR to identify areas.</a:t>
            </a:r>
          </a:p>
          <a:p>
            <a:r>
              <a:rPr lang="en-GB" sz="1200" kern="1200" dirty="0" smtClean="0">
                <a:solidFill>
                  <a:schemeClr val="tx1"/>
                </a:solidFill>
                <a:effectLst/>
                <a:latin typeface="+mn-lt"/>
                <a:ea typeface="+mn-ea"/>
                <a:cs typeface="+mn-cs"/>
              </a:rPr>
              <a:t>The final point identified by Renwick (2003) is that line managers feel that the managing and development of their workforce is not an essential issue.  HR can assist line managers in this area by helping them to understand that how they manage and develop their team can have a major effect on how the organisation performs.</a:t>
            </a:r>
          </a:p>
          <a:p>
            <a:r>
              <a:rPr lang="en-GB" sz="1200" kern="1200" dirty="0" smtClean="0">
                <a:solidFill>
                  <a:schemeClr val="tx1"/>
                </a:solidFill>
                <a:effectLst/>
                <a:latin typeface="+mn-lt"/>
                <a:ea typeface="+mn-ea"/>
                <a:cs typeface="+mn-cs"/>
              </a:rPr>
              <a:t>It has been proven that line managers can have a big influence on the attitudes of their workforce, so with HR providing valuable support to line managers, any changes that need to be made within the organisation will begin with the relationship the line managers have with the workforce. In addition, ‘the trend to towards the individualisation of the employment relationship has placed new burdens and opportunities in the hands of line managers’ (CIPD 2015d).</a:t>
            </a:r>
          </a:p>
          <a:p>
            <a:r>
              <a:rPr lang="en-GB" sz="1200" kern="1200" dirty="0" smtClean="0">
                <a:solidFill>
                  <a:schemeClr val="tx1"/>
                </a:solidFill>
                <a:effectLst/>
                <a:latin typeface="+mn-lt"/>
                <a:ea typeface="+mn-ea"/>
                <a:cs typeface="+mn-cs"/>
              </a:rPr>
              <a:t>The CIPD ‘shaping the future’ line managers directly impact employee satisfaction and performance.  As the link between the organisation and workforce organisations need to ‘pay close attention to the way they select, develop and manage the performance of line managers’ (CIPD 2015d) so that people are correctly trained, managed and supported in line with HR protocol.  </a:t>
            </a:r>
          </a:p>
          <a:p>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15</a:t>
            </a:fld>
            <a:endParaRPr lang="en-GB"/>
          </a:p>
        </p:txBody>
      </p:sp>
    </p:spTree>
    <p:extLst>
      <p:ext uri="{BB962C8B-B14F-4D97-AF65-F5344CB8AC3E}">
        <p14:creationId xmlns:p14="http://schemas.microsoft.com/office/powerpoint/2010/main" val="487353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3.1 – Explain the business case for managing human resources in an ethical and just manner</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employer brand is becoming a key factor when it comes to attracting key talent and retaining the talent already within the organisation.  Therefore it is in an organisation’s interest to avoid scandals within the workplace.  To aid an organisation in achieving this, HR need to incorporate ethical work practices within the organisation’s strategies and behaviour.  These must be communicated throughout the workplace, with HR leading the way in demonstrating how the ethical principles of an organisation are incorporated in the day to day running of the workplace as well as developing the corporate codes of ethics for the organisation.</a:t>
            </a:r>
          </a:p>
          <a:p>
            <a:r>
              <a:rPr lang="en-GB" sz="1200" kern="1200" dirty="0" smtClean="0">
                <a:solidFill>
                  <a:schemeClr val="tx1"/>
                </a:solidFill>
                <a:effectLst/>
                <a:latin typeface="+mn-lt"/>
                <a:ea typeface="+mn-ea"/>
                <a:cs typeface="+mn-cs"/>
              </a:rPr>
              <a:t>There are a number of benefits to an organisation when they follow the ethical values of the company:</a:t>
            </a:r>
          </a:p>
          <a:p>
            <a:pPr lvl="0"/>
            <a:r>
              <a:rPr lang="en-GB" sz="1200" kern="1200" dirty="0" smtClean="0">
                <a:solidFill>
                  <a:schemeClr val="tx1"/>
                </a:solidFill>
                <a:effectLst/>
                <a:latin typeface="+mn-lt"/>
                <a:ea typeface="+mn-ea"/>
                <a:cs typeface="+mn-cs"/>
              </a:rPr>
              <a:t>Open culture improves morale</a:t>
            </a:r>
          </a:p>
          <a:p>
            <a:pPr lvl="0"/>
            <a:r>
              <a:rPr lang="en-GB" sz="1200" kern="1200" dirty="0" smtClean="0">
                <a:solidFill>
                  <a:schemeClr val="tx1"/>
                </a:solidFill>
                <a:effectLst/>
                <a:latin typeface="+mn-lt"/>
                <a:ea typeface="+mn-ea"/>
                <a:cs typeface="+mn-cs"/>
              </a:rPr>
              <a:t>A strong reputation with both existing and possible customers</a:t>
            </a:r>
          </a:p>
          <a:p>
            <a:pPr lvl="0"/>
            <a:r>
              <a:rPr lang="en-GB" sz="1200" kern="1200" dirty="0" smtClean="0">
                <a:solidFill>
                  <a:schemeClr val="tx1"/>
                </a:solidFill>
                <a:effectLst/>
                <a:latin typeface="+mn-lt"/>
                <a:ea typeface="+mn-ea"/>
                <a:cs typeface="+mn-cs"/>
              </a:rPr>
              <a:t>Increased financial rewards compared to competitors</a:t>
            </a:r>
          </a:p>
          <a:p>
            <a:pPr lvl="0"/>
            <a:r>
              <a:rPr lang="en-GB" sz="1200" kern="1200" dirty="0" smtClean="0">
                <a:solidFill>
                  <a:schemeClr val="tx1"/>
                </a:solidFill>
                <a:effectLst/>
                <a:latin typeface="+mn-lt"/>
                <a:ea typeface="+mn-ea"/>
                <a:cs typeface="+mn-cs"/>
              </a:rPr>
              <a:t>Seen to be a trustworthy organisation </a:t>
            </a:r>
          </a:p>
          <a:p>
            <a:r>
              <a:rPr lang="en-GB" sz="1200" kern="1200" dirty="0" smtClean="0">
                <a:solidFill>
                  <a:schemeClr val="tx1"/>
                </a:solidFill>
                <a:effectLst/>
                <a:latin typeface="+mn-lt"/>
                <a:ea typeface="+mn-ea"/>
                <a:cs typeface="+mn-cs"/>
              </a:rPr>
              <a:t>When creating the ethics of the organisation, HR practitioners will need to develop both the:</a:t>
            </a:r>
          </a:p>
          <a:p>
            <a:pPr lvl="0"/>
            <a:r>
              <a:rPr lang="en-GB" sz="1200" kern="1200" dirty="0" smtClean="0">
                <a:solidFill>
                  <a:schemeClr val="tx1"/>
                </a:solidFill>
                <a:effectLst/>
                <a:latin typeface="+mn-lt"/>
                <a:ea typeface="+mn-ea"/>
                <a:cs typeface="+mn-cs"/>
              </a:rPr>
              <a:t>Ethical culture – embodying the ethical values</a:t>
            </a:r>
          </a:p>
          <a:p>
            <a:pPr lvl="0"/>
            <a:r>
              <a:rPr lang="en-GB" sz="1200" kern="1200" dirty="0" smtClean="0">
                <a:solidFill>
                  <a:schemeClr val="tx1"/>
                </a:solidFill>
                <a:effectLst/>
                <a:latin typeface="+mn-lt"/>
                <a:ea typeface="+mn-ea"/>
                <a:cs typeface="+mn-cs"/>
              </a:rPr>
              <a:t>Ethical climate – actively guiding the organisation along ‘the right behaviour’ model.</a:t>
            </a:r>
          </a:p>
          <a:p>
            <a:r>
              <a:rPr lang="en-GB" sz="1200" kern="1200" dirty="0" smtClean="0">
                <a:solidFill>
                  <a:schemeClr val="tx1"/>
                </a:solidFill>
                <a:effectLst/>
                <a:latin typeface="+mn-lt"/>
                <a:ea typeface="+mn-ea"/>
                <a:cs typeface="+mn-cs"/>
              </a:rPr>
              <a:t>The ethical culture will help to ensure that the organisation is transparent and trustworthy throughout the business, from employment practice to stakeholder relations to corporate responsibility.</a:t>
            </a:r>
          </a:p>
          <a:p>
            <a:r>
              <a:rPr lang="en-GB" sz="1200" kern="1200" dirty="0" smtClean="0">
                <a:solidFill>
                  <a:schemeClr val="tx1"/>
                </a:solidFill>
                <a:effectLst/>
                <a:latin typeface="+mn-lt"/>
                <a:ea typeface="+mn-ea"/>
                <a:cs typeface="+mn-cs"/>
              </a:rPr>
              <a:t>It has been identified by Kew &amp; </a:t>
            </a:r>
            <a:r>
              <a:rPr lang="en-GB" sz="1200" kern="1200" dirty="0" err="1" smtClean="0">
                <a:solidFill>
                  <a:schemeClr val="tx1"/>
                </a:solidFill>
                <a:effectLst/>
                <a:latin typeface="+mn-lt"/>
                <a:ea typeface="+mn-ea"/>
                <a:cs typeface="+mn-cs"/>
              </a:rPr>
              <a:t>Stredwick</a:t>
            </a:r>
            <a:r>
              <a:rPr lang="en-GB" sz="1200" kern="1200" dirty="0" smtClean="0">
                <a:solidFill>
                  <a:schemeClr val="tx1"/>
                </a:solidFill>
                <a:effectLst/>
                <a:latin typeface="+mn-lt"/>
                <a:ea typeface="+mn-ea"/>
                <a:cs typeface="+mn-cs"/>
              </a:rPr>
              <a:t> (2010, p351) that ethics is devised from 3 main areas, they are:</a:t>
            </a:r>
          </a:p>
          <a:p>
            <a:pPr lvl="0"/>
            <a:r>
              <a:rPr lang="en-GB" sz="1200" kern="1200" dirty="0" smtClean="0">
                <a:solidFill>
                  <a:schemeClr val="tx1"/>
                </a:solidFill>
                <a:effectLst/>
                <a:latin typeface="+mn-lt"/>
                <a:ea typeface="+mn-ea"/>
                <a:cs typeface="+mn-cs"/>
              </a:rPr>
              <a:t>Ethical behaviour – the essence of trust that fairness and decency is upheld.</a:t>
            </a:r>
          </a:p>
          <a:p>
            <a:pPr lvl="0"/>
            <a:r>
              <a:rPr lang="en-GB" sz="1200" kern="1200" dirty="0" smtClean="0">
                <a:solidFill>
                  <a:schemeClr val="tx1"/>
                </a:solidFill>
                <a:effectLst/>
                <a:latin typeface="+mn-lt"/>
                <a:ea typeface="+mn-ea"/>
                <a:cs typeface="+mn-cs"/>
              </a:rPr>
              <a:t>Ethical standards – a key standard of how an employer is viewed.  Increasingly considered by potential employees. </a:t>
            </a:r>
          </a:p>
          <a:p>
            <a:pPr lvl="0"/>
            <a:r>
              <a:rPr lang="en-GB" sz="1200" kern="1200" dirty="0" smtClean="0">
                <a:solidFill>
                  <a:schemeClr val="tx1"/>
                </a:solidFill>
                <a:effectLst/>
                <a:latin typeface="+mn-lt"/>
                <a:ea typeface="+mn-ea"/>
                <a:cs typeface="+mn-cs"/>
              </a:rPr>
              <a:t>Role modelling – promoting, applying and enforcing ethical behaviour without deviation.</a:t>
            </a:r>
          </a:p>
          <a:p>
            <a:r>
              <a:rPr lang="en-GB" sz="1200" kern="1200" dirty="0" smtClean="0">
                <a:solidFill>
                  <a:schemeClr val="tx1"/>
                </a:solidFill>
                <a:effectLst/>
                <a:latin typeface="+mn-lt"/>
                <a:ea typeface="+mn-ea"/>
                <a:cs typeface="+mn-cs"/>
              </a:rPr>
              <a:t>Ethical culture, climate, behaviour and standards should be integrated throughout the following organisational processes, with HR playing the lead as subject experts in communication and change planning and implementation;</a:t>
            </a:r>
          </a:p>
          <a:p>
            <a:pPr lvl="0"/>
            <a:r>
              <a:rPr lang="en-GB" sz="1200" kern="1200" dirty="0" smtClean="0">
                <a:solidFill>
                  <a:schemeClr val="tx1"/>
                </a:solidFill>
                <a:effectLst/>
                <a:latin typeface="+mn-lt"/>
                <a:ea typeface="+mn-ea"/>
                <a:cs typeface="+mn-cs"/>
              </a:rPr>
              <a:t>Recruitment and induction</a:t>
            </a:r>
          </a:p>
          <a:p>
            <a:pPr lvl="0"/>
            <a:r>
              <a:rPr lang="en-GB" sz="1200" kern="1200" dirty="0" smtClean="0">
                <a:solidFill>
                  <a:schemeClr val="tx1"/>
                </a:solidFill>
                <a:effectLst/>
                <a:latin typeface="+mn-lt"/>
                <a:ea typeface="+mn-ea"/>
                <a:cs typeface="+mn-cs"/>
              </a:rPr>
              <a:t>Diversity and inclusion</a:t>
            </a:r>
          </a:p>
          <a:p>
            <a:pPr lvl="0"/>
            <a:r>
              <a:rPr lang="en-GB" sz="1200" kern="1200" dirty="0" smtClean="0">
                <a:solidFill>
                  <a:schemeClr val="tx1"/>
                </a:solidFill>
                <a:effectLst/>
                <a:latin typeface="+mn-lt"/>
                <a:ea typeface="+mn-ea"/>
                <a:cs typeface="+mn-cs"/>
              </a:rPr>
              <a:t>Learning and development</a:t>
            </a:r>
          </a:p>
          <a:p>
            <a:pPr lvl="0"/>
            <a:r>
              <a:rPr lang="en-GB" sz="1200" kern="1200" dirty="0" smtClean="0">
                <a:solidFill>
                  <a:schemeClr val="tx1"/>
                </a:solidFill>
                <a:effectLst/>
                <a:latin typeface="+mn-lt"/>
                <a:ea typeface="+mn-ea"/>
                <a:cs typeface="+mn-cs"/>
              </a:rPr>
              <a:t>Performance management</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16</a:t>
            </a:fld>
            <a:endParaRPr lang="en-GB"/>
          </a:p>
        </p:txBody>
      </p:sp>
    </p:spTree>
    <p:extLst>
      <p:ext uri="{BB962C8B-B14F-4D97-AF65-F5344CB8AC3E}">
        <p14:creationId xmlns:p14="http://schemas.microsoft.com/office/powerpoint/2010/main" val="2446205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4.1 – Describe how the contribution of the HR function to the organisation can be evaluated</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three most commonly used methods to evaluate the HR contribution are:</a:t>
            </a:r>
          </a:p>
          <a:p>
            <a:pPr lvl="0"/>
            <a:r>
              <a:rPr lang="en-GB" sz="1200" kern="1200" dirty="0" smtClean="0">
                <a:solidFill>
                  <a:schemeClr val="tx1"/>
                </a:solidFill>
                <a:effectLst/>
                <a:latin typeface="+mn-lt"/>
                <a:ea typeface="+mn-ea"/>
                <a:cs typeface="+mn-cs"/>
              </a:rPr>
              <a:t>HR statistics – such as recruitment spend, number of job applications, number of new recruits, absence figures, turnover levels, disciplinary and grievance statistics, training and development spend, training hours per employee etc. </a:t>
            </a:r>
          </a:p>
          <a:p>
            <a:pPr lvl="0"/>
            <a:r>
              <a:rPr lang="en-GB" sz="1200" kern="1200" dirty="0" smtClean="0">
                <a:solidFill>
                  <a:schemeClr val="tx1"/>
                </a:solidFill>
                <a:effectLst/>
                <a:latin typeface="+mn-lt"/>
                <a:ea typeface="+mn-ea"/>
                <a:cs typeface="+mn-cs"/>
              </a:rPr>
              <a:t>Key Performance Indicators (KPIs) – refers to identifying the aspects of HR performance that are the most critical for the achievement of business objectives, often including a target for each activity, and then assessing the performing against this target.  </a:t>
            </a:r>
          </a:p>
          <a:p>
            <a:pPr lvl="0"/>
            <a:r>
              <a:rPr lang="en-GB" sz="1200" kern="1200" dirty="0" smtClean="0">
                <a:solidFill>
                  <a:schemeClr val="tx1"/>
                </a:solidFill>
                <a:effectLst/>
                <a:latin typeface="+mn-lt"/>
                <a:ea typeface="+mn-ea"/>
                <a:cs typeface="+mn-cs"/>
              </a:rPr>
              <a:t>Balanced scorecard – listing an agreed set of performance measures in a series of tables, showing how these measures relate to each other and the firms strategic objectives</a:t>
            </a:r>
            <a:r>
              <a:rPr lang="en-GB" sz="1200" kern="1200" dirty="0" smtClean="0">
                <a:solidFill>
                  <a:schemeClr val="tx1"/>
                </a:solidFill>
                <a:effectLst/>
                <a:latin typeface="+mn-lt"/>
                <a:ea typeface="+mn-ea"/>
                <a:cs typeface="+mn-cs"/>
              </a:rPr>
              <a: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key role HR analytics has to play in the future of work is often highlighted.  Speaking at an HR Directors summit in February 2015, Charlotte Harding, Human Capital Project Manager at Mercer and the World Economic Forum emphasised its importance, saying that ‘workforce analytics could help build the links between HR programmes and business strategy to ensure that the initiatives are having the desired impact’ (Harding 2015).  There are a number of measures that can move towards a greater understanding of the contribution of HR to overall organisational effectiveness, ranging from the general to the more specific and </a:t>
            </a:r>
            <a:r>
              <a:rPr lang="en-GB" sz="1200" kern="1200" dirty="0" err="1" smtClean="0">
                <a:solidFill>
                  <a:schemeClr val="tx1"/>
                </a:solidFill>
                <a:effectLst/>
                <a:latin typeface="+mn-lt"/>
                <a:ea typeface="+mn-ea"/>
                <a:cs typeface="+mn-cs"/>
              </a:rPr>
              <a:t>quantative</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HR analytics is an increasingly important process for HR functions to develop and a growing discipline amongst HR teams.  Organisations investing in developing these skills have seen ’dramatic changes in the way HR systems and policies are implemented </a:t>
            </a:r>
            <a:r>
              <a:rPr lang="en-GB" sz="1200" kern="1200" dirty="0" smtClean="0">
                <a:solidFill>
                  <a:schemeClr val="tx1"/>
                </a:solidFill>
                <a:effectLst/>
                <a:latin typeface="+mn-lt"/>
                <a:ea typeface="+mn-ea"/>
                <a:cs typeface="+mn-cs"/>
              </a:rPr>
              <a:t>and a </a:t>
            </a:r>
            <a:r>
              <a:rPr lang="en-GB" sz="1200" kern="1200" dirty="0" smtClean="0">
                <a:solidFill>
                  <a:schemeClr val="tx1"/>
                </a:solidFill>
                <a:effectLst/>
                <a:latin typeface="+mn-lt"/>
                <a:ea typeface="+mn-ea"/>
                <a:cs typeface="+mn-cs"/>
              </a:rPr>
              <a:t>shown demonstrable impact on HR activity’ (CIPD 2015c).  Once established and used, HR performance indicators should be kept under continuous review in order to ensure their ongoing value and effectiveness.  Used positively and confidently, good HR indicators may be a powerful determinant in the direction taken by the organisation as a whole and in the credibility of the HR function in particular.</a:t>
            </a:r>
          </a:p>
          <a:p>
            <a:r>
              <a:rPr lang="en-GB" sz="1200" kern="1200" dirty="0" smtClean="0">
                <a:solidFill>
                  <a:schemeClr val="tx1"/>
                </a:solidFill>
                <a:effectLst/>
                <a:latin typeface="+mn-lt"/>
                <a:ea typeface="+mn-ea"/>
                <a:cs typeface="+mn-cs"/>
              </a:rPr>
              <a:t>As well assessing the efficiency and effectiveness of HR activities, another way in which the function can be evaluated concerns the extent to which the HR department are seen to be meeting the needs of their customers.  In order to do this, the function first needs to consider who their customers are.  This can be done by conducting a stakeholder analysis – where you identify all of the parties that require some sort of service from the department and then you consider what the specific requirements are of each.</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18</a:t>
            </a:fld>
            <a:endParaRPr lang="en-GB"/>
          </a:p>
        </p:txBody>
      </p:sp>
    </p:spTree>
    <p:extLst>
      <p:ext uri="{BB962C8B-B14F-4D97-AF65-F5344CB8AC3E}">
        <p14:creationId xmlns:p14="http://schemas.microsoft.com/office/powerpoint/2010/main" val="3945415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4.2 – Evaluate research that links HR with positive organisational outcomes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 article in the Human Resource Management Journal written by David Guest (2011) has evaluated how HR has evolved to produce positive organisational outcomes over the past 20 years.  He identifies the phases that HRM has undergone to get to where they are now which is very much focused on the workforce and their well-being as a key factor in delivering positive organisational outcomes.  As well as anticipating possible future changes to HRM and ensuring the positive outcomes.</a:t>
            </a:r>
          </a:p>
          <a:p>
            <a:r>
              <a:rPr lang="en-GB" sz="1200" kern="1200" dirty="0" smtClean="0">
                <a:solidFill>
                  <a:schemeClr val="tx1"/>
                </a:solidFill>
                <a:effectLst/>
                <a:latin typeface="+mn-lt"/>
                <a:ea typeface="+mn-ea"/>
                <a:cs typeface="+mn-cs"/>
              </a:rPr>
              <a:t>With more responsibility on line managers to carry out a large proportion of HRM roles, many researchers have established that the more HR supports these managers in order to carry out the HRM tasks effectively the more positive the outcome when trying to introduce change into the workplace.</a:t>
            </a:r>
          </a:p>
          <a:p>
            <a:r>
              <a:rPr lang="en-GB" sz="1200" kern="1200" dirty="0" smtClean="0">
                <a:solidFill>
                  <a:schemeClr val="tx1"/>
                </a:solidFill>
                <a:effectLst/>
                <a:latin typeface="+mn-lt"/>
                <a:ea typeface="+mn-ea"/>
                <a:cs typeface="+mn-cs"/>
              </a:rPr>
              <a:t>The AMO framework has been recognised by researchers as an excellent method to measure the links, although a report by Juan Marin-Garcia and Juan Martinez Tomas does question whether the model has been thoroughly tested.  This is an area that is very complex to measure in terms of performance and therefore it is questioned as to whether investigating the model from a systematic perspective would lead to the ability to identify problems that are faced by organisations in respect of HRM practices.</a:t>
            </a:r>
          </a:p>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19</a:t>
            </a:fld>
            <a:endParaRPr lang="en-GB"/>
          </a:p>
        </p:txBody>
      </p:sp>
    </p:spTree>
    <p:extLst>
      <p:ext uri="{BB962C8B-B14F-4D97-AF65-F5344CB8AC3E}">
        <p14:creationId xmlns:p14="http://schemas.microsoft.com/office/powerpoint/2010/main" val="1208710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836CA3-1C3D-4510-B911-B59E683C8B3A}" type="slidenum">
              <a:rPr lang="en-GB" smtClean="0"/>
              <a:t>25</a:t>
            </a:fld>
            <a:endParaRPr lang="en-GB"/>
          </a:p>
        </p:txBody>
      </p:sp>
    </p:spTree>
    <p:extLst>
      <p:ext uri="{BB962C8B-B14F-4D97-AF65-F5344CB8AC3E}">
        <p14:creationId xmlns:p14="http://schemas.microsoft.com/office/powerpoint/2010/main" val="2195491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2133961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481112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338168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5FB9775-70FA-45FF-BAA7-EC9812757FB5}"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493137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5FB9775-70FA-45FF-BAA7-EC9812757FB5}" type="datetimeFigureOut">
              <a:rPr lang="en-GB" smtClean="0"/>
              <a:t>01/02/2021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1973675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5FB9775-70FA-45FF-BAA7-EC9812757FB5}" type="datetimeFigureOut">
              <a:rPr lang="en-GB" smtClean="0"/>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418271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FB9775-70FA-45FF-BAA7-EC9812757FB5}" type="datetimeFigureOut">
              <a:rPr lang="en-GB" smtClean="0"/>
              <a:t>01/02/2021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825064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FB9775-70FA-45FF-BAA7-EC9812757FB5}"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2673036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FB9775-70FA-45FF-BAA7-EC9812757FB5}"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946686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4267713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18466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5022760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44948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2511861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9096493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FB9775-70FA-45FF-BAA7-EC9812757FB5}"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793D5-85D0-463B-A874-6EE41C5900BA}" type="slidenum">
              <a:rPr lang="en-GB" smtClean="0"/>
              <a:t>‹#›</a:t>
            </a:fld>
            <a:endParaRPr lang="en-GB"/>
          </a:p>
        </p:txBody>
      </p:sp>
    </p:spTree>
    <p:extLst>
      <p:ext uri="{BB962C8B-B14F-4D97-AF65-F5344CB8AC3E}">
        <p14:creationId xmlns:p14="http://schemas.microsoft.com/office/powerpoint/2010/main" val="3528606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5FB9775-70FA-45FF-BAA7-EC9812757FB5}" type="datetimeFigureOut">
              <a:rPr lang="en-GB" smtClean="0"/>
              <a:t>01/02/2021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51D793D5-85D0-463B-A874-6EE41C5900BA}" type="slidenum">
              <a:rPr lang="en-GB" smtClean="0"/>
              <a:t>‹#›</a:t>
            </a:fld>
            <a:endParaRPr lang="en-GB"/>
          </a:p>
        </p:txBody>
      </p:sp>
    </p:spTree>
    <p:extLst>
      <p:ext uri="{BB962C8B-B14F-4D97-AF65-F5344CB8AC3E}">
        <p14:creationId xmlns:p14="http://schemas.microsoft.com/office/powerpoint/2010/main" val="240782090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intangiblecapitol.or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hrmagazine.co.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intangiblecapitol.org/" TargetMode="External"/><Relationship Id="rId2" Type="http://schemas.openxmlformats.org/officeDocument/2006/relationships/hyperlink" Target="http://www.hrmsworld/" TargetMode="External"/><Relationship Id="rId1" Type="http://schemas.openxmlformats.org/officeDocument/2006/relationships/slideLayout" Target="../slideLayouts/slideLayout2.xml"/><Relationship Id="rId5" Type="http://schemas.openxmlformats.org/officeDocument/2006/relationships/hyperlink" Target="http://www.toolbox.com/" TargetMode="External"/><Relationship Id="rId4" Type="http://schemas.openxmlformats.org/officeDocument/2006/relationships/hyperlink" Target="http://www.smallbusiness.chr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1338943"/>
            <a:ext cx="8596668" cy="5012871"/>
          </a:xfrm>
        </p:spPr>
        <p:txBody>
          <a:bodyPr/>
          <a:lstStyle/>
          <a:p>
            <a:pPr marL="0" indent="0">
              <a:buNone/>
            </a:pPr>
            <a:r>
              <a:rPr lang="en-US" dirty="0"/>
              <a:t>Qualification: CIPD Diploma in Applied Human Resources</a:t>
            </a:r>
            <a:endParaRPr lang="en-GB" dirty="0"/>
          </a:p>
          <a:p>
            <a:pPr marL="0" indent="0">
              <a:buNone/>
            </a:pPr>
            <a:r>
              <a:rPr lang="en-US" dirty="0"/>
              <a:t>Module Name: Understanding the Contemporary HR </a:t>
            </a:r>
            <a:r>
              <a:rPr lang="en-US" dirty="0" smtClean="0"/>
              <a:t>Function</a:t>
            </a:r>
          </a:p>
          <a:p>
            <a:pPr marL="0" indent="0">
              <a:buNone/>
            </a:pPr>
            <a:r>
              <a:rPr lang="en-US" dirty="0"/>
              <a:t>Word Count: 2700</a:t>
            </a:r>
            <a:endParaRPr lang="en-GB" dirty="0"/>
          </a:p>
          <a:p>
            <a:pPr marL="0" indent="0">
              <a:buNone/>
            </a:pPr>
            <a:r>
              <a:rPr lang="en-US" dirty="0"/>
              <a:t>Student Name:	Sharon </a:t>
            </a:r>
            <a:r>
              <a:rPr lang="en-US" dirty="0" smtClean="0"/>
              <a:t>Abbott</a:t>
            </a:r>
          </a:p>
          <a:p>
            <a:pPr marL="0" indent="0">
              <a:buNone/>
            </a:pPr>
            <a:r>
              <a:rPr lang="en-US" dirty="0"/>
              <a:t>Student Number:	2005868	</a:t>
            </a:r>
            <a:endParaRPr lang="en-US" dirty="0" smtClean="0"/>
          </a:p>
          <a:p>
            <a:pPr marL="0" indent="0">
              <a:buNone/>
            </a:pPr>
            <a:r>
              <a:rPr lang="en-US" dirty="0"/>
              <a:t>CIPD Membership </a:t>
            </a:r>
            <a:r>
              <a:rPr lang="en-US" dirty="0" smtClean="0"/>
              <a:t>Number:56646084</a:t>
            </a:r>
            <a:endParaRPr lang="en-GB" dirty="0"/>
          </a:p>
          <a:p>
            <a:pPr marL="0" indent="0">
              <a:buNone/>
            </a:pPr>
            <a:r>
              <a:rPr lang="en-US" dirty="0"/>
              <a:t>By signing below, I confirm that the work/evidence presented is my own, unaided work. I understand the regulations pertaining to candidate malpractice and the action that may be taken as a result</a:t>
            </a:r>
            <a:r>
              <a:rPr lang="en-US" dirty="0" smtClean="0"/>
              <a:t>.</a:t>
            </a:r>
          </a:p>
          <a:p>
            <a:pPr marL="0" indent="0">
              <a:buNone/>
            </a:pPr>
            <a:r>
              <a:rPr lang="en-US" dirty="0"/>
              <a:t>Signed: </a:t>
            </a:r>
            <a:endParaRPr lang="en-US" dirty="0" smtClean="0"/>
          </a:p>
          <a:p>
            <a:pPr marL="0" indent="0">
              <a:buNone/>
            </a:pPr>
            <a:endParaRPr lang="en-US" dirty="0"/>
          </a:p>
          <a:p>
            <a:pPr marL="0" indent="0">
              <a:buNone/>
            </a:pPr>
            <a:endParaRPr lang="en-GB" dirty="0" smtClean="0"/>
          </a:p>
          <a:p>
            <a:pPr marL="0" indent="0">
              <a:buNone/>
            </a:pPr>
            <a:r>
              <a:rPr lang="en-US" dirty="0"/>
              <a:t>Date:  01/02/2021</a:t>
            </a:r>
            <a:endParaRPr lang="en-GB" dirty="0"/>
          </a:p>
          <a:p>
            <a:pPr marL="0" indent="0">
              <a:buNone/>
            </a:pPr>
            <a:endParaRPr lang="en-GB" dirty="0"/>
          </a:p>
        </p:txBody>
      </p:sp>
      <p:pic>
        <p:nvPicPr>
          <p:cNvPr id="13" name="Picture 12" descr="C:\Users\abbottsh\AppData\Local\Microsoft\Windows\INetCache\Content.Outlook\U57OMBC7\SnipImage (00D).JPG"/>
          <p:cNvPicPr/>
          <p:nvPr/>
        </p:nvPicPr>
        <p:blipFill>
          <a:blip r:embed="rId2">
            <a:extLst>
              <a:ext uri="{28A0092B-C50C-407E-A947-70E740481C1C}">
                <a14:useLocalDpi xmlns:a14="http://schemas.microsoft.com/office/drawing/2010/main" val="0"/>
              </a:ext>
            </a:extLst>
          </a:blip>
          <a:srcRect/>
          <a:stretch>
            <a:fillRect/>
          </a:stretch>
        </p:blipFill>
        <p:spPr bwMode="auto">
          <a:xfrm>
            <a:off x="677334" y="5008790"/>
            <a:ext cx="1828800" cy="628650"/>
          </a:xfrm>
          <a:prstGeom prst="rect">
            <a:avLst/>
          </a:prstGeom>
          <a:noFill/>
          <a:ln>
            <a:noFill/>
          </a:ln>
        </p:spPr>
      </p:pic>
    </p:spTree>
    <p:extLst>
      <p:ext uri="{BB962C8B-B14F-4D97-AF65-F5344CB8AC3E}">
        <p14:creationId xmlns:p14="http://schemas.microsoft.com/office/powerpoint/2010/main" val="30252436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Understanding the contemporary HR function </a:t>
            </a:r>
            <a:endParaRPr lang="en-GB" dirty="0"/>
          </a:p>
        </p:txBody>
      </p:sp>
      <p:sp>
        <p:nvSpPr>
          <p:cNvPr id="3" name="Subtitle 2"/>
          <p:cNvSpPr>
            <a:spLocks noGrp="1"/>
          </p:cNvSpPr>
          <p:nvPr>
            <p:ph type="subTitle" idx="1"/>
          </p:nvPr>
        </p:nvSpPr>
        <p:spPr/>
        <p:txBody>
          <a:bodyPr>
            <a:normAutofit lnSpcReduction="10000"/>
          </a:bodyPr>
          <a:lstStyle/>
          <a:p>
            <a:endParaRPr lang="en-GB" dirty="0" smtClean="0"/>
          </a:p>
          <a:p>
            <a:endParaRPr lang="en-GB" dirty="0"/>
          </a:p>
          <a:p>
            <a:r>
              <a:rPr lang="en-GB" dirty="0" smtClean="0"/>
              <a:t>Sharon Abbott</a:t>
            </a:r>
            <a:endParaRPr lang="en-GB" dirty="0"/>
          </a:p>
        </p:txBody>
      </p:sp>
    </p:spTree>
    <p:extLst>
      <p:ext uri="{BB962C8B-B14F-4D97-AF65-F5344CB8AC3E}">
        <p14:creationId xmlns:p14="http://schemas.microsoft.com/office/powerpoint/2010/main" val="1982003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Recruitment and Retention</a:t>
            </a:r>
          </a:p>
          <a:p>
            <a:r>
              <a:rPr lang="en-GB" dirty="0" smtClean="0"/>
              <a:t>Develop Employee </a:t>
            </a:r>
            <a:r>
              <a:rPr lang="en-GB" dirty="0"/>
              <a:t>C</a:t>
            </a:r>
            <a:r>
              <a:rPr lang="en-GB" dirty="0" smtClean="0"/>
              <a:t>ompetencies</a:t>
            </a:r>
          </a:p>
          <a:p>
            <a:r>
              <a:rPr lang="en-GB" dirty="0" smtClean="0"/>
              <a:t>Management of People Performance</a:t>
            </a:r>
          </a:p>
          <a:p>
            <a:r>
              <a:rPr lang="en-GB" dirty="0" smtClean="0"/>
              <a:t>Maximise Employee Involvement and Engagement</a:t>
            </a:r>
          </a:p>
          <a:p>
            <a:endParaRPr lang="en-GB" dirty="0"/>
          </a:p>
          <a:p>
            <a:pPr marL="0" indent="0" algn="r">
              <a:buNone/>
            </a:pPr>
            <a:r>
              <a:rPr lang="en-GB" dirty="0" smtClean="0"/>
              <a:t>Source: CIPD survey (2007) </a:t>
            </a:r>
            <a:endParaRPr lang="en-GB" dirty="0"/>
          </a:p>
        </p:txBody>
      </p:sp>
    </p:spTree>
    <p:extLst>
      <p:ext uri="{BB962C8B-B14F-4D97-AF65-F5344CB8AC3E}">
        <p14:creationId xmlns:p14="http://schemas.microsoft.com/office/powerpoint/2010/main" val="14116327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Employee Well-Being</a:t>
            </a:r>
          </a:p>
          <a:p>
            <a:r>
              <a:rPr lang="en-GB" dirty="0" smtClean="0"/>
              <a:t>To act ethically when dealing with employee relations</a:t>
            </a:r>
            <a:endParaRPr lang="en-GB" dirty="0"/>
          </a:p>
          <a:p>
            <a:r>
              <a:rPr lang="en-GB" dirty="0" smtClean="0"/>
              <a:t>Improvement of workforce skills levels</a:t>
            </a:r>
          </a:p>
          <a:p>
            <a:r>
              <a:rPr lang="en-GB" dirty="0" smtClean="0"/>
              <a:t>The need for increased </a:t>
            </a:r>
            <a:r>
              <a:rPr lang="en-GB" dirty="0" err="1" smtClean="0"/>
              <a:t>digitilisation</a:t>
            </a:r>
            <a:endParaRPr lang="en-GB" dirty="0" smtClean="0"/>
          </a:p>
          <a:p>
            <a:endParaRPr lang="en-GB" dirty="0"/>
          </a:p>
          <a:p>
            <a:pPr marL="0" indent="0">
              <a:buNone/>
            </a:pPr>
            <a:r>
              <a:rPr lang="en-GB" dirty="0" smtClean="0"/>
              <a:t>Source: Taylor &amp; </a:t>
            </a:r>
            <a:r>
              <a:rPr lang="en-GB" dirty="0" err="1" smtClean="0"/>
              <a:t>Woodhams</a:t>
            </a:r>
            <a:r>
              <a:rPr lang="en-GB" dirty="0" smtClean="0"/>
              <a:t>, 2</a:t>
            </a:r>
            <a:r>
              <a:rPr lang="en-GB" baseline="30000" dirty="0" smtClean="0"/>
              <a:t>nd</a:t>
            </a:r>
            <a:r>
              <a:rPr lang="en-GB" dirty="0" smtClean="0"/>
              <a:t> edition (2016)</a:t>
            </a:r>
            <a:endParaRPr lang="en-GB" dirty="0"/>
          </a:p>
        </p:txBody>
      </p:sp>
    </p:spTree>
    <p:extLst>
      <p:ext uri="{BB962C8B-B14F-4D97-AF65-F5344CB8AC3E}">
        <p14:creationId xmlns:p14="http://schemas.microsoft.com/office/powerpoint/2010/main" val="10066540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3463" y="839789"/>
            <a:ext cx="8596668" cy="1320800"/>
          </a:xfrm>
        </p:spPr>
        <p:txBody>
          <a:bodyPr/>
          <a:lstStyle/>
          <a:p>
            <a:endParaRPr lang="en-GB" dirty="0"/>
          </a:p>
        </p:txBody>
      </p:sp>
      <p:sp>
        <p:nvSpPr>
          <p:cNvPr id="3" name="Content Placeholder 2"/>
          <p:cNvSpPr>
            <a:spLocks noGrp="1"/>
          </p:cNvSpPr>
          <p:nvPr>
            <p:ph idx="1"/>
          </p:nvPr>
        </p:nvSpPr>
        <p:spPr/>
        <p:txBody>
          <a:bodyPr/>
          <a:lstStyle/>
          <a:p>
            <a:r>
              <a:rPr lang="en-GB" dirty="0" smtClean="0"/>
              <a:t>Future proofing the organisation</a:t>
            </a:r>
          </a:p>
          <a:p>
            <a:r>
              <a:rPr lang="en-GB" dirty="0" smtClean="0"/>
              <a:t>Being in-sight driven</a:t>
            </a:r>
            <a:endParaRPr lang="en-GB" dirty="0"/>
          </a:p>
        </p:txBody>
      </p:sp>
      <p:sp>
        <p:nvSpPr>
          <p:cNvPr id="4" name="AutoShape 2" descr="AQA Business - Setting Human Resource Objectives | Teaching Resources"/>
          <p:cNvSpPr>
            <a:spLocks noChangeAspect="1" noChangeArrowheads="1"/>
          </p:cNvSpPr>
          <p:nvPr/>
        </p:nvSpPr>
        <p:spPr bwMode="auto">
          <a:xfrm>
            <a:off x="7076878" y="3133310"/>
            <a:ext cx="2081189" cy="208119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AQA Business - Setting Human Resource Objectives | Teaching Resources"/>
          <p:cNvSpPr>
            <a:spLocks noChangeAspect="1" noChangeArrowheads="1"/>
          </p:cNvSpPr>
          <p:nvPr/>
        </p:nvSpPr>
        <p:spPr bwMode="auto">
          <a:xfrm>
            <a:off x="4919397" y="18970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https://www.hrmexam.com/2020/06/12/human-resource-performance-objectives/  in 2020 | Hr jobs, Human resource management, Human resourc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stretch>
            <a:fillRect/>
          </a:stretch>
        </p:blipFill>
        <p:spPr>
          <a:xfrm>
            <a:off x="4380135" y="2746325"/>
            <a:ext cx="4355901" cy="3682609"/>
          </a:xfrm>
          <a:prstGeom prst="rect">
            <a:avLst/>
          </a:prstGeom>
        </p:spPr>
      </p:pic>
    </p:spTree>
    <p:extLst>
      <p:ext uri="{BB962C8B-B14F-4D97-AF65-F5344CB8AC3E}">
        <p14:creationId xmlns:p14="http://schemas.microsoft.com/office/powerpoint/2010/main" val="32271819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Who contributes to Change Management?</a:t>
            </a:r>
          </a:p>
          <a:p>
            <a:r>
              <a:rPr lang="en-GB" dirty="0" smtClean="0"/>
              <a:t>How can organisations deliver effective changes within the organisation?</a:t>
            </a:r>
            <a:endParaRPr lang="en-GB" dirty="0"/>
          </a:p>
        </p:txBody>
      </p:sp>
    </p:spTree>
    <p:extLst>
      <p:ext uri="{BB962C8B-B14F-4D97-AF65-F5344CB8AC3E}">
        <p14:creationId xmlns:p14="http://schemas.microsoft.com/office/powerpoint/2010/main" val="28080095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Shared Service Centres</a:t>
            </a:r>
          </a:p>
          <a:p>
            <a:r>
              <a:rPr lang="en-GB" dirty="0" smtClean="0"/>
              <a:t>Outsourcing</a:t>
            </a:r>
          </a:p>
          <a:p>
            <a:r>
              <a:rPr lang="en-GB" dirty="0" smtClean="0"/>
              <a:t>Business Partnering</a:t>
            </a:r>
          </a:p>
          <a:p>
            <a:r>
              <a:rPr lang="en-GB" smtClean="0"/>
              <a:t>Ulrich model</a:t>
            </a:r>
            <a:endParaRPr lang="en-GB" dirty="0"/>
          </a:p>
        </p:txBody>
      </p:sp>
    </p:spTree>
    <p:extLst>
      <p:ext uri="{BB962C8B-B14F-4D97-AF65-F5344CB8AC3E}">
        <p14:creationId xmlns:p14="http://schemas.microsoft.com/office/powerpoint/2010/main" val="20868067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Shared Service Centres - Advantages</a:t>
            </a:r>
            <a:endParaRPr lang="en-GB" dirty="0"/>
          </a:p>
        </p:txBody>
      </p:sp>
      <p:sp>
        <p:nvSpPr>
          <p:cNvPr id="3" name="Content Placeholder 2"/>
          <p:cNvSpPr>
            <a:spLocks noGrp="1"/>
          </p:cNvSpPr>
          <p:nvPr>
            <p:ph idx="1"/>
          </p:nvPr>
        </p:nvSpPr>
        <p:spPr/>
        <p:txBody>
          <a:bodyPr/>
          <a:lstStyle/>
          <a:p>
            <a:r>
              <a:rPr lang="en-GB" dirty="0" smtClean="0"/>
              <a:t>Reduced costs</a:t>
            </a:r>
          </a:p>
          <a:p>
            <a:r>
              <a:rPr lang="en-GB" dirty="0" smtClean="0"/>
              <a:t>Avoid duplication</a:t>
            </a:r>
          </a:p>
          <a:p>
            <a:r>
              <a:rPr lang="en-GB" dirty="0" smtClean="0"/>
              <a:t>Shared knowledge</a:t>
            </a:r>
          </a:p>
          <a:p>
            <a:r>
              <a:rPr lang="en-GB" dirty="0" smtClean="0"/>
              <a:t>Improved quality of service to customers</a:t>
            </a:r>
          </a:p>
          <a:p>
            <a:r>
              <a:rPr lang="en-GB" dirty="0" smtClean="0"/>
              <a:t>Benefit from economies of scale</a:t>
            </a:r>
          </a:p>
          <a:p>
            <a:endParaRPr lang="en-GB" dirty="0" smtClean="0"/>
          </a:p>
          <a:p>
            <a:endParaRPr lang="en-GB" dirty="0"/>
          </a:p>
        </p:txBody>
      </p:sp>
    </p:spTree>
    <p:extLst>
      <p:ext uri="{BB962C8B-B14F-4D97-AF65-F5344CB8AC3E}">
        <p14:creationId xmlns:p14="http://schemas.microsoft.com/office/powerpoint/2010/main" val="27852408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Shared Service Centres - disadvantages</a:t>
            </a:r>
            <a:endParaRPr lang="en-GB" dirty="0"/>
          </a:p>
        </p:txBody>
      </p:sp>
      <p:sp>
        <p:nvSpPr>
          <p:cNvPr id="3" name="Content Placeholder 2"/>
          <p:cNvSpPr>
            <a:spLocks noGrp="1"/>
          </p:cNvSpPr>
          <p:nvPr>
            <p:ph idx="1"/>
          </p:nvPr>
        </p:nvSpPr>
        <p:spPr/>
        <p:txBody>
          <a:bodyPr/>
          <a:lstStyle/>
          <a:p>
            <a:r>
              <a:rPr lang="en-GB" dirty="0" smtClean="0"/>
              <a:t>One size does not fit all</a:t>
            </a:r>
          </a:p>
          <a:p>
            <a:r>
              <a:rPr lang="en-GB" dirty="0" smtClean="0"/>
              <a:t>The technology does not always meet the centralisation</a:t>
            </a:r>
          </a:p>
          <a:p>
            <a:r>
              <a:rPr lang="en-GB" dirty="0" smtClean="0"/>
              <a:t>The cost saving does not always materialise</a:t>
            </a:r>
          </a:p>
          <a:p>
            <a:r>
              <a:rPr lang="en-GB" dirty="0" smtClean="0"/>
              <a:t>Certain HR responsibilities are shifted to non-administrative employees</a:t>
            </a:r>
            <a:endParaRPr lang="en-GB" dirty="0"/>
          </a:p>
        </p:txBody>
      </p:sp>
    </p:spTree>
    <p:extLst>
      <p:ext uri="{BB962C8B-B14F-4D97-AF65-F5344CB8AC3E}">
        <p14:creationId xmlns:p14="http://schemas.microsoft.com/office/powerpoint/2010/main" val="17159768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 Advantages</a:t>
            </a:r>
            <a:endParaRPr lang="en-GB" dirty="0"/>
          </a:p>
        </p:txBody>
      </p:sp>
      <p:sp>
        <p:nvSpPr>
          <p:cNvPr id="3" name="Content Placeholder 2"/>
          <p:cNvSpPr>
            <a:spLocks noGrp="1"/>
          </p:cNvSpPr>
          <p:nvPr>
            <p:ph idx="1"/>
          </p:nvPr>
        </p:nvSpPr>
        <p:spPr/>
        <p:txBody>
          <a:bodyPr/>
          <a:lstStyle/>
          <a:p>
            <a:r>
              <a:rPr lang="en-GB" dirty="0" smtClean="0"/>
              <a:t>Increases efficiency</a:t>
            </a:r>
          </a:p>
          <a:p>
            <a:r>
              <a:rPr lang="en-GB" dirty="0" smtClean="0"/>
              <a:t>Produces flexible staffing</a:t>
            </a:r>
          </a:p>
          <a:p>
            <a:r>
              <a:rPr lang="en-GB" dirty="0" smtClean="0"/>
              <a:t>Reduces labour costs</a:t>
            </a:r>
          </a:p>
          <a:p>
            <a:r>
              <a:rPr lang="en-GB" dirty="0" smtClean="0"/>
              <a:t>Operates around the clock</a:t>
            </a:r>
          </a:p>
          <a:p>
            <a:r>
              <a:rPr lang="en-GB" dirty="0" smtClean="0"/>
              <a:t>Increased legislative compliance</a:t>
            </a:r>
            <a:endParaRPr lang="en-GB" dirty="0"/>
          </a:p>
        </p:txBody>
      </p:sp>
    </p:spTree>
    <p:extLst>
      <p:ext uri="{BB962C8B-B14F-4D97-AF65-F5344CB8AC3E}">
        <p14:creationId xmlns:p14="http://schemas.microsoft.com/office/powerpoint/2010/main" val="26744719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 disadvantages</a:t>
            </a:r>
            <a:endParaRPr lang="en-GB" dirty="0"/>
          </a:p>
        </p:txBody>
      </p:sp>
      <p:sp>
        <p:nvSpPr>
          <p:cNvPr id="3" name="Content Placeholder 2"/>
          <p:cNvSpPr>
            <a:spLocks noGrp="1"/>
          </p:cNvSpPr>
          <p:nvPr>
            <p:ph idx="1"/>
          </p:nvPr>
        </p:nvSpPr>
        <p:spPr/>
        <p:txBody>
          <a:bodyPr/>
          <a:lstStyle/>
          <a:p>
            <a:r>
              <a:rPr lang="en-GB" dirty="0" smtClean="0"/>
              <a:t>Giving up control</a:t>
            </a:r>
          </a:p>
          <a:p>
            <a:r>
              <a:rPr lang="en-GB" dirty="0" smtClean="0"/>
              <a:t>Impersonal</a:t>
            </a:r>
          </a:p>
          <a:p>
            <a:r>
              <a:rPr lang="en-GB" dirty="0" smtClean="0"/>
              <a:t>Distance</a:t>
            </a:r>
            <a:endParaRPr lang="en-GB" dirty="0"/>
          </a:p>
        </p:txBody>
      </p:sp>
    </p:spTree>
    <p:extLst>
      <p:ext uri="{BB962C8B-B14F-4D97-AF65-F5344CB8AC3E}">
        <p14:creationId xmlns:p14="http://schemas.microsoft.com/office/powerpoint/2010/main" val="5045471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Consultancy - advantages</a:t>
            </a:r>
            <a:endParaRPr lang="en-GB" dirty="0"/>
          </a:p>
        </p:txBody>
      </p:sp>
      <p:sp>
        <p:nvSpPr>
          <p:cNvPr id="3" name="Content Placeholder 2"/>
          <p:cNvSpPr>
            <a:spLocks noGrp="1"/>
          </p:cNvSpPr>
          <p:nvPr>
            <p:ph idx="1"/>
          </p:nvPr>
        </p:nvSpPr>
        <p:spPr/>
        <p:txBody>
          <a:bodyPr/>
          <a:lstStyle/>
          <a:p>
            <a:r>
              <a:rPr lang="en-GB" dirty="0" smtClean="0"/>
              <a:t>Cost savings</a:t>
            </a:r>
          </a:p>
          <a:p>
            <a:r>
              <a:rPr lang="en-GB" dirty="0" smtClean="0"/>
              <a:t>Provide guidance with employee legislation</a:t>
            </a:r>
          </a:p>
          <a:p>
            <a:r>
              <a:rPr lang="en-GB" dirty="0" smtClean="0"/>
              <a:t>Recruitment</a:t>
            </a:r>
          </a:p>
          <a:p>
            <a:r>
              <a:rPr lang="en-GB" dirty="0" smtClean="0"/>
              <a:t>Employee engagement</a:t>
            </a:r>
          </a:p>
          <a:p>
            <a:r>
              <a:rPr lang="en-GB" dirty="0" smtClean="0"/>
              <a:t>Help with change</a:t>
            </a:r>
            <a:endParaRPr lang="en-GB" dirty="0"/>
          </a:p>
        </p:txBody>
      </p:sp>
    </p:spTree>
    <p:extLst>
      <p:ext uri="{BB962C8B-B14F-4D97-AF65-F5344CB8AC3E}">
        <p14:creationId xmlns:p14="http://schemas.microsoft.com/office/powerpoint/2010/main" val="31116165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Consultancy - disadvantages</a:t>
            </a:r>
            <a:endParaRPr lang="en-GB" dirty="0"/>
          </a:p>
        </p:txBody>
      </p:sp>
      <p:sp>
        <p:nvSpPr>
          <p:cNvPr id="3" name="Content Placeholder 2"/>
          <p:cNvSpPr>
            <a:spLocks noGrp="1"/>
          </p:cNvSpPr>
          <p:nvPr>
            <p:ph idx="1"/>
          </p:nvPr>
        </p:nvSpPr>
        <p:spPr/>
        <p:txBody>
          <a:bodyPr/>
          <a:lstStyle/>
          <a:p>
            <a:r>
              <a:rPr lang="en-GB" dirty="0" smtClean="0"/>
              <a:t>Knowledge does not remain in the </a:t>
            </a:r>
            <a:r>
              <a:rPr lang="en-GB" dirty="0" smtClean="0"/>
              <a:t>organisation</a:t>
            </a:r>
            <a:endParaRPr lang="en-GB" dirty="0" smtClean="0"/>
          </a:p>
          <a:p>
            <a:r>
              <a:rPr lang="en-GB" dirty="0" smtClean="0"/>
              <a:t>Low staff or team morale</a:t>
            </a:r>
          </a:p>
          <a:p>
            <a:r>
              <a:rPr lang="en-GB" dirty="0" smtClean="0"/>
              <a:t>Budget impacts</a:t>
            </a:r>
          </a:p>
          <a:p>
            <a:r>
              <a:rPr lang="en-GB" dirty="0" smtClean="0"/>
              <a:t>Lack of continuity</a:t>
            </a:r>
          </a:p>
        </p:txBody>
      </p:sp>
    </p:spTree>
    <p:extLst>
      <p:ext uri="{BB962C8B-B14F-4D97-AF65-F5344CB8AC3E}">
        <p14:creationId xmlns:p14="http://schemas.microsoft.com/office/powerpoint/2010/main" val="28347493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The 3-legged stool method comprises of 3 areas, they are:</a:t>
            </a:r>
          </a:p>
          <a:p>
            <a:r>
              <a:rPr lang="en-GB" dirty="0" smtClean="0"/>
              <a:t>HR </a:t>
            </a:r>
            <a:r>
              <a:rPr lang="en-GB" dirty="0"/>
              <a:t>b</a:t>
            </a:r>
            <a:r>
              <a:rPr lang="en-GB" dirty="0" smtClean="0"/>
              <a:t>usiness </a:t>
            </a:r>
            <a:r>
              <a:rPr lang="en-GB" dirty="0"/>
              <a:t>p</a:t>
            </a:r>
            <a:r>
              <a:rPr lang="en-GB" dirty="0" smtClean="0"/>
              <a:t>artners</a:t>
            </a:r>
          </a:p>
          <a:p>
            <a:r>
              <a:rPr lang="en-GB" dirty="0" smtClean="0"/>
              <a:t>HR centres of expertise</a:t>
            </a:r>
          </a:p>
          <a:p>
            <a:r>
              <a:rPr lang="en-GB" dirty="0" smtClean="0"/>
              <a:t>Shared HR services</a:t>
            </a:r>
          </a:p>
          <a:p>
            <a:endParaRPr lang="en-GB" dirty="0"/>
          </a:p>
        </p:txBody>
      </p:sp>
    </p:spTree>
    <p:extLst>
      <p:ext uri="{BB962C8B-B14F-4D97-AF65-F5344CB8AC3E}">
        <p14:creationId xmlns:p14="http://schemas.microsoft.com/office/powerpoint/2010/main" val="31040889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Both parties have a joint interest to ensure objectives are met</a:t>
            </a:r>
          </a:p>
          <a:p>
            <a:r>
              <a:rPr lang="en-GB" dirty="0" smtClean="0"/>
              <a:t>Streamlines HR processes</a:t>
            </a:r>
          </a:p>
          <a:p>
            <a:r>
              <a:rPr lang="en-GB" dirty="0" smtClean="0"/>
              <a:t>Enables companies to reduce costs when it comes to recruitment</a:t>
            </a:r>
          </a:p>
          <a:p>
            <a:r>
              <a:rPr lang="en-GB" dirty="0" smtClean="0"/>
              <a:t>Improves conflict resolution</a:t>
            </a:r>
            <a:endParaRPr lang="en-GB" dirty="0"/>
          </a:p>
        </p:txBody>
      </p:sp>
    </p:spTree>
    <p:extLst>
      <p:ext uri="{BB962C8B-B14F-4D97-AF65-F5344CB8AC3E}">
        <p14:creationId xmlns:p14="http://schemas.microsoft.com/office/powerpoint/2010/main" val="12432106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23667"/>
            <a:ext cx="8596668" cy="1320800"/>
          </a:xfrm>
        </p:spPr>
        <p:txBody>
          <a:bodyPr/>
          <a:lstStyle/>
          <a:p>
            <a:endParaRPr lang="en-GB" dirty="0"/>
          </a:p>
        </p:txBody>
      </p:sp>
      <p:sp>
        <p:nvSpPr>
          <p:cNvPr id="3" name="Content Placeholder 2"/>
          <p:cNvSpPr>
            <a:spLocks noGrp="1"/>
          </p:cNvSpPr>
          <p:nvPr>
            <p:ph idx="1"/>
          </p:nvPr>
        </p:nvSpPr>
        <p:spPr/>
        <p:txBody>
          <a:bodyPr/>
          <a:lstStyle/>
          <a:p>
            <a:r>
              <a:rPr lang="en-GB" dirty="0" smtClean="0"/>
              <a:t>“Ethical practice is the application of ethical values in organisational behaviour”</a:t>
            </a:r>
            <a:endParaRPr lang="en-GB" dirty="0"/>
          </a:p>
          <a:p>
            <a:endParaRPr lang="en-GB" dirty="0"/>
          </a:p>
          <a:p>
            <a:pPr marL="0" indent="0" algn="r">
              <a:buNone/>
            </a:pPr>
            <a:r>
              <a:rPr lang="en-GB" dirty="0" smtClean="0"/>
              <a:t>Source: CIPD, 30/04/2020</a:t>
            </a:r>
          </a:p>
        </p:txBody>
      </p:sp>
      <p:pic>
        <p:nvPicPr>
          <p:cNvPr id="4" name="Picture 3"/>
          <p:cNvPicPr>
            <a:picLocks noChangeAspect="1"/>
          </p:cNvPicPr>
          <p:nvPr/>
        </p:nvPicPr>
        <p:blipFill>
          <a:blip r:embed="rId3"/>
          <a:stretch>
            <a:fillRect/>
          </a:stretch>
        </p:blipFill>
        <p:spPr>
          <a:xfrm>
            <a:off x="1452269" y="3319975"/>
            <a:ext cx="4034131" cy="2721387"/>
          </a:xfrm>
          <a:prstGeom prst="rect">
            <a:avLst/>
          </a:prstGeom>
        </p:spPr>
      </p:pic>
    </p:spTree>
    <p:extLst>
      <p:ext uri="{BB962C8B-B14F-4D97-AF65-F5344CB8AC3E}">
        <p14:creationId xmlns:p14="http://schemas.microsoft.com/office/powerpoint/2010/main" val="8865249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err="1" smtClean="0"/>
              <a:t>Globilisation</a:t>
            </a:r>
            <a:r>
              <a:rPr lang="en-GB" dirty="0" smtClean="0"/>
              <a:t> and international competition</a:t>
            </a:r>
          </a:p>
          <a:p>
            <a:r>
              <a:rPr lang="en-GB" dirty="0" smtClean="0"/>
              <a:t>De-regulation</a:t>
            </a:r>
          </a:p>
          <a:p>
            <a:r>
              <a:rPr lang="en-GB" dirty="0" smtClean="0"/>
              <a:t>Employment legislation</a:t>
            </a:r>
          </a:p>
          <a:p>
            <a:r>
              <a:rPr lang="en-GB" dirty="0" smtClean="0"/>
              <a:t>Decreased unionisation</a:t>
            </a:r>
          </a:p>
          <a:p>
            <a:r>
              <a:rPr lang="en-GB" dirty="0" smtClean="0"/>
              <a:t>Demographic changes</a:t>
            </a:r>
          </a:p>
          <a:p>
            <a:r>
              <a:rPr lang="en-GB" dirty="0" smtClean="0"/>
              <a:t>The shift from manufacturing to a knowledge and service based economy</a:t>
            </a:r>
          </a:p>
          <a:p>
            <a:endParaRPr lang="en-GB" dirty="0"/>
          </a:p>
          <a:p>
            <a:pPr marL="0" indent="0" algn="r">
              <a:buNone/>
            </a:pPr>
            <a:r>
              <a:rPr lang="en-GB" dirty="0" smtClean="0"/>
              <a:t>Source: D Ulrich, J.H </a:t>
            </a:r>
            <a:r>
              <a:rPr lang="en-GB" dirty="0" err="1" smtClean="0"/>
              <a:t>Dulebohn</a:t>
            </a:r>
            <a:r>
              <a:rPr lang="en-GB" dirty="0" smtClean="0"/>
              <a:t> – Human Resource Management Review 25 (2015)</a:t>
            </a:r>
            <a:endParaRPr lang="en-GB" dirty="0"/>
          </a:p>
        </p:txBody>
      </p:sp>
    </p:spTree>
    <p:extLst>
      <p:ext uri="{BB962C8B-B14F-4D97-AF65-F5344CB8AC3E}">
        <p14:creationId xmlns:p14="http://schemas.microsoft.com/office/powerpoint/2010/main" val="27647797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HR Statistics</a:t>
            </a:r>
          </a:p>
          <a:p>
            <a:r>
              <a:rPr lang="en-GB" dirty="0" smtClean="0"/>
              <a:t>Key Performance Indicators</a:t>
            </a:r>
          </a:p>
          <a:p>
            <a:r>
              <a:rPr lang="en-GB" dirty="0" smtClean="0"/>
              <a:t>Balance scorecard</a:t>
            </a:r>
          </a:p>
          <a:p>
            <a:endParaRPr lang="en-GB" dirty="0"/>
          </a:p>
        </p:txBody>
      </p:sp>
      <p:pic>
        <p:nvPicPr>
          <p:cNvPr id="4" name="Picture 3"/>
          <p:cNvPicPr>
            <a:picLocks noChangeAspect="1"/>
          </p:cNvPicPr>
          <p:nvPr/>
        </p:nvPicPr>
        <p:blipFill>
          <a:blip r:embed="rId3"/>
          <a:stretch>
            <a:fillRect/>
          </a:stretch>
        </p:blipFill>
        <p:spPr>
          <a:xfrm>
            <a:off x="4037428" y="3038622"/>
            <a:ext cx="5236574" cy="3232929"/>
          </a:xfrm>
          <a:prstGeom prst="rect">
            <a:avLst/>
          </a:prstGeom>
        </p:spPr>
      </p:pic>
    </p:spTree>
    <p:extLst>
      <p:ext uri="{BB962C8B-B14F-4D97-AF65-F5344CB8AC3E}">
        <p14:creationId xmlns:p14="http://schemas.microsoft.com/office/powerpoint/2010/main" val="33932460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smtClean="0"/>
              <a:t>Works </a:t>
            </a:r>
            <a:r>
              <a:rPr lang="en-GB" dirty="0" smtClean="0"/>
              <a:t>to create a positive workforce</a:t>
            </a:r>
          </a:p>
          <a:p>
            <a:r>
              <a:rPr lang="en-GB" dirty="0" smtClean="0"/>
              <a:t>Helps aid effective change management</a:t>
            </a:r>
          </a:p>
          <a:p>
            <a:r>
              <a:rPr lang="en-GB" dirty="0" smtClean="0"/>
              <a:t>The organisation becomes attractive to potential talent therefore aiding recruitment and retention</a:t>
            </a:r>
            <a:endParaRPr lang="en-GB" dirty="0"/>
          </a:p>
        </p:txBody>
      </p:sp>
    </p:spTree>
    <p:extLst>
      <p:ext uri="{BB962C8B-B14F-4D97-AF65-F5344CB8AC3E}">
        <p14:creationId xmlns:p14="http://schemas.microsoft.com/office/powerpoint/2010/main" val="29225881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677334" y="1371601"/>
            <a:ext cx="8596668" cy="4669762"/>
          </a:xfrm>
        </p:spPr>
        <p:txBody>
          <a:bodyPr>
            <a:normAutofit/>
          </a:bodyPr>
          <a:lstStyle/>
          <a:p>
            <a:r>
              <a:rPr lang="en-GB" sz="1400" dirty="0"/>
              <a:t>CIPD Factsheet</a:t>
            </a:r>
          </a:p>
          <a:p>
            <a:pPr marL="0" indent="0">
              <a:buNone/>
            </a:pPr>
            <a:r>
              <a:rPr lang="en-GB" sz="1400" dirty="0"/>
              <a:t>     Ethical Practice and the role of HR</a:t>
            </a:r>
          </a:p>
          <a:p>
            <a:pPr marL="0" indent="0">
              <a:buNone/>
            </a:pPr>
            <a:r>
              <a:rPr lang="en-GB" sz="1400" dirty="0"/>
              <a:t>     </a:t>
            </a:r>
            <a:r>
              <a:rPr lang="en-GB" sz="1400" dirty="0" smtClean="0"/>
              <a:t>30/04/2020</a:t>
            </a:r>
          </a:p>
          <a:p>
            <a:r>
              <a:rPr lang="en-GB" sz="1400" dirty="0" smtClean="0"/>
              <a:t>CIPD </a:t>
            </a:r>
            <a:r>
              <a:rPr lang="en-GB" sz="1400" dirty="0"/>
              <a:t>Factsheet</a:t>
            </a:r>
          </a:p>
          <a:p>
            <a:pPr marL="0" indent="0">
              <a:buNone/>
            </a:pPr>
            <a:r>
              <a:rPr lang="en-GB" sz="1400" dirty="0"/>
              <a:t>     HR Policies</a:t>
            </a:r>
          </a:p>
          <a:p>
            <a:pPr marL="0" indent="0">
              <a:buNone/>
            </a:pPr>
            <a:r>
              <a:rPr lang="en-GB" sz="1400" dirty="0"/>
              <a:t>     </a:t>
            </a:r>
            <a:r>
              <a:rPr lang="en-GB" sz="1400" dirty="0" smtClean="0"/>
              <a:t>30/01/2019</a:t>
            </a:r>
          </a:p>
          <a:p>
            <a:r>
              <a:rPr lang="en-GB" sz="1400" dirty="0" smtClean="0"/>
              <a:t>CIPD </a:t>
            </a:r>
            <a:r>
              <a:rPr lang="en-GB" sz="1400" dirty="0"/>
              <a:t>Factsheet</a:t>
            </a:r>
          </a:p>
          <a:p>
            <a:pPr marL="0" indent="0">
              <a:buNone/>
            </a:pPr>
            <a:r>
              <a:rPr lang="en-GB" sz="1400" dirty="0"/>
              <a:t>     People Analytics</a:t>
            </a:r>
          </a:p>
          <a:p>
            <a:pPr marL="0" indent="0">
              <a:buNone/>
            </a:pPr>
            <a:r>
              <a:rPr lang="en-GB" sz="1400" dirty="0"/>
              <a:t>     </a:t>
            </a:r>
            <a:r>
              <a:rPr lang="en-GB" sz="1400" dirty="0" smtClean="0"/>
              <a:t>30/03/2020</a:t>
            </a:r>
          </a:p>
          <a:p>
            <a:r>
              <a:rPr lang="en-GB" sz="1400" dirty="0"/>
              <a:t>CIPD Factsheet</a:t>
            </a:r>
          </a:p>
          <a:p>
            <a:pPr marL="0" indent="0">
              <a:buNone/>
            </a:pPr>
            <a:r>
              <a:rPr lang="en-GB" sz="1400" dirty="0"/>
              <a:t>     HR Shared Services</a:t>
            </a:r>
          </a:p>
          <a:p>
            <a:pPr marL="0" indent="0">
              <a:buNone/>
            </a:pPr>
            <a:r>
              <a:rPr lang="en-GB" sz="1400" dirty="0"/>
              <a:t>     30/09/2020</a:t>
            </a:r>
          </a:p>
          <a:p>
            <a:endParaRPr lang="en-GB" dirty="0"/>
          </a:p>
          <a:p>
            <a:endParaRPr lang="en-GB" dirty="0"/>
          </a:p>
        </p:txBody>
      </p:sp>
    </p:spTree>
    <p:extLst>
      <p:ext uri="{BB962C8B-B14F-4D97-AF65-F5344CB8AC3E}">
        <p14:creationId xmlns:p14="http://schemas.microsoft.com/office/powerpoint/2010/main" val="11113111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677334" y="1240971"/>
            <a:ext cx="8596668" cy="5617029"/>
          </a:xfrm>
        </p:spPr>
        <p:txBody>
          <a:bodyPr>
            <a:normAutofit lnSpcReduction="10000"/>
          </a:bodyPr>
          <a:lstStyle/>
          <a:p>
            <a:r>
              <a:rPr lang="en-GB" sz="1400" dirty="0"/>
              <a:t>CIPD Factsheet</a:t>
            </a:r>
          </a:p>
          <a:p>
            <a:pPr marL="0" indent="0">
              <a:buNone/>
            </a:pPr>
            <a:r>
              <a:rPr lang="en-GB" sz="1400" dirty="0"/>
              <a:t>       Unethical Workplace Behaviour</a:t>
            </a:r>
          </a:p>
          <a:p>
            <a:pPr marL="0" indent="0">
              <a:buNone/>
            </a:pPr>
            <a:r>
              <a:rPr lang="en-GB" sz="1400" dirty="0"/>
              <a:t>       </a:t>
            </a:r>
            <a:r>
              <a:rPr lang="en-GB" sz="1400" dirty="0" smtClean="0"/>
              <a:t>30/04/2019</a:t>
            </a:r>
          </a:p>
          <a:p>
            <a:r>
              <a:rPr lang="en-GB" sz="1400" dirty="0" smtClean="0"/>
              <a:t>CIPD Research Report – Phase 1</a:t>
            </a:r>
          </a:p>
          <a:p>
            <a:pPr marL="0" indent="0">
              <a:buNone/>
            </a:pPr>
            <a:r>
              <a:rPr lang="en-GB" sz="1400" dirty="0"/>
              <a:t> </a:t>
            </a:r>
            <a:r>
              <a:rPr lang="en-GB" sz="1400" dirty="0" smtClean="0"/>
              <a:t>      </a:t>
            </a:r>
            <a:r>
              <a:rPr lang="en-GB" sz="1400" dirty="0" smtClean="0"/>
              <a:t>Sustainable Organisation Performance</a:t>
            </a:r>
          </a:p>
          <a:p>
            <a:pPr marL="0" indent="0">
              <a:buNone/>
            </a:pPr>
            <a:r>
              <a:rPr lang="en-GB" sz="1400" dirty="0"/>
              <a:t> </a:t>
            </a:r>
            <a:r>
              <a:rPr lang="en-GB" sz="1400" dirty="0" smtClean="0"/>
              <a:t>      March 2012</a:t>
            </a:r>
            <a:endParaRPr lang="en-GB" sz="1400" dirty="0"/>
          </a:p>
          <a:p>
            <a:r>
              <a:rPr lang="en-GB" sz="1400" dirty="0"/>
              <a:t>HR Paper – IES paper</a:t>
            </a:r>
          </a:p>
          <a:p>
            <a:pPr marL="0" indent="0">
              <a:buNone/>
            </a:pPr>
            <a:r>
              <a:rPr lang="en-GB" sz="1400" dirty="0"/>
              <a:t>       Change capability in the agile organisation</a:t>
            </a:r>
          </a:p>
          <a:p>
            <a:pPr marL="0" indent="0">
              <a:buNone/>
            </a:pPr>
            <a:r>
              <a:rPr lang="en-GB" sz="1400" dirty="0"/>
              <a:t>       IES Perspectives 2018</a:t>
            </a:r>
          </a:p>
          <a:p>
            <a:pPr marL="0" indent="0">
              <a:buNone/>
            </a:pPr>
            <a:r>
              <a:rPr lang="en-GB" sz="1400" dirty="0"/>
              <a:t>       Alison Carter &amp; Sharon </a:t>
            </a:r>
            <a:r>
              <a:rPr lang="en-GB" sz="1400" dirty="0" smtClean="0"/>
              <a:t>Varney</a:t>
            </a:r>
          </a:p>
          <a:p>
            <a:r>
              <a:rPr lang="en-GB" sz="1400" dirty="0"/>
              <a:t>Human Resource Management: People and Organisations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Chapter 1 – Human Service Delivery</a:t>
            </a:r>
          </a:p>
          <a:p>
            <a:pPr marL="0" indent="0">
              <a:buNone/>
            </a:pPr>
            <a:r>
              <a:rPr lang="en-GB" sz="1400" dirty="0"/>
              <a:t>       Gail </a:t>
            </a:r>
            <a:r>
              <a:rPr lang="en-GB" sz="1400" dirty="0" smtClean="0"/>
              <a:t>Swift</a:t>
            </a:r>
          </a:p>
          <a:p>
            <a:r>
              <a:rPr lang="en-GB" sz="1400" dirty="0" smtClean="0"/>
              <a:t>Human Resource Management Journal</a:t>
            </a:r>
          </a:p>
          <a:p>
            <a:pPr marL="0" indent="0">
              <a:buNone/>
            </a:pPr>
            <a:r>
              <a:rPr lang="en-GB" sz="1400" dirty="0" smtClean="0"/>
              <a:t>      Human Resource management and Performance: Still searching for some answers</a:t>
            </a:r>
          </a:p>
          <a:p>
            <a:pPr marL="0" indent="0">
              <a:buNone/>
            </a:pPr>
            <a:r>
              <a:rPr lang="en-GB" sz="1400" dirty="0" smtClean="0"/>
              <a:t>      David E Guest, 2011</a:t>
            </a:r>
            <a:endParaRPr lang="en-GB" sz="1400" dirty="0"/>
          </a:p>
        </p:txBody>
      </p:sp>
    </p:spTree>
    <p:extLst>
      <p:ext uri="{BB962C8B-B14F-4D97-AF65-F5344CB8AC3E}">
        <p14:creationId xmlns:p14="http://schemas.microsoft.com/office/powerpoint/2010/main" val="29501007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1210615"/>
            <a:ext cx="8596668" cy="4830748"/>
          </a:xfrm>
        </p:spPr>
        <p:txBody>
          <a:bodyPr>
            <a:normAutofit/>
          </a:bodyPr>
          <a:lstStyle/>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Chapter 2 – Managing and Co-ordinating the HR function</a:t>
            </a:r>
          </a:p>
          <a:p>
            <a:pPr marL="0" indent="0">
              <a:buNone/>
            </a:pPr>
            <a:r>
              <a:rPr lang="en-GB" sz="1400" dirty="0"/>
              <a:t>      Krystal Wilkinson and Stephen Taylor</a:t>
            </a:r>
          </a:p>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Chapter 2 – Managing and Co-ordinating the HR function</a:t>
            </a:r>
          </a:p>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Sample chapter – Human Resource Management and its external contexts</a:t>
            </a:r>
          </a:p>
          <a:p>
            <a:r>
              <a:rPr lang="en-GB" sz="1400" dirty="0">
                <a:hlinkClick r:id="rId2"/>
              </a:rPr>
              <a:t>www.intangiblecapitol.org</a:t>
            </a:r>
            <a:endParaRPr lang="en-GB" sz="1400" dirty="0"/>
          </a:p>
          <a:p>
            <a:pPr marL="0" indent="0">
              <a:buNone/>
            </a:pPr>
            <a:r>
              <a:rPr lang="en-GB" sz="1400" dirty="0"/>
              <a:t>     Deconstructing AMO framework: a systematic review</a:t>
            </a:r>
          </a:p>
          <a:p>
            <a:pPr marL="0" indent="0">
              <a:buNone/>
            </a:pPr>
            <a:r>
              <a:rPr lang="en-GB" sz="1400" dirty="0"/>
              <a:t>     Juan Marin-Garcia &amp; Juan Martinez Tomas</a:t>
            </a:r>
          </a:p>
          <a:p>
            <a:pPr marL="0" indent="0">
              <a:buNone/>
            </a:pPr>
            <a:r>
              <a:rPr lang="en-GB" sz="1400" dirty="0"/>
              <a:t>     August 2016</a:t>
            </a:r>
          </a:p>
          <a:p>
            <a:endParaRPr lang="en-GB" dirty="0"/>
          </a:p>
          <a:p>
            <a:endParaRPr lang="en-GB" dirty="0"/>
          </a:p>
        </p:txBody>
      </p:sp>
    </p:spTree>
    <p:extLst>
      <p:ext uri="{BB962C8B-B14F-4D97-AF65-F5344CB8AC3E}">
        <p14:creationId xmlns:p14="http://schemas.microsoft.com/office/powerpoint/2010/main" val="696181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677334" y="1110343"/>
            <a:ext cx="8596668" cy="4931019"/>
          </a:xfrm>
        </p:spPr>
        <p:txBody>
          <a:bodyPr>
            <a:normAutofit/>
          </a:bodyPr>
          <a:lstStyle/>
          <a:p>
            <a:r>
              <a:rPr lang="en-GB" sz="1400" dirty="0" smtClean="0"/>
              <a:t>CIPD Report – 2003</a:t>
            </a:r>
          </a:p>
          <a:p>
            <a:pPr marL="0" indent="0">
              <a:buNone/>
            </a:pPr>
            <a:r>
              <a:rPr lang="en-GB" sz="1400" dirty="0" smtClean="0"/>
              <a:t>       Understanding the People – Performance Link</a:t>
            </a:r>
            <a:endParaRPr lang="en-GB" sz="1400" dirty="0"/>
          </a:p>
          <a:p>
            <a:r>
              <a:rPr lang="en-GB" sz="1400" dirty="0" smtClean="0"/>
              <a:t>CIPD Factsheet</a:t>
            </a:r>
            <a:endParaRPr lang="en-GB" sz="1400" dirty="0"/>
          </a:p>
          <a:p>
            <a:pPr marL="0" indent="0">
              <a:buNone/>
            </a:pPr>
            <a:r>
              <a:rPr lang="en-GB" sz="1400" dirty="0"/>
              <a:t>    </a:t>
            </a:r>
            <a:r>
              <a:rPr lang="en-GB" sz="1400" dirty="0" smtClean="0"/>
              <a:t>   </a:t>
            </a:r>
            <a:r>
              <a:rPr lang="en-GB" sz="1400" dirty="0"/>
              <a:t>Ethical Practice and the role of HR</a:t>
            </a:r>
          </a:p>
          <a:p>
            <a:pPr marL="0" indent="0">
              <a:buNone/>
            </a:pPr>
            <a:r>
              <a:rPr lang="en-GB" sz="1400" dirty="0"/>
              <a:t>     </a:t>
            </a:r>
            <a:r>
              <a:rPr lang="en-GB" sz="1400" dirty="0" smtClean="0"/>
              <a:t>  30/04/2020</a:t>
            </a:r>
            <a:endParaRPr lang="en-GB" sz="1400" dirty="0"/>
          </a:p>
          <a:p>
            <a:r>
              <a:rPr lang="en-GB" sz="1400" dirty="0" smtClean="0"/>
              <a:t>CIPD Factsheet</a:t>
            </a:r>
          </a:p>
          <a:p>
            <a:pPr marL="0" indent="0">
              <a:buNone/>
            </a:pPr>
            <a:r>
              <a:rPr lang="en-GB" sz="1400" dirty="0"/>
              <a:t>   </a:t>
            </a:r>
            <a:r>
              <a:rPr lang="en-GB" sz="1400" dirty="0" smtClean="0"/>
              <a:t>    </a:t>
            </a:r>
            <a:r>
              <a:rPr lang="en-GB" sz="1400" dirty="0"/>
              <a:t>HR Policies</a:t>
            </a:r>
          </a:p>
          <a:p>
            <a:pPr marL="0" indent="0">
              <a:buNone/>
            </a:pPr>
            <a:r>
              <a:rPr lang="en-GB" sz="1400" dirty="0"/>
              <a:t>     </a:t>
            </a:r>
            <a:r>
              <a:rPr lang="en-GB" sz="1400" dirty="0" smtClean="0"/>
              <a:t> 30/01/2019</a:t>
            </a:r>
            <a:endParaRPr lang="en-GB" sz="1400" dirty="0"/>
          </a:p>
          <a:p>
            <a:r>
              <a:rPr lang="en-GB" sz="1400" dirty="0"/>
              <a:t>CIPD Factsheet</a:t>
            </a:r>
          </a:p>
          <a:p>
            <a:pPr marL="0" indent="0">
              <a:buNone/>
            </a:pPr>
            <a:r>
              <a:rPr lang="en-GB" sz="1400" dirty="0"/>
              <a:t>     </a:t>
            </a:r>
            <a:r>
              <a:rPr lang="en-GB" sz="1400" dirty="0" smtClean="0"/>
              <a:t> People </a:t>
            </a:r>
            <a:r>
              <a:rPr lang="en-GB" sz="1400" dirty="0"/>
              <a:t>Analytics</a:t>
            </a:r>
          </a:p>
          <a:p>
            <a:pPr marL="0" indent="0">
              <a:buNone/>
            </a:pPr>
            <a:r>
              <a:rPr lang="en-GB" sz="1400" dirty="0"/>
              <a:t>   </a:t>
            </a:r>
            <a:r>
              <a:rPr lang="en-GB" sz="1400" dirty="0" smtClean="0"/>
              <a:t>   30/03/2020</a:t>
            </a:r>
          </a:p>
          <a:p>
            <a:r>
              <a:rPr lang="en-GB" sz="1400" dirty="0"/>
              <a:t>CIPD Factsheet</a:t>
            </a:r>
          </a:p>
          <a:p>
            <a:pPr marL="0" indent="0">
              <a:buNone/>
            </a:pPr>
            <a:r>
              <a:rPr lang="en-GB" sz="1400" dirty="0"/>
              <a:t>    </a:t>
            </a:r>
            <a:r>
              <a:rPr lang="en-GB" sz="1400" dirty="0" smtClean="0"/>
              <a:t>  HR </a:t>
            </a:r>
            <a:r>
              <a:rPr lang="en-GB" sz="1400" dirty="0"/>
              <a:t>Shared Services</a:t>
            </a:r>
          </a:p>
          <a:p>
            <a:pPr marL="0" indent="0">
              <a:buNone/>
            </a:pPr>
            <a:r>
              <a:rPr lang="en-GB" sz="1400" dirty="0"/>
              <a:t>     </a:t>
            </a:r>
            <a:r>
              <a:rPr lang="en-GB" sz="1400" dirty="0" smtClean="0"/>
              <a:t> 30/09/2020</a:t>
            </a:r>
            <a:endParaRPr lang="en-GB" sz="1400" dirty="0"/>
          </a:p>
          <a:p>
            <a:endParaRPr lang="en-GB" sz="1400" dirty="0"/>
          </a:p>
          <a:p>
            <a:pPr marL="0" indent="0">
              <a:buNone/>
            </a:pPr>
            <a:endParaRPr lang="en-GB" sz="1400" dirty="0" smtClean="0"/>
          </a:p>
          <a:p>
            <a:pPr marL="0" indent="0">
              <a:buNone/>
            </a:pPr>
            <a:endParaRPr lang="en-GB" sz="1400" dirty="0"/>
          </a:p>
          <a:p>
            <a:pPr marL="0" indent="0">
              <a:buNone/>
            </a:pPr>
            <a:endParaRPr lang="en-GB" sz="1400" dirty="0" smtClean="0"/>
          </a:p>
        </p:txBody>
      </p:sp>
    </p:spTree>
    <p:extLst>
      <p:ext uri="{BB962C8B-B14F-4D97-AF65-F5344CB8AC3E}">
        <p14:creationId xmlns:p14="http://schemas.microsoft.com/office/powerpoint/2010/main" val="136032627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endParaRPr lang="en-GB"/>
          </a:p>
        </p:txBody>
      </p:sp>
      <p:sp>
        <p:nvSpPr>
          <p:cNvPr id="11" name="Content Placeholder 10"/>
          <p:cNvSpPr>
            <a:spLocks noGrp="1"/>
          </p:cNvSpPr>
          <p:nvPr>
            <p:ph idx="1"/>
          </p:nvPr>
        </p:nvSpPr>
        <p:spPr>
          <a:xfrm>
            <a:off x="677334" y="1126671"/>
            <a:ext cx="8596668" cy="4914691"/>
          </a:xfrm>
        </p:spPr>
        <p:txBody>
          <a:bodyPr>
            <a:normAutofit fontScale="25000" lnSpcReduction="20000"/>
          </a:bodyPr>
          <a:lstStyle/>
          <a:p>
            <a:r>
              <a:rPr lang="en-GB" sz="5600" dirty="0" smtClean="0"/>
              <a:t>CIPD </a:t>
            </a:r>
            <a:r>
              <a:rPr lang="en-GB" sz="5600" dirty="0"/>
              <a:t>Factsheet</a:t>
            </a:r>
          </a:p>
          <a:p>
            <a:pPr marL="0" indent="0">
              <a:buNone/>
            </a:pPr>
            <a:r>
              <a:rPr lang="en-GB" sz="5600" dirty="0"/>
              <a:t>     </a:t>
            </a:r>
            <a:r>
              <a:rPr lang="en-GB" sz="5600" dirty="0" smtClean="0"/>
              <a:t>  Unethical </a:t>
            </a:r>
            <a:r>
              <a:rPr lang="en-GB" sz="5600" dirty="0"/>
              <a:t>Workplace Behaviour</a:t>
            </a:r>
          </a:p>
          <a:p>
            <a:pPr marL="0" indent="0">
              <a:buNone/>
            </a:pPr>
            <a:r>
              <a:rPr lang="en-GB" sz="5600" dirty="0"/>
              <a:t>     </a:t>
            </a:r>
            <a:r>
              <a:rPr lang="en-GB" sz="5600" dirty="0" smtClean="0"/>
              <a:t>  30/04/2019</a:t>
            </a:r>
          </a:p>
          <a:p>
            <a:r>
              <a:rPr lang="en-GB" sz="5600" dirty="0" smtClean="0"/>
              <a:t>HR Paper – IES paper</a:t>
            </a:r>
          </a:p>
          <a:p>
            <a:pPr marL="0" indent="0">
              <a:buNone/>
            </a:pPr>
            <a:r>
              <a:rPr lang="en-GB" sz="5600" dirty="0" smtClean="0"/>
              <a:t>       Change capability in the agile organisation</a:t>
            </a:r>
          </a:p>
          <a:p>
            <a:pPr marL="0" indent="0">
              <a:buNone/>
            </a:pPr>
            <a:r>
              <a:rPr lang="en-GB" sz="5600" dirty="0" smtClean="0"/>
              <a:t>       IES Perspectives 2018</a:t>
            </a:r>
          </a:p>
          <a:p>
            <a:pPr marL="0" indent="0">
              <a:buNone/>
            </a:pPr>
            <a:r>
              <a:rPr lang="en-GB" sz="5600" dirty="0" smtClean="0"/>
              <a:t>       Alison Carter &amp; Sharon Varney</a:t>
            </a:r>
          </a:p>
          <a:p>
            <a:r>
              <a:rPr lang="en-GB" sz="5600" dirty="0" smtClean="0"/>
              <a:t>Human Resource Management Journal</a:t>
            </a:r>
          </a:p>
          <a:p>
            <a:pPr marL="0" indent="0">
              <a:buNone/>
            </a:pPr>
            <a:r>
              <a:rPr lang="en-GB" sz="5600" dirty="0" smtClean="0"/>
              <a:t>       Human Resource Management and Performance: still searching for some answers</a:t>
            </a:r>
          </a:p>
          <a:p>
            <a:pPr marL="0" indent="0">
              <a:buNone/>
            </a:pPr>
            <a:r>
              <a:rPr lang="en-GB" sz="5600" dirty="0" smtClean="0"/>
              <a:t>       David E Guest, 2011      </a:t>
            </a:r>
          </a:p>
          <a:p>
            <a:r>
              <a:rPr lang="en-GB" sz="5600" dirty="0" smtClean="0"/>
              <a:t>Human Resource Management: people and Organisations 2</a:t>
            </a:r>
            <a:r>
              <a:rPr lang="en-GB" sz="5600" baseline="30000" dirty="0" smtClean="0"/>
              <a:t>nd</a:t>
            </a:r>
            <a:r>
              <a:rPr lang="en-GB" sz="5600" dirty="0" smtClean="0"/>
              <a:t> Edition</a:t>
            </a:r>
          </a:p>
          <a:p>
            <a:pPr marL="0" indent="0">
              <a:buNone/>
            </a:pPr>
            <a:r>
              <a:rPr lang="en-GB" sz="5600" dirty="0" smtClean="0"/>
              <a:t>       Stephen Taylor and Carol </a:t>
            </a:r>
            <a:r>
              <a:rPr lang="en-GB" sz="5600" dirty="0" err="1" smtClean="0"/>
              <a:t>Woodhams</a:t>
            </a:r>
            <a:r>
              <a:rPr lang="en-GB" sz="5600" dirty="0" smtClean="0"/>
              <a:t> 2016</a:t>
            </a:r>
          </a:p>
          <a:p>
            <a:pPr marL="0" indent="0">
              <a:buNone/>
            </a:pPr>
            <a:r>
              <a:rPr lang="en-GB" sz="5600" dirty="0" smtClean="0"/>
              <a:t>       Chapter 1 – Human Service Delivery</a:t>
            </a:r>
          </a:p>
          <a:p>
            <a:pPr marL="0" indent="0">
              <a:buNone/>
            </a:pPr>
            <a:r>
              <a:rPr lang="en-GB" sz="5600" dirty="0" smtClean="0"/>
              <a:t>       Gail Swift</a:t>
            </a:r>
          </a:p>
          <a:p>
            <a:pPr marL="0" indent="0">
              <a:buNone/>
            </a:pPr>
            <a:r>
              <a:rPr lang="en-GB" sz="5600" dirty="0" smtClean="0"/>
              <a:t>      </a:t>
            </a:r>
          </a:p>
          <a:p>
            <a:pPr marL="0" indent="0">
              <a:buNone/>
            </a:pPr>
            <a:r>
              <a:rPr lang="en-GB" sz="5600" dirty="0" smtClean="0"/>
              <a:t>       </a:t>
            </a:r>
          </a:p>
          <a:p>
            <a:endParaRPr lang="en-GB" dirty="0"/>
          </a:p>
          <a:p>
            <a:endParaRPr lang="en-GB" dirty="0"/>
          </a:p>
          <a:p>
            <a:pPr marL="0" indent="0">
              <a:buNone/>
            </a:pPr>
            <a:r>
              <a:rPr lang="en-GB" dirty="0" smtClean="0"/>
              <a:t>     </a:t>
            </a:r>
            <a:endParaRPr lang="en-GB" dirty="0"/>
          </a:p>
          <a:p>
            <a:pPr marL="0" indent="0">
              <a:buNone/>
            </a:pPr>
            <a:r>
              <a:rPr lang="en-GB" dirty="0" smtClean="0"/>
              <a:t>     </a:t>
            </a:r>
            <a:endParaRPr lang="en-GB" dirty="0"/>
          </a:p>
          <a:p>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9497365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1191987"/>
            <a:ext cx="8596668" cy="4849376"/>
          </a:xfrm>
        </p:spPr>
        <p:txBody>
          <a:bodyPr>
            <a:normAutofit/>
          </a:bodyPr>
          <a:lstStyle/>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dirty="0"/>
              <a:t>     </a:t>
            </a:r>
            <a:r>
              <a:rPr lang="en-GB" sz="1400" dirty="0"/>
              <a:t>Chapter 2 – Managing and Co-ordinating the HR function</a:t>
            </a:r>
          </a:p>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Krystal Wilkinson and Stephen Taylor</a:t>
            </a:r>
          </a:p>
          <a:p>
            <a:r>
              <a:rPr lang="en-GB" sz="1400" dirty="0"/>
              <a:t>Studying Human Resource Management 2</a:t>
            </a:r>
            <a:r>
              <a:rPr lang="en-GB" sz="1400" baseline="30000" dirty="0"/>
              <a:t>nd</a:t>
            </a:r>
            <a:r>
              <a:rPr lang="en-GB" sz="1400" dirty="0"/>
              <a:t> Edition</a:t>
            </a:r>
          </a:p>
          <a:p>
            <a:pPr marL="0" indent="0">
              <a:buNone/>
            </a:pPr>
            <a:r>
              <a:rPr lang="en-GB" sz="1400" dirty="0"/>
              <a:t>     Stephen Taylor and Carol </a:t>
            </a:r>
            <a:r>
              <a:rPr lang="en-GB" sz="1400" dirty="0" err="1"/>
              <a:t>Woodhams</a:t>
            </a:r>
            <a:r>
              <a:rPr lang="en-GB" sz="1400" dirty="0"/>
              <a:t> 2016</a:t>
            </a:r>
          </a:p>
          <a:p>
            <a:pPr marL="0" indent="0">
              <a:buNone/>
            </a:pPr>
            <a:r>
              <a:rPr lang="en-GB" sz="1400" dirty="0"/>
              <a:t>     Sample chapter – Human Resource Management and its external contexts</a:t>
            </a:r>
          </a:p>
          <a:p>
            <a:r>
              <a:rPr lang="en-GB" sz="1400" u="sng" dirty="0">
                <a:hlinkClick r:id="rId3"/>
              </a:rPr>
              <a:t>www.hrmagazine.co.uk</a:t>
            </a:r>
            <a:endParaRPr lang="en-GB" sz="1400" dirty="0"/>
          </a:p>
          <a:p>
            <a:pPr marL="0" indent="0">
              <a:buNone/>
            </a:pPr>
            <a:r>
              <a:rPr lang="en-GB" sz="1400" dirty="0"/>
              <a:t>     Ethics and HR</a:t>
            </a:r>
          </a:p>
          <a:p>
            <a:pPr marL="0" indent="0">
              <a:buNone/>
            </a:pPr>
            <a:r>
              <a:rPr lang="en-GB" sz="1400" dirty="0"/>
              <a:t>     Rachel Sharp – 16/04/2019</a:t>
            </a:r>
          </a:p>
          <a:p>
            <a:endParaRPr lang="en-GB" dirty="0"/>
          </a:p>
        </p:txBody>
      </p:sp>
    </p:spTree>
    <p:extLst>
      <p:ext uri="{BB962C8B-B14F-4D97-AF65-F5344CB8AC3E}">
        <p14:creationId xmlns:p14="http://schemas.microsoft.com/office/powerpoint/2010/main" val="11524129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77334" y="1390919"/>
            <a:ext cx="8596668" cy="4650444"/>
          </a:xfrm>
        </p:spPr>
        <p:txBody>
          <a:bodyPr>
            <a:normAutofit lnSpcReduction="10000"/>
          </a:bodyPr>
          <a:lstStyle/>
          <a:p>
            <a:r>
              <a:rPr lang="en-GB" u="sng" dirty="0">
                <a:hlinkClick r:id="rId2"/>
              </a:rPr>
              <a:t>www.hrmsworld</a:t>
            </a:r>
            <a:endParaRPr lang="en-GB" dirty="0"/>
          </a:p>
          <a:p>
            <a:pPr marL="0" indent="0">
              <a:buNone/>
            </a:pPr>
            <a:r>
              <a:rPr lang="en-GB" sz="1400" dirty="0"/>
              <a:t>     4 disadvantages of hiring a </a:t>
            </a:r>
            <a:r>
              <a:rPr lang="en-GB" sz="1400" dirty="0" err="1"/>
              <a:t>hrms</a:t>
            </a:r>
            <a:r>
              <a:rPr lang="en-GB" sz="1400" dirty="0"/>
              <a:t> consultant</a:t>
            </a:r>
          </a:p>
          <a:p>
            <a:pPr marL="0" indent="0">
              <a:buNone/>
            </a:pPr>
            <a:r>
              <a:rPr lang="en-GB" dirty="0"/>
              <a:t>     </a:t>
            </a:r>
            <a:r>
              <a:rPr lang="en-GB" sz="1500" dirty="0"/>
              <a:t>Heather </a:t>
            </a:r>
            <a:r>
              <a:rPr lang="en-GB" sz="1500" dirty="0" err="1"/>
              <a:t>Batyski</a:t>
            </a:r>
            <a:r>
              <a:rPr lang="en-GB" sz="1500" dirty="0"/>
              <a:t> – 21/04/2017</a:t>
            </a:r>
          </a:p>
          <a:p>
            <a:r>
              <a:rPr lang="en-GB" sz="1500" dirty="0">
                <a:hlinkClick r:id="rId3"/>
              </a:rPr>
              <a:t>www.intangiblecapitol.org</a:t>
            </a:r>
            <a:endParaRPr lang="en-GB" sz="1500" dirty="0"/>
          </a:p>
          <a:p>
            <a:pPr marL="0" indent="0">
              <a:buNone/>
            </a:pPr>
            <a:r>
              <a:rPr lang="en-GB" sz="1500" dirty="0"/>
              <a:t>     Deconstructing AMO framework: a systematic review</a:t>
            </a:r>
          </a:p>
          <a:p>
            <a:pPr marL="0" indent="0">
              <a:buNone/>
            </a:pPr>
            <a:r>
              <a:rPr lang="en-GB" sz="1500" dirty="0"/>
              <a:t>     Juan Marin-Garcia &amp; Juan Martinez Tomas</a:t>
            </a:r>
          </a:p>
          <a:p>
            <a:pPr marL="0" indent="0">
              <a:buNone/>
            </a:pPr>
            <a:r>
              <a:rPr lang="en-GB" sz="1500" dirty="0"/>
              <a:t>     August 2016</a:t>
            </a:r>
          </a:p>
          <a:p>
            <a:r>
              <a:rPr lang="en-GB" sz="1500" u="sng" dirty="0">
                <a:hlinkClick r:id="rId4"/>
              </a:rPr>
              <a:t>www.small</a:t>
            </a:r>
            <a:r>
              <a:rPr lang="en-GB" sz="1500" dirty="0">
                <a:hlinkClick r:id="rId4"/>
              </a:rPr>
              <a:t>business.chron.com</a:t>
            </a:r>
            <a:endParaRPr lang="en-GB" sz="1500" dirty="0"/>
          </a:p>
          <a:p>
            <a:pPr marL="0" indent="0">
              <a:buNone/>
            </a:pPr>
            <a:r>
              <a:rPr lang="en-GB" sz="1500" dirty="0"/>
              <a:t>     Why should HR and line managers work together?</a:t>
            </a:r>
          </a:p>
          <a:p>
            <a:pPr marL="0" indent="0">
              <a:buNone/>
            </a:pPr>
            <a:r>
              <a:rPr lang="en-GB" sz="1500" dirty="0"/>
              <a:t>     Ruth Mayhew</a:t>
            </a:r>
          </a:p>
          <a:p>
            <a:r>
              <a:rPr lang="en-GB" sz="1500" u="sng" dirty="0">
                <a:hlinkClick r:id="rId5"/>
              </a:rPr>
              <a:t>www.toolbox.com</a:t>
            </a:r>
            <a:endParaRPr lang="en-GB" sz="1500" dirty="0"/>
          </a:p>
          <a:p>
            <a:pPr marL="0" indent="0">
              <a:buNone/>
            </a:pPr>
            <a:r>
              <a:rPr lang="en-GB" sz="1500" dirty="0"/>
              <a:t>     What is HR digital transformation? Definition, strategies and challenges</a:t>
            </a:r>
          </a:p>
          <a:p>
            <a:pPr marL="0" indent="0">
              <a:buNone/>
            </a:pPr>
            <a:r>
              <a:rPr lang="en-GB" sz="1500" dirty="0"/>
              <a:t>     Puja </a:t>
            </a:r>
            <a:r>
              <a:rPr lang="en-GB" sz="1500" dirty="0" err="1"/>
              <a:t>Lalwani</a:t>
            </a:r>
            <a:r>
              <a:rPr lang="en-GB" sz="1500" dirty="0"/>
              <a:t> – 19/08/2020</a:t>
            </a:r>
          </a:p>
          <a:p>
            <a:endParaRPr lang="en-GB" dirty="0"/>
          </a:p>
        </p:txBody>
      </p:sp>
    </p:spTree>
    <p:extLst>
      <p:ext uri="{BB962C8B-B14F-4D97-AF65-F5344CB8AC3E}">
        <p14:creationId xmlns:p14="http://schemas.microsoft.com/office/powerpoint/2010/main" val="2437001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901</TotalTime>
  <Words>3628</Words>
  <Application>Microsoft Office PowerPoint</Application>
  <PresentationFormat>Widescreen</PresentationFormat>
  <Paragraphs>301</Paragraphs>
  <Slides>26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PowerPoint Presentation</vt:lpstr>
      <vt:lpstr>Understanding the contemporary HR function </vt:lpstr>
      <vt:lpstr>PowerPoint Presentation</vt:lpstr>
      <vt:lpstr>PowerPoint Presentation</vt:lpstr>
      <vt:lpstr>PowerPoint Presentation</vt:lpstr>
      <vt:lpstr>PowerPoint Presentation</vt:lpstr>
      <vt:lpstr>PowerPoint Presentation</vt:lpstr>
      <vt:lpstr>Shared Service Centres - Advantages</vt:lpstr>
      <vt:lpstr>Shared Service Centres - disadvantages</vt:lpstr>
      <vt:lpstr>Outsourcing - Advantages</vt:lpstr>
      <vt:lpstr>Outsourcing - disadvantages</vt:lpstr>
      <vt:lpstr>Consultancy - advantages</vt:lpstr>
      <vt:lpstr>Consultancy - disadvantages</vt:lpstr>
      <vt:lpstr>PowerPoint Presentation</vt:lpstr>
      <vt:lpstr>PowerPoint Presentation</vt:lpstr>
      <vt:lpstr>PowerPoint Presentation</vt:lpstr>
      <vt:lpstr>PowerPoint Presentation</vt:lpstr>
      <vt:lpstr>PowerPoint Presentation</vt:lpstr>
      <vt:lpstr>PowerPoint Presentation</vt:lpstr>
      <vt:lpstr>Bibliography</vt:lpstr>
      <vt:lpstr>PowerPoint Presentation</vt:lpstr>
      <vt:lpstr>PowerPoint Presentation</vt:lpstr>
      <vt:lpstr>References</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HR function</dc:title>
  <dc:creator>Abbott, Sharon</dc:creator>
  <cp:lastModifiedBy>Abbott, Sharon</cp:lastModifiedBy>
  <cp:revision>52</cp:revision>
  <dcterms:created xsi:type="dcterms:W3CDTF">2021-01-01T20:46:04Z</dcterms:created>
  <dcterms:modified xsi:type="dcterms:W3CDTF">2021-02-01T18:31:46Z</dcterms:modified>
</cp:coreProperties>
</file>