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3" r:id="rId1"/>
  </p:sldMasterIdLst>
  <p:notesMasterIdLst>
    <p:notesMasterId r:id="rId27"/>
  </p:notesMasterIdLst>
  <p:sldIdLst>
    <p:sldId id="256" r:id="rId2"/>
    <p:sldId id="257" r:id="rId3"/>
    <p:sldId id="283" r:id="rId4"/>
    <p:sldId id="299" r:id="rId5"/>
    <p:sldId id="289" r:id="rId6"/>
    <p:sldId id="258" r:id="rId7"/>
    <p:sldId id="290" r:id="rId8"/>
    <p:sldId id="301" r:id="rId9"/>
    <p:sldId id="259" r:id="rId10"/>
    <p:sldId id="261" r:id="rId11"/>
    <p:sldId id="263" r:id="rId12"/>
    <p:sldId id="264" r:id="rId13"/>
    <p:sldId id="265" r:id="rId14"/>
    <p:sldId id="291" r:id="rId15"/>
    <p:sldId id="292" r:id="rId16"/>
    <p:sldId id="266" r:id="rId17"/>
    <p:sldId id="293" r:id="rId18"/>
    <p:sldId id="267" r:id="rId19"/>
    <p:sldId id="268" r:id="rId20"/>
    <p:sldId id="269" r:id="rId21"/>
    <p:sldId id="270" r:id="rId22"/>
    <p:sldId id="284" r:id="rId23"/>
    <p:sldId id="287" r:id="rId24"/>
    <p:sldId id="303" r:id="rId25"/>
    <p:sldId id="300" r:id="rId26"/>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1" autoAdjust="0"/>
    <p:restoredTop sz="94660"/>
  </p:normalViewPr>
  <p:slideViewPr>
    <p:cSldViewPr snapToGrid="0">
      <p:cViewPr varScale="1">
        <p:scale>
          <a:sx n="92" d="100"/>
          <a:sy n="92" d="100"/>
        </p:scale>
        <p:origin x="102" y="330"/>
      </p:cViewPr>
      <p:guideLst/>
    </p:cSldViewPr>
  </p:slideViewPr>
  <p:notesTextViewPr>
    <p:cViewPr>
      <p:scale>
        <a:sx n="1" d="1"/>
        <a:sy n="1" d="1"/>
      </p:scale>
      <p:origin x="0" y="0"/>
    </p:cViewPr>
  </p:notesTextViewPr>
  <p:notesViewPr>
    <p:cSldViewPr snapToGrid="0">
      <p:cViewPr varScale="1">
        <p:scale>
          <a:sx n="73" d="100"/>
          <a:sy n="73" d="100"/>
        </p:scale>
        <p:origin x="214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6A301B-D831-4A91-A8C0-5DE13CBF0ED4}" type="doc">
      <dgm:prSet loTypeId="urn:microsoft.com/office/officeart/2005/8/layout/process4" loCatId="process" qsTypeId="urn:microsoft.com/office/officeart/2005/8/quickstyle/simple4" qsCatId="simple" csTypeId="urn:microsoft.com/office/officeart/2005/8/colors/colorful1" csCatId="colorful" phldr="1"/>
      <dgm:spPr/>
      <dgm:t>
        <a:bodyPr/>
        <a:lstStyle/>
        <a:p>
          <a:endParaRPr lang="en-US"/>
        </a:p>
      </dgm:t>
    </dgm:pt>
    <dgm:pt modelId="{6B4C43B3-7028-481F-B86F-D3B4BFACB57A}">
      <dgm:prSet/>
      <dgm:spPr/>
      <dgm:t>
        <a:bodyPr/>
        <a:lstStyle/>
        <a:p>
          <a:r>
            <a:rPr lang="en-GB" dirty="0"/>
            <a:t>Why do we need to consider Culture in International Business Communication?</a:t>
          </a:r>
          <a:endParaRPr lang="en-US" dirty="0"/>
        </a:p>
      </dgm:t>
    </dgm:pt>
    <dgm:pt modelId="{16FBB9D9-067D-4CA7-8664-97E421C1D0F8}" type="parTrans" cxnId="{E6B8AF0E-3344-45D1-845E-00E21F5D60D4}">
      <dgm:prSet/>
      <dgm:spPr/>
      <dgm:t>
        <a:bodyPr/>
        <a:lstStyle/>
        <a:p>
          <a:endParaRPr lang="en-US"/>
        </a:p>
      </dgm:t>
    </dgm:pt>
    <dgm:pt modelId="{0FD08191-2844-4D5B-9C84-25F52268AF41}" type="sibTrans" cxnId="{E6B8AF0E-3344-45D1-845E-00E21F5D60D4}">
      <dgm:prSet/>
      <dgm:spPr/>
      <dgm:t>
        <a:bodyPr/>
        <a:lstStyle/>
        <a:p>
          <a:endParaRPr lang="en-US"/>
        </a:p>
      </dgm:t>
    </dgm:pt>
    <dgm:pt modelId="{CADEDCD9-3E5F-4DFB-AEDF-A29023CDF53E}">
      <dgm:prSet/>
      <dgm:spPr/>
      <dgm:t>
        <a:bodyPr/>
        <a:lstStyle/>
        <a:p>
          <a:r>
            <a:rPr lang="en-US" dirty="0"/>
            <a:t>Discuss</a:t>
          </a:r>
          <a:r>
            <a:rPr lang="en-US" baseline="0" dirty="0"/>
            <a:t> with a partner</a:t>
          </a:r>
          <a:endParaRPr lang="en-US" dirty="0"/>
        </a:p>
      </dgm:t>
    </dgm:pt>
    <dgm:pt modelId="{91EB5B59-AC4F-457C-85DD-A718CF5B4C26}" type="parTrans" cxnId="{7D99E7DE-58DE-454F-9E36-51D5D5BCF513}">
      <dgm:prSet/>
      <dgm:spPr/>
      <dgm:t>
        <a:bodyPr/>
        <a:lstStyle/>
        <a:p>
          <a:endParaRPr lang="en-US"/>
        </a:p>
      </dgm:t>
    </dgm:pt>
    <dgm:pt modelId="{0B5D94FB-77D4-4959-AA69-CFE0899380CD}" type="sibTrans" cxnId="{7D99E7DE-58DE-454F-9E36-51D5D5BCF513}">
      <dgm:prSet/>
      <dgm:spPr/>
      <dgm:t>
        <a:bodyPr/>
        <a:lstStyle/>
        <a:p>
          <a:endParaRPr lang="en-US"/>
        </a:p>
      </dgm:t>
    </dgm:pt>
    <dgm:pt modelId="{8DC7863D-172C-424A-B2BB-5410FB62B2B1}" type="pres">
      <dgm:prSet presAssocID="{B16A301B-D831-4A91-A8C0-5DE13CBF0ED4}" presName="Name0" presStyleCnt="0">
        <dgm:presLayoutVars>
          <dgm:dir/>
          <dgm:animLvl val="lvl"/>
          <dgm:resizeHandles val="exact"/>
        </dgm:presLayoutVars>
      </dgm:prSet>
      <dgm:spPr/>
    </dgm:pt>
    <dgm:pt modelId="{0365D59E-BDD6-4266-B00B-A30850D4A800}" type="pres">
      <dgm:prSet presAssocID="{CADEDCD9-3E5F-4DFB-AEDF-A29023CDF53E}" presName="boxAndChildren" presStyleCnt="0"/>
      <dgm:spPr/>
    </dgm:pt>
    <dgm:pt modelId="{2EEC5434-4B9D-44C5-9D01-1F61FFA63084}" type="pres">
      <dgm:prSet presAssocID="{CADEDCD9-3E5F-4DFB-AEDF-A29023CDF53E}" presName="parentTextBox" presStyleLbl="node1" presStyleIdx="0" presStyleCnt="2"/>
      <dgm:spPr/>
    </dgm:pt>
    <dgm:pt modelId="{726F2C9E-9F3A-44A6-B38B-18473BD239F5}" type="pres">
      <dgm:prSet presAssocID="{0FD08191-2844-4D5B-9C84-25F52268AF41}" presName="sp" presStyleCnt="0"/>
      <dgm:spPr/>
    </dgm:pt>
    <dgm:pt modelId="{C5633308-37C7-4244-A54D-224D496CDE9E}" type="pres">
      <dgm:prSet presAssocID="{6B4C43B3-7028-481F-B86F-D3B4BFACB57A}" presName="arrowAndChildren" presStyleCnt="0"/>
      <dgm:spPr/>
    </dgm:pt>
    <dgm:pt modelId="{9BA91F83-FBEE-471C-8A1D-42D71930294E}" type="pres">
      <dgm:prSet presAssocID="{6B4C43B3-7028-481F-B86F-D3B4BFACB57A}" presName="parentTextArrow" presStyleLbl="node1" presStyleIdx="1" presStyleCnt="2"/>
      <dgm:spPr/>
    </dgm:pt>
  </dgm:ptLst>
  <dgm:cxnLst>
    <dgm:cxn modelId="{E6B8AF0E-3344-45D1-845E-00E21F5D60D4}" srcId="{B16A301B-D831-4A91-A8C0-5DE13CBF0ED4}" destId="{6B4C43B3-7028-481F-B86F-D3B4BFACB57A}" srcOrd="0" destOrd="0" parTransId="{16FBB9D9-067D-4CA7-8664-97E421C1D0F8}" sibTransId="{0FD08191-2844-4D5B-9C84-25F52268AF41}"/>
    <dgm:cxn modelId="{6E94E418-FAC5-4CCD-A11F-4D52B588FE28}" type="presOf" srcId="{CADEDCD9-3E5F-4DFB-AEDF-A29023CDF53E}" destId="{2EEC5434-4B9D-44C5-9D01-1F61FFA63084}" srcOrd="0" destOrd="0" presId="urn:microsoft.com/office/officeart/2005/8/layout/process4"/>
    <dgm:cxn modelId="{EF818761-1D70-40D2-AE5C-E1CD9FEA4C2D}" type="presOf" srcId="{B16A301B-D831-4A91-A8C0-5DE13CBF0ED4}" destId="{8DC7863D-172C-424A-B2BB-5410FB62B2B1}" srcOrd="0" destOrd="0" presId="urn:microsoft.com/office/officeart/2005/8/layout/process4"/>
    <dgm:cxn modelId="{EB7753BE-3D16-4F06-B1C2-EA5949F971E9}" type="presOf" srcId="{6B4C43B3-7028-481F-B86F-D3B4BFACB57A}" destId="{9BA91F83-FBEE-471C-8A1D-42D71930294E}" srcOrd="0" destOrd="0" presId="urn:microsoft.com/office/officeart/2005/8/layout/process4"/>
    <dgm:cxn modelId="{7D99E7DE-58DE-454F-9E36-51D5D5BCF513}" srcId="{B16A301B-D831-4A91-A8C0-5DE13CBF0ED4}" destId="{CADEDCD9-3E5F-4DFB-AEDF-A29023CDF53E}" srcOrd="1" destOrd="0" parTransId="{91EB5B59-AC4F-457C-85DD-A718CF5B4C26}" sibTransId="{0B5D94FB-77D4-4959-AA69-CFE0899380CD}"/>
    <dgm:cxn modelId="{303E4CDB-E1F0-4804-AFD4-192D3944885A}" type="presParOf" srcId="{8DC7863D-172C-424A-B2BB-5410FB62B2B1}" destId="{0365D59E-BDD6-4266-B00B-A30850D4A800}" srcOrd="0" destOrd="0" presId="urn:microsoft.com/office/officeart/2005/8/layout/process4"/>
    <dgm:cxn modelId="{4B92880F-47A0-46BD-98E2-7AA928993897}" type="presParOf" srcId="{0365D59E-BDD6-4266-B00B-A30850D4A800}" destId="{2EEC5434-4B9D-44C5-9D01-1F61FFA63084}" srcOrd="0" destOrd="0" presId="urn:microsoft.com/office/officeart/2005/8/layout/process4"/>
    <dgm:cxn modelId="{50F85C96-60AC-4AB5-BCCD-28168E5DCC8F}" type="presParOf" srcId="{8DC7863D-172C-424A-B2BB-5410FB62B2B1}" destId="{726F2C9E-9F3A-44A6-B38B-18473BD239F5}" srcOrd="1" destOrd="0" presId="urn:microsoft.com/office/officeart/2005/8/layout/process4"/>
    <dgm:cxn modelId="{E7A716D3-6620-43F4-B6BF-657B8BB2E639}" type="presParOf" srcId="{8DC7863D-172C-424A-B2BB-5410FB62B2B1}" destId="{C5633308-37C7-4244-A54D-224D496CDE9E}" srcOrd="2" destOrd="0" presId="urn:microsoft.com/office/officeart/2005/8/layout/process4"/>
    <dgm:cxn modelId="{3ABBAB0F-9934-4BC0-9C4B-198A4E2C564B}" type="presParOf" srcId="{C5633308-37C7-4244-A54D-224D496CDE9E}" destId="{9BA91F83-FBEE-471C-8A1D-42D71930294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32FD39-938E-4E86-AD94-F92534E40DD0}"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187C79EB-7293-47F8-92F7-6F736B99F06A}">
      <dgm:prSet/>
      <dgm:spPr/>
      <dgm:t>
        <a:bodyPr/>
        <a:lstStyle/>
        <a:p>
          <a:r>
            <a:rPr lang="en-GB"/>
            <a:t>A national level</a:t>
          </a:r>
          <a:endParaRPr lang="en-US"/>
        </a:p>
      </dgm:t>
    </dgm:pt>
    <dgm:pt modelId="{1548934F-B841-403A-8B03-AE79D2C07ED8}" type="parTrans" cxnId="{9960FC79-3B03-477B-9CA2-47161F9570A0}">
      <dgm:prSet/>
      <dgm:spPr/>
      <dgm:t>
        <a:bodyPr/>
        <a:lstStyle/>
        <a:p>
          <a:endParaRPr lang="en-US"/>
        </a:p>
      </dgm:t>
    </dgm:pt>
    <dgm:pt modelId="{BD93A24F-1427-4666-8070-B4CA2387A44A}" type="sibTrans" cxnId="{9960FC79-3B03-477B-9CA2-47161F9570A0}">
      <dgm:prSet/>
      <dgm:spPr/>
      <dgm:t>
        <a:bodyPr/>
        <a:lstStyle/>
        <a:p>
          <a:endParaRPr lang="en-US"/>
        </a:p>
      </dgm:t>
    </dgm:pt>
    <dgm:pt modelId="{6BEC6C01-131B-40FC-BD70-89E2755477A5}">
      <dgm:prSet/>
      <dgm:spPr/>
      <dgm:t>
        <a:bodyPr/>
        <a:lstStyle/>
        <a:p>
          <a:r>
            <a:rPr lang="en-GB"/>
            <a:t>according to one’s country which determines our basic cultural assumptions.</a:t>
          </a:r>
          <a:endParaRPr lang="en-US"/>
        </a:p>
      </dgm:t>
    </dgm:pt>
    <dgm:pt modelId="{33F0AE0E-6DE6-468D-976D-3AA7C72F9C7A}" type="parTrans" cxnId="{E4731EE1-E39F-4FEC-B87E-FB9E14C32027}">
      <dgm:prSet/>
      <dgm:spPr/>
      <dgm:t>
        <a:bodyPr/>
        <a:lstStyle/>
        <a:p>
          <a:endParaRPr lang="en-US"/>
        </a:p>
      </dgm:t>
    </dgm:pt>
    <dgm:pt modelId="{CDAF820C-F3A2-41BE-A569-034A0FF5B112}" type="sibTrans" cxnId="{E4731EE1-E39F-4FEC-B87E-FB9E14C32027}">
      <dgm:prSet/>
      <dgm:spPr/>
      <dgm:t>
        <a:bodyPr/>
        <a:lstStyle/>
        <a:p>
          <a:endParaRPr lang="en-US"/>
        </a:p>
      </dgm:t>
    </dgm:pt>
    <dgm:pt modelId="{C74BFB88-A5C4-4B66-9977-423BE70F2DE0}">
      <dgm:prSet/>
      <dgm:spPr/>
      <dgm:t>
        <a:bodyPr/>
        <a:lstStyle/>
        <a:p>
          <a:r>
            <a:rPr lang="en-GB"/>
            <a:t>A regional/ethnic/religious/linguistic affiliation level</a:t>
          </a:r>
          <a:endParaRPr lang="en-US"/>
        </a:p>
      </dgm:t>
    </dgm:pt>
    <dgm:pt modelId="{C24B917A-87F0-4A0C-9929-66F089977951}" type="parTrans" cxnId="{5DD763B0-1F74-4149-BAF6-49218FEB6E23}">
      <dgm:prSet/>
      <dgm:spPr/>
      <dgm:t>
        <a:bodyPr/>
        <a:lstStyle/>
        <a:p>
          <a:endParaRPr lang="en-US"/>
        </a:p>
      </dgm:t>
    </dgm:pt>
    <dgm:pt modelId="{E66C5B36-CC37-44BC-A8B2-05C748C4D863}" type="sibTrans" cxnId="{5DD763B0-1F74-4149-BAF6-49218FEB6E23}">
      <dgm:prSet/>
      <dgm:spPr/>
      <dgm:t>
        <a:bodyPr/>
        <a:lstStyle/>
        <a:p>
          <a:endParaRPr lang="en-US"/>
        </a:p>
      </dgm:t>
    </dgm:pt>
    <dgm:pt modelId="{82BF32B2-E5A1-4DF8-9810-D3C1A5FBE920}">
      <dgm:prSet/>
      <dgm:spPr/>
      <dgm:t>
        <a:bodyPr/>
        <a:lstStyle/>
        <a:p>
          <a:r>
            <a:rPr lang="en-GB"/>
            <a:t>determining basic cultural beliefs.</a:t>
          </a:r>
          <a:endParaRPr lang="en-US"/>
        </a:p>
      </dgm:t>
    </dgm:pt>
    <dgm:pt modelId="{D6730967-D4B9-4A67-B063-914A5853126D}" type="parTrans" cxnId="{83DB46EA-F0F2-4564-84D8-1B353798AD1E}">
      <dgm:prSet/>
      <dgm:spPr/>
      <dgm:t>
        <a:bodyPr/>
        <a:lstStyle/>
        <a:p>
          <a:endParaRPr lang="en-US"/>
        </a:p>
      </dgm:t>
    </dgm:pt>
    <dgm:pt modelId="{84ACAA65-B59A-4244-A1AE-B430E5A7FA7F}" type="sibTrans" cxnId="{83DB46EA-F0F2-4564-84D8-1B353798AD1E}">
      <dgm:prSet/>
      <dgm:spPr/>
      <dgm:t>
        <a:bodyPr/>
        <a:lstStyle/>
        <a:p>
          <a:endParaRPr lang="en-US"/>
        </a:p>
      </dgm:t>
    </dgm:pt>
    <dgm:pt modelId="{2633BA57-9E88-4EC2-99F2-D272DC61E6D6}">
      <dgm:prSet/>
      <dgm:spPr/>
      <dgm:t>
        <a:bodyPr/>
        <a:lstStyle/>
        <a:p>
          <a:r>
            <a:rPr lang="en-GB"/>
            <a:t>A gender level </a:t>
          </a:r>
          <a:endParaRPr lang="en-US"/>
        </a:p>
      </dgm:t>
    </dgm:pt>
    <dgm:pt modelId="{DA2201E1-8110-414F-8EEB-E8F9EFBB61CF}" type="parTrans" cxnId="{192509E9-4CCC-4F22-A549-968E4C726E99}">
      <dgm:prSet/>
      <dgm:spPr/>
      <dgm:t>
        <a:bodyPr/>
        <a:lstStyle/>
        <a:p>
          <a:endParaRPr lang="en-US"/>
        </a:p>
      </dgm:t>
    </dgm:pt>
    <dgm:pt modelId="{C72F0314-0D98-43B5-8ED6-7E379EDFF53D}" type="sibTrans" cxnId="{192509E9-4CCC-4F22-A549-968E4C726E99}">
      <dgm:prSet/>
      <dgm:spPr/>
      <dgm:t>
        <a:bodyPr/>
        <a:lstStyle/>
        <a:p>
          <a:endParaRPr lang="en-US"/>
        </a:p>
      </dgm:t>
    </dgm:pt>
    <dgm:pt modelId="{8D65EB94-7B45-48A8-9B64-1320CABFF897}">
      <dgm:prSet/>
      <dgm:spPr/>
      <dgm:t>
        <a:bodyPr/>
        <a:lstStyle/>
        <a:p>
          <a:r>
            <a:rPr lang="en-GB"/>
            <a:t>according to whether a person was born as a girl or as a boy.</a:t>
          </a:r>
          <a:endParaRPr lang="en-US"/>
        </a:p>
      </dgm:t>
    </dgm:pt>
    <dgm:pt modelId="{44F6D8E9-4542-4885-90A9-1D176FAD0DFC}" type="parTrans" cxnId="{644BBBA1-82C7-4244-AA66-ECD963C55FD4}">
      <dgm:prSet/>
      <dgm:spPr/>
      <dgm:t>
        <a:bodyPr/>
        <a:lstStyle/>
        <a:p>
          <a:endParaRPr lang="en-US"/>
        </a:p>
      </dgm:t>
    </dgm:pt>
    <dgm:pt modelId="{60B6695F-9D15-4A6F-ACD5-A1FC4EC8A12F}" type="sibTrans" cxnId="{644BBBA1-82C7-4244-AA66-ECD963C55FD4}">
      <dgm:prSet/>
      <dgm:spPr/>
      <dgm:t>
        <a:bodyPr/>
        <a:lstStyle/>
        <a:p>
          <a:endParaRPr lang="en-US"/>
        </a:p>
      </dgm:t>
    </dgm:pt>
    <dgm:pt modelId="{D4659D6E-E742-43D5-B820-14885F59F0A0}">
      <dgm:prSet/>
      <dgm:spPr/>
      <dgm:t>
        <a:bodyPr/>
        <a:lstStyle/>
        <a:p>
          <a:r>
            <a:rPr lang="en-GB"/>
            <a:t>A generation level</a:t>
          </a:r>
          <a:endParaRPr lang="en-US"/>
        </a:p>
      </dgm:t>
    </dgm:pt>
    <dgm:pt modelId="{0AF663BC-DE83-4CB1-9193-AD6D82BE4E7A}" type="parTrans" cxnId="{939A476B-039D-48B3-8CD3-63E5EAF39921}">
      <dgm:prSet/>
      <dgm:spPr/>
      <dgm:t>
        <a:bodyPr/>
        <a:lstStyle/>
        <a:p>
          <a:endParaRPr lang="en-US"/>
        </a:p>
      </dgm:t>
    </dgm:pt>
    <dgm:pt modelId="{69484192-E0D1-4155-8F88-190CB13D1038}" type="sibTrans" cxnId="{939A476B-039D-48B3-8CD3-63E5EAF39921}">
      <dgm:prSet/>
      <dgm:spPr/>
      <dgm:t>
        <a:bodyPr/>
        <a:lstStyle/>
        <a:p>
          <a:endParaRPr lang="en-US"/>
        </a:p>
      </dgm:t>
    </dgm:pt>
    <dgm:pt modelId="{1CCC55F1-4118-4A53-AD96-1FF4F924F9BE}">
      <dgm:prSet/>
      <dgm:spPr/>
      <dgm:t>
        <a:bodyPr/>
        <a:lstStyle/>
        <a:p>
          <a:r>
            <a:rPr lang="en-GB"/>
            <a:t>which separates grandparents, parents and children.</a:t>
          </a:r>
          <a:endParaRPr lang="en-US"/>
        </a:p>
      </dgm:t>
    </dgm:pt>
    <dgm:pt modelId="{BD5AD716-E43A-4E1E-9CCD-DA6560CD756F}" type="parTrans" cxnId="{95B8BD1E-CBEC-44E1-9D3C-BD4E6879593F}">
      <dgm:prSet/>
      <dgm:spPr/>
      <dgm:t>
        <a:bodyPr/>
        <a:lstStyle/>
        <a:p>
          <a:endParaRPr lang="en-US"/>
        </a:p>
      </dgm:t>
    </dgm:pt>
    <dgm:pt modelId="{4A6DCDB6-503D-417B-B23B-59996CA035EB}" type="sibTrans" cxnId="{95B8BD1E-CBEC-44E1-9D3C-BD4E6879593F}">
      <dgm:prSet/>
      <dgm:spPr/>
      <dgm:t>
        <a:bodyPr/>
        <a:lstStyle/>
        <a:p>
          <a:endParaRPr lang="en-US"/>
        </a:p>
      </dgm:t>
    </dgm:pt>
    <dgm:pt modelId="{1C8981F9-235E-4987-9D7B-55E96BC57982}">
      <dgm:prSet/>
      <dgm:spPr/>
      <dgm:t>
        <a:bodyPr/>
        <a:lstStyle/>
        <a:p>
          <a:r>
            <a:rPr lang="en-GB"/>
            <a:t>A social class level</a:t>
          </a:r>
          <a:endParaRPr lang="en-US"/>
        </a:p>
      </dgm:t>
    </dgm:pt>
    <dgm:pt modelId="{755F6D1E-492F-4DB7-956F-5EF9F0F4EDFA}" type="parTrans" cxnId="{85B83E17-6EE0-439F-A314-80F6A2DB318F}">
      <dgm:prSet/>
      <dgm:spPr/>
      <dgm:t>
        <a:bodyPr/>
        <a:lstStyle/>
        <a:p>
          <a:endParaRPr lang="en-US"/>
        </a:p>
      </dgm:t>
    </dgm:pt>
    <dgm:pt modelId="{6B483053-DB66-4570-B9BD-BE3DB66AA8B3}" type="sibTrans" cxnId="{85B83E17-6EE0-439F-A314-80F6A2DB318F}">
      <dgm:prSet/>
      <dgm:spPr/>
      <dgm:t>
        <a:bodyPr/>
        <a:lstStyle/>
        <a:p>
          <a:endParaRPr lang="en-US"/>
        </a:p>
      </dgm:t>
    </dgm:pt>
    <dgm:pt modelId="{B13C6EFB-C502-4EC9-8745-C4F90C200B86}">
      <dgm:prSet/>
      <dgm:spPr/>
      <dgm:t>
        <a:bodyPr/>
        <a:lstStyle/>
        <a:p>
          <a:r>
            <a:rPr lang="en-GB"/>
            <a:t>associated with educational opportunities, a person’s occupation or profession.</a:t>
          </a:r>
          <a:endParaRPr lang="en-US"/>
        </a:p>
      </dgm:t>
    </dgm:pt>
    <dgm:pt modelId="{728FD80D-B388-40B7-9310-C220D5AD4CE7}" type="parTrans" cxnId="{761ED738-3BD1-42E5-9C1C-DB83BD5B812E}">
      <dgm:prSet/>
      <dgm:spPr/>
      <dgm:t>
        <a:bodyPr/>
        <a:lstStyle/>
        <a:p>
          <a:endParaRPr lang="en-US"/>
        </a:p>
      </dgm:t>
    </dgm:pt>
    <dgm:pt modelId="{5F321A3F-264D-4F22-B035-36BAD69B9898}" type="sibTrans" cxnId="{761ED738-3BD1-42E5-9C1C-DB83BD5B812E}">
      <dgm:prSet/>
      <dgm:spPr/>
      <dgm:t>
        <a:bodyPr/>
        <a:lstStyle/>
        <a:p>
          <a:endParaRPr lang="en-US"/>
        </a:p>
      </dgm:t>
    </dgm:pt>
    <dgm:pt modelId="{13BF4942-2029-4FEC-95BC-19E66CDD349C}">
      <dgm:prSet/>
      <dgm:spPr/>
      <dgm:t>
        <a:bodyPr/>
        <a:lstStyle/>
        <a:p>
          <a:r>
            <a:rPr lang="en-GB"/>
            <a:t>A peer group (social tribe) level</a:t>
          </a:r>
          <a:endParaRPr lang="en-US"/>
        </a:p>
      </dgm:t>
    </dgm:pt>
    <dgm:pt modelId="{43756E66-7904-4E68-8772-C682FEA6A8A1}" type="parTrans" cxnId="{F591953E-4660-4A51-9121-B0FA2C47F4C9}">
      <dgm:prSet/>
      <dgm:spPr/>
      <dgm:t>
        <a:bodyPr/>
        <a:lstStyle/>
        <a:p>
          <a:endParaRPr lang="en-US"/>
        </a:p>
      </dgm:t>
    </dgm:pt>
    <dgm:pt modelId="{08E18E41-28AA-4FCC-BF09-975AC3C44AD6}" type="sibTrans" cxnId="{F591953E-4660-4A51-9121-B0FA2C47F4C9}">
      <dgm:prSet/>
      <dgm:spPr/>
      <dgm:t>
        <a:bodyPr/>
        <a:lstStyle/>
        <a:p>
          <a:endParaRPr lang="en-US"/>
        </a:p>
      </dgm:t>
    </dgm:pt>
    <dgm:pt modelId="{C9C4EF21-AB55-48D5-A13C-9C30F122FCDC}">
      <dgm:prSet/>
      <dgm:spPr/>
      <dgm:t>
        <a:bodyPr/>
        <a:lstStyle/>
        <a:p>
          <a:r>
            <a:rPr lang="en-GB"/>
            <a:t>reflects personality related choice of friendship group and self representation</a:t>
          </a:r>
          <a:endParaRPr lang="en-US"/>
        </a:p>
      </dgm:t>
    </dgm:pt>
    <dgm:pt modelId="{54D9B994-B56A-46E7-BEAD-C912B191CA11}" type="parTrans" cxnId="{6C0411CE-AB94-4248-8F4A-6E68B8FBD0DE}">
      <dgm:prSet/>
      <dgm:spPr/>
      <dgm:t>
        <a:bodyPr/>
        <a:lstStyle/>
        <a:p>
          <a:endParaRPr lang="en-US"/>
        </a:p>
      </dgm:t>
    </dgm:pt>
    <dgm:pt modelId="{85BDFC95-B806-4871-AD11-880408DBB2DB}" type="sibTrans" cxnId="{6C0411CE-AB94-4248-8F4A-6E68B8FBD0DE}">
      <dgm:prSet/>
      <dgm:spPr/>
      <dgm:t>
        <a:bodyPr/>
        <a:lstStyle/>
        <a:p>
          <a:endParaRPr lang="en-US"/>
        </a:p>
      </dgm:t>
    </dgm:pt>
    <dgm:pt modelId="{339572A4-9806-4ACB-91F9-E5BB758AFE5C}" type="pres">
      <dgm:prSet presAssocID="{A232FD39-938E-4E86-AD94-F92534E40DD0}" presName="linear" presStyleCnt="0">
        <dgm:presLayoutVars>
          <dgm:animLvl val="lvl"/>
          <dgm:resizeHandles val="exact"/>
        </dgm:presLayoutVars>
      </dgm:prSet>
      <dgm:spPr/>
    </dgm:pt>
    <dgm:pt modelId="{36DC2B2A-A7FA-4E4E-9678-DBF73B1C521F}" type="pres">
      <dgm:prSet presAssocID="{187C79EB-7293-47F8-92F7-6F736B99F06A}" presName="parentText" presStyleLbl="node1" presStyleIdx="0" presStyleCnt="6">
        <dgm:presLayoutVars>
          <dgm:chMax val="0"/>
          <dgm:bulletEnabled val="1"/>
        </dgm:presLayoutVars>
      </dgm:prSet>
      <dgm:spPr/>
    </dgm:pt>
    <dgm:pt modelId="{DEA8C9AC-FD7C-4E40-9E61-855865AAE15B}" type="pres">
      <dgm:prSet presAssocID="{187C79EB-7293-47F8-92F7-6F736B99F06A}" presName="childText" presStyleLbl="revTx" presStyleIdx="0" presStyleCnt="6">
        <dgm:presLayoutVars>
          <dgm:bulletEnabled val="1"/>
        </dgm:presLayoutVars>
      </dgm:prSet>
      <dgm:spPr/>
    </dgm:pt>
    <dgm:pt modelId="{E72340D7-A05D-4C13-938D-CC4DC1F2F94D}" type="pres">
      <dgm:prSet presAssocID="{C74BFB88-A5C4-4B66-9977-423BE70F2DE0}" presName="parentText" presStyleLbl="node1" presStyleIdx="1" presStyleCnt="6">
        <dgm:presLayoutVars>
          <dgm:chMax val="0"/>
          <dgm:bulletEnabled val="1"/>
        </dgm:presLayoutVars>
      </dgm:prSet>
      <dgm:spPr/>
    </dgm:pt>
    <dgm:pt modelId="{E6DA3F44-8CD8-4BDC-B173-EC0E6B6D97CD}" type="pres">
      <dgm:prSet presAssocID="{C74BFB88-A5C4-4B66-9977-423BE70F2DE0}" presName="childText" presStyleLbl="revTx" presStyleIdx="1" presStyleCnt="6">
        <dgm:presLayoutVars>
          <dgm:bulletEnabled val="1"/>
        </dgm:presLayoutVars>
      </dgm:prSet>
      <dgm:spPr/>
    </dgm:pt>
    <dgm:pt modelId="{D50000F1-FD5D-4904-A9A4-BDF69F809A0A}" type="pres">
      <dgm:prSet presAssocID="{2633BA57-9E88-4EC2-99F2-D272DC61E6D6}" presName="parentText" presStyleLbl="node1" presStyleIdx="2" presStyleCnt="6">
        <dgm:presLayoutVars>
          <dgm:chMax val="0"/>
          <dgm:bulletEnabled val="1"/>
        </dgm:presLayoutVars>
      </dgm:prSet>
      <dgm:spPr/>
    </dgm:pt>
    <dgm:pt modelId="{857B3F20-9EB8-4858-AFC8-4F656D0FC9D7}" type="pres">
      <dgm:prSet presAssocID="{2633BA57-9E88-4EC2-99F2-D272DC61E6D6}" presName="childText" presStyleLbl="revTx" presStyleIdx="2" presStyleCnt="6">
        <dgm:presLayoutVars>
          <dgm:bulletEnabled val="1"/>
        </dgm:presLayoutVars>
      </dgm:prSet>
      <dgm:spPr/>
    </dgm:pt>
    <dgm:pt modelId="{1A7FF87F-1A78-475E-B4B1-E5308F1A9912}" type="pres">
      <dgm:prSet presAssocID="{D4659D6E-E742-43D5-B820-14885F59F0A0}" presName="parentText" presStyleLbl="node1" presStyleIdx="3" presStyleCnt="6">
        <dgm:presLayoutVars>
          <dgm:chMax val="0"/>
          <dgm:bulletEnabled val="1"/>
        </dgm:presLayoutVars>
      </dgm:prSet>
      <dgm:spPr/>
    </dgm:pt>
    <dgm:pt modelId="{23A7FEF9-C98F-4DDA-9C1B-BC403F23CB77}" type="pres">
      <dgm:prSet presAssocID="{D4659D6E-E742-43D5-B820-14885F59F0A0}" presName="childText" presStyleLbl="revTx" presStyleIdx="3" presStyleCnt="6">
        <dgm:presLayoutVars>
          <dgm:bulletEnabled val="1"/>
        </dgm:presLayoutVars>
      </dgm:prSet>
      <dgm:spPr/>
    </dgm:pt>
    <dgm:pt modelId="{B8EB2297-A827-4B95-B854-2DABF845DB91}" type="pres">
      <dgm:prSet presAssocID="{1C8981F9-235E-4987-9D7B-55E96BC57982}" presName="parentText" presStyleLbl="node1" presStyleIdx="4" presStyleCnt="6">
        <dgm:presLayoutVars>
          <dgm:chMax val="0"/>
          <dgm:bulletEnabled val="1"/>
        </dgm:presLayoutVars>
      </dgm:prSet>
      <dgm:spPr/>
    </dgm:pt>
    <dgm:pt modelId="{877CBA7F-B7AA-4999-B9E7-FA8CC15F2E14}" type="pres">
      <dgm:prSet presAssocID="{1C8981F9-235E-4987-9D7B-55E96BC57982}" presName="childText" presStyleLbl="revTx" presStyleIdx="4" presStyleCnt="6">
        <dgm:presLayoutVars>
          <dgm:bulletEnabled val="1"/>
        </dgm:presLayoutVars>
      </dgm:prSet>
      <dgm:spPr/>
    </dgm:pt>
    <dgm:pt modelId="{0FEA7900-3E04-4384-846C-5BC1D644AD1F}" type="pres">
      <dgm:prSet presAssocID="{13BF4942-2029-4FEC-95BC-19E66CDD349C}" presName="parentText" presStyleLbl="node1" presStyleIdx="5" presStyleCnt="6">
        <dgm:presLayoutVars>
          <dgm:chMax val="0"/>
          <dgm:bulletEnabled val="1"/>
        </dgm:presLayoutVars>
      </dgm:prSet>
      <dgm:spPr/>
    </dgm:pt>
    <dgm:pt modelId="{59CE3841-EB21-4A73-8C72-BD41C40F21E8}" type="pres">
      <dgm:prSet presAssocID="{13BF4942-2029-4FEC-95BC-19E66CDD349C}" presName="childText" presStyleLbl="revTx" presStyleIdx="5" presStyleCnt="6">
        <dgm:presLayoutVars>
          <dgm:bulletEnabled val="1"/>
        </dgm:presLayoutVars>
      </dgm:prSet>
      <dgm:spPr/>
    </dgm:pt>
  </dgm:ptLst>
  <dgm:cxnLst>
    <dgm:cxn modelId="{C1486107-E337-44AF-99C3-D738637DD5E8}" type="presOf" srcId="{82BF32B2-E5A1-4DF8-9810-D3C1A5FBE920}" destId="{E6DA3F44-8CD8-4BDC-B173-EC0E6B6D97CD}" srcOrd="0" destOrd="0" presId="urn:microsoft.com/office/officeart/2005/8/layout/vList2"/>
    <dgm:cxn modelId="{85B83E17-6EE0-439F-A314-80F6A2DB318F}" srcId="{A232FD39-938E-4E86-AD94-F92534E40DD0}" destId="{1C8981F9-235E-4987-9D7B-55E96BC57982}" srcOrd="4" destOrd="0" parTransId="{755F6D1E-492F-4DB7-956F-5EF9F0F4EDFA}" sibTransId="{6B483053-DB66-4570-B9BD-BE3DB66AA8B3}"/>
    <dgm:cxn modelId="{95B8BD1E-CBEC-44E1-9D3C-BD4E6879593F}" srcId="{D4659D6E-E742-43D5-B820-14885F59F0A0}" destId="{1CCC55F1-4118-4A53-AD96-1FF4F924F9BE}" srcOrd="0" destOrd="0" parTransId="{BD5AD716-E43A-4E1E-9CCD-DA6560CD756F}" sibTransId="{4A6DCDB6-503D-417B-B23B-59996CA035EB}"/>
    <dgm:cxn modelId="{61D53425-8476-46DD-A45B-615A98F10877}" type="presOf" srcId="{6BEC6C01-131B-40FC-BD70-89E2755477A5}" destId="{DEA8C9AC-FD7C-4E40-9E61-855865AAE15B}" srcOrd="0" destOrd="0" presId="urn:microsoft.com/office/officeart/2005/8/layout/vList2"/>
    <dgm:cxn modelId="{B7C17531-67F8-43C4-94B9-20B4DCB9CCCC}" type="presOf" srcId="{1CCC55F1-4118-4A53-AD96-1FF4F924F9BE}" destId="{23A7FEF9-C98F-4DDA-9C1B-BC403F23CB77}" srcOrd="0" destOrd="0" presId="urn:microsoft.com/office/officeart/2005/8/layout/vList2"/>
    <dgm:cxn modelId="{761ED738-3BD1-42E5-9C1C-DB83BD5B812E}" srcId="{1C8981F9-235E-4987-9D7B-55E96BC57982}" destId="{B13C6EFB-C502-4EC9-8745-C4F90C200B86}" srcOrd="0" destOrd="0" parTransId="{728FD80D-B388-40B7-9310-C220D5AD4CE7}" sibTransId="{5F321A3F-264D-4F22-B035-36BAD69B9898}"/>
    <dgm:cxn modelId="{F591953E-4660-4A51-9121-B0FA2C47F4C9}" srcId="{A232FD39-938E-4E86-AD94-F92534E40DD0}" destId="{13BF4942-2029-4FEC-95BC-19E66CDD349C}" srcOrd="5" destOrd="0" parTransId="{43756E66-7904-4E68-8772-C682FEA6A8A1}" sibTransId="{08E18E41-28AA-4FCC-BF09-975AC3C44AD6}"/>
    <dgm:cxn modelId="{60341A42-0A7B-4AEA-9901-94CBE21FD6CE}" type="presOf" srcId="{1C8981F9-235E-4987-9D7B-55E96BC57982}" destId="{B8EB2297-A827-4B95-B854-2DABF845DB91}" srcOrd="0" destOrd="0" presId="urn:microsoft.com/office/officeart/2005/8/layout/vList2"/>
    <dgm:cxn modelId="{068DB369-E24A-4F16-965F-1BE655B4E25E}" type="presOf" srcId="{2633BA57-9E88-4EC2-99F2-D272DC61E6D6}" destId="{D50000F1-FD5D-4904-A9A4-BDF69F809A0A}" srcOrd="0" destOrd="0" presId="urn:microsoft.com/office/officeart/2005/8/layout/vList2"/>
    <dgm:cxn modelId="{939A476B-039D-48B3-8CD3-63E5EAF39921}" srcId="{A232FD39-938E-4E86-AD94-F92534E40DD0}" destId="{D4659D6E-E742-43D5-B820-14885F59F0A0}" srcOrd="3" destOrd="0" parTransId="{0AF663BC-DE83-4CB1-9193-AD6D82BE4E7A}" sibTransId="{69484192-E0D1-4155-8F88-190CB13D1038}"/>
    <dgm:cxn modelId="{EF616F4F-E86B-4FD8-BC8F-C48D00778644}" type="presOf" srcId="{D4659D6E-E742-43D5-B820-14885F59F0A0}" destId="{1A7FF87F-1A78-475E-B4B1-E5308F1A9912}" srcOrd="0" destOrd="0" presId="urn:microsoft.com/office/officeart/2005/8/layout/vList2"/>
    <dgm:cxn modelId="{6B399152-117E-4AC7-BA23-F97FDF0D8FD3}" type="presOf" srcId="{13BF4942-2029-4FEC-95BC-19E66CDD349C}" destId="{0FEA7900-3E04-4384-846C-5BC1D644AD1F}" srcOrd="0" destOrd="0" presId="urn:microsoft.com/office/officeart/2005/8/layout/vList2"/>
    <dgm:cxn modelId="{CE927A55-B972-4E70-BE37-B2A70CF0E6DF}" type="presOf" srcId="{B13C6EFB-C502-4EC9-8745-C4F90C200B86}" destId="{877CBA7F-B7AA-4999-B9E7-FA8CC15F2E14}" srcOrd="0" destOrd="0" presId="urn:microsoft.com/office/officeart/2005/8/layout/vList2"/>
    <dgm:cxn modelId="{9960FC79-3B03-477B-9CA2-47161F9570A0}" srcId="{A232FD39-938E-4E86-AD94-F92534E40DD0}" destId="{187C79EB-7293-47F8-92F7-6F736B99F06A}" srcOrd="0" destOrd="0" parTransId="{1548934F-B841-403A-8B03-AE79D2C07ED8}" sibTransId="{BD93A24F-1427-4666-8070-B4CA2387A44A}"/>
    <dgm:cxn modelId="{18B79283-4389-46C9-A04B-BF30D21E8F11}" type="presOf" srcId="{8D65EB94-7B45-48A8-9B64-1320CABFF897}" destId="{857B3F20-9EB8-4858-AFC8-4F656D0FC9D7}" srcOrd="0" destOrd="0" presId="urn:microsoft.com/office/officeart/2005/8/layout/vList2"/>
    <dgm:cxn modelId="{644BBBA1-82C7-4244-AA66-ECD963C55FD4}" srcId="{2633BA57-9E88-4EC2-99F2-D272DC61E6D6}" destId="{8D65EB94-7B45-48A8-9B64-1320CABFF897}" srcOrd="0" destOrd="0" parTransId="{44F6D8E9-4542-4885-90A9-1D176FAD0DFC}" sibTransId="{60B6695F-9D15-4A6F-ACD5-A1FC4EC8A12F}"/>
    <dgm:cxn modelId="{6895D2A2-F5AF-421D-9D58-7391058B125D}" type="presOf" srcId="{187C79EB-7293-47F8-92F7-6F736B99F06A}" destId="{36DC2B2A-A7FA-4E4E-9678-DBF73B1C521F}" srcOrd="0" destOrd="0" presId="urn:microsoft.com/office/officeart/2005/8/layout/vList2"/>
    <dgm:cxn modelId="{B7967DA7-D819-4913-A579-5B17545BDC2D}" type="presOf" srcId="{C9C4EF21-AB55-48D5-A13C-9C30F122FCDC}" destId="{59CE3841-EB21-4A73-8C72-BD41C40F21E8}" srcOrd="0" destOrd="0" presId="urn:microsoft.com/office/officeart/2005/8/layout/vList2"/>
    <dgm:cxn modelId="{5DD763B0-1F74-4149-BAF6-49218FEB6E23}" srcId="{A232FD39-938E-4E86-AD94-F92534E40DD0}" destId="{C74BFB88-A5C4-4B66-9977-423BE70F2DE0}" srcOrd="1" destOrd="0" parTransId="{C24B917A-87F0-4A0C-9929-66F089977951}" sibTransId="{E66C5B36-CC37-44BC-A8B2-05C748C4D863}"/>
    <dgm:cxn modelId="{92EC25C9-4365-4D59-8840-82790D7A0969}" type="presOf" srcId="{C74BFB88-A5C4-4B66-9977-423BE70F2DE0}" destId="{E72340D7-A05D-4C13-938D-CC4DC1F2F94D}" srcOrd="0" destOrd="0" presId="urn:microsoft.com/office/officeart/2005/8/layout/vList2"/>
    <dgm:cxn modelId="{6C0411CE-AB94-4248-8F4A-6E68B8FBD0DE}" srcId="{13BF4942-2029-4FEC-95BC-19E66CDD349C}" destId="{C9C4EF21-AB55-48D5-A13C-9C30F122FCDC}" srcOrd="0" destOrd="0" parTransId="{54D9B994-B56A-46E7-BEAD-C912B191CA11}" sibTransId="{85BDFC95-B806-4871-AD11-880408DBB2DB}"/>
    <dgm:cxn modelId="{FDF4ABD9-5046-4CA4-9E8C-F3B39E539EB3}" type="presOf" srcId="{A232FD39-938E-4E86-AD94-F92534E40DD0}" destId="{339572A4-9806-4ACB-91F9-E5BB758AFE5C}" srcOrd="0" destOrd="0" presId="urn:microsoft.com/office/officeart/2005/8/layout/vList2"/>
    <dgm:cxn modelId="{E4731EE1-E39F-4FEC-B87E-FB9E14C32027}" srcId="{187C79EB-7293-47F8-92F7-6F736B99F06A}" destId="{6BEC6C01-131B-40FC-BD70-89E2755477A5}" srcOrd="0" destOrd="0" parTransId="{33F0AE0E-6DE6-468D-976D-3AA7C72F9C7A}" sibTransId="{CDAF820C-F3A2-41BE-A569-034A0FF5B112}"/>
    <dgm:cxn modelId="{192509E9-4CCC-4F22-A549-968E4C726E99}" srcId="{A232FD39-938E-4E86-AD94-F92534E40DD0}" destId="{2633BA57-9E88-4EC2-99F2-D272DC61E6D6}" srcOrd="2" destOrd="0" parTransId="{DA2201E1-8110-414F-8EEB-E8F9EFBB61CF}" sibTransId="{C72F0314-0D98-43B5-8ED6-7E379EDFF53D}"/>
    <dgm:cxn modelId="{83DB46EA-F0F2-4564-84D8-1B353798AD1E}" srcId="{C74BFB88-A5C4-4B66-9977-423BE70F2DE0}" destId="{82BF32B2-E5A1-4DF8-9810-D3C1A5FBE920}" srcOrd="0" destOrd="0" parTransId="{D6730967-D4B9-4A67-B063-914A5853126D}" sibTransId="{84ACAA65-B59A-4244-A1AE-B430E5A7FA7F}"/>
    <dgm:cxn modelId="{C40B3F76-68D9-44A1-9177-A739883661BB}" type="presParOf" srcId="{339572A4-9806-4ACB-91F9-E5BB758AFE5C}" destId="{36DC2B2A-A7FA-4E4E-9678-DBF73B1C521F}" srcOrd="0" destOrd="0" presId="urn:microsoft.com/office/officeart/2005/8/layout/vList2"/>
    <dgm:cxn modelId="{E1A64F1F-0785-437B-8C30-B9B201CF5DC4}" type="presParOf" srcId="{339572A4-9806-4ACB-91F9-E5BB758AFE5C}" destId="{DEA8C9AC-FD7C-4E40-9E61-855865AAE15B}" srcOrd="1" destOrd="0" presId="urn:microsoft.com/office/officeart/2005/8/layout/vList2"/>
    <dgm:cxn modelId="{9D8FBB74-6512-4A67-9A9E-B9259E09F7AF}" type="presParOf" srcId="{339572A4-9806-4ACB-91F9-E5BB758AFE5C}" destId="{E72340D7-A05D-4C13-938D-CC4DC1F2F94D}" srcOrd="2" destOrd="0" presId="urn:microsoft.com/office/officeart/2005/8/layout/vList2"/>
    <dgm:cxn modelId="{7F04336E-A3C5-4338-8721-BA8751424C02}" type="presParOf" srcId="{339572A4-9806-4ACB-91F9-E5BB758AFE5C}" destId="{E6DA3F44-8CD8-4BDC-B173-EC0E6B6D97CD}" srcOrd="3" destOrd="0" presId="urn:microsoft.com/office/officeart/2005/8/layout/vList2"/>
    <dgm:cxn modelId="{02710391-D091-45DF-8B39-FBF2F82C23D5}" type="presParOf" srcId="{339572A4-9806-4ACB-91F9-E5BB758AFE5C}" destId="{D50000F1-FD5D-4904-A9A4-BDF69F809A0A}" srcOrd="4" destOrd="0" presId="urn:microsoft.com/office/officeart/2005/8/layout/vList2"/>
    <dgm:cxn modelId="{9AC4C2EE-5025-4AC9-80AA-6730DFED8606}" type="presParOf" srcId="{339572A4-9806-4ACB-91F9-E5BB758AFE5C}" destId="{857B3F20-9EB8-4858-AFC8-4F656D0FC9D7}" srcOrd="5" destOrd="0" presId="urn:microsoft.com/office/officeart/2005/8/layout/vList2"/>
    <dgm:cxn modelId="{5BC97744-79E7-45E1-9288-A29232AA3019}" type="presParOf" srcId="{339572A4-9806-4ACB-91F9-E5BB758AFE5C}" destId="{1A7FF87F-1A78-475E-B4B1-E5308F1A9912}" srcOrd="6" destOrd="0" presId="urn:microsoft.com/office/officeart/2005/8/layout/vList2"/>
    <dgm:cxn modelId="{9E6AD83A-068A-4958-9F7A-F3CC7216111C}" type="presParOf" srcId="{339572A4-9806-4ACB-91F9-E5BB758AFE5C}" destId="{23A7FEF9-C98F-4DDA-9C1B-BC403F23CB77}" srcOrd="7" destOrd="0" presId="urn:microsoft.com/office/officeart/2005/8/layout/vList2"/>
    <dgm:cxn modelId="{7BB77944-848F-4B3D-AFB6-9126F7C42481}" type="presParOf" srcId="{339572A4-9806-4ACB-91F9-E5BB758AFE5C}" destId="{B8EB2297-A827-4B95-B854-2DABF845DB91}" srcOrd="8" destOrd="0" presId="urn:microsoft.com/office/officeart/2005/8/layout/vList2"/>
    <dgm:cxn modelId="{3E5A169B-5027-4C9F-9181-5C53E6115B06}" type="presParOf" srcId="{339572A4-9806-4ACB-91F9-E5BB758AFE5C}" destId="{877CBA7F-B7AA-4999-B9E7-FA8CC15F2E14}" srcOrd="9" destOrd="0" presId="urn:microsoft.com/office/officeart/2005/8/layout/vList2"/>
    <dgm:cxn modelId="{ABD767B9-0E88-4DC9-BBAE-0AC100036C39}" type="presParOf" srcId="{339572A4-9806-4ACB-91F9-E5BB758AFE5C}" destId="{0FEA7900-3E04-4384-846C-5BC1D644AD1F}" srcOrd="10" destOrd="0" presId="urn:microsoft.com/office/officeart/2005/8/layout/vList2"/>
    <dgm:cxn modelId="{B7D26CFE-6773-4C3B-B6E0-5D0F9D61DBFD}" type="presParOf" srcId="{339572A4-9806-4ACB-91F9-E5BB758AFE5C}" destId="{59CE3841-EB21-4A73-8C72-BD41C40F21E8}"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EC5434-4B9D-44C5-9D01-1F61FFA63084}">
      <dsp:nvSpPr>
        <dsp:cNvPr id="0" name=""/>
        <dsp:cNvSpPr/>
      </dsp:nvSpPr>
      <dsp:spPr>
        <a:xfrm>
          <a:off x="0" y="3177573"/>
          <a:ext cx="6832212" cy="2084831"/>
        </a:xfrm>
        <a:prstGeom prst="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US" sz="3700" kern="1200" dirty="0"/>
            <a:t>Discuss</a:t>
          </a:r>
          <a:r>
            <a:rPr lang="en-US" sz="3700" kern="1200" baseline="0" dirty="0"/>
            <a:t> with a partner</a:t>
          </a:r>
          <a:endParaRPr lang="en-US" sz="3700" kern="1200" dirty="0"/>
        </a:p>
      </dsp:txBody>
      <dsp:txXfrm>
        <a:off x="0" y="3177573"/>
        <a:ext cx="6832212" cy="2084831"/>
      </dsp:txXfrm>
    </dsp:sp>
    <dsp:sp modelId="{9BA91F83-FBEE-471C-8A1D-42D71930294E}">
      <dsp:nvSpPr>
        <dsp:cNvPr id="0" name=""/>
        <dsp:cNvSpPr/>
      </dsp:nvSpPr>
      <dsp:spPr>
        <a:xfrm rot="10800000">
          <a:off x="0" y="2374"/>
          <a:ext cx="6832212" cy="3206471"/>
        </a:xfrm>
        <a:prstGeom prst="upArrowCallou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kern="1200" dirty="0"/>
            <a:t>Why do we need to consider Culture in International Business Communication?</a:t>
          </a:r>
          <a:endParaRPr lang="en-US" sz="3700" kern="1200" dirty="0"/>
        </a:p>
      </dsp:txBody>
      <dsp:txXfrm rot="10800000">
        <a:off x="0" y="2374"/>
        <a:ext cx="6832212" cy="20834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DC2B2A-A7FA-4E4E-9678-DBF73B1C521F}">
      <dsp:nvSpPr>
        <dsp:cNvPr id="0" name=""/>
        <dsp:cNvSpPr/>
      </dsp:nvSpPr>
      <dsp:spPr>
        <a:xfrm>
          <a:off x="0" y="23739"/>
          <a:ext cx="6832212" cy="47970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national level</a:t>
          </a:r>
          <a:endParaRPr lang="en-US" sz="2000" kern="1200"/>
        </a:p>
      </dsp:txBody>
      <dsp:txXfrm>
        <a:off x="23417" y="47156"/>
        <a:ext cx="6785378" cy="432866"/>
      </dsp:txXfrm>
    </dsp:sp>
    <dsp:sp modelId="{DEA8C9AC-FD7C-4E40-9E61-855865AAE15B}">
      <dsp:nvSpPr>
        <dsp:cNvPr id="0" name=""/>
        <dsp:cNvSpPr/>
      </dsp:nvSpPr>
      <dsp:spPr>
        <a:xfrm>
          <a:off x="0" y="503439"/>
          <a:ext cx="6832212"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according to one’s country which determines our basic cultural assumptions.</a:t>
          </a:r>
          <a:endParaRPr lang="en-US" sz="1600" kern="1200"/>
        </a:p>
      </dsp:txBody>
      <dsp:txXfrm>
        <a:off x="0" y="503439"/>
        <a:ext cx="6832212" cy="331200"/>
      </dsp:txXfrm>
    </dsp:sp>
    <dsp:sp modelId="{E72340D7-A05D-4C13-938D-CC4DC1F2F94D}">
      <dsp:nvSpPr>
        <dsp:cNvPr id="0" name=""/>
        <dsp:cNvSpPr/>
      </dsp:nvSpPr>
      <dsp:spPr>
        <a:xfrm>
          <a:off x="0" y="834639"/>
          <a:ext cx="6832212" cy="479700"/>
        </a:xfrm>
        <a:prstGeom prst="roundRect">
          <a:avLst/>
        </a:prstGeom>
        <a:gradFill rotWithShape="0">
          <a:gsLst>
            <a:gs pos="0">
              <a:schemeClr val="accent3">
                <a:hueOff val="0"/>
                <a:satOff val="0"/>
                <a:lumOff val="0"/>
                <a:alphaOff val="0"/>
                <a:shade val="85000"/>
                <a:satMod val="130000"/>
              </a:schemeClr>
            </a:gs>
            <a:gs pos="34000">
              <a:schemeClr val="accent3">
                <a:hueOff val="0"/>
                <a:satOff val="0"/>
                <a:lumOff val="0"/>
                <a:alphaOff val="0"/>
                <a:shade val="87000"/>
                <a:satMod val="125000"/>
              </a:schemeClr>
            </a:gs>
            <a:gs pos="70000">
              <a:schemeClr val="accent3">
                <a:hueOff val="0"/>
                <a:satOff val="0"/>
                <a:lumOff val="0"/>
                <a:alphaOff val="0"/>
                <a:tint val="100000"/>
                <a:shade val="90000"/>
                <a:satMod val="130000"/>
              </a:schemeClr>
            </a:gs>
            <a:gs pos="100000">
              <a:schemeClr val="accent3">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regional/ethnic/religious/linguistic affiliation level</a:t>
          </a:r>
          <a:endParaRPr lang="en-US" sz="2000" kern="1200"/>
        </a:p>
      </dsp:txBody>
      <dsp:txXfrm>
        <a:off x="23417" y="858056"/>
        <a:ext cx="6785378" cy="432866"/>
      </dsp:txXfrm>
    </dsp:sp>
    <dsp:sp modelId="{E6DA3F44-8CD8-4BDC-B173-EC0E6B6D97CD}">
      <dsp:nvSpPr>
        <dsp:cNvPr id="0" name=""/>
        <dsp:cNvSpPr/>
      </dsp:nvSpPr>
      <dsp:spPr>
        <a:xfrm>
          <a:off x="0" y="1314339"/>
          <a:ext cx="6832212"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determining basic cultural beliefs.</a:t>
          </a:r>
          <a:endParaRPr lang="en-US" sz="1600" kern="1200"/>
        </a:p>
      </dsp:txBody>
      <dsp:txXfrm>
        <a:off x="0" y="1314339"/>
        <a:ext cx="6832212" cy="331200"/>
      </dsp:txXfrm>
    </dsp:sp>
    <dsp:sp modelId="{D50000F1-FD5D-4904-A9A4-BDF69F809A0A}">
      <dsp:nvSpPr>
        <dsp:cNvPr id="0" name=""/>
        <dsp:cNvSpPr/>
      </dsp:nvSpPr>
      <dsp:spPr>
        <a:xfrm>
          <a:off x="0" y="1645539"/>
          <a:ext cx="6832212" cy="479700"/>
        </a:xfrm>
        <a:prstGeom prst="roundRect">
          <a:avLst/>
        </a:prstGeom>
        <a:gradFill rotWithShape="0">
          <a:gsLst>
            <a:gs pos="0">
              <a:schemeClr val="accent4">
                <a:hueOff val="0"/>
                <a:satOff val="0"/>
                <a:lumOff val="0"/>
                <a:alphaOff val="0"/>
                <a:shade val="85000"/>
                <a:satMod val="130000"/>
              </a:schemeClr>
            </a:gs>
            <a:gs pos="34000">
              <a:schemeClr val="accent4">
                <a:hueOff val="0"/>
                <a:satOff val="0"/>
                <a:lumOff val="0"/>
                <a:alphaOff val="0"/>
                <a:shade val="87000"/>
                <a:satMod val="125000"/>
              </a:schemeClr>
            </a:gs>
            <a:gs pos="70000">
              <a:schemeClr val="accent4">
                <a:hueOff val="0"/>
                <a:satOff val="0"/>
                <a:lumOff val="0"/>
                <a:alphaOff val="0"/>
                <a:tint val="100000"/>
                <a:shade val="90000"/>
                <a:satMod val="130000"/>
              </a:schemeClr>
            </a:gs>
            <a:gs pos="100000">
              <a:schemeClr val="accent4">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gender level </a:t>
          </a:r>
          <a:endParaRPr lang="en-US" sz="2000" kern="1200"/>
        </a:p>
      </dsp:txBody>
      <dsp:txXfrm>
        <a:off x="23417" y="1668956"/>
        <a:ext cx="6785378" cy="432866"/>
      </dsp:txXfrm>
    </dsp:sp>
    <dsp:sp modelId="{857B3F20-9EB8-4858-AFC8-4F656D0FC9D7}">
      <dsp:nvSpPr>
        <dsp:cNvPr id="0" name=""/>
        <dsp:cNvSpPr/>
      </dsp:nvSpPr>
      <dsp:spPr>
        <a:xfrm>
          <a:off x="0" y="2125239"/>
          <a:ext cx="6832212"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according to whether a person was born as a girl or as a boy.</a:t>
          </a:r>
          <a:endParaRPr lang="en-US" sz="1600" kern="1200"/>
        </a:p>
      </dsp:txBody>
      <dsp:txXfrm>
        <a:off x="0" y="2125239"/>
        <a:ext cx="6832212" cy="331200"/>
      </dsp:txXfrm>
    </dsp:sp>
    <dsp:sp modelId="{1A7FF87F-1A78-475E-B4B1-E5308F1A9912}">
      <dsp:nvSpPr>
        <dsp:cNvPr id="0" name=""/>
        <dsp:cNvSpPr/>
      </dsp:nvSpPr>
      <dsp:spPr>
        <a:xfrm>
          <a:off x="0" y="2456439"/>
          <a:ext cx="6832212" cy="479700"/>
        </a:xfrm>
        <a:prstGeom prst="roundRect">
          <a:avLst/>
        </a:prstGeom>
        <a:gradFill rotWithShape="0">
          <a:gsLst>
            <a:gs pos="0">
              <a:schemeClr val="accent5">
                <a:hueOff val="0"/>
                <a:satOff val="0"/>
                <a:lumOff val="0"/>
                <a:alphaOff val="0"/>
                <a:shade val="85000"/>
                <a:satMod val="130000"/>
              </a:schemeClr>
            </a:gs>
            <a:gs pos="34000">
              <a:schemeClr val="accent5">
                <a:hueOff val="0"/>
                <a:satOff val="0"/>
                <a:lumOff val="0"/>
                <a:alphaOff val="0"/>
                <a:shade val="87000"/>
                <a:satMod val="125000"/>
              </a:schemeClr>
            </a:gs>
            <a:gs pos="70000">
              <a:schemeClr val="accent5">
                <a:hueOff val="0"/>
                <a:satOff val="0"/>
                <a:lumOff val="0"/>
                <a:alphaOff val="0"/>
                <a:tint val="100000"/>
                <a:shade val="90000"/>
                <a:satMod val="130000"/>
              </a:schemeClr>
            </a:gs>
            <a:gs pos="100000">
              <a:schemeClr val="accent5">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generation level</a:t>
          </a:r>
          <a:endParaRPr lang="en-US" sz="2000" kern="1200"/>
        </a:p>
      </dsp:txBody>
      <dsp:txXfrm>
        <a:off x="23417" y="2479856"/>
        <a:ext cx="6785378" cy="432866"/>
      </dsp:txXfrm>
    </dsp:sp>
    <dsp:sp modelId="{23A7FEF9-C98F-4DDA-9C1B-BC403F23CB77}">
      <dsp:nvSpPr>
        <dsp:cNvPr id="0" name=""/>
        <dsp:cNvSpPr/>
      </dsp:nvSpPr>
      <dsp:spPr>
        <a:xfrm>
          <a:off x="0" y="2936139"/>
          <a:ext cx="6832212" cy="331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which separates grandparents, parents and children.</a:t>
          </a:r>
          <a:endParaRPr lang="en-US" sz="1600" kern="1200"/>
        </a:p>
      </dsp:txBody>
      <dsp:txXfrm>
        <a:off x="0" y="2936139"/>
        <a:ext cx="6832212" cy="331200"/>
      </dsp:txXfrm>
    </dsp:sp>
    <dsp:sp modelId="{B8EB2297-A827-4B95-B854-2DABF845DB91}">
      <dsp:nvSpPr>
        <dsp:cNvPr id="0" name=""/>
        <dsp:cNvSpPr/>
      </dsp:nvSpPr>
      <dsp:spPr>
        <a:xfrm>
          <a:off x="0" y="3267339"/>
          <a:ext cx="6832212" cy="479700"/>
        </a:xfrm>
        <a:prstGeom prst="roundRect">
          <a:avLst/>
        </a:prstGeom>
        <a:gradFill rotWithShape="0">
          <a:gsLst>
            <a:gs pos="0">
              <a:schemeClr val="accent6">
                <a:hueOff val="0"/>
                <a:satOff val="0"/>
                <a:lumOff val="0"/>
                <a:alphaOff val="0"/>
                <a:shade val="85000"/>
                <a:satMod val="130000"/>
              </a:schemeClr>
            </a:gs>
            <a:gs pos="34000">
              <a:schemeClr val="accent6">
                <a:hueOff val="0"/>
                <a:satOff val="0"/>
                <a:lumOff val="0"/>
                <a:alphaOff val="0"/>
                <a:shade val="87000"/>
                <a:satMod val="125000"/>
              </a:schemeClr>
            </a:gs>
            <a:gs pos="70000">
              <a:schemeClr val="accent6">
                <a:hueOff val="0"/>
                <a:satOff val="0"/>
                <a:lumOff val="0"/>
                <a:alphaOff val="0"/>
                <a:tint val="100000"/>
                <a:shade val="90000"/>
                <a:satMod val="130000"/>
              </a:schemeClr>
            </a:gs>
            <a:gs pos="100000">
              <a:schemeClr val="accent6">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social class level</a:t>
          </a:r>
          <a:endParaRPr lang="en-US" sz="2000" kern="1200"/>
        </a:p>
      </dsp:txBody>
      <dsp:txXfrm>
        <a:off x="23417" y="3290756"/>
        <a:ext cx="6785378" cy="432866"/>
      </dsp:txXfrm>
    </dsp:sp>
    <dsp:sp modelId="{877CBA7F-B7AA-4999-B9E7-FA8CC15F2E14}">
      <dsp:nvSpPr>
        <dsp:cNvPr id="0" name=""/>
        <dsp:cNvSpPr/>
      </dsp:nvSpPr>
      <dsp:spPr>
        <a:xfrm>
          <a:off x="0" y="3747039"/>
          <a:ext cx="6832212" cy="507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associated with educational opportunities, a person’s occupation or profession.</a:t>
          </a:r>
          <a:endParaRPr lang="en-US" sz="1600" kern="1200"/>
        </a:p>
      </dsp:txBody>
      <dsp:txXfrm>
        <a:off x="0" y="3747039"/>
        <a:ext cx="6832212" cy="507150"/>
      </dsp:txXfrm>
    </dsp:sp>
    <dsp:sp modelId="{0FEA7900-3E04-4384-846C-5BC1D644AD1F}">
      <dsp:nvSpPr>
        <dsp:cNvPr id="0" name=""/>
        <dsp:cNvSpPr/>
      </dsp:nvSpPr>
      <dsp:spPr>
        <a:xfrm>
          <a:off x="0" y="4254189"/>
          <a:ext cx="6832212" cy="47970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peer group (social tribe) level</a:t>
          </a:r>
          <a:endParaRPr lang="en-US" sz="2000" kern="1200"/>
        </a:p>
      </dsp:txBody>
      <dsp:txXfrm>
        <a:off x="23417" y="4277606"/>
        <a:ext cx="6785378" cy="432866"/>
      </dsp:txXfrm>
    </dsp:sp>
    <dsp:sp modelId="{59CE3841-EB21-4A73-8C72-BD41C40F21E8}">
      <dsp:nvSpPr>
        <dsp:cNvPr id="0" name=""/>
        <dsp:cNvSpPr/>
      </dsp:nvSpPr>
      <dsp:spPr>
        <a:xfrm>
          <a:off x="0" y="4733889"/>
          <a:ext cx="6832212" cy="507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6923"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GB" sz="1600" kern="1200"/>
            <a:t>reflects personality related choice of friendship group and self representation</a:t>
          </a:r>
          <a:endParaRPr lang="en-US" sz="1600" kern="1200"/>
        </a:p>
      </dsp:txBody>
      <dsp:txXfrm>
        <a:off x="0" y="4733889"/>
        <a:ext cx="6832212" cy="5071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432E2A08-C871-472E-BA94-C00C687A9881}" type="datetimeFigureOut">
              <a:rPr lang="en-GB" smtClean="0"/>
              <a:t>29/10/2023</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970C0BD4-7248-49DB-8B20-D80728C4AD70}" type="slidenum">
              <a:rPr lang="en-GB" smtClean="0"/>
              <a:t>‹#›</a:t>
            </a:fld>
            <a:endParaRPr lang="en-GB"/>
          </a:p>
        </p:txBody>
      </p:sp>
    </p:spTree>
    <p:extLst>
      <p:ext uri="{BB962C8B-B14F-4D97-AF65-F5344CB8AC3E}">
        <p14:creationId xmlns:p14="http://schemas.microsoft.com/office/powerpoint/2010/main" val="33742523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16C44F59-20D2-4EB5-9F01-074B62D84597}" type="slidenum">
              <a:rPr lang="en-US" altLang="en-US" sz="1300" smtClean="0"/>
              <a:pPr/>
              <a:t>10</a:t>
            </a:fld>
            <a:endParaRPr lang="en-US" altLang="en-US" sz="1300"/>
          </a:p>
        </p:txBody>
      </p:sp>
      <p:sp>
        <p:nvSpPr>
          <p:cNvPr id="13315" name="Rectangle 2"/>
          <p:cNvSpPr>
            <a:spLocks noGrp="1" noRot="1" noChangeAspect="1" noChangeArrowheads="1" noTextEdit="1"/>
          </p:cNvSpPr>
          <p:nvPr>
            <p:ph type="sldImg"/>
          </p:nvPr>
        </p:nvSpPr>
        <p:spPr>
          <a:xfrm>
            <a:off x="-165100" y="820738"/>
            <a:ext cx="7291388" cy="4102100"/>
          </a:xfrm>
          <a:ln/>
        </p:spPr>
      </p:sp>
      <p:sp>
        <p:nvSpPr>
          <p:cNvPr id="13316" name="Rectangle 3"/>
          <p:cNvSpPr>
            <a:spLocks noGrp="1" noChangeArrowheads="1"/>
          </p:cNvSpPr>
          <p:nvPr>
            <p:ph type="body" idx="1"/>
          </p:nvPr>
        </p:nvSpPr>
        <p:spPr>
          <a:noFill/>
        </p:spPr>
        <p:txBody>
          <a:bodyPr/>
          <a:lstStyle/>
          <a:p>
            <a:pPr eaLnBrk="1" hangingPunct="1"/>
            <a:r>
              <a:rPr lang="en-US" altLang="en-US"/>
              <a:t>Discuss how this came across in the introductions when people talked about their LOVE items and their HATE items. How did they sound? How did they look? How much weight did the actual words carry compared with their vocal expression and faces?</a:t>
            </a:r>
            <a:endParaRPr lang="en-AU" altLang="en-US"/>
          </a:p>
        </p:txBody>
      </p:sp>
    </p:spTree>
    <p:extLst>
      <p:ext uri="{BB962C8B-B14F-4D97-AF65-F5344CB8AC3E}">
        <p14:creationId xmlns:p14="http://schemas.microsoft.com/office/powerpoint/2010/main" val="2613874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3D975B6C-5CA2-4785-9095-575FAF4D3C26}" type="slidenum">
              <a:rPr lang="en-US" altLang="en-US" sz="1300" smtClean="0"/>
              <a:pPr/>
              <a:t>12</a:t>
            </a:fld>
            <a:endParaRPr lang="en-US" altLang="en-US" sz="1300"/>
          </a:p>
        </p:txBody>
      </p:sp>
      <p:sp>
        <p:nvSpPr>
          <p:cNvPr id="18435" name="Rectangle 2"/>
          <p:cNvSpPr>
            <a:spLocks noGrp="1" noRot="1" noChangeAspect="1" noChangeArrowheads="1" noTextEdit="1"/>
          </p:cNvSpPr>
          <p:nvPr>
            <p:ph type="sldImg"/>
          </p:nvPr>
        </p:nvSpPr>
        <p:spPr>
          <a:xfrm>
            <a:off x="-165100" y="820738"/>
            <a:ext cx="7291388" cy="4102100"/>
          </a:xfrm>
          <a:ln/>
        </p:spPr>
      </p:sp>
      <p:sp>
        <p:nvSpPr>
          <p:cNvPr id="18436" name="Rectangle 3"/>
          <p:cNvSpPr>
            <a:spLocks noGrp="1" noChangeArrowheads="1"/>
          </p:cNvSpPr>
          <p:nvPr>
            <p:ph type="body" idx="1"/>
          </p:nvPr>
        </p:nvSpPr>
        <p:spPr>
          <a:noFill/>
        </p:spPr>
        <p:txBody>
          <a:bodyPr/>
          <a:lstStyle/>
          <a:p>
            <a:pPr eaLnBrk="1" hangingPunct="1"/>
            <a:r>
              <a:rPr lang="en-AU" altLang="en-US" dirty="0"/>
              <a:t>Encourage participants to think about a situation where they must communicate with someone who is hard of hearing; anxious; has been put down in the past; doesn’t know who you are – what are some of the things you can do to help communication?</a:t>
            </a:r>
            <a:endParaRPr lang="en-US" altLang="en-US" dirty="0"/>
          </a:p>
        </p:txBody>
      </p:sp>
    </p:spTree>
    <p:extLst>
      <p:ext uri="{BB962C8B-B14F-4D97-AF65-F5344CB8AC3E}">
        <p14:creationId xmlns:p14="http://schemas.microsoft.com/office/powerpoint/2010/main" val="9741144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noFill/>
        </p:spPr>
        <p:txBody>
          <a:bodyPr/>
          <a:lstStyle>
            <a:lvl1pPr defTabSz="990600">
              <a:defRPr sz="2800">
                <a:solidFill>
                  <a:schemeClr val="tx1"/>
                </a:solidFill>
                <a:latin typeface="Arial" panose="020B0604020202020204" pitchFamily="34" charset="0"/>
              </a:defRPr>
            </a:lvl1pPr>
            <a:lvl2pPr marL="742950" indent="-285750" defTabSz="990600">
              <a:defRPr sz="2800">
                <a:solidFill>
                  <a:schemeClr val="tx1"/>
                </a:solidFill>
                <a:latin typeface="Arial" panose="020B0604020202020204" pitchFamily="34" charset="0"/>
              </a:defRPr>
            </a:lvl2pPr>
            <a:lvl3pPr marL="1143000" indent="-228600" defTabSz="990600">
              <a:defRPr sz="2800">
                <a:solidFill>
                  <a:schemeClr val="tx1"/>
                </a:solidFill>
                <a:latin typeface="Arial" panose="020B0604020202020204" pitchFamily="34" charset="0"/>
              </a:defRPr>
            </a:lvl3pPr>
            <a:lvl4pPr marL="1600200" indent="-228600" defTabSz="990600">
              <a:defRPr sz="2800">
                <a:solidFill>
                  <a:schemeClr val="tx1"/>
                </a:solidFill>
                <a:latin typeface="Arial" panose="020B0604020202020204" pitchFamily="34" charset="0"/>
              </a:defRPr>
            </a:lvl4pPr>
            <a:lvl5pPr marL="2057400" indent="-228600" defTabSz="990600">
              <a:defRPr sz="2800">
                <a:solidFill>
                  <a:schemeClr val="tx1"/>
                </a:solidFill>
                <a:latin typeface="Arial" panose="020B0604020202020204" pitchFamily="34" charset="0"/>
              </a:defRPr>
            </a:lvl5pPr>
            <a:lvl6pPr marL="2514600" indent="-228600" defTabSz="990600" eaLnBrk="0" fontAlgn="base" hangingPunct="0">
              <a:spcBef>
                <a:spcPct val="0"/>
              </a:spcBef>
              <a:spcAft>
                <a:spcPct val="0"/>
              </a:spcAft>
              <a:defRPr sz="2800">
                <a:solidFill>
                  <a:schemeClr val="tx1"/>
                </a:solidFill>
                <a:latin typeface="Arial" panose="020B0604020202020204" pitchFamily="34" charset="0"/>
              </a:defRPr>
            </a:lvl6pPr>
            <a:lvl7pPr marL="2971800" indent="-228600" defTabSz="990600" eaLnBrk="0" fontAlgn="base" hangingPunct="0">
              <a:spcBef>
                <a:spcPct val="0"/>
              </a:spcBef>
              <a:spcAft>
                <a:spcPct val="0"/>
              </a:spcAft>
              <a:defRPr sz="2800">
                <a:solidFill>
                  <a:schemeClr val="tx1"/>
                </a:solidFill>
                <a:latin typeface="Arial" panose="020B0604020202020204" pitchFamily="34" charset="0"/>
              </a:defRPr>
            </a:lvl7pPr>
            <a:lvl8pPr marL="3429000" indent="-228600" defTabSz="990600" eaLnBrk="0" fontAlgn="base" hangingPunct="0">
              <a:spcBef>
                <a:spcPct val="0"/>
              </a:spcBef>
              <a:spcAft>
                <a:spcPct val="0"/>
              </a:spcAft>
              <a:defRPr sz="2800">
                <a:solidFill>
                  <a:schemeClr val="tx1"/>
                </a:solidFill>
                <a:latin typeface="Arial" panose="020B0604020202020204" pitchFamily="34" charset="0"/>
              </a:defRPr>
            </a:lvl8pPr>
            <a:lvl9pPr marL="3886200" indent="-228600" defTabSz="990600" eaLnBrk="0" fontAlgn="base" hangingPunct="0">
              <a:spcBef>
                <a:spcPct val="0"/>
              </a:spcBef>
              <a:spcAft>
                <a:spcPct val="0"/>
              </a:spcAft>
              <a:defRPr sz="2800">
                <a:solidFill>
                  <a:schemeClr val="tx1"/>
                </a:solidFill>
                <a:latin typeface="Arial" panose="020B0604020202020204" pitchFamily="34" charset="0"/>
              </a:defRPr>
            </a:lvl9pPr>
          </a:lstStyle>
          <a:p>
            <a:fld id="{C89D672F-23D2-4F32-93EC-E0B81BB12DD3}" type="slidenum">
              <a:rPr lang="en-US" altLang="en-US" sz="1300" smtClean="0"/>
              <a:pPr/>
              <a:t>13</a:t>
            </a:fld>
            <a:endParaRPr lang="en-US" altLang="en-US" sz="1300"/>
          </a:p>
        </p:txBody>
      </p:sp>
      <p:sp>
        <p:nvSpPr>
          <p:cNvPr id="20483" name="Rectangle 2"/>
          <p:cNvSpPr>
            <a:spLocks noGrp="1" noRot="1" noChangeAspect="1" noChangeArrowheads="1" noTextEdit="1"/>
          </p:cNvSpPr>
          <p:nvPr>
            <p:ph type="sldImg"/>
          </p:nvPr>
        </p:nvSpPr>
        <p:spPr>
          <a:xfrm>
            <a:off x="-165100" y="820738"/>
            <a:ext cx="7291388" cy="4102100"/>
          </a:xfrm>
          <a:ln/>
        </p:spPr>
      </p:sp>
      <p:sp>
        <p:nvSpPr>
          <p:cNvPr id="20484" name="Rectangle 3"/>
          <p:cNvSpPr>
            <a:spLocks noGrp="1" noChangeArrowheads="1"/>
          </p:cNvSpPr>
          <p:nvPr>
            <p:ph type="body" idx="1"/>
          </p:nvPr>
        </p:nvSpPr>
        <p:spPr>
          <a:noFill/>
        </p:spPr>
        <p:txBody>
          <a:bodyPr/>
          <a:lstStyle/>
          <a:p>
            <a:pPr eaLnBrk="1" hangingPunct="1"/>
            <a:r>
              <a:rPr lang="en-AU" altLang="en-US"/>
              <a:t>Show the title of this slide and ask people to see if they can suggest some of the barriers-Then reveal the diagram when there has been 2 to 3 mins of ideas from the group</a:t>
            </a:r>
            <a:endParaRPr lang="en-US" altLang="en-US"/>
          </a:p>
        </p:txBody>
      </p:sp>
    </p:spTree>
    <p:extLst>
      <p:ext uri="{BB962C8B-B14F-4D97-AF65-F5344CB8AC3E}">
        <p14:creationId xmlns:p14="http://schemas.microsoft.com/office/powerpoint/2010/main" val="329659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448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94574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644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25838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129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01771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29298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61BEF0D-F0BB-DE4B-95CE-6DB70DBA9567}" type="datetimeFigureOut">
              <a:rPr lang="en-US" smtClean="0"/>
              <a:pPr/>
              <a:t>10/29/2023</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74243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55612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65869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42931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61BEF0D-F0BB-DE4B-95CE-6DB70DBA9567}" type="datetimeFigureOut">
              <a:rPr lang="en-US" smtClean="0"/>
              <a:pPr/>
              <a:t>10/29/2023</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394815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pngall.com/thinking-man-png/download/34827"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qCo3wSGYRbQ?feature=oembed"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wpixel.com/search/coffee" TargetMode="External"/><Relationship Id="rId2" Type="http://schemas.openxmlformats.org/officeDocument/2006/relationships/image" Target="../media/image10.1"/><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thebluediamondgallery.com/wooden-tile/c/culture.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image" Target="../media/image13.wmf"/><Relationship Id="rId1" Type="http://schemas.openxmlformats.org/officeDocument/2006/relationships/slideLayout" Target="../slideLayouts/slideLayout2.xml"/><Relationship Id="rId4" Type="http://schemas.openxmlformats.org/officeDocument/2006/relationships/image" Target="../media/image15.wmf"/></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6.wmf"/><Relationship Id="rId1" Type="http://schemas.openxmlformats.org/officeDocument/2006/relationships/slideLayout" Target="../slideLayouts/slideLayout2.xml"/><Relationship Id="rId4" Type="http://schemas.openxmlformats.org/officeDocument/2006/relationships/image" Target="../media/image18.wmf"/></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linkedin.com/advice/0/what-communication-implications-negotiating" TargetMode="External"/><Relationship Id="rId2" Type="http://schemas.openxmlformats.org/officeDocument/2006/relationships/hyperlink" Target="https://www.linkedin.com/pulse/differences-high-context-low-context-communication-styles-milincic" TargetMode="External"/><Relationship Id="rId1" Type="http://schemas.openxmlformats.org/officeDocument/2006/relationships/slideLayout" Target="../slideLayouts/slideLayout2.xml"/><Relationship Id="rId4" Type="http://schemas.openxmlformats.org/officeDocument/2006/relationships/hyperlink" Target="https://www.countrynavigator.com/blog/what-are-the-differences-between-high-context-and-low-context-cultures/"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BMBM6021</a:t>
            </a:r>
            <a:br>
              <a:rPr lang="en-GB" dirty="0"/>
            </a:br>
            <a:r>
              <a:rPr lang="en-GB" dirty="0"/>
              <a:t>International Business Communications </a:t>
            </a:r>
          </a:p>
        </p:txBody>
      </p:sp>
      <p:sp>
        <p:nvSpPr>
          <p:cNvPr id="3" name="Subtitle 2"/>
          <p:cNvSpPr>
            <a:spLocks noGrp="1"/>
          </p:cNvSpPr>
          <p:nvPr>
            <p:ph type="subTitle" idx="1"/>
          </p:nvPr>
        </p:nvSpPr>
        <p:spPr/>
        <p:txBody>
          <a:bodyPr/>
          <a:lstStyle/>
          <a:p>
            <a:r>
              <a:rPr lang="en-GB" dirty="0"/>
              <a:t>Gwyneth Jones</a:t>
            </a:r>
          </a:p>
        </p:txBody>
      </p:sp>
    </p:spTree>
    <p:extLst>
      <p:ext uri="{BB962C8B-B14F-4D97-AF65-F5344CB8AC3E}">
        <p14:creationId xmlns:p14="http://schemas.microsoft.com/office/powerpoint/2010/main" val="1196873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053824"/>
          </a:xfrm>
        </p:spPr>
        <p:txBody>
          <a:bodyPr/>
          <a:lstStyle/>
          <a:p>
            <a:r>
              <a:rPr lang="en-GB" b="1" dirty="0"/>
              <a:t>This week, we will:</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3200" dirty="0"/>
              <a:t>Explore why international business communication (IBC) is important</a:t>
            </a:r>
          </a:p>
          <a:p>
            <a:pPr>
              <a:buFont typeface="Arial" panose="020B0604020202020204" pitchFamily="34" charset="0"/>
              <a:buChar char="•"/>
            </a:pPr>
            <a:r>
              <a:rPr lang="en-GB" sz="3200" dirty="0"/>
              <a:t>Introduced communication theory</a:t>
            </a:r>
          </a:p>
          <a:p>
            <a:pPr>
              <a:buFont typeface="Arial" panose="020B0604020202020204" pitchFamily="34" charset="0"/>
              <a:buChar char="•"/>
            </a:pPr>
            <a:r>
              <a:rPr lang="en-GB" sz="3200" dirty="0"/>
              <a:t>Explore the concept of culture and its impact on communication</a:t>
            </a:r>
          </a:p>
          <a:p>
            <a:pPr>
              <a:buFont typeface="Arial" panose="020B0604020202020204" pitchFamily="34" charset="0"/>
              <a:buChar char="•"/>
            </a:pPr>
            <a:r>
              <a:rPr lang="en-GB" sz="3200" dirty="0"/>
              <a:t>Learn about Hall’s high context and low context theory</a:t>
            </a:r>
          </a:p>
        </p:txBody>
      </p:sp>
    </p:spTree>
    <p:extLst>
      <p:ext uri="{BB962C8B-B14F-4D97-AF65-F5344CB8AC3E}">
        <p14:creationId xmlns:p14="http://schemas.microsoft.com/office/powerpoint/2010/main" val="1114922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638308"/>
          </a:xfrm>
        </p:spPr>
        <p:txBody>
          <a:bodyPr>
            <a:normAutofit/>
          </a:bodyPr>
          <a:lstStyle/>
          <a:p>
            <a:r>
              <a:rPr lang="en-GB" sz="2800" b="1" dirty="0"/>
              <a:t>Introduction</a:t>
            </a:r>
          </a:p>
        </p:txBody>
      </p:sp>
      <p:sp>
        <p:nvSpPr>
          <p:cNvPr id="3" name="Content Placeholder 2"/>
          <p:cNvSpPr>
            <a:spLocks noGrp="1"/>
          </p:cNvSpPr>
          <p:nvPr>
            <p:ph idx="1"/>
          </p:nvPr>
        </p:nvSpPr>
        <p:spPr>
          <a:xfrm>
            <a:off x="415636" y="1262417"/>
            <a:ext cx="11150369" cy="4971473"/>
          </a:xfrm>
        </p:spPr>
        <p:txBody>
          <a:bodyPr>
            <a:normAutofit fontScale="92500" lnSpcReduction="20000"/>
          </a:bodyPr>
          <a:lstStyle/>
          <a:p>
            <a:endParaRPr lang="en-GB" b="1" dirty="0"/>
          </a:p>
          <a:p>
            <a:pPr>
              <a:buFont typeface="Wingdings" panose="05000000000000000000" pitchFamily="2" charset="2"/>
              <a:buChar char="Ø"/>
            </a:pPr>
            <a:r>
              <a:rPr lang="en-GB" sz="2200" b="1" dirty="0"/>
              <a:t>Aims</a:t>
            </a:r>
            <a:endParaRPr lang="en-GB" sz="2200" dirty="0"/>
          </a:p>
          <a:p>
            <a:pPr>
              <a:buFont typeface="Arial" panose="020B0604020202020204" pitchFamily="34" charset="0"/>
              <a:buChar char="•"/>
            </a:pPr>
            <a:r>
              <a:rPr lang="en-GB" sz="2400" dirty="0"/>
              <a:t>To develop a systematic understanding of intercultural differences</a:t>
            </a:r>
          </a:p>
          <a:p>
            <a:pPr>
              <a:buFont typeface="Arial" panose="020B0604020202020204" pitchFamily="34" charset="0"/>
              <a:buChar char="•"/>
            </a:pPr>
            <a:r>
              <a:rPr lang="en-GB" sz="2400" dirty="0"/>
              <a:t>To develop effective skills to operate in international business and management contexts</a:t>
            </a:r>
            <a:r>
              <a:rPr lang="en-GB" sz="2200" dirty="0"/>
              <a:t>.</a:t>
            </a:r>
          </a:p>
          <a:p>
            <a:pPr marL="0" indent="0">
              <a:buNone/>
            </a:pPr>
            <a:endParaRPr lang="en-GB" sz="2200" dirty="0"/>
          </a:p>
          <a:p>
            <a:pPr>
              <a:buFont typeface="Arial" panose="020B0604020202020204" pitchFamily="34" charset="0"/>
              <a:buChar char="•"/>
            </a:pPr>
            <a:r>
              <a:rPr lang="en-GB" sz="2200" b="1" dirty="0"/>
              <a:t>Objectives</a:t>
            </a:r>
          </a:p>
          <a:p>
            <a:pPr>
              <a:buFont typeface="Arial" panose="020B0604020202020204" pitchFamily="34" charset="0"/>
              <a:buChar char="•"/>
            </a:pPr>
            <a:r>
              <a:rPr lang="en-GB" sz="2400" dirty="0"/>
              <a:t>Upon the successful completion of this module, the student should be able to:</a:t>
            </a:r>
          </a:p>
          <a:p>
            <a:pPr>
              <a:buFont typeface="Arial" panose="020B0604020202020204" pitchFamily="34" charset="0"/>
              <a:buChar char="•"/>
            </a:pPr>
            <a:r>
              <a:rPr lang="en-GB" sz="2400" dirty="0"/>
              <a:t>Demonstrate a systematic understanding, including acquisition of coherent and detailed knowledge of intercultural communication theories</a:t>
            </a:r>
          </a:p>
          <a:p>
            <a:pPr>
              <a:buFont typeface="Arial" panose="020B0604020202020204" pitchFamily="34" charset="0"/>
              <a:buChar char="•"/>
            </a:pPr>
            <a:r>
              <a:rPr lang="en-GB" sz="2400" dirty="0"/>
              <a:t>Evaluate and interpret divergent international cultures within business</a:t>
            </a:r>
          </a:p>
          <a:p>
            <a:pPr>
              <a:buFont typeface="Arial" panose="020B0604020202020204" pitchFamily="34" charset="0"/>
              <a:buChar char="•"/>
            </a:pPr>
            <a:r>
              <a:rPr lang="en-GB" sz="2400" dirty="0"/>
              <a:t>Analyse international business communication situations</a:t>
            </a:r>
          </a:p>
          <a:p>
            <a:pPr>
              <a:buFont typeface="Arial" panose="020B0604020202020204" pitchFamily="34" charset="0"/>
              <a:buChar char="•"/>
            </a:pPr>
            <a:r>
              <a:rPr lang="en-GB" sz="2400" dirty="0"/>
              <a:t>Critically select strategies to overcome potential challenges in business communications</a:t>
            </a:r>
            <a:endParaRPr lang="en-GB" sz="2200" dirty="0"/>
          </a:p>
          <a:p>
            <a:pPr marL="0" indent="0">
              <a:buNone/>
            </a:pPr>
            <a:endParaRPr lang="en-GB" sz="4800" dirty="0"/>
          </a:p>
          <a:p>
            <a:pPr marL="0" indent="0">
              <a:buNone/>
            </a:pPr>
            <a:endParaRPr lang="en-GB" sz="4800" dirty="0"/>
          </a:p>
        </p:txBody>
      </p:sp>
    </p:spTree>
    <p:extLst>
      <p:ext uri="{BB962C8B-B14F-4D97-AF65-F5344CB8AC3E}">
        <p14:creationId xmlns:p14="http://schemas.microsoft.com/office/powerpoint/2010/main" val="21460327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F9EFB-1BD0-4878-9E9B-44F9FD94626A}"/>
              </a:ext>
            </a:extLst>
          </p:cNvPr>
          <p:cNvSpPr>
            <a:spLocks noGrp="1"/>
          </p:cNvSpPr>
          <p:nvPr>
            <p:ph type="title"/>
          </p:nvPr>
        </p:nvSpPr>
        <p:spPr/>
        <p:txBody>
          <a:bodyPr/>
          <a:lstStyle/>
          <a:p>
            <a:r>
              <a:rPr lang="en-GB" b="1" dirty="0"/>
              <a:t>Assessment</a:t>
            </a:r>
          </a:p>
        </p:txBody>
      </p:sp>
      <p:sp>
        <p:nvSpPr>
          <p:cNvPr id="3" name="Content Placeholder 2">
            <a:extLst>
              <a:ext uri="{FF2B5EF4-FFF2-40B4-BE49-F238E27FC236}">
                <a16:creationId xmlns:a16="http://schemas.microsoft.com/office/drawing/2014/main" id="{067FB4B5-9464-4183-85D9-236235A18A4C}"/>
              </a:ext>
            </a:extLst>
          </p:cNvPr>
          <p:cNvSpPr>
            <a:spLocks noGrp="1"/>
          </p:cNvSpPr>
          <p:nvPr>
            <p:ph idx="1"/>
          </p:nvPr>
        </p:nvSpPr>
        <p:spPr/>
        <p:txBody>
          <a:bodyPr/>
          <a:lstStyle/>
          <a:p>
            <a:r>
              <a:rPr lang="en-GB" sz="1800" b="1" dirty="0"/>
              <a:t> </a:t>
            </a:r>
          </a:p>
          <a:p>
            <a:pPr marL="0" indent="0">
              <a:buNone/>
            </a:pPr>
            <a:r>
              <a:rPr lang="en-GB" sz="2400" dirty="0"/>
              <a:t>Assessment Component 1 – 50% - 2500 words – Report</a:t>
            </a:r>
          </a:p>
          <a:p>
            <a:pPr marL="0" indent="0">
              <a:buNone/>
            </a:pPr>
            <a:r>
              <a:rPr lang="en-GB" sz="2400" dirty="0"/>
              <a:t>Assessment Component 2 – 50% - 2500 words – Reflective Essay</a:t>
            </a:r>
          </a:p>
          <a:p>
            <a:pPr marL="0" indent="0">
              <a:buNone/>
            </a:pPr>
            <a:endParaRPr lang="en-GB" sz="2400" dirty="0"/>
          </a:p>
          <a:p>
            <a:pPr marL="0" indent="0">
              <a:buNone/>
            </a:pPr>
            <a:r>
              <a:rPr lang="en-GB" sz="2400" dirty="0"/>
              <a:t>Coursework 100%</a:t>
            </a:r>
          </a:p>
        </p:txBody>
      </p:sp>
    </p:spTree>
    <p:extLst>
      <p:ext uri="{BB962C8B-B14F-4D97-AF65-F5344CB8AC3E}">
        <p14:creationId xmlns:p14="http://schemas.microsoft.com/office/powerpoint/2010/main" val="2237183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6BFC0-2480-752F-CDE4-C507A759F2C6}"/>
              </a:ext>
            </a:extLst>
          </p:cNvPr>
          <p:cNvSpPr>
            <a:spLocks noGrp="1"/>
          </p:cNvSpPr>
          <p:nvPr>
            <p:ph type="title"/>
          </p:nvPr>
        </p:nvSpPr>
        <p:spPr>
          <a:xfrm>
            <a:off x="649224" y="645106"/>
            <a:ext cx="4766055" cy="1259894"/>
          </a:xfrm>
        </p:spPr>
        <p:txBody>
          <a:bodyPr>
            <a:normAutofit/>
          </a:bodyPr>
          <a:lstStyle/>
          <a:p>
            <a:pPr>
              <a:lnSpc>
                <a:spcPct val="90000"/>
              </a:lnSpc>
            </a:pPr>
            <a:r>
              <a:rPr lang="en-GB" sz="4000" b="1" dirty="0">
                <a:solidFill>
                  <a:srgbClr val="415357"/>
                </a:solidFill>
                <a:latin typeface="+mn-lt"/>
                <a:ea typeface="ADLaM Display" panose="020F0502020204030204" pitchFamily="2" charset="0"/>
                <a:cs typeface="ADLaM Display" panose="020F0502020204030204" pitchFamily="2" charset="0"/>
              </a:rPr>
              <a:t>What is Communication?</a:t>
            </a:r>
          </a:p>
        </p:txBody>
      </p:sp>
      <p:sp>
        <p:nvSpPr>
          <p:cNvPr id="3" name="Content Placeholder 2">
            <a:extLst>
              <a:ext uri="{FF2B5EF4-FFF2-40B4-BE49-F238E27FC236}">
                <a16:creationId xmlns:a16="http://schemas.microsoft.com/office/drawing/2014/main" id="{86C3FAEA-1D4B-45D8-E1E2-002A94AC3CC3}"/>
              </a:ext>
            </a:extLst>
          </p:cNvPr>
          <p:cNvSpPr>
            <a:spLocks noGrp="1"/>
          </p:cNvSpPr>
          <p:nvPr>
            <p:ph idx="1"/>
          </p:nvPr>
        </p:nvSpPr>
        <p:spPr>
          <a:xfrm>
            <a:off x="649224" y="2133600"/>
            <a:ext cx="5446776" cy="3759253"/>
          </a:xfrm>
        </p:spPr>
        <p:txBody>
          <a:bodyPr>
            <a:noAutofit/>
          </a:bodyPr>
          <a:lstStyle/>
          <a:p>
            <a:pPr>
              <a:buClr>
                <a:srgbClr val="E77A5E"/>
              </a:buClr>
            </a:pPr>
            <a:r>
              <a:rPr lang="en-GB" sz="3200" b="1" dirty="0"/>
              <a:t>Please write down what you think communication is – you each have 10 minutes to complete this</a:t>
            </a:r>
          </a:p>
        </p:txBody>
      </p:sp>
      <p:pic>
        <p:nvPicPr>
          <p:cNvPr id="5" name="Picture 4" descr="A person with his hand on his face&#10;&#10;Description automatically generated with medium confidence">
            <a:extLst>
              <a:ext uri="{FF2B5EF4-FFF2-40B4-BE49-F238E27FC236}">
                <a16:creationId xmlns:a16="http://schemas.microsoft.com/office/drawing/2014/main" id="{D5A7CE76-56D7-12B8-A9EB-3E28AF43E01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831" r="1" b="1"/>
          <a:stretch/>
        </p:blipFill>
        <p:spPr>
          <a:xfrm>
            <a:off x="4619543" y="10"/>
            <a:ext cx="7572457" cy="6853242"/>
          </a:xfrm>
          <a:prstGeom prst="rect">
            <a:avLst/>
          </a:prstGeom>
        </p:spPr>
      </p:pic>
    </p:spTree>
    <p:extLst>
      <p:ext uri="{BB962C8B-B14F-4D97-AF65-F5344CB8AC3E}">
        <p14:creationId xmlns:p14="http://schemas.microsoft.com/office/powerpoint/2010/main" val="2315789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F64BBAA4-C62B-4146-B49F-FE4CC4655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01521" y="286603"/>
            <a:ext cx="10254159" cy="898253"/>
          </a:xfrm>
        </p:spPr>
        <p:txBody>
          <a:bodyPr>
            <a:normAutofit/>
          </a:bodyPr>
          <a:lstStyle/>
          <a:p>
            <a:r>
              <a:rPr lang="en-GB" b="1" dirty="0"/>
              <a:t>International Business Communications</a:t>
            </a:r>
          </a:p>
        </p:txBody>
      </p:sp>
      <p:pic>
        <p:nvPicPr>
          <p:cNvPr id="19" name="Graphic 6" descr="Customer Review">
            <a:extLst>
              <a:ext uri="{FF2B5EF4-FFF2-40B4-BE49-F238E27FC236}">
                <a16:creationId xmlns:a16="http://schemas.microsoft.com/office/drawing/2014/main" id="{9C3F74A8-4EA7-80A9-95B4-8F0877249D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18187" y="2104325"/>
            <a:ext cx="2985226" cy="3094997"/>
          </a:xfrm>
          <a:prstGeom prst="rect">
            <a:avLst/>
          </a:prstGeom>
        </p:spPr>
      </p:pic>
      <p:sp>
        <p:nvSpPr>
          <p:cNvPr id="3" name="Content Placeholder 2"/>
          <p:cNvSpPr>
            <a:spLocks noGrp="1"/>
          </p:cNvSpPr>
          <p:nvPr>
            <p:ph idx="1"/>
          </p:nvPr>
        </p:nvSpPr>
        <p:spPr>
          <a:xfrm>
            <a:off x="3773510" y="1845734"/>
            <a:ext cx="8049295" cy="4023360"/>
          </a:xfrm>
        </p:spPr>
        <p:txBody>
          <a:bodyPr>
            <a:normAutofit fontScale="92500" lnSpcReduction="10000"/>
          </a:bodyPr>
          <a:lstStyle/>
          <a:p>
            <a:endParaRPr lang="en-US" altLang="en-US" sz="1600" b="1" dirty="0"/>
          </a:p>
          <a:p>
            <a:r>
              <a:rPr lang="en-US" altLang="en-US" dirty="0"/>
              <a:t>The process of communication is what allows us to interact with other people; without it, we would be unable to share knowledge or experiences with anything outside of ourselves.  Common forms of communication include speaking, writing, gestures, touch and broadcasting</a:t>
            </a:r>
          </a:p>
          <a:p>
            <a:endParaRPr lang="en-US" altLang="en-US" dirty="0"/>
          </a:p>
          <a:p>
            <a:r>
              <a:rPr lang="en-US" altLang="en-US" dirty="0"/>
              <a:t>International business consists of transactions that are devised and carried out across national borders to satisfy the objectives of individuals, companies, and organizations.</a:t>
            </a:r>
          </a:p>
          <a:p>
            <a:pPr marL="0" indent="0">
              <a:buNone/>
            </a:pPr>
            <a:r>
              <a:rPr lang="en-GB" b="1" dirty="0"/>
              <a:t> </a:t>
            </a:r>
          </a:p>
          <a:p>
            <a:r>
              <a:rPr lang="en-GB" dirty="0"/>
              <a:t> International Business Communication (IBC) are the interactive processes which allow communication across international boarders. This is sometimes also referred to as ‘global’ or ‘transcultural’ communication.</a:t>
            </a:r>
          </a:p>
        </p:txBody>
      </p:sp>
      <p:sp>
        <p:nvSpPr>
          <p:cNvPr id="20" name="Rectangle 11">
            <a:extLst>
              <a:ext uri="{FF2B5EF4-FFF2-40B4-BE49-F238E27FC236}">
                <a16:creationId xmlns:a16="http://schemas.microsoft.com/office/drawing/2014/main" id="{77C34054-98F8-4229-885E-04C52596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22AAB964-B835-4B93-A1F3-4A30D1F3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254437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9DC80-D339-5EA3-A12F-C5AFC6A2D53D}"/>
              </a:ext>
            </a:extLst>
          </p:cNvPr>
          <p:cNvSpPr>
            <a:spLocks noGrp="1"/>
          </p:cNvSpPr>
          <p:nvPr>
            <p:ph type="title"/>
          </p:nvPr>
        </p:nvSpPr>
        <p:spPr>
          <a:xfrm>
            <a:off x="4919730" y="624110"/>
            <a:ext cx="6584882" cy="908476"/>
          </a:xfrm>
        </p:spPr>
        <p:txBody>
          <a:bodyPr>
            <a:normAutofit fontScale="90000"/>
          </a:bodyPr>
          <a:lstStyle/>
          <a:p>
            <a:r>
              <a:rPr lang="en-GB" b="1" dirty="0"/>
              <a:t>How do People communicate? </a:t>
            </a:r>
          </a:p>
        </p:txBody>
      </p:sp>
      <p:sp>
        <p:nvSpPr>
          <p:cNvPr id="43" name="Content Placeholder 2">
            <a:extLst>
              <a:ext uri="{FF2B5EF4-FFF2-40B4-BE49-F238E27FC236}">
                <a16:creationId xmlns:a16="http://schemas.microsoft.com/office/drawing/2014/main" id="{A80DFC46-E75B-0CDD-8F81-517BAFE40C95}"/>
              </a:ext>
            </a:extLst>
          </p:cNvPr>
          <p:cNvSpPr>
            <a:spLocks noGrp="1"/>
          </p:cNvSpPr>
          <p:nvPr>
            <p:ph idx="1"/>
          </p:nvPr>
        </p:nvSpPr>
        <p:spPr>
          <a:xfrm>
            <a:off x="5074277" y="2133600"/>
            <a:ext cx="6430334" cy="3777622"/>
          </a:xfrm>
        </p:spPr>
        <p:txBody>
          <a:bodyPr>
            <a:normAutofit/>
          </a:bodyPr>
          <a:lstStyle/>
          <a:p>
            <a:pPr marL="0" indent="0">
              <a:buNone/>
            </a:pPr>
            <a:r>
              <a:rPr lang="en-GB" b="1" dirty="0"/>
              <a:t>People don’t always use word when communicating with others – How might they communicate, think about body language?</a:t>
            </a:r>
          </a:p>
          <a:p>
            <a:pPr marL="0" indent="0">
              <a:buNone/>
            </a:pPr>
            <a:endParaRPr lang="en-GB" b="1" dirty="0"/>
          </a:p>
          <a:p>
            <a:pPr marL="0" indent="0">
              <a:buNone/>
            </a:pPr>
            <a:r>
              <a:rPr lang="en-GB" b="1" dirty="0"/>
              <a:t>How many different body language gestures can you think of? </a:t>
            </a:r>
          </a:p>
        </p:txBody>
      </p:sp>
      <p:pic>
        <p:nvPicPr>
          <p:cNvPr id="42" name="Picture 4" descr="Different coloured question marks">
            <a:extLst>
              <a:ext uri="{FF2B5EF4-FFF2-40B4-BE49-F238E27FC236}">
                <a16:creationId xmlns:a16="http://schemas.microsoft.com/office/drawing/2014/main" id="{540B6B50-29B4-7BE3-45DF-AEC5187AD662}"/>
              </a:ext>
            </a:extLst>
          </p:cNvPr>
          <p:cNvPicPr>
            <a:picLocks noChangeAspect="1"/>
          </p:cNvPicPr>
          <p:nvPr/>
        </p:nvPicPr>
        <p:blipFill rotWithShape="1">
          <a:blip r:embed="rId2"/>
          <a:srcRect l="29151" r="32536"/>
          <a:stretch/>
        </p:blipFill>
        <p:spPr>
          <a:xfrm>
            <a:off x="-1555" y="1731"/>
            <a:ext cx="4671091" cy="6858000"/>
          </a:xfrm>
          <a:prstGeom prst="rect">
            <a:avLst/>
          </a:prstGeom>
        </p:spPr>
      </p:pic>
    </p:spTree>
    <p:extLst>
      <p:ext uri="{BB962C8B-B14F-4D97-AF65-F5344CB8AC3E}">
        <p14:creationId xmlns:p14="http://schemas.microsoft.com/office/powerpoint/2010/main" val="2486966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4D94-B9BA-B8C1-C0D7-9F25875EC6C9}"/>
              </a:ext>
            </a:extLst>
          </p:cNvPr>
          <p:cNvSpPr>
            <a:spLocks noGrp="1"/>
          </p:cNvSpPr>
          <p:nvPr>
            <p:ph type="title"/>
          </p:nvPr>
        </p:nvSpPr>
        <p:spPr/>
        <p:txBody>
          <a:bodyPr/>
          <a:lstStyle/>
          <a:p>
            <a:endParaRPr lang="en-GB"/>
          </a:p>
        </p:txBody>
      </p:sp>
      <p:pic>
        <p:nvPicPr>
          <p:cNvPr id="4" name="Online Media 3" title="Gestures Around the World">
            <a:hlinkClick r:id="" action="ppaction://media"/>
            <a:extLst>
              <a:ext uri="{FF2B5EF4-FFF2-40B4-BE49-F238E27FC236}">
                <a16:creationId xmlns:a16="http://schemas.microsoft.com/office/drawing/2014/main" id="{A2CDDC55-7313-4351-6BDF-5B8D6871A627}"/>
              </a:ext>
            </a:extLst>
          </p:cNvPr>
          <p:cNvPicPr>
            <a:picLocks noGrp="1" noRot="1" noChangeAspect="1"/>
          </p:cNvPicPr>
          <p:nvPr>
            <p:ph idx="1"/>
            <a:videoFile r:link="rId1"/>
          </p:nvPr>
        </p:nvPicPr>
        <p:blipFill>
          <a:blip r:embed="rId3"/>
          <a:stretch>
            <a:fillRect/>
          </a:stretch>
        </p:blipFill>
        <p:spPr>
          <a:xfrm>
            <a:off x="0" y="0"/>
            <a:ext cx="12138173" cy="6858000"/>
          </a:xfrm>
          <a:prstGeom prst="rect">
            <a:avLst/>
          </a:prstGeom>
        </p:spPr>
      </p:pic>
    </p:spTree>
    <p:extLst>
      <p:ext uri="{BB962C8B-B14F-4D97-AF65-F5344CB8AC3E}">
        <p14:creationId xmlns:p14="http://schemas.microsoft.com/office/powerpoint/2010/main" val="99734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4659520" y="624110"/>
            <a:ext cx="6845092" cy="1280890"/>
          </a:xfrm>
        </p:spPr>
        <p:txBody>
          <a:bodyPr>
            <a:normAutofit/>
          </a:bodyPr>
          <a:lstStyle/>
          <a:p>
            <a:pPr eaLnBrk="1" hangingPunct="1"/>
            <a:r>
              <a:rPr lang="en-AU" altLang="en-US" dirty="0"/>
              <a:t>Verbal vs Non Verbal</a:t>
            </a:r>
            <a:endParaRPr lang="en-US" altLang="en-US" dirty="0"/>
          </a:p>
        </p:txBody>
      </p:sp>
      <p:sp>
        <p:nvSpPr>
          <p:cNvPr id="92163" name="Rectangle 3"/>
          <p:cNvSpPr>
            <a:spLocks noGrp="1" noChangeArrowheads="1"/>
          </p:cNvSpPr>
          <p:nvPr>
            <p:ph idx="1"/>
          </p:nvPr>
        </p:nvSpPr>
        <p:spPr>
          <a:xfrm>
            <a:off x="2720545" y="1777284"/>
            <a:ext cx="9630294" cy="4456605"/>
          </a:xfrm>
        </p:spPr>
        <p:txBody>
          <a:bodyPr>
            <a:noAutofit/>
          </a:bodyPr>
          <a:lstStyle/>
          <a:p>
            <a:pPr eaLnBrk="1" hangingPunct="1">
              <a:lnSpc>
                <a:spcPct val="90000"/>
              </a:lnSpc>
            </a:pPr>
            <a:r>
              <a:rPr lang="en-US" altLang="en-US" sz="2000" dirty="0"/>
              <a:t>Can we communicate without words?</a:t>
            </a:r>
          </a:p>
          <a:p>
            <a:pPr eaLnBrk="1" hangingPunct="1">
              <a:lnSpc>
                <a:spcPct val="90000"/>
              </a:lnSpc>
            </a:pPr>
            <a:r>
              <a:rPr lang="en-US" altLang="en-US" sz="2000" u="sng" dirty="0"/>
              <a:t>Voice attributes</a:t>
            </a:r>
          </a:p>
          <a:p>
            <a:pPr eaLnBrk="1" hangingPunct="1">
              <a:lnSpc>
                <a:spcPct val="90000"/>
              </a:lnSpc>
            </a:pPr>
            <a:r>
              <a:rPr lang="en-US" altLang="en-US" sz="2000" dirty="0"/>
              <a:t>What are they and how do they affect communication?</a:t>
            </a:r>
          </a:p>
          <a:p>
            <a:pPr eaLnBrk="1" hangingPunct="1">
              <a:lnSpc>
                <a:spcPct val="90000"/>
              </a:lnSpc>
            </a:pPr>
            <a:endParaRPr lang="en-US" altLang="en-US" sz="800" dirty="0"/>
          </a:p>
          <a:p>
            <a:pPr eaLnBrk="1" hangingPunct="1">
              <a:lnSpc>
                <a:spcPct val="90000"/>
              </a:lnSpc>
            </a:pPr>
            <a:r>
              <a:rPr lang="en-US" altLang="en-US" sz="2000" u="sng" dirty="0"/>
              <a:t>Physical attributes</a:t>
            </a:r>
          </a:p>
          <a:p>
            <a:pPr eaLnBrk="1" hangingPunct="1">
              <a:lnSpc>
                <a:spcPct val="90000"/>
              </a:lnSpc>
            </a:pPr>
            <a:r>
              <a:rPr lang="en-US" altLang="en-US" sz="2000" dirty="0"/>
              <a:t>What could be considered here and how do they affect communication?</a:t>
            </a:r>
          </a:p>
          <a:p>
            <a:pPr eaLnBrk="1" hangingPunct="1">
              <a:lnSpc>
                <a:spcPct val="90000"/>
              </a:lnSpc>
            </a:pPr>
            <a:endParaRPr lang="en-US" altLang="en-US" sz="800" dirty="0"/>
          </a:p>
          <a:p>
            <a:pPr eaLnBrk="1" hangingPunct="1">
              <a:lnSpc>
                <a:spcPct val="90000"/>
              </a:lnSpc>
            </a:pPr>
            <a:r>
              <a:rPr lang="en-US" altLang="en-US" sz="2000" u="sng" dirty="0"/>
              <a:t>The power of touch</a:t>
            </a:r>
          </a:p>
          <a:p>
            <a:pPr eaLnBrk="1" hangingPunct="1">
              <a:lnSpc>
                <a:spcPct val="90000"/>
              </a:lnSpc>
            </a:pPr>
            <a:r>
              <a:rPr lang="en-US" altLang="en-US" sz="2000" dirty="0"/>
              <a:t>What and when is OK?</a:t>
            </a:r>
          </a:p>
          <a:p>
            <a:pPr eaLnBrk="1" hangingPunct="1">
              <a:lnSpc>
                <a:spcPct val="90000"/>
              </a:lnSpc>
            </a:pPr>
            <a:endParaRPr lang="en-US" altLang="en-US" sz="800" dirty="0"/>
          </a:p>
          <a:p>
            <a:pPr eaLnBrk="1" hangingPunct="1">
              <a:lnSpc>
                <a:spcPct val="90000"/>
              </a:lnSpc>
            </a:pPr>
            <a:r>
              <a:rPr lang="en-US" altLang="en-US" sz="2000" dirty="0"/>
              <a:t>Which is better, verbal or non verbal?</a:t>
            </a:r>
          </a:p>
        </p:txBody>
      </p:sp>
      <p:pic>
        <p:nvPicPr>
          <p:cNvPr id="92165" name="Picture 92164" descr="Wood human figure">
            <a:extLst>
              <a:ext uri="{FF2B5EF4-FFF2-40B4-BE49-F238E27FC236}">
                <a16:creationId xmlns:a16="http://schemas.microsoft.com/office/drawing/2014/main" id="{0906EDE8-74D6-68BB-8C27-615D6A90B8EC}"/>
              </a:ext>
            </a:extLst>
          </p:cNvPr>
          <p:cNvPicPr>
            <a:picLocks noChangeAspect="1"/>
          </p:cNvPicPr>
          <p:nvPr/>
        </p:nvPicPr>
        <p:blipFill rotWithShape="1">
          <a:blip r:embed="rId2"/>
          <a:srcRect l="11474" r="62047" b="-2"/>
          <a:stretch/>
        </p:blipFill>
        <p:spPr>
          <a:xfrm>
            <a:off x="20" y="1730"/>
            <a:ext cx="2720524" cy="6858000"/>
          </a:xfrm>
          <a:prstGeom prst="rect">
            <a:avLst/>
          </a:prstGeom>
        </p:spPr>
      </p:pic>
    </p:spTree>
    <p:extLst>
      <p:ext uri="{BB962C8B-B14F-4D97-AF65-F5344CB8AC3E}">
        <p14:creationId xmlns:p14="http://schemas.microsoft.com/office/powerpoint/2010/main" val="42624473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2162"/>
                                        </p:tgtEl>
                                        <p:attrNameLst>
                                          <p:attrName>style.visibility</p:attrName>
                                        </p:attrNameLst>
                                      </p:cBhvr>
                                      <p:to>
                                        <p:strVal val="visible"/>
                                      </p:to>
                                    </p:set>
                                    <p:animEffect transition="in" filter="fade">
                                      <p:cBhvr>
                                        <p:cTn id="7" dur="1000"/>
                                        <p:tgtEl>
                                          <p:spTgt spid="92162"/>
                                        </p:tgtEl>
                                      </p:cBhvr>
                                    </p:animEffect>
                                    <p:anim calcmode="lin" valueType="num">
                                      <p:cBhvr>
                                        <p:cTn id="8" dur="1000" fill="hold"/>
                                        <p:tgtEl>
                                          <p:spTgt spid="92162"/>
                                        </p:tgtEl>
                                        <p:attrNameLst>
                                          <p:attrName>ppt_x</p:attrName>
                                        </p:attrNameLst>
                                      </p:cBhvr>
                                      <p:tavLst>
                                        <p:tav tm="0">
                                          <p:val>
                                            <p:strVal val="#ppt_x"/>
                                          </p:val>
                                        </p:tav>
                                        <p:tav tm="100000">
                                          <p:val>
                                            <p:strVal val="#ppt_x"/>
                                          </p:val>
                                        </p:tav>
                                      </p:tavLst>
                                    </p:anim>
                                    <p:anim calcmode="lin" valueType="num">
                                      <p:cBhvr>
                                        <p:cTn id="9" dur="1000" fill="hold"/>
                                        <p:tgtEl>
                                          <p:spTgt spid="92162"/>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23" presetClass="entr" presetSubtype="16" fill="hold" grpId="0" nodeType="clickEffect">
                                  <p:stCondLst>
                                    <p:cond delay="0"/>
                                  </p:stCondLst>
                                  <p:childTnLst>
                                    <p:set>
                                      <p:cBhvr>
                                        <p:cTn id="13" dur="1" fill="hold">
                                          <p:stCondLst>
                                            <p:cond delay="0"/>
                                          </p:stCondLst>
                                        </p:cTn>
                                        <p:tgtEl>
                                          <p:spTgt spid="92163">
                                            <p:txEl>
                                              <p:pRg st="0" end="0"/>
                                            </p:txEl>
                                          </p:spTgt>
                                        </p:tgtEl>
                                        <p:attrNameLst>
                                          <p:attrName>style.visibility</p:attrName>
                                        </p:attrNameLst>
                                      </p:cBhvr>
                                      <p:to>
                                        <p:strVal val="visible"/>
                                      </p:to>
                                    </p:set>
                                    <p:anim calcmode="lin" valueType="num">
                                      <p:cBhvr>
                                        <p:cTn id="14" dur="2000" fill="hold"/>
                                        <p:tgtEl>
                                          <p:spTgt spid="92163">
                                            <p:txEl>
                                              <p:pRg st="0" end="0"/>
                                            </p:txEl>
                                          </p:spTgt>
                                        </p:tgtEl>
                                        <p:attrNameLst>
                                          <p:attrName>ppt_w</p:attrName>
                                        </p:attrNameLst>
                                      </p:cBhvr>
                                      <p:tavLst>
                                        <p:tav tm="0">
                                          <p:val>
                                            <p:fltVal val="0"/>
                                          </p:val>
                                        </p:tav>
                                        <p:tav tm="100000">
                                          <p:val>
                                            <p:strVal val="#ppt_w"/>
                                          </p:val>
                                        </p:tav>
                                      </p:tavLst>
                                    </p:anim>
                                    <p:anim calcmode="lin" valueType="num">
                                      <p:cBhvr>
                                        <p:cTn id="15" dur="2000" fill="hold"/>
                                        <p:tgtEl>
                                          <p:spTgt spid="92163">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3" presetClass="entr" presetSubtype="16" fill="hold" grpId="0" nodeType="clickEffect">
                                  <p:stCondLst>
                                    <p:cond delay="0"/>
                                  </p:stCondLst>
                                  <p:childTnLst>
                                    <p:set>
                                      <p:cBhvr>
                                        <p:cTn id="19" dur="1" fill="hold">
                                          <p:stCondLst>
                                            <p:cond delay="0"/>
                                          </p:stCondLst>
                                        </p:cTn>
                                        <p:tgtEl>
                                          <p:spTgt spid="92163">
                                            <p:txEl>
                                              <p:pRg st="1" end="1"/>
                                            </p:txEl>
                                          </p:spTgt>
                                        </p:tgtEl>
                                        <p:attrNameLst>
                                          <p:attrName>style.visibility</p:attrName>
                                        </p:attrNameLst>
                                      </p:cBhvr>
                                      <p:to>
                                        <p:strVal val="visible"/>
                                      </p:to>
                                    </p:set>
                                    <p:anim calcmode="lin" valueType="num">
                                      <p:cBhvr>
                                        <p:cTn id="20" dur="1000" fill="hold"/>
                                        <p:tgtEl>
                                          <p:spTgt spid="92163">
                                            <p:txEl>
                                              <p:pRg st="1" end="1"/>
                                            </p:txEl>
                                          </p:spTgt>
                                        </p:tgtEl>
                                        <p:attrNameLst>
                                          <p:attrName>ppt_w</p:attrName>
                                        </p:attrNameLst>
                                      </p:cBhvr>
                                      <p:tavLst>
                                        <p:tav tm="0">
                                          <p:val>
                                            <p:fltVal val="0"/>
                                          </p:val>
                                        </p:tav>
                                        <p:tav tm="100000">
                                          <p:val>
                                            <p:strVal val="#ppt_w"/>
                                          </p:val>
                                        </p:tav>
                                      </p:tavLst>
                                    </p:anim>
                                    <p:anim calcmode="lin" valueType="num">
                                      <p:cBhvr>
                                        <p:cTn id="21" dur="1000" fill="hold"/>
                                        <p:tgtEl>
                                          <p:spTgt spid="92163">
                                            <p:txEl>
                                              <p:pRg st="1" end="1"/>
                                            </p:txEl>
                                          </p:spTgt>
                                        </p:tgtEl>
                                        <p:attrNameLst>
                                          <p:attrName>ppt_h</p:attrName>
                                        </p:attrNameLst>
                                      </p:cBhvr>
                                      <p:tavLst>
                                        <p:tav tm="0">
                                          <p:val>
                                            <p:fltVal val="0"/>
                                          </p:val>
                                        </p:tav>
                                        <p:tav tm="100000">
                                          <p:val>
                                            <p:strVal val="#ppt_h"/>
                                          </p:val>
                                        </p:tav>
                                      </p:tavLst>
                                    </p:anim>
                                  </p:childTnLst>
                                </p:cTn>
                              </p:par>
                              <p:par>
                                <p:cTn id="22" presetID="23" presetClass="entr" presetSubtype="16" fill="hold" grpId="0" nodeType="withEffect">
                                  <p:stCondLst>
                                    <p:cond delay="0"/>
                                  </p:stCondLst>
                                  <p:childTnLst>
                                    <p:set>
                                      <p:cBhvr>
                                        <p:cTn id="23" dur="1" fill="hold">
                                          <p:stCondLst>
                                            <p:cond delay="0"/>
                                          </p:stCondLst>
                                        </p:cTn>
                                        <p:tgtEl>
                                          <p:spTgt spid="92163">
                                            <p:txEl>
                                              <p:pRg st="2" end="2"/>
                                            </p:txEl>
                                          </p:spTgt>
                                        </p:tgtEl>
                                        <p:attrNameLst>
                                          <p:attrName>style.visibility</p:attrName>
                                        </p:attrNameLst>
                                      </p:cBhvr>
                                      <p:to>
                                        <p:strVal val="visible"/>
                                      </p:to>
                                    </p:set>
                                    <p:anim calcmode="lin" valueType="num">
                                      <p:cBhvr>
                                        <p:cTn id="24" dur="1000" fill="hold"/>
                                        <p:tgtEl>
                                          <p:spTgt spid="92163">
                                            <p:txEl>
                                              <p:pRg st="2" end="2"/>
                                            </p:txEl>
                                          </p:spTgt>
                                        </p:tgtEl>
                                        <p:attrNameLst>
                                          <p:attrName>ppt_w</p:attrName>
                                        </p:attrNameLst>
                                      </p:cBhvr>
                                      <p:tavLst>
                                        <p:tav tm="0">
                                          <p:val>
                                            <p:fltVal val="0"/>
                                          </p:val>
                                        </p:tav>
                                        <p:tav tm="100000">
                                          <p:val>
                                            <p:strVal val="#ppt_w"/>
                                          </p:val>
                                        </p:tav>
                                      </p:tavLst>
                                    </p:anim>
                                    <p:anim calcmode="lin" valueType="num">
                                      <p:cBhvr>
                                        <p:cTn id="25" dur="1000" fill="hold"/>
                                        <p:tgtEl>
                                          <p:spTgt spid="92163">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6" fill="hold" nodeType="clickPar">
                      <p:stCondLst>
                        <p:cond delay="indefinite"/>
                      </p:stCondLst>
                      <p:childTnLst>
                        <p:par>
                          <p:cTn id="27" fill="hold" nodeType="withGroup">
                            <p:stCondLst>
                              <p:cond delay="0"/>
                            </p:stCondLst>
                            <p:childTnLst>
                              <p:par>
                                <p:cTn id="28" presetID="23" presetClass="entr" presetSubtype="16" fill="hold" grpId="0" nodeType="clickEffect">
                                  <p:stCondLst>
                                    <p:cond delay="0"/>
                                  </p:stCondLst>
                                  <p:childTnLst>
                                    <p:set>
                                      <p:cBhvr>
                                        <p:cTn id="29" dur="1" fill="hold">
                                          <p:stCondLst>
                                            <p:cond delay="0"/>
                                          </p:stCondLst>
                                        </p:cTn>
                                        <p:tgtEl>
                                          <p:spTgt spid="92163">
                                            <p:txEl>
                                              <p:pRg st="4" end="4"/>
                                            </p:txEl>
                                          </p:spTgt>
                                        </p:tgtEl>
                                        <p:attrNameLst>
                                          <p:attrName>style.visibility</p:attrName>
                                        </p:attrNameLst>
                                      </p:cBhvr>
                                      <p:to>
                                        <p:strVal val="visible"/>
                                      </p:to>
                                    </p:set>
                                    <p:anim calcmode="lin" valueType="num">
                                      <p:cBhvr>
                                        <p:cTn id="30" dur="1000" fill="hold"/>
                                        <p:tgtEl>
                                          <p:spTgt spid="92163">
                                            <p:txEl>
                                              <p:pRg st="4" end="4"/>
                                            </p:txEl>
                                          </p:spTgt>
                                        </p:tgtEl>
                                        <p:attrNameLst>
                                          <p:attrName>ppt_w</p:attrName>
                                        </p:attrNameLst>
                                      </p:cBhvr>
                                      <p:tavLst>
                                        <p:tav tm="0">
                                          <p:val>
                                            <p:fltVal val="0"/>
                                          </p:val>
                                        </p:tav>
                                        <p:tav tm="100000">
                                          <p:val>
                                            <p:strVal val="#ppt_w"/>
                                          </p:val>
                                        </p:tav>
                                      </p:tavLst>
                                    </p:anim>
                                    <p:anim calcmode="lin" valueType="num">
                                      <p:cBhvr>
                                        <p:cTn id="31" dur="1000" fill="hold"/>
                                        <p:tgtEl>
                                          <p:spTgt spid="92163">
                                            <p:txEl>
                                              <p:pRg st="4" end="4"/>
                                            </p:txEl>
                                          </p:spTgt>
                                        </p:tgtEl>
                                        <p:attrNameLst>
                                          <p:attrName>ppt_h</p:attrName>
                                        </p:attrNameLst>
                                      </p:cBhvr>
                                      <p:tavLst>
                                        <p:tav tm="0">
                                          <p:val>
                                            <p:fltVal val="0"/>
                                          </p:val>
                                        </p:tav>
                                        <p:tav tm="100000">
                                          <p:val>
                                            <p:strVal val="#ppt_h"/>
                                          </p:val>
                                        </p:tav>
                                      </p:tavLst>
                                    </p:anim>
                                  </p:childTnLst>
                                </p:cTn>
                              </p:par>
                              <p:par>
                                <p:cTn id="32" presetID="23" presetClass="entr" presetSubtype="16" fill="hold" grpId="0" nodeType="withEffect">
                                  <p:stCondLst>
                                    <p:cond delay="0"/>
                                  </p:stCondLst>
                                  <p:childTnLst>
                                    <p:set>
                                      <p:cBhvr>
                                        <p:cTn id="33" dur="1" fill="hold">
                                          <p:stCondLst>
                                            <p:cond delay="0"/>
                                          </p:stCondLst>
                                        </p:cTn>
                                        <p:tgtEl>
                                          <p:spTgt spid="92163">
                                            <p:txEl>
                                              <p:pRg st="5" end="5"/>
                                            </p:txEl>
                                          </p:spTgt>
                                        </p:tgtEl>
                                        <p:attrNameLst>
                                          <p:attrName>style.visibility</p:attrName>
                                        </p:attrNameLst>
                                      </p:cBhvr>
                                      <p:to>
                                        <p:strVal val="visible"/>
                                      </p:to>
                                    </p:set>
                                    <p:anim calcmode="lin" valueType="num">
                                      <p:cBhvr>
                                        <p:cTn id="34" dur="1000" fill="hold"/>
                                        <p:tgtEl>
                                          <p:spTgt spid="92163">
                                            <p:txEl>
                                              <p:pRg st="5" end="5"/>
                                            </p:txEl>
                                          </p:spTgt>
                                        </p:tgtEl>
                                        <p:attrNameLst>
                                          <p:attrName>ppt_w</p:attrName>
                                        </p:attrNameLst>
                                      </p:cBhvr>
                                      <p:tavLst>
                                        <p:tav tm="0">
                                          <p:val>
                                            <p:fltVal val="0"/>
                                          </p:val>
                                        </p:tav>
                                        <p:tav tm="100000">
                                          <p:val>
                                            <p:strVal val="#ppt_w"/>
                                          </p:val>
                                        </p:tav>
                                      </p:tavLst>
                                    </p:anim>
                                    <p:anim calcmode="lin" valueType="num">
                                      <p:cBhvr>
                                        <p:cTn id="35" dur="1000" fill="hold"/>
                                        <p:tgtEl>
                                          <p:spTgt spid="92163">
                                            <p:txEl>
                                              <p:pRg st="5" end="5"/>
                                            </p:txEl>
                                          </p:spTgt>
                                        </p:tgtEl>
                                        <p:attrNameLst>
                                          <p:attrName>ppt_h</p:attrName>
                                        </p:attrNameLst>
                                      </p:cBhvr>
                                      <p:tavLst>
                                        <p:tav tm="0">
                                          <p:val>
                                            <p:fltVal val="0"/>
                                          </p:val>
                                        </p:tav>
                                        <p:tav tm="100000">
                                          <p:val>
                                            <p:strVal val="#ppt_h"/>
                                          </p:val>
                                        </p:tav>
                                      </p:tavLst>
                                    </p:anim>
                                  </p:childTnLst>
                                </p:cTn>
                              </p:par>
                            </p:childTnLst>
                          </p:cTn>
                        </p:par>
                      </p:childTnLst>
                    </p:cTn>
                  </p:par>
                  <p:par>
                    <p:cTn id="36" fill="hold" nodeType="clickPar">
                      <p:stCondLst>
                        <p:cond delay="indefinite"/>
                      </p:stCondLst>
                      <p:childTnLst>
                        <p:par>
                          <p:cTn id="37" fill="hold" nodeType="withGroup">
                            <p:stCondLst>
                              <p:cond delay="0"/>
                            </p:stCondLst>
                            <p:childTnLst>
                              <p:par>
                                <p:cTn id="38" presetID="23" presetClass="entr" presetSubtype="16" fill="hold" grpId="0" nodeType="clickEffect">
                                  <p:stCondLst>
                                    <p:cond delay="0"/>
                                  </p:stCondLst>
                                  <p:childTnLst>
                                    <p:set>
                                      <p:cBhvr>
                                        <p:cTn id="39" dur="1" fill="hold">
                                          <p:stCondLst>
                                            <p:cond delay="0"/>
                                          </p:stCondLst>
                                        </p:cTn>
                                        <p:tgtEl>
                                          <p:spTgt spid="92163">
                                            <p:txEl>
                                              <p:pRg st="7" end="7"/>
                                            </p:txEl>
                                          </p:spTgt>
                                        </p:tgtEl>
                                        <p:attrNameLst>
                                          <p:attrName>style.visibility</p:attrName>
                                        </p:attrNameLst>
                                      </p:cBhvr>
                                      <p:to>
                                        <p:strVal val="visible"/>
                                      </p:to>
                                    </p:set>
                                    <p:anim calcmode="lin" valueType="num">
                                      <p:cBhvr>
                                        <p:cTn id="40" dur="1000" fill="hold"/>
                                        <p:tgtEl>
                                          <p:spTgt spid="92163">
                                            <p:txEl>
                                              <p:pRg st="7" end="7"/>
                                            </p:txEl>
                                          </p:spTgt>
                                        </p:tgtEl>
                                        <p:attrNameLst>
                                          <p:attrName>ppt_w</p:attrName>
                                        </p:attrNameLst>
                                      </p:cBhvr>
                                      <p:tavLst>
                                        <p:tav tm="0">
                                          <p:val>
                                            <p:fltVal val="0"/>
                                          </p:val>
                                        </p:tav>
                                        <p:tav tm="100000">
                                          <p:val>
                                            <p:strVal val="#ppt_w"/>
                                          </p:val>
                                        </p:tav>
                                      </p:tavLst>
                                    </p:anim>
                                    <p:anim calcmode="lin" valueType="num">
                                      <p:cBhvr>
                                        <p:cTn id="41" dur="1000" fill="hold"/>
                                        <p:tgtEl>
                                          <p:spTgt spid="92163">
                                            <p:txEl>
                                              <p:pRg st="7" end="7"/>
                                            </p:txEl>
                                          </p:spTgt>
                                        </p:tgtEl>
                                        <p:attrNameLst>
                                          <p:attrName>ppt_h</p:attrName>
                                        </p:attrNameLst>
                                      </p:cBhvr>
                                      <p:tavLst>
                                        <p:tav tm="0">
                                          <p:val>
                                            <p:fltVal val="0"/>
                                          </p:val>
                                        </p:tav>
                                        <p:tav tm="100000">
                                          <p:val>
                                            <p:strVal val="#ppt_h"/>
                                          </p:val>
                                        </p:tav>
                                      </p:tavLst>
                                    </p:anim>
                                  </p:childTnLst>
                                </p:cTn>
                              </p:par>
                              <p:par>
                                <p:cTn id="42" presetID="23" presetClass="entr" presetSubtype="16" fill="hold" grpId="0" nodeType="withEffect">
                                  <p:stCondLst>
                                    <p:cond delay="0"/>
                                  </p:stCondLst>
                                  <p:childTnLst>
                                    <p:set>
                                      <p:cBhvr>
                                        <p:cTn id="43" dur="1" fill="hold">
                                          <p:stCondLst>
                                            <p:cond delay="0"/>
                                          </p:stCondLst>
                                        </p:cTn>
                                        <p:tgtEl>
                                          <p:spTgt spid="92163">
                                            <p:txEl>
                                              <p:pRg st="8" end="8"/>
                                            </p:txEl>
                                          </p:spTgt>
                                        </p:tgtEl>
                                        <p:attrNameLst>
                                          <p:attrName>style.visibility</p:attrName>
                                        </p:attrNameLst>
                                      </p:cBhvr>
                                      <p:to>
                                        <p:strVal val="visible"/>
                                      </p:to>
                                    </p:set>
                                    <p:anim calcmode="lin" valueType="num">
                                      <p:cBhvr>
                                        <p:cTn id="44" dur="1000" fill="hold"/>
                                        <p:tgtEl>
                                          <p:spTgt spid="92163">
                                            <p:txEl>
                                              <p:pRg st="8" end="8"/>
                                            </p:txEl>
                                          </p:spTgt>
                                        </p:tgtEl>
                                        <p:attrNameLst>
                                          <p:attrName>ppt_w</p:attrName>
                                        </p:attrNameLst>
                                      </p:cBhvr>
                                      <p:tavLst>
                                        <p:tav tm="0">
                                          <p:val>
                                            <p:fltVal val="0"/>
                                          </p:val>
                                        </p:tav>
                                        <p:tav tm="100000">
                                          <p:val>
                                            <p:strVal val="#ppt_w"/>
                                          </p:val>
                                        </p:tav>
                                      </p:tavLst>
                                    </p:anim>
                                    <p:anim calcmode="lin" valueType="num">
                                      <p:cBhvr>
                                        <p:cTn id="45" dur="1000" fill="hold"/>
                                        <p:tgtEl>
                                          <p:spTgt spid="92163">
                                            <p:txEl>
                                              <p:pRg st="8" end="8"/>
                                            </p:txEl>
                                          </p:spTgt>
                                        </p:tgtEl>
                                        <p:attrNameLst>
                                          <p:attrName>ppt_h</p:attrName>
                                        </p:attrNameLst>
                                      </p:cBhvr>
                                      <p:tavLst>
                                        <p:tav tm="0">
                                          <p:val>
                                            <p:fltVal val="0"/>
                                          </p:val>
                                        </p:tav>
                                        <p:tav tm="100000">
                                          <p:val>
                                            <p:strVal val="#ppt_h"/>
                                          </p:val>
                                        </p:tav>
                                      </p:tavLst>
                                    </p:anim>
                                  </p:childTnLst>
                                </p:cTn>
                              </p:par>
                            </p:childTnLst>
                          </p:cTn>
                        </p:par>
                      </p:childTnLst>
                    </p:cTn>
                  </p:par>
                  <p:par>
                    <p:cTn id="46" fill="hold" nodeType="clickPar">
                      <p:stCondLst>
                        <p:cond delay="indefinite"/>
                      </p:stCondLst>
                      <p:childTnLst>
                        <p:par>
                          <p:cTn id="47" fill="hold" nodeType="withGroup">
                            <p:stCondLst>
                              <p:cond delay="0"/>
                            </p:stCondLst>
                            <p:childTnLst>
                              <p:par>
                                <p:cTn id="48" presetID="23" presetClass="entr" presetSubtype="16" fill="hold" grpId="0" nodeType="clickEffect">
                                  <p:stCondLst>
                                    <p:cond delay="0"/>
                                  </p:stCondLst>
                                  <p:childTnLst>
                                    <p:set>
                                      <p:cBhvr>
                                        <p:cTn id="49" dur="1" fill="hold">
                                          <p:stCondLst>
                                            <p:cond delay="0"/>
                                          </p:stCondLst>
                                        </p:cTn>
                                        <p:tgtEl>
                                          <p:spTgt spid="92163">
                                            <p:txEl>
                                              <p:pRg st="10" end="10"/>
                                            </p:txEl>
                                          </p:spTgt>
                                        </p:tgtEl>
                                        <p:attrNameLst>
                                          <p:attrName>style.visibility</p:attrName>
                                        </p:attrNameLst>
                                      </p:cBhvr>
                                      <p:to>
                                        <p:strVal val="visible"/>
                                      </p:to>
                                    </p:set>
                                    <p:anim calcmode="lin" valueType="num">
                                      <p:cBhvr>
                                        <p:cTn id="50" dur="1000" fill="hold"/>
                                        <p:tgtEl>
                                          <p:spTgt spid="92163">
                                            <p:txEl>
                                              <p:pRg st="10" end="10"/>
                                            </p:txEl>
                                          </p:spTgt>
                                        </p:tgtEl>
                                        <p:attrNameLst>
                                          <p:attrName>ppt_w</p:attrName>
                                        </p:attrNameLst>
                                      </p:cBhvr>
                                      <p:tavLst>
                                        <p:tav tm="0">
                                          <p:val>
                                            <p:fltVal val="0"/>
                                          </p:val>
                                        </p:tav>
                                        <p:tav tm="100000">
                                          <p:val>
                                            <p:strVal val="#ppt_w"/>
                                          </p:val>
                                        </p:tav>
                                      </p:tavLst>
                                    </p:anim>
                                    <p:anim calcmode="lin" valueType="num">
                                      <p:cBhvr>
                                        <p:cTn id="51" dur="1000" fill="hold"/>
                                        <p:tgtEl>
                                          <p:spTgt spid="92163">
                                            <p:txEl>
                                              <p:pRg st="10" end="10"/>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62" grpId="0"/>
      <p:bldP spid="9216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1097280" y="286603"/>
            <a:ext cx="10058400" cy="753211"/>
          </a:xfrm>
        </p:spPr>
        <p:txBody>
          <a:bodyPr/>
          <a:lstStyle/>
          <a:p>
            <a:pPr eaLnBrk="1" hangingPunct="1"/>
            <a:r>
              <a:rPr lang="en-US" altLang="en-US" dirty="0"/>
              <a:t>The Communication Equation</a:t>
            </a:r>
            <a:endParaRPr lang="en-AU" altLang="en-US" dirty="0"/>
          </a:p>
        </p:txBody>
      </p:sp>
      <p:sp>
        <p:nvSpPr>
          <p:cNvPr id="97283" name="Rectangle 3"/>
          <p:cNvSpPr>
            <a:spLocks noGrp="1" noChangeArrowheads="1"/>
          </p:cNvSpPr>
          <p:nvPr>
            <p:ph idx="1"/>
          </p:nvPr>
        </p:nvSpPr>
        <p:spPr>
          <a:xfrm>
            <a:off x="322118" y="1341438"/>
            <a:ext cx="11502737" cy="5256212"/>
          </a:xfrm>
        </p:spPr>
        <p:txBody>
          <a:bodyPr>
            <a:normAutofit fontScale="85000" lnSpcReduction="20000"/>
          </a:bodyPr>
          <a:lstStyle/>
          <a:p>
            <a:pPr algn="l" eaLnBrk="1" hangingPunct="1">
              <a:lnSpc>
                <a:spcPct val="80000"/>
              </a:lnSpc>
            </a:pPr>
            <a:r>
              <a:rPr lang="en-US" altLang="en-US" sz="2000" b="1" dirty="0"/>
              <a:t>What you </a:t>
            </a:r>
            <a:r>
              <a:rPr lang="en-US" altLang="en-US" sz="2000" b="1" u="sng" dirty="0"/>
              <a:t>hear</a:t>
            </a:r>
          </a:p>
          <a:p>
            <a:pPr algn="l" eaLnBrk="1" hangingPunct="1">
              <a:lnSpc>
                <a:spcPct val="80000"/>
              </a:lnSpc>
            </a:pPr>
            <a:r>
              <a:rPr lang="en-US" altLang="en-US" sz="1600" b="1" dirty="0"/>
              <a:t>Tone of voice</a:t>
            </a:r>
          </a:p>
          <a:p>
            <a:pPr algn="l" eaLnBrk="1" hangingPunct="1">
              <a:lnSpc>
                <a:spcPct val="80000"/>
              </a:lnSpc>
            </a:pPr>
            <a:r>
              <a:rPr lang="en-US" altLang="en-US" sz="1600" b="1" dirty="0"/>
              <a:t>Vocal clarity</a:t>
            </a:r>
          </a:p>
          <a:p>
            <a:pPr algn="l" eaLnBrk="1" hangingPunct="1">
              <a:lnSpc>
                <a:spcPct val="80000"/>
              </a:lnSpc>
            </a:pPr>
            <a:r>
              <a:rPr lang="en-US" altLang="en-US" sz="1600" b="1" dirty="0"/>
              <a:t>Verbal expressiveness     			     			 	</a:t>
            </a:r>
            <a:r>
              <a:rPr lang="en-US" altLang="en-US" sz="2000" b="1" dirty="0"/>
              <a:t>37% of the message</a:t>
            </a:r>
          </a:p>
          <a:p>
            <a:pPr algn="l" eaLnBrk="1" hangingPunct="1">
              <a:lnSpc>
                <a:spcPct val="80000"/>
              </a:lnSpc>
            </a:pPr>
            <a:endParaRPr lang="en-US" altLang="en-US" sz="2000" b="1" dirty="0"/>
          </a:p>
          <a:p>
            <a:pPr algn="l" eaLnBrk="1" hangingPunct="1">
              <a:lnSpc>
                <a:spcPct val="80000"/>
              </a:lnSpc>
            </a:pPr>
            <a:r>
              <a:rPr lang="en-US" altLang="en-US" sz="2000" b="1" dirty="0"/>
              <a:t>What you </a:t>
            </a:r>
            <a:r>
              <a:rPr lang="en-US" altLang="en-US" sz="2000" b="1" u="sng" dirty="0"/>
              <a:t>see or feel</a:t>
            </a:r>
          </a:p>
          <a:p>
            <a:pPr algn="l" eaLnBrk="1" hangingPunct="1">
              <a:lnSpc>
                <a:spcPct val="80000"/>
              </a:lnSpc>
            </a:pPr>
            <a:r>
              <a:rPr lang="en-US" altLang="en-US" sz="1600" b="1" dirty="0"/>
              <a:t>Facial expression</a:t>
            </a:r>
          </a:p>
          <a:p>
            <a:pPr algn="l" eaLnBrk="1" hangingPunct="1">
              <a:lnSpc>
                <a:spcPct val="80000"/>
              </a:lnSpc>
            </a:pPr>
            <a:r>
              <a:rPr lang="en-US" altLang="en-US" sz="1600" b="1" dirty="0"/>
              <a:t>Dress and grooming                                       </a:t>
            </a:r>
          </a:p>
          <a:p>
            <a:pPr algn="l" eaLnBrk="1" hangingPunct="1">
              <a:lnSpc>
                <a:spcPct val="80000"/>
              </a:lnSpc>
            </a:pPr>
            <a:r>
              <a:rPr lang="en-US" altLang="en-US" sz="1600" b="1" dirty="0"/>
              <a:t>Posture</a:t>
            </a:r>
          </a:p>
          <a:p>
            <a:pPr algn="l" eaLnBrk="1" hangingPunct="1">
              <a:lnSpc>
                <a:spcPct val="80000"/>
              </a:lnSpc>
            </a:pPr>
            <a:r>
              <a:rPr lang="en-US" altLang="en-US" sz="1600" b="1" dirty="0"/>
              <a:t>Eye contact</a:t>
            </a:r>
          </a:p>
          <a:p>
            <a:pPr algn="l" eaLnBrk="1" hangingPunct="1">
              <a:lnSpc>
                <a:spcPct val="80000"/>
              </a:lnSpc>
            </a:pPr>
            <a:r>
              <a:rPr lang="en-US" altLang="en-US" sz="1600" b="1" dirty="0"/>
              <a:t>Touch</a:t>
            </a:r>
          </a:p>
          <a:p>
            <a:pPr algn="l" eaLnBrk="1" hangingPunct="1">
              <a:lnSpc>
                <a:spcPct val="80000"/>
              </a:lnSpc>
            </a:pPr>
            <a:r>
              <a:rPr lang="en-US" altLang="en-US" sz="1600" b="1" dirty="0"/>
              <a:t>Gesture</a:t>
            </a:r>
          </a:p>
          <a:p>
            <a:pPr algn="l" eaLnBrk="1" hangingPunct="1">
              <a:lnSpc>
                <a:spcPct val="80000"/>
              </a:lnSpc>
            </a:pPr>
            <a:r>
              <a:rPr lang="en-US" altLang="en-US" sz="1600" b="1" dirty="0"/>
              <a:t>Setting</a:t>
            </a:r>
          </a:p>
          <a:p>
            <a:pPr algn="l" eaLnBrk="1" hangingPunct="1">
              <a:lnSpc>
                <a:spcPct val="80000"/>
              </a:lnSpc>
            </a:pPr>
            <a:r>
              <a:rPr lang="en-US" altLang="en-US" sz="1600" b="1" dirty="0"/>
              <a:t>Status of speaker					      			</a:t>
            </a:r>
            <a:r>
              <a:rPr lang="en-US" altLang="en-US" sz="2000" b="1" dirty="0"/>
              <a:t>55% of the message</a:t>
            </a:r>
          </a:p>
          <a:p>
            <a:pPr algn="l" eaLnBrk="1" hangingPunct="1">
              <a:lnSpc>
                <a:spcPct val="80000"/>
              </a:lnSpc>
            </a:pPr>
            <a:endParaRPr lang="en-US" altLang="en-US" sz="1600" b="1" dirty="0"/>
          </a:p>
          <a:p>
            <a:pPr algn="l" eaLnBrk="1" hangingPunct="1">
              <a:lnSpc>
                <a:spcPct val="80000"/>
              </a:lnSpc>
            </a:pPr>
            <a:r>
              <a:rPr lang="en-US" altLang="en-US" sz="2000" b="1" u="sng" dirty="0">
                <a:solidFill>
                  <a:srgbClr val="FF3300"/>
                </a:solidFill>
              </a:rPr>
              <a:t>WORDS</a:t>
            </a:r>
            <a:r>
              <a:rPr lang="en-US" altLang="en-US" sz="2000" b="1" dirty="0">
                <a:solidFill>
                  <a:srgbClr val="FF3300"/>
                </a:solidFill>
              </a:rPr>
              <a:t> …				     				8% of the message!</a:t>
            </a:r>
            <a:endParaRPr lang="en-AU" altLang="en-US" sz="2000" b="1" dirty="0">
              <a:solidFill>
                <a:srgbClr val="FF3300"/>
              </a:solidFill>
            </a:endParaRPr>
          </a:p>
          <a:p>
            <a:pPr eaLnBrk="1" hangingPunct="1">
              <a:lnSpc>
                <a:spcPct val="80000"/>
              </a:lnSpc>
            </a:pPr>
            <a:endParaRPr lang="en-AU" altLang="en-US" dirty="0"/>
          </a:p>
        </p:txBody>
      </p:sp>
      <p:pic>
        <p:nvPicPr>
          <p:cNvPr id="12292" name="Picture 4" descr="MCBD08317_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5869" y="1341438"/>
            <a:ext cx="1776413"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MCj0238189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6775" y="3559969"/>
            <a:ext cx="2514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6" descr="MCj0304071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1637" y="5516562"/>
            <a:ext cx="904875" cy="68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7-Point Star 1"/>
          <p:cNvSpPr/>
          <p:nvPr/>
        </p:nvSpPr>
        <p:spPr>
          <a:xfrm>
            <a:off x="7357534" y="2688168"/>
            <a:ext cx="3234266" cy="2561166"/>
          </a:xfrm>
          <a:prstGeom prst="star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 women words are even less important and feelings more!</a:t>
            </a:r>
          </a:p>
        </p:txBody>
      </p:sp>
    </p:spTree>
    <p:extLst>
      <p:ext uri="{BB962C8B-B14F-4D97-AF65-F5344CB8AC3E}">
        <p14:creationId xmlns:p14="http://schemas.microsoft.com/office/powerpoint/2010/main" val="164825798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97282"/>
                                        </p:tgtEl>
                                        <p:attrNameLst>
                                          <p:attrName>style.visibility</p:attrName>
                                        </p:attrNameLst>
                                      </p:cBhvr>
                                      <p:to>
                                        <p:strVal val="visible"/>
                                      </p:to>
                                    </p:set>
                                    <p:animEffect transition="in" filter="fade">
                                      <p:cBhvr>
                                        <p:cTn id="7" dur="1000"/>
                                        <p:tgtEl>
                                          <p:spTgt spid="97282"/>
                                        </p:tgtEl>
                                      </p:cBhvr>
                                    </p:animEffect>
                                    <p:anim calcmode="lin" valueType="num">
                                      <p:cBhvr>
                                        <p:cTn id="8" dur="1000" fill="hold"/>
                                        <p:tgtEl>
                                          <p:spTgt spid="97282"/>
                                        </p:tgtEl>
                                        <p:attrNameLst>
                                          <p:attrName>ppt_x</p:attrName>
                                        </p:attrNameLst>
                                      </p:cBhvr>
                                      <p:tavLst>
                                        <p:tav tm="0">
                                          <p:val>
                                            <p:strVal val="#ppt_x"/>
                                          </p:val>
                                        </p:tav>
                                        <p:tav tm="100000">
                                          <p:val>
                                            <p:strVal val="#ppt_x"/>
                                          </p:val>
                                        </p:tav>
                                      </p:tavLst>
                                    </p:anim>
                                    <p:anim calcmode="lin" valueType="num">
                                      <p:cBhvr>
                                        <p:cTn id="9" dur="1000" fill="hold"/>
                                        <p:tgtEl>
                                          <p:spTgt spid="9728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grpId="0" nodeType="afterEffect">
                                  <p:stCondLst>
                                    <p:cond delay="0"/>
                                  </p:stCondLst>
                                  <p:childTnLst>
                                    <p:set>
                                      <p:cBhvr>
                                        <p:cTn id="12" dur="1" fill="hold">
                                          <p:stCondLst>
                                            <p:cond delay="0"/>
                                          </p:stCondLst>
                                        </p:cTn>
                                        <p:tgtEl>
                                          <p:spTgt spid="97283">
                                            <p:txEl>
                                              <p:pRg st="0" end="0"/>
                                            </p:txEl>
                                          </p:spTgt>
                                        </p:tgtEl>
                                        <p:attrNameLst>
                                          <p:attrName>style.visibility</p:attrName>
                                        </p:attrNameLst>
                                      </p:cBhvr>
                                      <p:to>
                                        <p:strVal val="visible"/>
                                      </p:to>
                                    </p:set>
                                    <p:anim calcmode="lin" valueType="num">
                                      <p:cBhvr>
                                        <p:cTn id="13" dur="1000" fill="hold"/>
                                        <p:tgtEl>
                                          <p:spTgt spid="97283">
                                            <p:txEl>
                                              <p:pRg st="0" end="0"/>
                                            </p:txEl>
                                          </p:spTgt>
                                        </p:tgtEl>
                                        <p:attrNameLst>
                                          <p:attrName>ppt_w</p:attrName>
                                        </p:attrNameLst>
                                      </p:cBhvr>
                                      <p:tavLst>
                                        <p:tav tm="0">
                                          <p:val>
                                            <p:fltVal val="0"/>
                                          </p:val>
                                        </p:tav>
                                        <p:tav tm="100000">
                                          <p:val>
                                            <p:strVal val="#ppt_w"/>
                                          </p:val>
                                        </p:tav>
                                      </p:tavLst>
                                    </p:anim>
                                    <p:anim calcmode="lin" valueType="num">
                                      <p:cBhvr>
                                        <p:cTn id="14" dur="1000" fill="hold"/>
                                        <p:tgtEl>
                                          <p:spTgt spid="97283">
                                            <p:txEl>
                                              <p:pRg st="0" end="0"/>
                                            </p:txEl>
                                          </p:spTgt>
                                        </p:tgtEl>
                                        <p:attrNameLst>
                                          <p:attrName>ppt_h</p:attrName>
                                        </p:attrNameLst>
                                      </p:cBhvr>
                                      <p:tavLst>
                                        <p:tav tm="0">
                                          <p:val>
                                            <p:fltVal val="0"/>
                                          </p:val>
                                        </p:tav>
                                        <p:tav tm="100000">
                                          <p:val>
                                            <p:strVal val="#ppt_h"/>
                                          </p:val>
                                        </p:tav>
                                      </p:tavLst>
                                    </p:anim>
                                  </p:childTnLst>
                                </p:cTn>
                              </p:par>
                              <p:par>
                                <p:cTn id="15" presetID="23" presetClass="entr" presetSubtype="16" fill="hold" grpId="0" nodeType="withEffect">
                                  <p:stCondLst>
                                    <p:cond delay="0"/>
                                  </p:stCondLst>
                                  <p:childTnLst>
                                    <p:set>
                                      <p:cBhvr>
                                        <p:cTn id="16" dur="1" fill="hold">
                                          <p:stCondLst>
                                            <p:cond delay="0"/>
                                          </p:stCondLst>
                                        </p:cTn>
                                        <p:tgtEl>
                                          <p:spTgt spid="97283">
                                            <p:txEl>
                                              <p:pRg st="1" end="1"/>
                                            </p:txEl>
                                          </p:spTgt>
                                        </p:tgtEl>
                                        <p:attrNameLst>
                                          <p:attrName>style.visibility</p:attrName>
                                        </p:attrNameLst>
                                      </p:cBhvr>
                                      <p:to>
                                        <p:strVal val="visible"/>
                                      </p:to>
                                    </p:set>
                                    <p:anim calcmode="lin" valueType="num">
                                      <p:cBhvr>
                                        <p:cTn id="17" dur="1000" fill="hold"/>
                                        <p:tgtEl>
                                          <p:spTgt spid="97283">
                                            <p:txEl>
                                              <p:pRg st="1" end="1"/>
                                            </p:txEl>
                                          </p:spTgt>
                                        </p:tgtEl>
                                        <p:attrNameLst>
                                          <p:attrName>ppt_w</p:attrName>
                                        </p:attrNameLst>
                                      </p:cBhvr>
                                      <p:tavLst>
                                        <p:tav tm="0">
                                          <p:val>
                                            <p:fltVal val="0"/>
                                          </p:val>
                                        </p:tav>
                                        <p:tav tm="100000">
                                          <p:val>
                                            <p:strVal val="#ppt_w"/>
                                          </p:val>
                                        </p:tav>
                                      </p:tavLst>
                                    </p:anim>
                                    <p:anim calcmode="lin" valueType="num">
                                      <p:cBhvr>
                                        <p:cTn id="18" dur="1000" fill="hold"/>
                                        <p:tgtEl>
                                          <p:spTgt spid="97283">
                                            <p:txEl>
                                              <p:pRg st="1" end="1"/>
                                            </p:txEl>
                                          </p:spTgt>
                                        </p:tgtEl>
                                        <p:attrNameLst>
                                          <p:attrName>ppt_h</p:attrName>
                                        </p:attrNameLst>
                                      </p:cBhvr>
                                      <p:tavLst>
                                        <p:tav tm="0">
                                          <p:val>
                                            <p:fltVal val="0"/>
                                          </p:val>
                                        </p:tav>
                                        <p:tav tm="100000">
                                          <p:val>
                                            <p:strVal val="#ppt_h"/>
                                          </p:val>
                                        </p:tav>
                                      </p:tavLst>
                                    </p:anim>
                                  </p:childTnLst>
                                </p:cTn>
                              </p:par>
                              <p:par>
                                <p:cTn id="19" presetID="23" presetClass="entr" presetSubtype="16" fill="hold" grpId="0" nodeType="withEffect">
                                  <p:stCondLst>
                                    <p:cond delay="0"/>
                                  </p:stCondLst>
                                  <p:childTnLst>
                                    <p:set>
                                      <p:cBhvr>
                                        <p:cTn id="20" dur="1" fill="hold">
                                          <p:stCondLst>
                                            <p:cond delay="0"/>
                                          </p:stCondLst>
                                        </p:cTn>
                                        <p:tgtEl>
                                          <p:spTgt spid="97283">
                                            <p:txEl>
                                              <p:pRg st="2" end="2"/>
                                            </p:txEl>
                                          </p:spTgt>
                                        </p:tgtEl>
                                        <p:attrNameLst>
                                          <p:attrName>style.visibility</p:attrName>
                                        </p:attrNameLst>
                                      </p:cBhvr>
                                      <p:to>
                                        <p:strVal val="visible"/>
                                      </p:to>
                                    </p:set>
                                    <p:anim calcmode="lin" valueType="num">
                                      <p:cBhvr>
                                        <p:cTn id="21" dur="1000" fill="hold"/>
                                        <p:tgtEl>
                                          <p:spTgt spid="9728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97283">
                                            <p:txEl>
                                              <p:pRg st="2" end="2"/>
                                            </p:txEl>
                                          </p:spTgt>
                                        </p:tgtEl>
                                        <p:attrNameLst>
                                          <p:attrName>ppt_h</p:attrName>
                                        </p:attrNameLst>
                                      </p:cBhvr>
                                      <p:tavLst>
                                        <p:tav tm="0">
                                          <p:val>
                                            <p:fltVal val="0"/>
                                          </p:val>
                                        </p:tav>
                                        <p:tav tm="100000">
                                          <p:val>
                                            <p:strVal val="#ppt_h"/>
                                          </p:val>
                                        </p:tav>
                                      </p:tavLst>
                                    </p:anim>
                                  </p:childTnLst>
                                </p:cTn>
                              </p:par>
                              <p:par>
                                <p:cTn id="23" presetID="23" presetClass="entr" presetSubtype="16" fill="hold" grpId="0" nodeType="withEffect">
                                  <p:stCondLst>
                                    <p:cond delay="0"/>
                                  </p:stCondLst>
                                  <p:childTnLst>
                                    <p:set>
                                      <p:cBhvr>
                                        <p:cTn id="24" dur="1" fill="hold">
                                          <p:stCondLst>
                                            <p:cond delay="0"/>
                                          </p:stCondLst>
                                        </p:cTn>
                                        <p:tgtEl>
                                          <p:spTgt spid="97283">
                                            <p:txEl>
                                              <p:pRg st="3" end="3"/>
                                            </p:txEl>
                                          </p:spTgt>
                                        </p:tgtEl>
                                        <p:attrNameLst>
                                          <p:attrName>style.visibility</p:attrName>
                                        </p:attrNameLst>
                                      </p:cBhvr>
                                      <p:to>
                                        <p:strVal val="visible"/>
                                      </p:to>
                                    </p:set>
                                    <p:anim calcmode="lin" valueType="num">
                                      <p:cBhvr>
                                        <p:cTn id="25" dur="1000" fill="hold"/>
                                        <p:tgtEl>
                                          <p:spTgt spid="97283">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97283">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3" presetClass="entr" presetSubtype="16" fill="hold" grpId="0" nodeType="clickEffect">
                                  <p:stCondLst>
                                    <p:cond delay="0"/>
                                  </p:stCondLst>
                                  <p:childTnLst>
                                    <p:set>
                                      <p:cBhvr>
                                        <p:cTn id="30" dur="1" fill="hold">
                                          <p:stCondLst>
                                            <p:cond delay="0"/>
                                          </p:stCondLst>
                                        </p:cTn>
                                        <p:tgtEl>
                                          <p:spTgt spid="97283">
                                            <p:txEl>
                                              <p:pRg st="5" end="5"/>
                                            </p:txEl>
                                          </p:spTgt>
                                        </p:tgtEl>
                                        <p:attrNameLst>
                                          <p:attrName>style.visibility</p:attrName>
                                        </p:attrNameLst>
                                      </p:cBhvr>
                                      <p:to>
                                        <p:strVal val="visible"/>
                                      </p:to>
                                    </p:set>
                                    <p:anim calcmode="lin" valueType="num">
                                      <p:cBhvr>
                                        <p:cTn id="31" dur="1000" fill="hold"/>
                                        <p:tgtEl>
                                          <p:spTgt spid="97283">
                                            <p:txEl>
                                              <p:pRg st="5" end="5"/>
                                            </p:txEl>
                                          </p:spTgt>
                                        </p:tgtEl>
                                        <p:attrNameLst>
                                          <p:attrName>ppt_w</p:attrName>
                                        </p:attrNameLst>
                                      </p:cBhvr>
                                      <p:tavLst>
                                        <p:tav tm="0">
                                          <p:val>
                                            <p:fltVal val="0"/>
                                          </p:val>
                                        </p:tav>
                                        <p:tav tm="100000">
                                          <p:val>
                                            <p:strVal val="#ppt_w"/>
                                          </p:val>
                                        </p:tav>
                                      </p:tavLst>
                                    </p:anim>
                                    <p:anim calcmode="lin" valueType="num">
                                      <p:cBhvr>
                                        <p:cTn id="32" dur="1000" fill="hold"/>
                                        <p:tgtEl>
                                          <p:spTgt spid="97283">
                                            <p:txEl>
                                              <p:pRg st="5" end="5"/>
                                            </p:txEl>
                                          </p:spTgt>
                                        </p:tgtEl>
                                        <p:attrNameLst>
                                          <p:attrName>ppt_h</p:attrName>
                                        </p:attrNameLst>
                                      </p:cBhvr>
                                      <p:tavLst>
                                        <p:tav tm="0">
                                          <p:val>
                                            <p:fltVal val="0"/>
                                          </p:val>
                                        </p:tav>
                                        <p:tav tm="100000">
                                          <p:val>
                                            <p:strVal val="#ppt_h"/>
                                          </p:val>
                                        </p:tav>
                                      </p:tavLst>
                                    </p:anim>
                                  </p:childTnLst>
                                </p:cTn>
                              </p:par>
                              <p:par>
                                <p:cTn id="33" presetID="23" presetClass="entr" presetSubtype="16" fill="hold" grpId="0" nodeType="withEffect">
                                  <p:stCondLst>
                                    <p:cond delay="0"/>
                                  </p:stCondLst>
                                  <p:childTnLst>
                                    <p:set>
                                      <p:cBhvr>
                                        <p:cTn id="34" dur="1" fill="hold">
                                          <p:stCondLst>
                                            <p:cond delay="0"/>
                                          </p:stCondLst>
                                        </p:cTn>
                                        <p:tgtEl>
                                          <p:spTgt spid="97283">
                                            <p:txEl>
                                              <p:pRg st="6" end="6"/>
                                            </p:txEl>
                                          </p:spTgt>
                                        </p:tgtEl>
                                        <p:attrNameLst>
                                          <p:attrName>style.visibility</p:attrName>
                                        </p:attrNameLst>
                                      </p:cBhvr>
                                      <p:to>
                                        <p:strVal val="visible"/>
                                      </p:to>
                                    </p:set>
                                    <p:anim calcmode="lin" valueType="num">
                                      <p:cBhvr>
                                        <p:cTn id="35" dur="1000" fill="hold"/>
                                        <p:tgtEl>
                                          <p:spTgt spid="97283">
                                            <p:txEl>
                                              <p:pRg st="6" end="6"/>
                                            </p:txEl>
                                          </p:spTgt>
                                        </p:tgtEl>
                                        <p:attrNameLst>
                                          <p:attrName>ppt_w</p:attrName>
                                        </p:attrNameLst>
                                      </p:cBhvr>
                                      <p:tavLst>
                                        <p:tav tm="0">
                                          <p:val>
                                            <p:fltVal val="0"/>
                                          </p:val>
                                        </p:tav>
                                        <p:tav tm="100000">
                                          <p:val>
                                            <p:strVal val="#ppt_w"/>
                                          </p:val>
                                        </p:tav>
                                      </p:tavLst>
                                    </p:anim>
                                    <p:anim calcmode="lin" valueType="num">
                                      <p:cBhvr>
                                        <p:cTn id="36" dur="1000" fill="hold"/>
                                        <p:tgtEl>
                                          <p:spTgt spid="97283">
                                            <p:txEl>
                                              <p:pRg st="6" end="6"/>
                                            </p:txEl>
                                          </p:spTgt>
                                        </p:tgtEl>
                                        <p:attrNameLst>
                                          <p:attrName>ppt_h</p:attrName>
                                        </p:attrNameLst>
                                      </p:cBhvr>
                                      <p:tavLst>
                                        <p:tav tm="0">
                                          <p:val>
                                            <p:fltVal val="0"/>
                                          </p:val>
                                        </p:tav>
                                        <p:tav tm="100000">
                                          <p:val>
                                            <p:strVal val="#ppt_h"/>
                                          </p:val>
                                        </p:tav>
                                      </p:tavLst>
                                    </p:anim>
                                  </p:childTnLst>
                                </p:cTn>
                              </p:par>
                              <p:par>
                                <p:cTn id="37" presetID="23" presetClass="entr" presetSubtype="16" fill="hold" grpId="0" nodeType="withEffect">
                                  <p:stCondLst>
                                    <p:cond delay="0"/>
                                  </p:stCondLst>
                                  <p:childTnLst>
                                    <p:set>
                                      <p:cBhvr>
                                        <p:cTn id="38" dur="1" fill="hold">
                                          <p:stCondLst>
                                            <p:cond delay="0"/>
                                          </p:stCondLst>
                                        </p:cTn>
                                        <p:tgtEl>
                                          <p:spTgt spid="97283">
                                            <p:txEl>
                                              <p:pRg st="7" end="7"/>
                                            </p:txEl>
                                          </p:spTgt>
                                        </p:tgtEl>
                                        <p:attrNameLst>
                                          <p:attrName>style.visibility</p:attrName>
                                        </p:attrNameLst>
                                      </p:cBhvr>
                                      <p:to>
                                        <p:strVal val="visible"/>
                                      </p:to>
                                    </p:set>
                                    <p:anim calcmode="lin" valueType="num">
                                      <p:cBhvr>
                                        <p:cTn id="39" dur="1000" fill="hold"/>
                                        <p:tgtEl>
                                          <p:spTgt spid="97283">
                                            <p:txEl>
                                              <p:pRg st="7" end="7"/>
                                            </p:txEl>
                                          </p:spTgt>
                                        </p:tgtEl>
                                        <p:attrNameLst>
                                          <p:attrName>ppt_w</p:attrName>
                                        </p:attrNameLst>
                                      </p:cBhvr>
                                      <p:tavLst>
                                        <p:tav tm="0">
                                          <p:val>
                                            <p:fltVal val="0"/>
                                          </p:val>
                                        </p:tav>
                                        <p:tav tm="100000">
                                          <p:val>
                                            <p:strVal val="#ppt_w"/>
                                          </p:val>
                                        </p:tav>
                                      </p:tavLst>
                                    </p:anim>
                                    <p:anim calcmode="lin" valueType="num">
                                      <p:cBhvr>
                                        <p:cTn id="40" dur="1000" fill="hold"/>
                                        <p:tgtEl>
                                          <p:spTgt spid="97283">
                                            <p:txEl>
                                              <p:pRg st="7" end="7"/>
                                            </p:txEl>
                                          </p:spTgt>
                                        </p:tgtEl>
                                        <p:attrNameLst>
                                          <p:attrName>ppt_h</p:attrName>
                                        </p:attrNameLst>
                                      </p:cBhvr>
                                      <p:tavLst>
                                        <p:tav tm="0">
                                          <p:val>
                                            <p:fltVal val="0"/>
                                          </p:val>
                                        </p:tav>
                                        <p:tav tm="100000">
                                          <p:val>
                                            <p:strVal val="#ppt_h"/>
                                          </p:val>
                                        </p:tav>
                                      </p:tavLst>
                                    </p:anim>
                                  </p:childTnLst>
                                </p:cTn>
                              </p:par>
                              <p:par>
                                <p:cTn id="41" presetID="23" presetClass="entr" presetSubtype="16" fill="hold" grpId="0" nodeType="withEffect">
                                  <p:stCondLst>
                                    <p:cond delay="0"/>
                                  </p:stCondLst>
                                  <p:childTnLst>
                                    <p:set>
                                      <p:cBhvr>
                                        <p:cTn id="42" dur="1" fill="hold">
                                          <p:stCondLst>
                                            <p:cond delay="0"/>
                                          </p:stCondLst>
                                        </p:cTn>
                                        <p:tgtEl>
                                          <p:spTgt spid="97283">
                                            <p:txEl>
                                              <p:pRg st="8" end="8"/>
                                            </p:txEl>
                                          </p:spTgt>
                                        </p:tgtEl>
                                        <p:attrNameLst>
                                          <p:attrName>style.visibility</p:attrName>
                                        </p:attrNameLst>
                                      </p:cBhvr>
                                      <p:to>
                                        <p:strVal val="visible"/>
                                      </p:to>
                                    </p:set>
                                    <p:anim calcmode="lin" valueType="num">
                                      <p:cBhvr>
                                        <p:cTn id="43" dur="1000" fill="hold"/>
                                        <p:tgtEl>
                                          <p:spTgt spid="97283">
                                            <p:txEl>
                                              <p:pRg st="8" end="8"/>
                                            </p:txEl>
                                          </p:spTgt>
                                        </p:tgtEl>
                                        <p:attrNameLst>
                                          <p:attrName>ppt_w</p:attrName>
                                        </p:attrNameLst>
                                      </p:cBhvr>
                                      <p:tavLst>
                                        <p:tav tm="0">
                                          <p:val>
                                            <p:fltVal val="0"/>
                                          </p:val>
                                        </p:tav>
                                        <p:tav tm="100000">
                                          <p:val>
                                            <p:strVal val="#ppt_w"/>
                                          </p:val>
                                        </p:tav>
                                      </p:tavLst>
                                    </p:anim>
                                    <p:anim calcmode="lin" valueType="num">
                                      <p:cBhvr>
                                        <p:cTn id="44" dur="1000" fill="hold"/>
                                        <p:tgtEl>
                                          <p:spTgt spid="97283">
                                            <p:txEl>
                                              <p:pRg st="8" end="8"/>
                                            </p:txEl>
                                          </p:spTgt>
                                        </p:tgtEl>
                                        <p:attrNameLst>
                                          <p:attrName>ppt_h</p:attrName>
                                        </p:attrNameLst>
                                      </p:cBhvr>
                                      <p:tavLst>
                                        <p:tav tm="0">
                                          <p:val>
                                            <p:fltVal val="0"/>
                                          </p:val>
                                        </p:tav>
                                        <p:tav tm="100000">
                                          <p:val>
                                            <p:strVal val="#ppt_h"/>
                                          </p:val>
                                        </p:tav>
                                      </p:tavLst>
                                    </p:anim>
                                  </p:childTnLst>
                                </p:cTn>
                              </p:par>
                              <p:par>
                                <p:cTn id="45" presetID="23" presetClass="entr" presetSubtype="16" fill="hold" grpId="0" nodeType="withEffect">
                                  <p:stCondLst>
                                    <p:cond delay="0"/>
                                  </p:stCondLst>
                                  <p:childTnLst>
                                    <p:set>
                                      <p:cBhvr>
                                        <p:cTn id="46" dur="1" fill="hold">
                                          <p:stCondLst>
                                            <p:cond delay="0"/>
                                          </p:stCondLst>
                                        </p:cTn>
                                        <p:tgtEl>
                                          <p:spTgt spid="97283">
                                            <p:txEl>
                                              <p:pRg st="9" end="9"/>
                                            </p:txEl>
                                          </p:spTgt>
                                        </p:tgtEl>
                                        <p:attrNameLst>
                                          <p:attrName>style.visibility</p:attrName>
                                        </p:attrNameLst>
                                      </p:cBhvr>
                                      <p:to>
                                        <p:strVal val="visible"/>
                                      </p:to>
                                    </p:set>
                                    <p:anim calcmode="lin" valueType="num">
                                      <p:cBhvr>
                                        <p:cTn id="47" dur="1000" fill="hold"/>
                                        <p:tgtEl>
                                          <p:spTgt spid="97283">
                                            <p:txEl>
                                              <p:pRg st="9" end="9"/>
                                            </p:txEl>
                                          </p:spTgt>
                                        </p:tgtEl>
                                        <p:attrNameLst>
                                          <p:attrName>ppt_w</p:attrName>
                                        </p:attrNameLst>
                                      </p:cBhvr>
                                      <p:tavLst>
                                        <p:tav tm="0">
                                          <p:val>
                                            <p:fltVal val="0"/>
                                          </p:val>
                                        </p:tav>
                                        <p:tav tm="100000">
                                          <p:val>
                                            <p:strVal val="#ppt_w"/>
                                          </p:val>
                                        </p:tav>
                                      </p:tavLst>
                                    </p:anim>
                                    <p:anim calcmode="lin" valueType="num">
                                      <p:cBhvr>
                                        <p:cTn id="48" dur="1000" fill="hold"/>
                                        <p:tgtEl>
                                          <p:spTgt spid="97283">
                                            <p:txEl>
                                              <p:pRg st="9" end="9"/>
                                            </p:txEl>
                                          </p:spTgt>
                                        </p:tgtEl>
                                        <p:attrNameLst>
                                          <p:attrName>ppt_h</p:attrName>
                                        </p:attrNameLst>
                                      </p:cBhvr>
                                      <p:tavLst>
                                        <p:tav tm="0">
                                          <p:val>
                                            <p:fltVal val="0"/>
                                          </p:val>
                                        </p:tav>
                                        <p:tav tm="100000">
                                          <p:val>
                                            <p:strVal val="#ppt_h"/>
                                          </p:val>
                                        </p:tav>
                                      </p:tavLst>
                                    </p:anim>
                                  </p:childTnLst>
                                </p:cTn>
                              </p:par>
                              <p:par>
                                <p:cTn id="49" presetID="23" presetClass="entr" presetSubtype="16" fill="hold" grpId="0" nodeType="withEffect">
                                  <p:stCondLst>
                                    <p:cond delay="0"/>
                                  </p:stCondLst>
                                  <p:childTnLst>
                                    <p:set>
                                      <p:cBhvr>
                                        <p:cTn id="50" dur="1" fill="hold">
                                          <p:stCondLst>
                                            <p:cond delay="0"/>
                                          </p:stCondLst>
                                        </p:cTn>
                                        <p:tgtEl>
                                          <p:spTgt spid="97283">
                                            <p:txEl>
                                              <p:pRg st="10" end="10"/>
                                            </p:txEl>
                                          </p:spTgt>
                                        </p:tgtEl>
                                        <p:attrNameLst>
                                          <p:attrName>style.visibility</p:attrName>
                                        </p:attrNameLst>
                                      </p:cBhvr>
                                      <p:to>
                                        <p:strVal val="visible"/>
                                      </p:to>
                                    </p:set>
                                    <p:anim calcmode="lin" valueType="num">
                                      <p:cBhvr>
                                        <p:cTn id="51" dur="1000" fill="hold"/>
                                        <p:tgtEl>
                                          <p:spTgt spid="97283">
                                            <p:txEl>
                                              <p:pRg st="10" end="10"/>
                                            </p:txEl>
                                          </p:spTgt>
                                        </p:tgtEl>
                                        <p:attrNameLst>
                                          <p:attrName>ppt_w</p:attrName>
                                        </p:attrNameLst>
                                      </p:cBhvr>
                                      <p:tavLst>
                                        <p:tav tm="0">
                                          <p:val>
                                            <p:fltVal val="0"/>
                                          </p:val>
                                        </p:tav>
                                        <p:tav tm="100000">
                                          <p:val>
                                            <p:strVal val="#ppt_w"/>
                                          </p:val>
                                        </p:tav>
                                      </p:tavLst>
                                    </p:anim>
                                    <p:anim calcmode="lin" valueType="num">
                                      <p:cBhvr>
                                        <p:cTn id="52" dur="1000" fill="hold"/>
                                        <p:tgtEl>
                                          <p:spTgt spid="97283">
                                            <p:txEl>
                                              <p:pRg st="10" end="10"/>
                                            </p:txEl>
                                          </p:spTgt>
                                        </p:tgtEl>
                                        <p:attrNameLst>
                                          <p:attrName>ppt_h</p:attrName>
                                        </p:attrNameLst>
                                      </p:cBhvr>
                                      <p:tavLst>
                                        <p:tav tm="0">
                                          <p:val>
                                            <p:fltVal val="0"/>
                                          </p:val>
                                        </p:tav>
                                        <p:tav tm="100000">
                                          <p:val>
                                            <p:strVal val="#ppt_h"/>
                                          </p:val>
                                        </p:tav>
                                      </p:tavLst>
                                    </p:anim>
                                  </p:childTnLst>
                                </p:cTn>
                              </p:par>
                              <p:par>
                                <p:cTn id="53" presetID="23" presetClass="entr" presetSubtype="16" fill="hold" grpId="0" nodeType="withEffect">
                                  <p:stCondLst>
                                    <p:cond delay="0"/>
                                  </p:stCondLst>
                                  <p:childTnLst>
                                    <p:set>
                                      <p:cBhvr>
                                        <p:cTn id="54" dur="1" fill="hold">
                                          <p:stCondLst>
                                            <p:cond delay="0"/>
                                          </p:stCondLst>
                                        </p:cTn>
                                        <p:tgtEl>
                                          <p:spTgt spid="97283">
                                            <p:txEl>
                                              <p:pRg st="11" end="11"/>
                                            </p:txEl>
                                          </p:spTgt>
                                        </p:tgtEl>
                                        <p:attrNameLst>
                                          <p:attrName>style.visibility</p:attrName>
                                        </p:attrNameLst>
                                      </p:cBhvr>
                                      <p:to>
                                        <p:strVal val="visible"/>
                                      </p:to>
                                    </p:set>
                                    <p:anim calcmode="lin" valueType="num">
                                      <p:cBhvr>
                                        <p:cTn id="55" dur="1000" fill="hold"/>
                                        <p:tgtEl>
                                          <p:spTgt spid="97283">
                                            <p:txEl>
                                              <p:pRg st="11" end="11"/>
                                            </p:txEl>
                                          </p:spTgt>
                                        </p:tgtEl>
                                        <p:attrNameLst>
                                          <p:attrName>ppt_w</p:attrName>
                                        </p:attrNameLst>
                                      </p:cBhvr>
                                      <p:tavLst>
                                        <p:tav tm="0">
                                          <p:val>
                                            <p:fltVal val="0"/>
                                          </p:val>
                                        </p:tav>
                                        <p:tav tm="100000">
                                          <p:val>
                                            <p:strVal val="#ppt_w"/>
                                          </p:val>
                                        </p:tav>
                                      </p:tavLst>
                                    </p:anim>
                                    <p:anim calcmode="lin" valueType="num">
                                      <p:cBhvr>
                                        <p:cTn id="56" dur="1000" fill="hold"/>
                                        <p:tgtEl>
                                          <p:spTgt spid="97283">
                                            <p:txEl>
                                              <p:pRg st="11" end="11"/>
                                            </p:txEl>
                                          </p:spTgt>
                                        </p:tgtEl>
                                        <p:attrNameLst>
                                          <p:attrName>ppt_h</p:attrName>
                                        </p:attrNameLst>
                                      </p:cBhvr>
                                      <p:tavLst>
                                        <p:tav tm="0">
                                          <p:val>
                                            <p:fltVal val="0"/>
                                          </p:val>
                                        </p:tav>
                                        <p:tav tm="100000">
                                          <p:val>
                                            <p:strVal val="#ppt_h"/>
                                          </p:val>
                                        </p:tav>
                                      </p:tavLst>
                                    </p:anim>
                                  </p:childTnLst>
                                </p:cTn>
                              </p:par>
                              <p:par>
                                <p:cTn id="57" presetID="23" presetClass="entr" presetSubtype="16" fill="hold" grpId="0" nodeType="withEffect">
                                  <p:stCondLst>
                                    <p:cond delay="0"/>
                                  </p:stCondLst>
                                  <p:childTnLst>
                                    <p:set>
                                      <p:cBhvr>
                                        <p:cTn id="58" dur="1" fill="hold">
                                          <p:stCondLst>
                                            <p:cond delay="0"/>
                                          </p:stCondLst>
                                        </p:cTn>
                                        <p:tgtEl>
                                          <p:spTgt spid="97283">
                                            <p:txEl>
                                              <p:pRg st="12" end="12"/>
                                            </p:txEl>
                                          </p:spTgt>
                                        </p:tgtEl>
                                        <p:attrNameLst>
                                          <p:attrName>style.visibility</p:attrName>
                                        </p:attrNameLst>
                                      </p:cBhvr>
                                      <p:to>
                                        <p:strVal val="visible"/>
                                      </p:to>
                                    </p:set>
                                    <p:anim calcmode="lin" valueType="num">
                                      <p:cBhvr>
                                        <p:cTn id="59" dur="1000" fill="hold"/>
                                        <p:tgtEl>
                                          <p:spTgt spid="97283">
                                            <p:txEl>
                                              <p:pRg st="12" end="12"/>
                                            </p:txEl>
                                          </p:spTgt>
                                        </p:tgtEl>
                                        <p:attrNameLst>
                                          <p:attrName>ppt_w</p:attrName>
                                        </p:attrNameLst>
                                      </p:cBhvr>
                                      <p:tavLst>
                                        <p:tav tm="0">
                                          <p:val>
                                            <p:fltVal val="0"/>
                                          </p:val>
                                        </p:tav>
                                        <p:tav tm="100000">
                                          <p:val>
                                            <p:strVal val="#ppt_w"/>
                                          </p:val>
                                        </p:tav>
                                      </p:tavLst>
                                    </p:anim>
                                    <p:anim calcmode="lin" valueType="num">
                                      <p:cBhvr>
                                        <p:cTn id="60" dur="1000" fill="hold"/>
                                        <p:tgtEl>
                                          <p:spTgt spid="97283">
                                            <p:txEl>
                                              <p:pRg st="12" end="12"/>
                                            </p:txEl>
                                          </p:spTgt>
                                        </p:tgtEl>
                                        <p:attrNameLst>
                                          <p:attrName>ppt_h</p:attrName>
                                        </p:attrNameLst>
                                      </p:cBhvr>
                                      <p:tavLst>
                                        <p:tav tm="0">
                                          <p:val>
                                            <p:fltVal val="0"/>
                                          </p:val>
                                        </p:tav>
                                        <p:tav tm="100000">
                                          <p:val>
                                            <p:strVal val="#ppt_h"/>
                                          </p:val>
                                        </p:tav>
                                      </p:tavLst>
                                    </p:anim>
                                  </p:childTnLst>
                                </p:cTn>
                              </p:par>
                              <p:par>
                                <p:cTn id="61" presetID="23" presetClass="entr" presetSubtype="16" fill="hold" grpId="0" nodeType="withEffect">
                                  <p:stCondLst>
                                    <p:cond delay="0"/>
                                  </p:stCondLst>
                                  <p:childTnLst>
                                    <p:set>
                                      <p:cBhvr>
                                        <p:cTn id="62" dur="1" fill="hold">
                                          <p:stCondLst>
                                            <p:cond delay="0"/>
                                          </p:stCondLst>
                                        </p:cTn>
                                        <p:tgtEl>
                                          <p:spTgt spid="97283">
                                            <p:txEl>
                                              <p:pRg st="13" end="13"/>
                                            </p:txEl>
                                          </p:spTgt>
                                        </p:tgtEl>
                                        <p:attrNameLst>
                                          <p:attrName>style.visibility</p:attrName>
                                        </p:attrNameLst>
                                      </p:cBhvr>
                                      <p:to>
                                        <p:strVal val="visible"/>
                                      </p:to>
                                    </p:set>
                                    <p:anim calcmode="lin" valueType="num">
                                      <p:cBhvr>
                                        <p:cTn id="63" dur="1000" fill="hold"/>
                                        <p:tgtEl>
                                          <p:spTgt spid="97283">
                                            <p:txEl>
                                              <p:pRg st="13" end="13"/>
                                            </p:txEl>
                                          </p:spTgt>
                                        </p:tgtEl>
                                        <p:attrNameLst>
                                          <p:attrName>ppt_w</p:attrName>
                                        </p:attrNameLst>
                                      </p:cBhvr>
                                      <p:tavLst>
                                        <p:tav tm="0">
                                          <p:val>
                                            <p:fltVal val="0"/>
                                          </p:val>
                                        </p:tav>
                                        <p:tav tm="100000">
                                          <p:val>
                                            <p:strVal val="#ppt_w"/>
                                          </p:val>
                                        </p:tav>
                                      </p:tavLst>
                                    </p:anim>
                                    <p:anim calcmode="lin" valueType="num">
                                      <p:cBhvr>
                                        <p:cTn id="64" dur="1000" fill="hold"/>
                                        <p:tgtEl>
                                          <p:spTgt spid="97283">
                                            <p:txEl>
                                              <p:pRg st="13" end="13"/>
                                            </p:txEl>
                                          </p:spTgt>
                                        </p:tgtEl>
                                        <p:attrNameLst>
                                          <p:attrName>ppt_h</p:attrName>
                                        </p:attrNameLst>
                                      </p:cBhvr>
                                      <p:tavLst>
                                        <p:tav tm="0">
                                          <p:val>
                                            <p:fltVal val="0"/>
                                          </p:val>
                                        </p:tav>
                                        <p:tav tm="100000">
                                          <p:val>
                                            <p:strVal val="#ppt_h"/>
                                          </p:val>
                                        </p:tav>
                                      </p:tavLst>
                                    </p:anim>
                                  </p:childTnLst>
                                </p:cTn>
                              </p:par>
                            </p:childTnLst>
                          </p:cTn>
                        </p:par>
                      </p:childTnLst>
                    </p:cTn>
                  </p:par>
                  <p:par>
                    <p:cTn id="65" fill="hold" nodeType="clickPar">
                      <p:stCondLst>
                        <p:cond delay="indefinite"/>
                      </p:stCondLst>
                      <p:childTnLst>
                        <p:par>
                          <p:cTn id="66" fill="hold" nodeType="withGroup">
                            <p:stCondLst>
                              <p:cond delay="0"/>
                            </p:stCondLst>
                            <p:childTnLst>
                              <p:par>
                                <p:cTn id="67" presetID="23" presetClass="entr" presetSubtype="16" fill="hold" grpId="0" nodeType="clickEffect">
                                  <p:stCondLst>
                                    <p:cond delay="0"/>
                                  </p:stCondLst>
                                  <p:childTnLst>
                                    <p:set>
                                      <p:cBhvr>
                                        <p:cTn id="68" dur="1" fill="hold">
                                          <p:stCondLst>
                                            <p:cond delay="0"/>
                                          </p:stCondLst>
                                        </p:cTn>
                                        <p:tgtEl>
                                          <p:spTgt spid="97283">
                                            <p:txEl>
                                              <p:pRg st="15" end="15"/>
                                            </p:txEl>
                                          </p:spTgt>
                                        </p:tgtEl>
                                        <p:attrNameLst>
                                          <p:attrName>style.visibility</p:attrName>
                                        </p:attrNameLst>
                                      </p:cBhvr>
                                      <p:to>
                                        <p:strVal val="visible"/>
                                      </p:to>
                                    </p:set>
                                    <p:anim calcmode="lin" valueType="num">
                                      <p:cBhvr>
                                        <p:cTn id="69" dur="1000" fill="hold"/>
                                        <p:tgtEl>
                                          <p:spTgt spid="97283">
                                            <p:txEl>
                                              <p:pRg st="15" end="15"/>
                                            </p:txEl>
                                          </p:spTgt>
                                        </p:tgtEl>
                                        <p:attrNameLst>
                                          <p:attrName>ppt_w</p:attrName>
                                        </p:attrNameLst>
                                      </p:cBhvr>
                                      <p:tavLst>
                                        <p:tav tm="0">
                                          <p:val>
                                            <p:fltVal val="0"/>
                                          </p:val>
                                        </p:tav>
                                        <p:tav tm="100000">
                                          <p:val>
                                            <p:strVal val="#ppt_w"/>
                                          </p:val>
                                        </p:tav>
                                      </p:tavLst>
                                    </p:anim>
                                    <p:anim calcmode="lin" valueType="num">
                                      <p:cBhvr>
                                        <p:cTn id="70" dur="1000" fill="hold"/>
                                        <p:tgtEl>
                                          <p:spTgt spid="97283">
                                            <p:txEl>
                                              <p:pRg st="15" end="15"/>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2" grpId="0"/>
      <p:bldP spid="97283"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1774825" y="260350"/>
            <a:ext cx="8686800" cy="1143000"/>
          </a:xfrm>
        </p:spPr>
        <p:txBody>
          <a:bodyPr/>
          <a:lstStyle/>
          <a:p>
            <a:pPr eaLnBrk="1" hangingPunct="1"/>
            <a:r>
              <a:rPr lang="en-US" altLang="en-US">
                <a:solidFill>
                  <a:srgbClr val="FF201B"/>
                </a:solidFill>
              </a:rPr>
              <a:t>Communication is a 2-way process</a:t>
            </a:r>
            <a:endParaRPr lang="en-AU" altLang="en-US">
              <a:solidFill>
                <a:srgbClr val="FF201B"/>
              </a:solidFill>
            </a:endParaRPr>
          </a:p>
        </p:txBody>
      </p:sp>
      <p:sp>
        <p:nvSpPr>
          <p:cNvPr id="78851" name="Rectangle 3"/>
          <p:cNvSpPr>
            <a:spLocks noGrp="1" noChangeArrowheads="1"/>
          </p:cNvSpPr>
          <p:nvPr>
            <p:ph idx="1"/>
          </p:nvPr>
        </p:nvSpPr>
        <p:spPr>
          <a:xfrm>
            <a:off x="311727" y="1484314"/>
            <a:ext cx="11149446" cy="4960937"/>
          </a:xfrm>
          <a:noFill/>
        </p:spPr>
        <p:txBody>
          <a:bodyPr anchor="t"/>
          <a:lstStyle/>
          <a:p>
            <a:pPr algn="l" eaLnBrk="1" hangingPunct="1"/>
            <a:r>
              <a:rPr lang="en-US" altLang="en-US" sz="2000" u="sng" dirty="0"/>
              <a:t>Communication skills involve:</a:t>
            </a:r>
          </a:p>
          <a:p>
            <a:pPr algn="l" eaLnBrk="1" hangingPunct="1"/>
            <a:r>
              <a:rPr lang="en-US" altLang="en-US" sz="2000" dirty="0"/>
              <a:t>Listening to others (Receiving)	   		 message               </a:t>
            </a:r>
          </a:p>
          <a:p>
            <a:pPr algn="l" eaLnBrk="1" hangingPunct="1"/>
            <a:r>
              <a:rPr lang="en-US" altLang="en-US" sz="2000" dirty="0"/>
              <a:t>Asserting/ Expressing (Sending)</a:t>
            </a:r>
          </a:p>
          <a:p>
            <a:pPr algn="l" eaLnBrk="1" hangingPunct="1"/>
            <a:r>
              <a:rPr lang="en-US" altLang="en-US" sz="2000" dirty="0"/>
              <a:t>Barriers to communication can lead to misunderstanding and confusion</a:t>
            </a:r>
          </a:p>
          <a:p>
            <a:pPr algn="l" eaLnBrk="1" hangingPunct="1"/>
            <a:endParaRPr lang="en-AU" altLang="en-US" sz="2000" dirty="0"/>
          </a:p>
        </p:txBody>
      </p:sp>
      <p:grpSp>
        <p:nvGrpSpPr>
          <p:cNvPr id="78852" name="Group 4"/>
          <p:cNvGrpSpPr>
            <a:grpSpLocks/>
          </p:cNvGrpSpPr>
          <p:nvPr/>
        </p:nvGrpSpPr>
        <p:grpSpPr bwMode="auto">
          <a:xfrm>
            <a:off x="1905000" y="1524000"/>
            <a:ext cx="8610600" cy="4876800"/>
            <a:chOff x="240" y="960"/>
            <a:chExt cx="5424" cy="3072"/>
          </a:xfrm>
        </p:grpSpPr>
        <p:sp>
          <p:nvSpPr>
            <p:cNvPr id="16389" name="Rectangle 5"/>
            <p:cNvSpPr>
              <a:spLocks noChangeArrowheads="1"/>
            </p:cNvSpPr>
            <p:nvPr/>
          </p:nvSpPr>
          <p:spPr bwMode="auto">
            <a:xfrm>
              <a:off x="3696" y="960"/>
              <a:ext cx="720"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sender</a:t>
              </a:r>
              <a:endParaRPr lang="en-AU" altLang="en-US" sz="1800" b="1"/>
            </a:p>
          </p:txBody>
        </p:sp>
        <p:sp>
          <p:nvSpPr>
            <p:cNvPr id="16390" name="Line 6"/>
            <p:cNvSpPr>
              <a:spLocks noChangeShapeType="1"/>
            </p:cNvSpPr>
            <p:nvPr/>
          </p:nvSpPr>
          <p:spPr bwMode="auto">
            <a:xfrm>
              <a:off x="4080" y="1248"/>
              <a:ext cx="0" cy="3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1" name="Rectangle 7"/>
            <p:cNvSpPr>
              <a:spLocks noChangeArrowheads="1"/>
            </p:cNvSpPr>
            <p:nvPr/>
          </p:nvSpPr>
          <p:spPr bwMode="auto">
            <a:xfrm>
              <a:off x="3696" y="1632"/>
              <a:ext cx="768" cy="192"/>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receiver</a:t>
              </a:r>
              <a:endParaRPr lang="en-AU" altLang="en-US" sz="1800" b="1"/>
            </a:p>
          </p:txBody>
        </p:sp>
        <p:sp>
          <p:nvSpPr>
            <p:cNvPr id="16392" name="Oval 8"/>
            <p:cNvSpPr>
              <a:spLocks noChangeArrowheads="1"/>
            </p:cNvSpPr>
            <p:nvPr/>
          </p:nvSpPr>
          <p:spPr bwMode="auto">
            <a:xfrm>
              <a:off x="567" y="2387"/>
              <a:ext cx="816" cy="336"/>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solidFill>
                    <a:srgbClr val="FF3300"/>
                  </a:solidFill>
                </a:rPr>
                <a:t>sender</a:t>
              </a:r>
              <a:endParaRPr lang="en-AU" altLang="en-US" sz="1800" b="1">
                <a:solidFill>
                  <a:srgbClr val="FF3300"/>
                </a:solidFill>
              </a:endParaRPr>
            </a:p>
          </p:txBody>
        </p:sp>
        <p:sp>
          <p:nvSpPr>
            <p:cNvPr id="16393" name="Oval 9"/>
            <p:cNvSpPr>
              <a:spLocks noChangeArrowheads="1"/>
            </p:cNvSpPr>
            <p:nvPr/>
          </p:nvSpPr>
          <p:spPr bwMode="auto">
            <a:xfrm>
              <a:off x="4896" y="3648"/>
              <a:ext cx="768" cy="38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solidFill>
                    <a:srgbClr val="FF3300"/>
                  </a:solidFill>
                </a:rPr>
                <a:t>receiver</a:t>
              </a:r>
              <a:endParaRPr lang="en-AU" altLang="en-US" sz="1800" b="1">
                <a:solidFill>
                  <a:srgbClr val="FF3300"/>
                </a:solidFill>
              </a:endParaRPr>
            </a:p>
          </p:txBody>
        </p:sp>
        <p:sp>
          <p:nvSpPr>
            <p:cNvPr id="16394" name="Line 10"/>
            <p:cNvSpPr>
              <a:spLocks noChangeShapeType="1"/>
            </p:cNvSpPr>
            <p:nvPr/>
          </p:nvSpPr>
          <p:spPr bwMode="auto">
            <a:xfrm flipH="1" flipV="1">
              <a:off x="1296" y="2592"/>
              <a:ext cx="3648" cy="115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5" name="Rectangle 11"/>
            <p:cNvSpPr>
              <a:spLocks noChangeArrowheads="1"/>
            </p:cNvSpPr>
            <p:nvPr/>
          </p:nvSpPr>
          <p:spPr bwMode="auto">
            <a:xfrm>
              <a:off x="2160" y="2208"/>
              <a:ext cx="1248" cy="384"/>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values and attitudes</a:t>
              </a:r>
            </a:p>
            <a:p>
              <a:pPr eaLnBrk="1" hangingPunct="1">
                <a:spcAft>
                  <a:spcPct val="0"/>
                </a:spcAft>
              </a:pPr>
              <a:r>
                <a:rPr lang="en-US" altLang="en-US" sz="1600" b="1"/>
                <a:t>“generation gap”</a:t>
              </a:r>
              <a:endParaRPr lang="en-AU" altLang="en-US" sz="1600" b="1"/>
            </a:p>
          </p:txBody>
        </p:sp>
        <p:sp>
          <p:nvSpPr>
            <p:cNvPr id="16396" name="Line 12"/>
            <p:cNvSpPr>
              <a:spLocks noChangeShapeType="1"/>
            </p:cNvSpPr>
            <p:nvPr/>
          </p:nvSpPr>
          <p:spPr bwMode="auto">
            <a:xfrm flipH="1">
              <a:off x="1824" y="2592"/>
              <a:ext cx="336" cy="19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7" name="Rectangle 13"/>
            <p:cNvSpPr>
              <a:spLocks noChangeArrowheads="1"/>
            </p:cNvSpPr>
            <p:nvPr/>
          </p:nvSpPr>
          <p:spPr bwMode="auto">
            <a:xfrm>
              <a:off x="240" y="2928"/>
              <a:ext cx="1104" cy="288"/>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400" b="1"/>
                <a:t>Cultural differences</a:t>
              </a:r>
              <a:endParaRPr lang="en-AU" altLang="en-US" sz="1400" b="1"/>
            </a:p>
          </p:txBody>
        </p:sp>
        <p:sp>
          <p:nvSpPr>
            <p:cNvPr id="16398" name="Line 14"/>
            <p:cNvSpPr>
              <a:spLocks noChangeShapeType="1"/>
            </p:cNvSpPr>
            <p:nvPr/>
          </p:nvSpPr>
          <p:spPr bwMode="auto">
            <a:xfrm flipV="1">
              <a:off x="1344" y="2880"/>
              <a:ext cx="816"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399" name="Rectangle 15"/>
            <p:cNvSpPr>
              <a:spLocks noChangeArrowheads="1"/>
            </p:cNvSpPr>
            <p:nvPr/>
          </p:nvSpPr>
          <p:spPr bwMode="auto">
            <a:xfrm>
              <a:off x="3600" y="2592"/>
              <a:ext cx="816"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language</a:t>
              </a:r>
              <a:endParaRPr lang="en-AU" altLang="en-US" sz="1600" b="1"/>
            </a:p>
          </p:txBody>
        </p:sp>
        <p:sp>
          <p:nvSpPr>
            <p:cNvPr id="16400" name="Line 16"/>
            <p:cNvSpPr>
              <a:spLocks noChangeShapeType="1"/>
            </p:cNvSpPr>
            <p:nvPr/>
          </p:nvSpPr>
          <p:spPr bwMode="auto">
            <a:xfrm flipH="1">
              <a:off x="2928" y="2832"/>
              <a:ext cx="672"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1" name="Rectangle 17"/>
            <p:cNvSpPr>
              <a:spLocks noChangeArrowheads="1"/>
            </p:cNvSpPr>
            <p:nvPr/>
          </p:nvSpPr>
          <p:spPr bwMode="auto">
            <a:xfrm>
              <a:off x="1968" y="3312"/>
              <a:ext cx="624"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noise</a:t>
              </a:r>
              <a:endParaRPr lang="en-AU" altLang="en-US" sz="1600" b="1"/>
            </a:p>
          </p:txBody>
        </p:sp>
        <p:sp>
          <p:nvSpPr>
            <p:cNvPr id="16402" name="Line 18"/>
            <p:cNvSpPr>
              <a:spLocks noChangeShapeType="1"/>
            </p:cNvSpPr>
            <p:nvPr/>
          </p:nvSpPr>
          <p:spPr bwMode="auto">
            <a:xfrm>
              <a:off x="2592" y="3312"/>
              <a:ext cx="96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6403" name="Rectangle 19"/>
            <p:cNvSpPr>
              <a:spLocks noChangeArrowheads="1"/>
            </p:cNvSpPr>
            <p:nvPr/>
          </p:nvSpPr>
          <p:spPr bwMode="auto">
            <a:xfrm>
              <a:off x="3216" y="3648"/>
              <a:ext cx="672" cy="240"/>
            </a:xfrm>
            <a:prstGeom prst="rect">
              <a:avLst/>
            </a:prstGeom>
            <a:solidFill>
              <a:srgbClr val="CC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600" b="1"/>
                <a:t>hearing</a:t>
              </a:r>
              <a:endParaRPr lang="en-AU" altLang="en-US" sz="1600" b="1"/>
            </a:p>
          </p:txBody>
        </p:sp>
        <p:sp>
          <p:nvSpPr>
            <p:cNvPr id="16404" name="Line 20"/>
            <p:cNvSpPr>
              <a:spLocks noChangeShapeType="1"/>
            </p:cNvSpPr>
            <p:nvPr/>
          </p:nvSpPr>
          <p:spPr bwMode="auto">
            <a:xfrm>
              <a:off x="3840" y="3648"/>
              <a:ext cx="912" cy="4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6984261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8850"/>
                                        </p:tgtEl>
                                        <p:attrNameLst>
                                          <p:attrName>style.visibility</p:attrName>
                                        </p:attrNameLst>
                                      </p:cBhvr>
                                      <p:to>
                                        <p:strVal val="visible"/>
                                      </p:to>
                                    </p:set>
                                    <p:animEffect transition="in" filter="fade">
                                      <p:cBhvr>
                                        <p:cTn id="7" dur="1000"/>
                                        <p:tgtEl>
                                          <p:spTgt spid="78850"/>
                                        </p:tgtEl>
                                      </p:cBhvr>
                                    </p:animEffect>
                                    <p:anim calcmode="lin" valueType="num">
                                      <p:cBhvr>
                                        <p:cTn id="8" dur="1000" fill="hold"/>
                                        <p:tgtEl>
                                          <p:spTgt spid="78850"/>
                                        </p:tgtEl>
                                        <p:attrNameLst>
                                          <p:attrName>ppt_x</p:attrName>
                                        </p:attrNameLst>
                                      </p:cBhvr>
                                      <p:tavLst>
                                        <p:tav tm="0">
                                          <p:val>
                                            <p:strVal val="#ppt_x"/>
                                          </p:val>
                                        </p:tav>
                                        <p:tav tm="100000">
                                          <p:val>
                                            <p:strVal val="#ppt_x"/>
                                          </p:val>
                                        </p:tav>
                                      </p:tavLst>
                                    </p:anim>
                                    <p:anim calcmode="lin" valueType="num">
                                      <p:cBhvr>
                                        <p:cTn id="9" dur="1000" fill="hold"/>
                                        <p:tgtEl>
                                          <p:spTgt spid="78850"/>
                                        </p:tgtEl>
                                        <p:attrNameLst>
                                          <p:attrName>ppt_y</p:attrName>
                                        </p:attrNameLst>
                                      </p:cBhvr>
                                      <p:tavLst>
                                        <p:tav tm="0">
                                          <p:val>
                                            <p:strVal val="#ppt_y+.1"/>
                                          </p:val>
                                        </p:tav>
                                        <p:tav tm="100000">
                                          <p:val>
                                            <p:strVal val="#ppt_y"/>
                                          </p:val>
                                        </p:tav>
                                      </p:tavLst>
                                    </p:anim>
                                  </p:childTnLst>
                                </p:cTn>
                              </p:par>
                              <p:par>
                                <p:cTn id="10" presetID="23" presetClass="entr" presetSubtype="16" fill="hold" nodeType="withEffect">
                                  <p:stCondLst>
                                    <p:cond delay="0"/>
                                  </p:stCondLst>
                                  <p:childTnLst>
                                    <p:set>
                                      <p:cBhvr>
                                        <p:cTn id="11" dur="1" fill="hold">
                                          <p:stCondLst>
                                            <p:cond delay="0"/>
                                          </p:stCondLst>
                                        </p:cTn>
                                        <p:tgtEl>
                                          <p:spTgt spid="78851">
                                            <p:txEl>
                                              <p:pRg st="0" end="0"/>
                                            </p:txEl>
                                          </p:spTgt>
                                        </p:tgtEl>
                                        <p:attrNameLst>
                                          <p:attrName>style.visibility</p:attrName>
                                        </p:attrNameLst>
                                      </p:cBhvr>
                                      <p:to>
                                        <p:strVal val="visible"/>
                                      </p:to>
                                    </p:set>
                                    <p:anim calcmode="lin" valueType="num">
                                      <p:cBhvr>
                                        <p:cTn id="12" dur="500" fill="hold"/>
                                        <p:tgtEl>
                                          <p:spTgt spid="78851">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78851">
                                            <p:txEl>
                                              <p:pRg st="0" end="0"/>
                                            </p:txEl>
                                          </p:spTgt>
                                        </p:tgtEl>
                                        <p:attrNameLst>
                                          <p:attrName>ppt_h</p:attrName>
                                        </p:attrNameLst>
                                      </p:cBhvr>
                                      <p:tavLst>
                                        <p:tav tm="0">
                                          <p:val>
                                            <p:fltVal val="0"/>
                                          </p:val>
                                        </p:tav>
                                        <p:tav tm="100000">
                                          <p:val>
                                            <p:strVal val="#ppt_h"/>
                                          </p:val>
                                        </p:tav>
                                      </p:tavLst>
                                    </p:anim>
                                  </p:childTnLst>
                                </p:cTn>
                              </p:par>
                              <p:par>
                                <p:cTn id="14" presetID="23" presetClass="entr" presetSubtype="16" fill="hold" nodeType="withEffect">
                                  <p:stCondLst>
                                    <p:cond delay="0"/>
                                  </p:stCondLst>
                                  <p:childTnLst>
                                    <p:set>
                                      <p:cBhvr>
                                        <p:cTn id="15" dur="1" fill="hold">
                                          <p:stCondLst>
                                            <p:cond delay="0"/>
                                          </p:stCondLst>
                                        </p:cTn>
                                        <p:tgtEl>
                                          <p:spTgt spid="78851">
                                            <p:txEl>
                                              <p:pRg st="1" end="1"/>
                                            </p:txEl>
                                          </p:spTgt>
                                        </p:tgtEl>
                                        <p:attrNameLst>
                                          <p:attrName>style.visibility</p:attrName>
                                        </p:attrNameLst>
                                      </p:cBhvr>
                                      <p:to>
                                        <p:strVal val="visible"/>
                                      </p:to>
                                    </p:set>
                                    <p:anim calcmode="lin" valueType="num">
                                      <p:cBhvr>
                                        <p:cTn id="16" dur="500" fill="hold"/>
                                        <p:tgtEl>
                                          <p:spTgt spid="78851">
                                            <p:txEl>
                                              <p:pRg st="1" end="1"/>
                                            </p:txEl>
                                          </p:spTgt>
                                        </p:tgtEl>
                                        <p:attrNameLst>
                                          <p:attrName>ppt_w</p:attrName>
                                        </p:attrNameLst>
                                      </p:cBhvr>
                                      <p:tavLst>
                                        <p:tav tm="0">
                                          <p:val>
                                            <p:fltVal val="0"/>
                                          </p:val>
                                        </p:tav>
                                        <p:tav tm="100000">
                                          <p:val>
                                            <p:strVal val="#ppt_w"/>
                                          </p:val>
                                        </p:tav>
                                      </p:tavLst>
                                    </p:anim>
                                    <p:anim calcmode="lin" valueType="num">
                                      <p:cBhvr>
                                        <p:cTn id="17" dur="500" fill="hold"/>
                                        <p:tgtEl>
                                          <p:spTgt spid="78851">
                                            <p:txEl>
                                              <p:pRg st="1" end="1"/>
                                            </p:txEl>
                                          </p:spTgt>
                                        </p:tgtEl>
                                        <p:attrNameLst>
                                          <p:attrName>ppt_h</p:attrName>
                                        </p:attrNameLst>
                                      </p:cBhvr>
                                      <p:tavLst>
                                        <p:tav tm="0">
                                          <p:val>
                                            <p:fltVal val="0"/>
                                          </p:val>
                                        </p:tav>
                                        <p:tav tm="100000">
                                          <p:val>
                                            <p:strVal val="#ppt_h"/>
                                          </p:val>
                                        </p:tav>
                                      </p:tavLst>
                                    </p:anim>
                                  </p:childTnLst>
                                </p:cTn>
                              </p:par>
                              <p:par>
                                <p:cTn id="18" presetID="23" presetClass="entr" presetSubtype="16" fill="hold" nodeType="withEffect">
                                  <p:stCondLst>
                                    <p:cond delay="0"/>
                                  </p:stCondLst>
                                  <p:childTnLst>
                                    <p:set>
                                      <p:cBhvr>
                                        <p:cTn id="19" dur="1" fill="hold">
                                          <p:stCondLst>
                                            <p:cond delay="0"/>
                                          </p:stCondLst>
                                        </p:cTn>
                                        <p:tgtEl>
                                          <p:spTgt spid="78851">
                                            <p:txEl>
                                              <p:pRg st="2" end="2"/>
                                            </p:txEl>
                                          </p:spTgt>
                                        </p:tgtEl>
                                        <p:attrNameLst>
                                          <p:attrName>style.visibility</p:attrName>
                                        </p:attrNameLst>
                                      </p:cBhvr>
                                      <p:to>
                                        <p:strVal val="visible"/>
                                      </p:to>
                                    </p:set>
                                    <p:anim calcmode="lin" valueType="num">
                                      <p:cBhvr>
                                        <p:cTn id="20" dur="500" fill="hold"/>
                                        <p:tgtEl>
                                          <p:spTgt spid="78851">
                                            <p:txEl>
                                              <p:pRg st="2" end="2"/>
                                            </p:txEl>
                                          </p:spTgt>
                                        </p:tgtEl>
                                        <p:attrNameLst>
                                          <p:attrName>ppt_w</p:attrName>
                                        </p:attrNameLst>
                                      </p:cBhvr>
                                      <p:tavLst>
                                        <p:tav tm="0">
                                          <p:val>
                                            <p:fltVal val="0"/>
                                          </p:val>
                                        </p:tav>
                                        <p:tav tm="100000">
                                          <p:val>
                                            <p:strVal val="#ppt_w"/>
                                          </p:val>
                                        </p:tav>
                                      </p:tavLst>
                                    </p:anim>
                                    <p:anim calcmode="lin" valueType="num">
                                      <p:cBhvr>
                                        <p:cTn id="21" dur="500" fill="hold"/>
                                        <p:tgtEl>
                                          <p:spTgt spid="78851">
                                            <p:txEl>
                                              <p:pRg st="2" end="2"/>
                                            </p:txEl>
                                          </p:spTgt>
                                        </p:tgtEl>
                                        <p:attrNameLst>
                                          <p:attrName>ppt_h</p:attrName>
                                        </p:attrNameLst>
                                      </p:cBhvr>
                                      <p:tavLst>
                                        <p:tav tm="0">
                                          <p:val>
                                            <p:fltVal val="0"/>
                                          </p:val>
                                        </p:tav>
                                        <p:tav tm="100000">
                                          <p:val>
                                            <p:strVal val="#ppt_h"/>
                                          </p:val>
                                        </p:tav>
                                      </p:tavLst>
                                    </p:anim>
                                  </p:childTnLst>
                                </p:cTn>
                              </p:par>
                              <p:par>
                                <p:cTn id="22" presetID="23" presetClass="entr" presetSubtype="16" fill="hold" nodeType="withEffect">
                                  <p:stCondLst>
                                    <p:cond delay="0"/>
                                  </p:stCondLst>
                                  <p:childTnLst>
                                    <p:set>
                                      <p:cBhvr>
                                        <p:cTn id="23" dur="1" fill="hold">
                                          <p:stCondLst>
                                            <p:cond delay="0"/>
                                          </p:stCondLst>
                                        </p:cTn>
                                        <p:tgtEl>
                                          <p:spTgt spid="78852"/>
                                        </p:tgtEl>
                                        <p:attrNameLst>
                                          <p:attrName>style.visibility</p:attrName>
                                        </p:attrNameLst>
                                      </p:cBhvr>
                                      <p:to>
                                        <p:strVal val="visible"/>
                                      </p:to>
                                    </p:set>
                                    <p:anim calcmode="lin" valueType="num">
                                      <p:cBhvr>
                                        <p:cTn id="24" dur="500" fill="hold"/>
                                        <p:tgtEl>
                                          <p:spTgt spid="78852"/>
                                        </p:tgtEl>
                                        <p:attrNameLst>
                                          <p:attrName>ppt_w</p:attrName>
                                        </p:attrNameLst>
                                      </p:cBhvr>
                                      <p:tavLst>
                                        <p:tav tm="0">
                                          <p:val>
                                            <p:fltVal val="0"/>
                                          </p:val>
                                        </p:tav>
                                        <p:tav tm="100000">
                                          <p:val>
                                            <p:strVal val="#ppt_w"/>
                                          </p:val>
                                        </p:tav>
                                      </p:tavLst>
                                    </p:anim>
                                    <p:anim calcmode="lin" valueType="num">
                                      <p:cBhvr>
                                        <p:cTn id="25" dur="500" fill="hold"/>
                                        <p:tgtEl>
                                          <p:spTgt spid="78852"/>
                                        </p:tgtEl>
                                        <p:attrNameLst>
                                          <p:attrName>ppt_h</p:attrName>
                                        </p:attrNameLst>
                                      </p:cBhvr>
                                      <p:tavLst>
                                        <p:tav tm="0">
                                          <p:val>
                                            <p:fltVal val="0"/>
                                          </p:val>
                                        </p:tav>
                                        <p:tav tm="100000">
                                          <p:val>
                                            <p:strVal val="#ppt_h"/>
                                          </p:val>
                                        </p:tav>
                                      </p:tavLst>
                                    </p:anim>
                                  </p:childTnLst>
                                </p:cTn>
                              </p:par>
                              <p:par>
                                <p:cTn id="26" presetID="10" presetClass="entr" presetSubtype="0" fill="hold" nodeType="withEffect">
                                  <p:stCondLst>
                                    <p:cond delay="0"/>
                                  </p:stCondLst>
                                  <p:childTnLst>
                                    <p:set>
                                      <p:cBhvr>
                                        <p:cTn id="27" dur="1" fill="hold">
                                          <p:stCondLst>
                                            <p:cond delay="0"/>
                                          </p:stCondLst>
                                        </p:cTn>
                                        <p:tgtEl>
                                          <p:spTgt spid="78851">
                                            <p:txEl>
                                              <p:pRg st="3" end="3"/>
                                            </p:txEl>
                                          </p:spTgt>
                                        </p:tgtEl>
                                        <p:attrNameLst>
                                          <p:attrName>style.visibility</p:attrName>
                                        </p:attrNameLst>
                                      </p:cBhvr>
                                      <p:to>
                                        <p:strVal val="visible"/>
                                      </p:to>
                                    </p:set>
                                    <p:animEffect transition="in" filter="fade">
                                      <p:cBhvr>
                                        <p:cTn id="28" dur="2000"/>
                                        <p:tgtEl>
                                          <p:spTgt spid="788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0"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1524000" y="274638"/>
            <a:ext cx="9144000" cy="1143000"/>
          </a:xfrm>
        </p:spPr>
        <p:txBody>
          <a:bodyPr/>
          <a:lstStyle/>
          <a:p>
            <a:pPr eaLnBrk="1" hangingPunct="1"/>
            <a:r>
              <a:rPr lang="en-US" altLang="en-US">
                <a:solidFill>
                  <a:srgbClr val="FF201B"/>
                </a:solidFill>
              </a:rPr>
              <a:t>Effective Communication Skills</a:t>
            </a:r>
            <a:endParaRPr lang="en-AU" altLang="en-US">
              <a:solidFill>
                <a:srgbClr val="FF201B"/>
              </a:solidFill>
            </a:endParaRPr>
          </a:p>
        </p:txBody>
      </p:sp>
      <p:grpSp>
        <p:nvGrpSpPr>
          <p:cNvPr id="79875" name="Group 3"/>
          <p:cNvGrpSpPr>
            <a:grpSpLocks/>
          </p:cNvGrpSpPr>
          <p:nvPr/>
        </p:nvGrpSpPr>
        <p:grpSpPr bwMode="auto">
          <a:xfrm>
            <a:off x="1524000" y="1844675"/>
            <a:ext cx="8610600" cy="4375150"/>
            <a:chOff x="96" y="1152"/>
            <a:chExt cx="5424" cy="2756"/>
          </a:xfrm>
        </p:grpSpPr>
        <p:sp>
          <p:nvSpPr>
            <p:cNvPr id="17412" name="Oval 4"/>
            <p:cNvSpPr>
              <a:spLocks noChangeArrowheads="1"/>
            </p:cNvSpPr>
            <p:nvPr/>
          </p:nvSpPr>
          <p:spPr bwMode="auto">
            <a:xfrm>
              <a:off x="1968" y="1824"/>
              <a:ext cx="2016" cy="960"/>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Effective </a:t>
              </a:r>
            </a:p>
            <a:p>
              <a:pPr eaLnBrk="1" hangingPunct="1">
                <a:spcAft>
                  <a:spcPct val="0"/>
                </a:spcAft>
              </a:pPr>
              <a:r>
                <a:rPr lang="en-US" altLang="en-US" sz="1800" b="1"/>
                <a:t>Communication skills</a:t>
              </a:r>
              <a:endParaRPr lang="en-AU" altLang="en-US" sz="1800" b="1"/>
            </a:p>
          </p:txBody>
        </p:sp>
        <p:sp>
          <p:nvSpPr>
            <p:cNvPr id="17413" name="Line 5"/>
            <p:cNvSpPr>
              <a:spLocks noChangeShapeType="1"/>
            </p:cNvSpPr>
            <p:nvPr/>
          </p:nvSpPr>
          <p:spPr bwMode="auto">
            <a:xfrm flipV="1">
              <a:off x="3792" y="1680"/>
              <a:ext cx="480"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4" name="Line 6"/>
            <p:cNvSpPr>
              <a:spLocks noChangeShapeType="1"/>
            </p:cNvSpPr>
            <p:nvPr/>
          </p:nvSpPr>
          <p:spPr bwMode="auto">
            <a:xfrm flipH="1" flipV="1">
              <a:off x="1536" y="1680"/>
              <a:ext cx="624"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5" name="Line 7"/>
            <p:cNvSpPr>
              <a:spLocks noChangeShapeType="1"/>
            </p:cNvSpPr>
            <p:nvPr/>
          </p:nvSpPr>
          <p:spPr bwMode="auto">
            <a:xfrm flipH="1">
              <a:off x="1392" y="2304"/>
              <a:ext cx="576"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6" name="Line 8"/>
            <p:cNvSpPr>
              <a:spLocks noChangeShapeType="1"/>
            </p:cNvSpPr>
            <p:nvPr/>
          </p:nvSpPr>
          <p:spPr bwMode="auto">
            <a:xfrm flipH="1">
              <a:off x="1536" y="2640"/>
              <a:ext cx="726" cy="851"/>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7" name="Line 9"/>
            <p:cNvSpPr>
              <a:spLocks noChangeShapeType="1"/>
            </p:cNvSpPr>
            <p:nvPr/>
          </p:nvSpPr>
          <p:spPr bwMode="auto">
            <a:xfrm>
              <a:off x="3744" y="2592"/>
              <a:ext cx="768" cy="91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8" name="Line 10"/>
            <p:cNvSpPr>
              <a:spLocks noChangeShapeType="1"/>
            </p:cNvSpPr>
            <p:nvPr/>
          </p:nvSpPr>
          <p:spPr bwMode="auto">
            <a:xfrm>
              <a:off x="3969" y="2296"/>
              <a:ext cx="447" cy="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19" name="Line 11"/>
            <p:cNvSpPr>
              <a:spLocks noChangeShapeType="1"/>
            </p:cNvSpPr>
            <p:nvPr/>
          </p:nvSpPr>
          <p:spPr bwMode="auto">
            <a:xfrm flipH="1">
              <a:off x="2976" y="2784"/>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7420" name="Text Box 12"/>
            <p:cNvSpPr txBox="1">
              <a:spLocks noChangeArrowheads="1"/>
            </p:cNvSpPr>
            <p:nvPr/>
          </p:nvSpPr>
          <p:spPr bwMode="auto">
            <a:xfrm>
              <a:off x="1920" y="1152"/>
              <a:ext cx="22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Eye contact &amp; visible mouth</a:t>
              </a:r>
              <a:endParaRPr lang="en-AU" altLang="en-US" sz="1800" b="1"/>
            </a:p>
          </p:txBody>
        </p:sp>
        <p:sp>
          <p:nvSpPr>
            <p:cNvPr id="17421" name="Text Box 13"/>
            <p:cNvSpPr txBox="1">
              <a:spLocks noChangeArrowheads="1"/>
            </p:cNvSpPr>
            <p:nvPr/>
          </p:nvSpPr>
          <p:spPr bwMode="auto">
            <a:xfrm>
              <a:off x="4320" y="1440"/>
              <a:ext cx="120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50000"/>
                </a:spcBef>
                <a:spcAft>
                  <a:spcPct val="0"/>
                </a:spcAft>
              </a:pPr>
              <a:r>
                <a:rPr lang="en-US" altLang="en-US" sz="1800" b="1"/>
                <a:t>Body language</a:t>
              </a:r>
              <a:endParaRPr lang="en-AU" altLang="en-US" sz="1800" b="1"/>
            </a:p>
          </p:txBody>
        </p:sp>
        <p:sp>
          <p:nvSpPr>
            <p:cNvPr id="17422" name="Text Box 14"/>
            <p:cNvSpPr txBox="1">
              <a:spLocks noChangeArrowheads="1"/>
            </p:cNvSpPr>
            <p:nvPr/>
          </p:nvSpPr>
          <p:spPr bwMode="auto">
            <a:xfrm>
              <a:off x="4464" y="2208"/>
              <a:ext cx="67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Silence</a:t>
              </a:r>
            </a:p>
          </p:txBody>
        </p:sp>
        <p:sp>
          <p:nvSpPr>
            <p:cNvPr id="17423" name="Rectangle 15"/>
            <p:cNvSpPr>
              <a:spLocks noChangeArrowheads="1"/>
            </p:cNvSpPr>
            <p:nvPr/>
          </p:nvSpPr>
          <p:spPr bwMode="auto">
            <a:xfrm>
              <a:off x="4080" y="3504"/>
              <a:ext cx="13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Checking </a:t>
              </a:r>
            </a:p>
            <a:p>
              <a:pPr eaLnBrk="1" hangingPunct="1">
                <a:spcAft>
                  <a:spcPct val="0"/>
                </a:spcAft>
              </a:pPr>
              <a:r>
                <a:rPr lang="en-US" altLang="en-US" sz="1800" b="1"/>
                <a:t>for understanding</a:t>
              </a:r>
              <a:endParaRPr lang="en-AU" altLang="en-US" sz="1800" b="1"/>
            </a:p>
          </p:txBody>
        </p:sp>
        <p:sp>
          <p:nvSpPr>
            <p:cNvPr id="17424" name="Rectangle 16"/>
            <p:cNvSpPr>
              <a:spLocks noChangeArrowheads="1"/>
            </p:cNvSpPr>
            <p:nvPr/>
          </p:nvSpPr>
          <p:spPr bwMode="auto">
            <a:xfrm>
              <a:off x="2544" y="3168"/>
              <a:ext cx="96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Smiling face</a:t>
              </a:r>
              <a:endParaRPr lang="en-AU" altLang="en-US" sz="1800" b="1"/>
            </a:p>
          </p:txBody>
        </p:sp>
        <p:sp>
          <p:nvSpPr>
            <p:cNvPr id="17425" name="Rectangle 17"/>
            <p:cNvSpPr>
              <a:spLocks noChangeArrowheads="1"/>
            </p:cNvSpPr>
            <p:nvPr/>
          </p:nvSpPr>
          <p:spPr bwMode="auto">
            <a:xfrm>
              <a:off x="720" y="3504"/>
              <a:ext cx="1476"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Summarising </a:t>
              </a:r>
            </a:p>
            <a:p>
              <a:pPr eaLnBrk="1" hangingPunct="1">
                <a:spcAft>
                  <a:spcPct val="0"/>
                </a:spcAft>
              </a:pPr>
              <a:r>
                <a:rPr lang="en-US" altLang="en-US" sz="1800" b="1"/>
                <a:t>what has been said</a:t>
              </a:r>
              <a:r>
                <a:rPr lang="en-US" altLang="en-US" sz="1800"/>
                <a:t> </a:t>
              </a:r>
              <a:endParaRPr lang="en-AU" altLang="en-US" sz="1800"/>
            </a:p>
          </p:txBody>
        </p:sp>
        <p:sp>
          <p:nvSpPr>
            <p:cNvPr id="17426" name="Rectangle 18"/>
            <p:cNvSpPr>
              <a:spLocks noChangeArrowheads="1"/>
            </p:cNvSpPr>
            <p:nvPr/>
          </p:nvSpPr>
          <p:spPr bwMode="auto">
            <a:xfrm>
              <a:off x="96" y="2160"/>
              <a:ext cx="124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Encouragement </a:t>
              </a:r>
            </a:p>
            <a:p>
              <a:pPr algn="l" eaLnBrk="1" hangingPunct="1">
                <a:spcAft>
                  <a:spcPct val="0"/>
                </a:spcAft>
              </a:pPr>
              <a:r>
                <a:rPr lang="en-US" altLang="en-US" sz="1800" b="1"/>
                <a:t>to continue</a:t>
              </a:r>
              <a:endParaRPr lang="en-AU" altLang="en-US" sz="1800" b="1"/>
            </a:p>
          </p:txBody>
        </p:sp>
        <p:sp>
          <p:nvSpPr>
            <p:cNvPr id="17427" name="Rectangle 19"/>
            <p:cNvSpPr>
              <a:spLocks noChangeArrowheads="1"/>
            </p:cNvSpPr>
            <p:nvPr/>
          </p:nvSpPr>
          <p:spPr bwMode="auto">
            <a:xfrm>
              <a:off x="240" y="1440"/>
              <a:ext cx="122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Some questions</a:t>
              </a:r>
            </a:p>
          </p:txBody>
        </p:sp>
        <p:sp>
          <p:nvSpPr>
            <p:cNvPr id="17428" name="Line 20"/>
            <p:cNvSpPr>
              <a:spLocks noChangeShapeType="1"/>
            </p:cNvSpPr>
            <p:nvPr/>
          </p:nvSpPr>
          <p:spPr bwMode="auto">
            <a:xfrm flipV="1">
              <a:off x="2976" y="1392"/>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extLst>
      <p:ext uri="{BB962C8B-B14F-4D97-AF65-F5344CB8AC3E}">
        <p14:creationId xmlns:p14="http://schemas.microsoft.com/office/powerpoint/2010/main" val="13985640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9874"/>
                                        </p:tgtEl>
                                        <p:attrNameLst>
                                          <p:attrName>style.visibility</p:attrName>
                                        </p:attrNameLst>
                                      </p:cBhvr>
                                      <p:to>
                                        <p:strVal val="visible"/>
                                      </p:to>
                                    </p:set>
                                    <p:animEffect transition="in" filter="fade">
                                      <p:cBhvr>
                                        <p:cTn id="7" dur="1000"/>
                                        <p:tgtEl>
                                          <p:spTgt spid="79874"/>
                                        </p:tgtEl>
                                      </p:cBhvr>
                                    </p:animEffect>
                                    <p:anim calcmode="lin" valueType="num">
                                      <p:cBhvr>
                                        <p:cTn id="8" dur="1000" fill="hold"/>
                                        <p:tgtEl>
                                          <p:spTgt spid="79874"/>
                                        </p:tgtEl>
                                        <p:attrNameLst>
                                          <p:attrName>ppt_x</p:attrName>
                                        </p:attrNameLst>
                                      </p:cBhvr>
                                      <p:tavLst>
                                        <p:tav tm="0">
                                          <p:val>
                                            <p:strVal val="#ppt_x"/>
                                          </p:val>
                                        </p:tav>
                                        <p:tav tm="100000">
                                          <p:val>
                                            <p:strVal val="#ppt_x"/>
                                          </p:val>
                                        </p:tav>
                                      </p:tavLst>
                                    </p:anim>
                                    <p:anim calcmode="lin" valueType="num">
                                      <p:cBhvr>
                                        <p:cTn id="9" dur="1000" fill="hold"/>
                                        <p:tgtEl>
                                          <p:spTgt spid="79874"/>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79875"/>
                                        </p:tgtEl>
                                        <p:attrNameLst>
                                          <p:attrName>style.visibility</p:attrName>
                                        </p:attrNameLst>
                                      </p:cBhvr>
                                      <p:to>
                                        <p:strVal val="visible"/>
                                      </p:to>
                                    </p:set>
                                    <p:anim calcmode="lin" valueType="num">
                                      <p:cBhvr>
                                        <p:cTn id="13" dur="500" fill="hold"/>
                                        <p:tgtEl>
                                          <p:spTgt spid="79875"/>
                                        </p:tgtEl>
                                        <p:attrNameLst>
                                          <p:attrName>ppt_w</p:attrName>
                                        </p:attrNameLst>
                                      </p:cBhvr>
                                      <p:tavLst>
                                        <p:tav tm="0">
                                          <p:val>
                                            <p:fltVal val="0"/>
                                          </p:val>
                                        </p:tav>
                                        <p:tav tm="100000">
                                          <p:val>
                                            <p:strVal val="#ppt_w"/>
                                          </p:val>
                                        </p:tav>
                                      </p:tavLst>
                                    </p:anim>
                                    <p:anim calcmode="lin" valueType="num">
                                      <p:cBhvr>
                                        <p:cTn id="14" dur="500" fill="hold"/>
                                        <p:tgtEl>
                                          <p:spTgt spid="79875"/>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22" name="Rectangle 2"/>
          <p:cNvSpPr>
            <a:spLocks noGrp="1" noChangeArrowheads="1"/>
          </p:cNvSpPr>
          <p:nvPr>
            <p:ph type="title"/>
          </p:nvPr>
        </p:nvSpPr>
        <p:spPr>
          <a:xfrm>
            <a:off x="1676400" y="356393"/>
            <a:ext cx="9144000" cy="1268413"/>
          </a:xfrm>
        </p:spPr>
        <p:txBody>
          <a:bodyPr/>
          <a:lstStyle/>
          <a:p>
            <a:pPr eaLnBrk="1" hangingPunct="1"/>
            <a:r>
              <a:rPr lang="en-US" altLang="en-US" sz="2800" dirty="0">
                <a:solidFill>
                  <a:srgbClr val="FF201B"/>
                </a:solidFill>
              </a:rPr>
              <a:t>Barriers to Effective Communication</a:t>
            </a:r>
            <a:endParaRPr lang="en-AU" altLang="en-US" sz="2800" dirty="0">
              <a:solidFill>
                <a:srgbClr val="FF201B"/>
              </a:solidFill>
            </a:endParaRPr>
          </a:p>
        </p:txBody>
      </p:sp>
      <p:grpSp>
        <p:nvGrpSpPr>
          <p:cNvPr id="81923" name="Group 3"/>
          <p:cNvGrpSpPr>
            <a:grpSpLocks/>
          </p:cNvGrpSpPr>
          <p:nvPr/>
        </p:nvGrpSpPr>
        <p:grpSpPr bwMode="auto">
          <a:xfrm>
            <a:off x="1676400" y="1676400"/>
            <a:ext cx="9515478" cy="4603750"/>
            <a:chOff x="96" y="1056"/>
            <a:chExt cx="5994" cy="2900"/>
          </a:xfrm>
        </p:grpSpPr>
        <p:sp>
          <p:nvSpPr>
            <p:cNvPr id="19460" name="Oval 4"/>
            <p:cNvSpPr>
              <a:spLocks noChangeArrowheads="1"/>
            </p:cNvSpPr>
            <p:nvPr/>
          </p:nvSpPr>
          <p:spPr bwMode="auto">
            <a:xfrm>
              <a:off x="2016" y="1824"/>
              <a:ext cx="1872" cy="864"/>
            </a:xfrm>
            <a:prstGeom prst="ellipse">
              <a:avLst/>
            </a:prstGeom>
            <a:solidFill>
              <a:srgbClr val="CCFF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Barriers to </a:t>
              </a:r>
            </a:p>
            <a:p>
              <a:pPr eaLnBrk="1" hangingPunct="1">
                <a:spcAft>
                  <a:spcPct val="0"/>
                </a:spcAft>
              </a:pPr>
              <a:r>
                <a:rPr lang="en-US" altLang="en-US" sz="1800" b="1"/>
                <a:t>effective</a:t>
              </a:r>
              <a:br>
                <a:rPr lang="en-US" altLang="en-US" sz="1800" b="1"/>
              </a:br>
              <a:r>
                <a:rPr lang="en-US" altLang="en-US" sz="1800" b="1"/>
                <a:t> communication</a:t>
              </a:r>
              <a:endParaRPr lang="en-AU" altLang="en-US" sz="1800" b="1"/>
            </a:p>
          </p:txBody>
        </p:sp>
        <p:sp>
          <p:nvSpPr>
            <p:cNvPr id="19461" name="Line 5"/>
            <p:cNvSpPr>
              <a:spLocks noChangeShapeType="1"/>
            </p:cNvSpPr>
            <p:nvPr/>
          </p:nvSpPr>
          <p:spPr bwMode="auto">
            <a:xfrm flipH="1" flipV="1">
              <a:off x="2928" y="1344"/>
              <a:ext cx="0" cy="48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2" name="Line 6"/>
            <p:cNvSpPr>
              <a:spLocks noChangeShapeType="1"/>
            </p:cNvSpPr>
            <p:nvPr/>
          </p:nvSpPr>
          <p:spPr bwMode="auto">
            <a:xfrm flipV="1">
              <a:off x="3408" y="1488"/>
              <a:ext cx="384" cy="38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3" name="Line 7"/>
            <p:cNvSpPr>
              <a:spLocks noChangeShapeType="1"/>
            </p:cNvSpPr>
            <p:nvPr/>
          </p:nvSpPr>
          <p:spPr bwMode="auto">
            <a:xfrm flipV="1">
              <a:off x="3792" y="1920"/>
              <a:ext cx="768" cy="14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4" name="Line 8"/>
            <p:cNvSpPr>
              <a:spLocks noChangeShapeType="1"/>
            </p:cNvSpPr>
            <p:nvPr/>
          </p:nvSpPr>
          <p:spPr bwMode="auto">
            <a:xfrm>
              <a:off x="3840" y="2352"/>
              <a:ext cx="768"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5" name="Line 9"/>
            <p:cNvSpPr>
              <a:spLocks noChangeShapeType="1"/>
            </p:cNvSpPr>
            <p:nvPr/>
          </p:nvSpPr>
          <p:spPr bwMode="auto">
            <a:xfrm>
              <a:off x="3648" y="2544"/>
              <a:ext cx="672" cy="57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6" name="Line 10"/>
            <p:cNvSpPr>
              <a:spLocks noChangeShapeType="1"/>
            </p:cNvSpPr>
            <p:nvPr/>
          </p:nvSpPr>
          <p:spPr bwMode="auto">
            <a:xfrm>
              <a:off x="3264" y="2688"/>
              <a:ext cx="480" cy="8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7" name="Line 11"/>
            <p:cNvSpPr>
              <a:spLocks noChangeShapeType="1"/>
            </p:cNvSpPr>
            <p:nvPr/>
          </p:nvSpPr>
          <p:spPr bwMode="auto">
            <a:xfrm flipH="1">
              <a:off x="2448" y="2688"/>
              <a:ext cx="336" cy="864"/>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8" name="Line 12"/>
            <p:cNvSpPr>
              <a:spLocks noChangeShapeType="1"/>
            </p:cNvSpPr>
            <p:nvPr/>
          </p:nvSpPr>
          <p:spPr bwMode="auto">
            <a:xfrm flipH="1">
              <a:off x="1824" y="2592"/>
              <a:ext cx="528" cy="52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69" name="Line 13"/>
            <p:cNvSpPr>
              <a:spLocks noChangeShapeType="1"/>
            </p:cNvSpPr>
            <p:nvPr/>
          </p:nvSpPr>
          <p:spPr bwMode="auto">
            <a:xfrm flipH="1">
              <a:off x="1296" y="2352"/>
              <a:ext cx="720"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0" name="Line 14"/>
            <p:cNvSpPr>
              <a:spLocks noChangeShapeType="1"/>
            </p:cNvSpPr>
            <p:nvPr/>
          </p:nvSpPr>
          <p:spPr bwMode="auto">
            <a:xfrm flipH="1" flipV="1">
              <a:off x="1152" y="1920"/>
              <a:ext cx="912" cy="19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1" name="Line 15"/>
            <p:cNvSpPr>
              <a:spLocks noChangeShapeType="1"/>
            </p:cNvSpPr>
            <p:nvPr/>
          </p:nvSpPr>
          <p:spPr bwMode="auto">
            <a:xfrm flipH="1" flipV="1">
              <a:off x="2064" y="1536"/>
              <a:ext cx="432" cy="33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9472" name="Rectangle 16"/>
            <p:cNvSpPr>
              <a:spLocks noChangeArrowheads="1"/>
            </p:cNvSpPr>
            <p:nvPr/>
          </p:nvSpPr>
          <p:spPr bwMode="auto">
            <a:xfrm>
              <a:off x="2448" y="1056"/>
              <a:ext cx="87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a:t> </a:t>
              </a:r>
              <a:r>
                <a:rPr lang="en-US" altLang="en-US" sz="1800" b="1"/>
                <a:t>Language</a:t>
              </a:r>
              <a:r>
                <a:rPr lang="en-US" altLang="en-US" sz="1800"/>
                <a:t> </a:t>
              </a:r>
              <a:endParaRPr lang="en-AU" altLang="en-US" sz="1800"/>
            </a:p>
          </p:txBody>
        </p:sp>
        <p:sp>
          <p:nvSpPr>
            <p:cNvPr id="19473" name="Rectangle 17"/>
            <p:cNvSpPr>
              <a:spLocks noChangeArrowheads="1"/>
            </p:cNvSpPr>
            <p:nvPr/>
          </p:nvSpPr>
          <p:spPr bwMode="auto">
            <a:xfrm>
              <a:off x="3840" y="1248"/>
              <a:ext cx="50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Bef>
                  <a:spcPct val="20000"/>
                </a:spcBef>
                <a:spcAft>
                  <a:spcPct val="0"/>
                </a:spcAft>
              </a:pPr>
              <a:r>
                <a:rPr lang="en-US" altLang="en-US" sz="1800" b="1"/>
                <a:t>Noise</a:t>
              </a:r>
            </a:p>
          </p:txBody>
        </p:sp>
        <p:sp>
          <p:nvSpPr>
            <p:cNvPr id="19474" name="Rectangle 18"/>
            <p:cNvSpPr>
              <a:spLocks noChangeArrowheads="1"/>
            </p:cNvSpPr>
            <p:nvPr/>
          </p:nvSpPr>
          <p:spPr bwMode="auto">
            <a:xfrm>
              <a:off x="1536" y="1248"/>
              <a:ext cx="45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Time</a:t>
              </a:r>
              <a:endParaRPr lang="en-AU" altLang="en-US" sz="1800" b="1"/>
            </a:p>
          </p:txBody>
        </p:sp>
        <p:sp>
          <p:nvSpPr>
            <p:cNvPr id="19475" name="Rectangle 19"/>
            <p:cNvSpPr>
              <a:spLocks noChangeArrowheads="1"/>
            </p:cNvSpPr>
            <p:nvPr/>
          </p:nvSpPr>
          <p:spPr bwMode="auto">
            <a:xfrm>
              <a:off x="4560" y="1728"/>
              <a:ext cx="948"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Distractions</a:t>
              </a:r>
              <a:endParaRPr lang="en-AU" altLang="en-US" sz="1800" b="1"/>
            </a:p>
          </p:txBody>
        </p:sp>
        <p:sp>
          <p:nvSpPr>
            <p:cNvPr id="19476" name="Rectangle 20"/>
            <p:cNvSpPr>
              <a:spLocks noChangeArrowheads="1"/>
            </p:cNvSpPr>
            <p:nvPr/>
          </p:nvSpPr>
          <p:spPr bwMode="auto">
            <a:xfrm>
              <a:off x="192" y="1728"/>
              <a:ext cx="100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Other people</a:t>
              </a:r>
              <a:endParaRPr lang="en-AU" altLang="en-US" sz="1800" b="1"/>
            </a:p>
          </p:txBody>
        </p:sp>
        <p:sp>
          <p:nvSpPr>
            <p:cNvPr id="19477" name="Rectangle 21"/>
            <p:cNvSpPr>
              <a:spLocks noChangeArrowheads="1"/>
            </p:cNvSpPr>
            <p:nvPr/>
          </p:nvSpPr>
          <p:spPr bwMode="auto">
            <a:xfrm>
              <a:off x="4608" y="2496"/>
              <a:ext cx="1482"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dirty="0"/>
                <a:t>Cultural differences</a:t>
              </a:r>
              <a:endParaRPr lang="en-AU" altLang="en-US" sz="1800" b="1" dirty="0"/>
            </a:p>
          </p:txBody>
        </p:sp>
        <p:sp>
          <p:nvSpPr>
            <p:cNvPr id="19478" name="Rectangle 22"/>
            <p:cNvSpPr>
              <a:spLocks noChangeArrowheads="1"/>
            </p:cNvSpPr>
            <p:nvPr/>
          </p:nvSpPr>
          <p:spPr bwMode="auto">
            <a:xfrm>
              <a:off x="96" y="2544"/>
              <a:ext cx="15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Too many questions</a:t>
              </a:r>
              <a:endParaRPr lang="en-AU" altLang="en-US" sz="1800" b="1"/>
            </a:p>
          </p:txBody>
        </p:sp>
        <p:sp>
          <p:nvSpPr>
            <p:cNvPr id="19479" name="Rectangle 23"/>
            <p:cNvSpPr>
              <a:spLocks noChangeArrowheads="1"/>
            </p:cNvSpPr>
            <p:nvPr/>
          </p:nvSpPr>
          <p:spPr bwMode="auto">
            <a:xfrm>
              <a:off x="1152" y="3216"/>
              <a:ext cx="1417" cy="2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dirty="0"/>
                <a:t> </a:t>
              </a:r>
              <a:r>
                <a:rPr lang="en-US" altLang="en-US" sz="1800" b="1" dirty="0"/>
                <a:t>Physical distance </a:t>
              </a:r>
              <a:endParaRPr lang="en-AU" altLang="en-US" sz="1800" b="1" dirty="0"/>
            </a:p>
          </p:txBody>
        </p:sp>
        <p:sp>
          <p:nvSpPr>
            <p:cNvPr id="19480" name="Rectangle 24"/>
            <p:cNvSpPr>
              <a:spLocks noChangeArrowheads="1"/>
            </p:cNvSpPr>
            <p:nvPr/>
          </p:nvSpPr>
          <p:spPr bwMode="auto">
            <a:xfrm>
              <a:off x="1920" y="3552"/>
              <a:ext cx="1248"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eaLnBrk="1" hangingPunct="1">
                <a:spcAft>
                  <a:spcPct val="0"/>
                </a:spcAft>
              </a:pPr>
              <a:r>
                <a:rPr lang="en-US" altLang="en-US" sz="1800" b="1"/>
                <a:t>Discomfort                                                       with the topic</a:t>
              </a:r>
              <a:endParaRPr lang="en-AU" altLang="en-US" sz="1800" b="1"/>
            </a:p>
          </p:txBody>
        </p:sp>
        <p:sp>
          <p:nvSpPr>
            <p:cNvPr id="19481" name="Rectangle 25"/>
            <p:cNvSpPr>
              <a:spLocks noChangeArrowheads="1"/>
            </p:cNvSpPr>
            <p:nvPr/>
          </p:nvSpPr>
          <p:spPr bwMode="auto">
            <a:xfrm>
              <a:off x="3360" y="3552"/>
              <a:ext cx="79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a:t> </a:t>
              </a:r>
              <a:r>
                <a:rPr lang="en-US" altLang="en-US" sz="1800" b="1"/>
                <a:t>Disability</a:t>
              </a:r>
              <a:endParaRPr lang="en-AU" altLang="en-US" sz="1800" b="1"/>
            </a:p>
          </p:txBody>
        </p:sp>
        <p:sp>
          <p:nvSpPr>
            <p:cNvPr id="19482" name="Rectangle 26"/>
            <p:cNvSpPr>
              <a:spLocks noChangeArrowheads="1"/>
            </p:cNvSpPr>
            <p:nvPr/>
          </p:nvSpPr>
          <p:spPr bwMode="auto">
            <a:xfrm>
              <a:off x="4224" y="3168"/>
              <a:ext cx="1180"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lgn="ctr">
                <a:spcAft>
                  <a:spcPct val="50000"/>
                </a:spcAft>
                <a:defRPr sz="2800">
                  <a:solidFill>
                    <a:schemeClr val="tx1"/>
                  </a:solidFill>
                  <a:latin typeface="Arial" panose="020B0604020202020204" pitchFamily="34" charset="0"/>
                </a:defRPr>
              </a:lvl1pPr>
              <a:lvl2pPr marL="742950" indent="-285750">
                <a:spcBef>
                  <a:spcPct val="20000"/>
                </a:spcBef>
                <a:defRPr sz="2800">
                  <a:solidFill>
                    <a:schemeClr val="tx1"/>
                  </a:solidFill>
                  <a:latin typeface="Arial" panose="020B0604020202020204" pitchFamily="34" charset="0"/>
                </a:defRPr>
              </a:lvl2pPr>
              <a:lvl3pPr marL="1143000" indent="-228600">
                <a:spcBef>
                  <a:spcPct val="20000"/>
                </a:spcBef>
                <a:defRPr sz="2400">
                  <a:solidFill>
                    <a:schemeClr val="tx1"/>
                  </a:solidFill>
                  <a:latin typeface="Arial" panose="020B0604020202020204" pitchFamily="34" charset="0"/>
                </a:defRPr>
              </a:lvl3pPr>
              <a:lvl4pPr marL="1600200" indent="-228600">
                <a:spcBef>
                  <a:spcPct val="20000"/>
                </a:spcBef>
                <a:defRPr sz="2000">
                  <a:solidFill>
                    <a:schemeClr val="tx1"/>
                  </a:solidFill>
                  <a:latin typeface="Arial" panose="020B0604020202020204" pitchFamily="34" charset="0"/>
                </a:defRPr>
              </a:lvl4pPr>
              <a:lvl5pPr marL="2057400" indent="-228600">
                <a:spcBef>
                  <a:spcPct val="20000"/>
                </a:spcBef>
                <a:defRPr sz="2000">
                  <a:solidFill>
                    <a:schemeClr val="tx1"/>
                  </a:solidFill>
                  <a:latin typeface="Arial" panose="020B0604020202020204" pitchFamily="34" charset="0"/>
                </a:defRPr>
              </a:lvl5pPr>
              <a:lvl6pPr marL="2514600" indent="-228600" eaLnBrk="0" fontAlgn="base" hangingPunct="0">
                <a:spcBef>
                  <a:spcPct val="20000"/>
                </a:spcBef>
                <a:spcAft>
                  <a:spcPct val="0"/>
                </a:spcAft>
                <a:defRPr sz="2000">
                  <a:solidFill>
                    <a:schemeClr val="tx1"/>
                  </a:solidFill>
                  <a:latin typeface="Arial" panose="020B0604020202020204" pitchFamily="34" charset="0"/>
                </a:defRPr>
              </a:lvl6pPr>
              <a:lvl7pPr marL="2971800" indent="-228600" eaLnBrk="0" fontAlgn="base" hangingPunct="0">
                <a:spcBef>
                  <a:spcPct val="20000"/>
                </a:spcBef>
                <a:spcAft>
                  <a:spcPct val="0"/>
                </a:spcAft>
                <a:defRPr sz="2000">
                  <a:solidFill>
                    <a:schemeClr val="tx1"/>
                  </a:solidFill>
                  <a:latin typeface="Arial" panose="020B0604020202020204" pitchFamily="34" charset="0"/>
                </a:defRPr>
              </a:lvl7pPr>
              <a:lvl8pPr marL="3429000" indent="-228600" eaLnBrk="0" fontAlgn="base" hangingPunct="0">
                <a:spcBef>
                  <a:spcPct val="20000"/>
                </a:spcBef>
                <a:spcAft>
                  <a:spcPct val="0"/>
                </a:spcAft>
                <a:defRPr sz="2000">
                  <a:solidFill>
                    <a:schemeClr val="tx1"/>
                  </a:solidFill>
                  <a:latin typeface="Arial" panose="020B0604020202020204" pitchFamily="34" charset="0"/>
                </a:defRPr>
              </a:lvl8pPr>
              <a:lvl9pPr marL="3886200" indent="-228600" eaLnBrk="0" fontAlgn="base" hangingPunct="0">
                <a:spcBef>
                  <a:spcPct val="20000"/>
                </a:spcBef>
                <a:spcAft>
                  <a:spcPct val="0"/>
                </a:spcAft>
                <a:defRPr sz="2000">
                  <a:solidFill>
                    <a:schemeClr val="tx1"/>
                  </a:solidFill>
                  <a:latin typeface="Arial" panose="020B0604020202020204" pitchFamily="34" charset="0"/>
                </a:defRPr>
              </a:lvl9pPr>
            </a:lstStyle>
            <a:p>
              <a:pPr algn="l" eaLnBrk="1" hangingPunct="1">
                <a:spcAft>
                  <a:spcPct val="0"/>
                </a:spcAft>
              </a:pPr>
              <a:r>
                <a:rPr lang="en-US" altLang="en-US" sz="1800" b="1"/>
                <a:t>Lack of interest</a:t>
              </a:r>
              <a:endParaRPr lang="en-AU" altLang="en-US" sz="1800" b="1"/>
            </a:p>
          </p:txBody>
        </p:sp>
      </p:grpSp>
    </p:spTree>
    <p:extLst>
      <p:ext uri="{BB962C8B-B14F-4D97-AF65-F5344CB8AC3E}">
        <p14:creationId xmlns:p14="http://schemas.microsoft.com/office/powerpoint/2010/main" val="30361140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1922"/>
                                        </p:tgtEl>
                                        <p:attrNameLst>
                                          <p:attrName>style.visibility</p:attrName>
                                        </p:attrNameLst>
                                      </p:cBhvr>
                                      <p:to>
                                        <p:strVal val="visible"/>
                                      </p:to>
                                    </p:set>
                                    <p:animEffect transition="in" filter="fade">
                                      <p:cBhvr>
                                        <p:cTn id="7" dur="1000"/>
                                        <p:tgtEl>
                                          <p:spTgt spid="81922"/>
                                        </p:tgtEl>
                                      </p:cBhvr>
                                    </p:animEffect>
                                    <p:anim calcmode="lin" valueType="num">
                                      <p:cBhvr>
                                        <p:cTn id="8" dur="1000" fill="hold"/>
                                        <p:tgtEl>
                                          <p:spTgt spid="81922"/>
                                        </p:tgtEl>
                                        <p:attrNameLst>
                                          <p:attrName>ppt_x</p:attrName>
                                        </p:attrNameLst>
                                      </p:cBhvr>
                                      <p:tavLst>
                                        <p:tav tm="0">
                                          <p:val>
                                            <p:strVal val="#ppt_x"/>
                                          </p:val>
                                        </p:tav>
                                        <p:tav tm="100000">
                                          <p:val>
                                            <p:strVal val="#ppt_x"/>
                                          </p:val>
                                        </p:tav>
                                      </p:tavLst>
                                    </p:anim>
                                    <p:anim calcmode="lin" valueType="num">
                                      <p:cBhvr>
                                        <p:cTn id="9" dur="1000" fill="hold"/>
                                        <p:tgtEl>
                                          <p:spTgt spid="81922"/>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16" fill="hold" nodeType="afterEffect">
                                  <p:stCondLst>
                                    <p:cond delay="0"/>
                                  </p:stCondLst>
                                  <p:childTnLst>
                                    <p:set>
                                      <p:cBhvr>
                                        <p:cTn id="12" dur="1" fill="hold">
                                          <p:stCondLst>
                                            <p:cond delay="0"/>
                                          </p:stCondLst>
                                        </p:cTn>
                                        <p:tgtEl>
                                          <p:spTgt spid="81923"/>
                                        </p:tgtEl>
                                        <p:attrNameLst>
                                          <p:attrName>style.visibility</p:attrName>
                                        </p:attrNameLst>
                                      </p:cBhvr>
                                      <p:to>
                                        <p:strVal val="visible"/>
                                      </p:to>
                                    </p:set>
                                    <p:anim calcmode="lin" valueType="num">
                                      <p:cBhvr>
                                        <p:cTn id="13" dur="500" fill="hold"/>
                                        <p:tgtEl>
                                          <p:spTgt spid="81923"/>
                                        </p:tgtEl>
                                        <p:attrNameLst>
                                          <p:attrName>ppt_w</p:attrName>
                                        </p:attrNameLst>
                                      </p:cBhvr>
                                      <p:tavLst>
                                        <p:tav tm="0">
                                          <p:val>
                                            <p:fltVal val="0"/>
                                          </p:val>
                                        </p:tav>
                                        <p:tav tm="100000">
                                          <p:val>
                                            <p:strVal val="#ppt_w"/>
                                          </p:val>
                                        </p:tav>
                                      </p:tavLst>
                                    </p:anim>
                                    <p:anim calcmode="lin" valueType="num">
                                      <p:cBhvr>
                                        <p:cTn id="14" dur="500" fill="hold"/>
                                        <p:tgtEl>
                                          <p:spTgt spid="81923"/>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Content Placeholder 4" descr="A picture containing person, holding, hand&#10;&#10;Description automatically generated">
            <a:extLst>
              <a:ext uri="{FF2B5EF4-FFF2-40B4-BE49-F238E27FC236}">
                <a16:creationId xmlns:a16="http://schemas.microsoft.com/office/drawing/2014/main" id="{DA45A082-21DD-07A7-F15E-2A48FBC5F5F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4067" b="25933"/>
          <a:stretch/>
        </p:blipFill>
        <p:spPr>
          <a:xfrm>
            <a:off x="20" y="10"/>
            <a:ext cx="12191980" cy="6857990"/>
          </a:xfrm>
          <a:prstGeom prst="rect">
            <a:avLst/>
          </a:prstGeom>
        </p:spPr>
      </p:pic>
    </p:spTree>
    <p:extLst>
      <p:ext uri="{BB962C8B-B14F-4D97-AF65-F5344CB8AC3E}">
        <p14:creationId xmlns:p14="http://schemas.microsoft.com/office/powerpoint/2010/main" val="2146369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974D4-130E-DF45-0CAD-6C0AC672F0E7}"/>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sz="4000" b="1" dirty="0">
                <a:solidFill>
                  <a:schemeClr val="tx2"/>
                </a:solidFill>
              </a:rPr>
              <a:t>Culture </a:t>
            </a:r>
            <a:br>
              <a:rPr lang="en-US" sz="4000" b="1" dirty="0">
                <a:solidFill>
                  <a:schemeClr val="tx2"/>
                </a:solidFill>
              </a:rPr>
            </a:br>
            <a:endParaRPr lang="en-US" sz="4000" b="1" dirty="0">
              <a:solidFill>
                <a:schemeClr val="tx2"/>
              </a:solidFill>
            </a:endParaRPr>
          </a:p>
        </p:txBody>
      </p:sp>
      <p:pic>
        <p:nvPicPr>
          <p:cNvPr id="5" name="Content Placeholder 4" descr="Calendar&#10;&#10;Description automatically generated">
            <a:extLst>
              <a:ext uri="{FF2B5EF4-FFF2-40B4-BE49-F238E27FC236}">
                <a16:creationId xmlns:a16="http://schemas.microsoft.com/office/drawing/2014/main" id="{DE9BB117-AF74-9A23-E8D3-9E4241AC2D1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7994" y="1550133"/>
            <a:ext cx="5640502" cy="3765035"/>
          </a:xfrm>
          <a:prstGeom prst="rect">
            <a:avLst/>
          </a:prstGeom>
        </p:spPr>
      </p:pic>
    </p:spTree>
    <p:extLst>
      <p:ext uri="{BB962C8B-B14F-4D97-AF65-F5344CB8AC3E}">
        <p14:creationId xmlns:p14="http://schemas.microsoft.com/office/powerpoint/2010/main" val="7313517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41867" y="787400"/>
            <a:ext cx="7145866" cy="778933"/>
          </a:xfrm>
        </p:spPr>
        <p:txBody>
          <a:bodyPr anchor="ctr">
            <a:normAutofit/>
          </a:bodyPr>
          <a:lstStyle/>
          <a:p>
            <a:r>
              <a:rPr lang="en-GB" sz="3200">
                <a:solidFill>
                  <a:srgbClr val="FEFFFF"/>
                </a:solidFill>
              </a:rPr>
              <a:t>Culture Defined</a:t>
            </a:r>
          </a:p>
        </p:txBody>
      </p:sp>
      <p:sp>
        <p:nvSpPr>
          <p:cNvPr id="5" name="Rectangle 3"/>
          <p:cNvSpPr>
            <a:spLocks noGrp="1" noChangeArrowheads="1"/>
          </p:cNvSpPr>
          <p:nvPr>
            <p:ph idx="1"/>
          </p:nvPr>
        </p:nvSpPr>
        <p:spPr>
          <a:xfrm>
            <a:off x="541866" y="2032000"/>
            <a:ext cx="7145867" cy="3879222"/>
          </a:xfrm>
        </p:spPr>
        <p:txBody>
          <a:bodyPr>
            <a:normAutofit/>
          </a:bodyPr>
          <a:lstStyle/>
          <a:p>
            <a:pPr>
              <a:buNone/>
            </a:pPr>
            <a:r>
              <a:rPr lang="en-GB" dirty="0">
                <a:solidFill>
                  <a:srgbClr val="FEFFFF"/>
                </a:solidFill>
              </a:rPr>
              <a:t> </a:t>
            </a:r>
            <a:r>
              <a:rPr lang="en-GB" sz="2800" dirty="0">
                <a:solidFill>
                  <a:srgbClr val="FEFFFF"/>
                </a:solidFill>
              </a:rPr>
              <a:t>The sum total of learned beliefs, values and customs that serve to direct customer behaviour in a particular country market.</a:t>
            </a:r>
          </a:p>
          <a:p>
            <a:pPr>
              <a:buFontTx/>
              <a:buNone/>
            </a:pPr>
            <a:endParaRPr lang="en-GB" dirty="0">
              <a:solidFill>
                <a:srgbClr val="FEFFFF"/>
              </a:solidFill>
            </a:endParaRPr>
          </a:p>
        </p:txBody>
      </p:sp>
      <p:pic>
        <p:nvPicPr>
          <p:cNvPr id="4" name="Picture 4" descr="MCj00977690000[1]"/>
          <p:cNvPicPr>
            <a:picLocks noChangeAspect="1" noChangeArrowheads="1"/>
          </p:cNvPicPr>
          <p:nvPr/>
        </p:nvPicPr>
        <p:blipFill>
          <a:blip r:embed="rId2" cstate="print"/>
          <a:stretch>
            <a:fillRect/>
          </a:stretch>
        </p:blipFill>
        <p:spPr bwMode="auto">
          <a:xfrm>
            <a:off x="8713057" y="2395941"/>
            <a:ext cx="3001931" cy="3134613"/>
          </a:xfrm>
          <a:prstGeom prst="rect">
            <a:avLst/>
          </a:prstGeom>
          <a:noFill/>
        </p:spPr>
      </p:pic>
    </p:spTree>
    <p:extLst>
      <p:ext uri="{BB962C8B-B14F-4D97-AF65-F5344CB8AC3E}">
        <p14:creationId xmlns:p14="http://schemas.microsoft.com/office/powerpoint/2010/main" val="259802906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D9BAE-FC65-8F63-061C-493CAF3E9165}"/>
              </a:ext>
            </a:extLst>
          </p:cNvPr>
          <p:cNvSpPr>
            <a:spLocks noGrp="1"/>
          </p:cNvSpPr>
          <p:nvPr>
            <p:ph type="title"/>
          </p:nvPr>
        </p:nvSpPr>
        <p:spPr>
          <a:xfrm>
            <a:off x="1259893" y="3101093"/>
            <a:ext cx="2454052" cy="3029344"/>
          </a:xfrm>
        </p:spPr>
        <p:txBody>
          <a:bodyPr>
            <a:normAutofit/>
          </a:bodyPr>
          <a:lstStyle/>
          <a:p>
            <a:r>
              <a:rPr lang="en-GB" sz="3200" dirty="0">
                <a:solidFill>
                  <a:schemeClr val="tx2"/>
                </a:solidFill>
              </a:rPr>
              <a:t>Task </a:t>
            </a:r>
          </a:p>
        </p:txBody>
      </p:sp>
      <p:graphicFrame>
        <p:nvGraphicFramePr>
          <p:cNvPr id="42" name="Content Placeholder 2">
            <a:extLst>
              <a:ext uri="{FF2B5EF4-FFF2-40B4-BE49-F238E27FC236}">
                <a16:creationId xmlns:a16="http://schemas.microsoft.com/office/drawing/2014/main" id="{4B733467-1E80-E41E-0D21-37FBE03A0EAB}"/>
              </a:ext>
            </a:extLst>
          </p:cNvPr>
          <p:cNvGraphicFramePr>
            <a:graphicFrameLocks noGrp="1"/>
          </p:cNvGraphicFramePr>
          <p:nvPr>
            <p:ph idx="1"/>
            <p:extLst>
              <p:ext uri="{D42A27DB-BD31-4B8C-83A1-F6EECF244321}">
                <p14:modId xmlns:p14="http://schemas.microsoft.com/office/powerpoint/2010/main" val="269341986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69788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1467" y="624110"/>
            <a:ext cx="10494334" cy="572643"/>
          </a:xfrm>
        </p:spPr>
        <p:txBody>
          <a:bodyPr>
            <a:normAutofit/>
          </a:bodyPr>
          <a:lstStyle/>
          <a:p>
            <a:r>
              <a:rPr lang="en-GB" sz="2800" b="1" dirty="0">
                <a:solidFill>
                  <a:srgbClr val="FF0000"/>
                </a:solidFill>
              </a:rPr>
              <a:t>Components of Culture</a:t>
            </a:r>
          </a:p>
        </p:txBody>
      </p:sp>
      <p:sp>
        <p:nvSpPr>
          <p:cNvPr id="15" name="Slide Number Placeholder 4"/>
          <p:cNvSpPr>
            <a:spLocks noGrp="1"/>
          </p:cNvSpPr>
          <p:nvPr>
            <p:ph type="sldNum" sz="quarter" idx="12"/>
          </p:nvPr>
        </p:nvSpPr>
        <p:spPr>
          <a:xfrm>
            <a:off x="8077200" y="6356351"/>
            <a:ext cx="2133600" cy="365125"/>
          </a:xfrm>
        </p:spPr>
        <p:txBody>
          <a:bodyPr/>
          <a:lstStyle/>
          <a:p>
            <a:r>
              <a:rPr lang="en-GB">
                <a:latin typeface="Arial" charset="0"/>
              </a:rPr>
              <a:t>ch3/</a:t>
            </a:r>
            <a:fld id="{72D9C93E-71E2-497D-896B-5083250A80A9}" type="slidenum">
              <a:rPr lang="en-GB" smtClean="0">
                <a:latin typeface="Arial" charset="0"/>
              </a:rPr>
              <a:pPr/>
              <a:t>18</a:t>
            </a:fld>
            <a:endParaRPr lang="en-GB">
              <a:latin typeface="Arial" charset="0"/>
            </a:endParaRPr>
          </a:p>
        </p:txBody>
      </p:sp>
      <p:sp>
        <p:nvSpPr>
          <p:cNvPr id="16" name="Rectangle 3"/>
          <p:cNvSpPr>
            <a:spLocks noChangeArrowheads="1"/>
          </p:cNvSpPr>
          <p:nvPr/>
        </p:nvSpPr>
        <p:spPr bwMode="auto">
          <a:xfrm>
            <a:off x="4742053" y="1196753"/>
            <a:ext cx="1282403"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Beliefs</a:t>
            </a:r>
          </a:p>
        </p:txBody>
      </p:sp>
      <p:sp>
        <p:nvSpPr>
          <p:cNvPr id="17" name="Rectangle 4"/>
          <p:cNvSpPr>
            <a:spLocks noChangeArrowheads="1"/>
          </p:cNvSpPr>
          <p:nvPr/>
        </p:nvSpPr>
        <p:spPr bwMode="auto">
          <a:xfrm>
            <a:off x="351466" y="1841922"/>
            <a:ext cx="8537087" cy="705321"/>
          </a:xfrm>
          <a:prstGeom prst="rect">
            <a:avLst/>
          </a:prstGeom>
          <a:noFill/>
          <a:ln w="12700">
            <a:noFill/>
            <a:miter lim="800000"/>
            <a:headEnd/>
            <a:tailEnd/>
          </a:ln>
        </p:spPr>
        <p:txBody>
          <a:bodyPr wrap="square" lIns="90488" tIns="44450" rIns="90488" bIns="44450">
            <a:spAutoFit/>
          </a:bodyPr>
          <a:lstStyle/>
          <a:p>
            <a:pPr algn="just" defTabSz="762000">
              <a:spcBef>
                <a:spcPct val="20000"/>
              </a:spcBef>
            </a:pPr>
            <a:r>
              <a:rPr lang="en-GB" sz="2000" dirty="0"/>
              <a:t>A large number of mental and verbal processes which reflect our knowledge and assessment of products and services.</a:t>
            </a:r>
            <a:endParaRPr lang="en-GB" sz="2000" dirty="0">
              <a:solidFill>
                <a:schemeClr val="bg1"/>
              </a:solidFill>
            </a:endParaRPr>
          </a:p>
        </p:txBody>
      </p:sp>
      <p:sp>
        <p:nvSpPr>
          <p:cNvPr id="18" name="Rectangle 3"/>
          <p:cNvSpPr>
            <a:spLocks noChangeArrowheads="1"/>
          </p:cNvSpPr>
          <p:nvPr/>
        </p:nvSpPr>
        <p:spPr bwMode="auto">
          <a:xfrm>
            <a:off x="4627725" y="2780929"/>
            <a:ext cx="1360951"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Values</a:t>
            </a:r>
          </a:p>
        </p:txBody>
      </p:sp>
      <p:sp>
        <p:nvSpPr>
          <p:cNvPr id="19" name="Rectangle 18"/>
          <p:cNvSpPr/>
          <p:nvPr/>
        </p:nvSpPr>
        <p:spPr>
          <a:xfrm>
            <a:off x="332509" y="3284984"/>
            <a:ext cx="8556044" cy="1077218"/>
          </a:xfrm>
          <a:prstGeom prst="rect">
            <a:avLst/>
          </a:prstGeom>
        </p:spPr>
        <p:txBody>
          <a:bodyPr wrap="square">
            <a:spAutoFit/>
          </a:bodyPr>
          <a:lstStyle/>
          <a:p>
            <a:pPr algn="just" defTabSz="762000">
              <a:spcBef>
                <a:spcPct val="20000"/>
              </a:spcBef>
            </a:pPr>
            <a:r>
              <a:rPr lang="en-GB" sz="2000" dirty="0"/>
              <a:t>The indicators consumers use to serve as guides for what is appropriate behaviour, enduring and relatively stable over time; widely accepted by members of a particular market</a:t>
            </a:r>
            <a:r>
              <a:rPr lang="en-GB" sz="2400" dirty="0"/>
              <a:t>.</a:t>
            </a:r>
            <a:endParaRPr lang="en-GB" sz="2400" dirty="0">
              <a:solidFill>
                <a:schemeClr val="bg1"/>
              </a:solidFill>
            </a:endParaRPr>
          </a:p>
        </p:txBody>
      </p:sp>
      <p:sp>
        <p:nvSpPr>
          <p:cNvPr id="20" name="Rectangle 3"/>
          <p:cNvSpPr>
            <a:spLocks noChangeArrowheads="1"/>
          </p:cNvSpPr>
          <p:nvPr/>
        </p:nvSpPr>
        <p:spPr bwMode="auto">
          <a:xfrm>
            <a:off x="4537988" y="4869161"/>
            <a:ext cx="1670331" cy="520655"/>
          </a:xfrm>
          <a:prstGeom prst="rect">
            <a:avLst/>
          </a:prstGeom>
          <a:noFill/>
          <a:ln w="12700">
            <a:noFill/>
            <a:miter lim="800000"/>
            <a:headEnd/>
            <a:tailEnd/>
          </a:ln>
        </p:spPr>
        <p:txBody>
          <a:bodyPr wrap="none" lIns="90488" tIns="44450" rIns="90488" bIns="44450">
            <a:spAutoFit/>
          </a:bodyPr>
          <a:lstStyle/>
          <a:p>
            <a:pPr algn="ctr" defTabSz="762000"/>
            <a:r>
              <a:rPr lang="en-GB" sz="2800" b="1" i="1" dirty="0"/>
              <a:t>Customs</a:t>
            </a:r>
          </a:p>
        </p:txBody>
      </p:sp>
      <p:sp>
        <p:nvSpPr>
          <p:cNvPr id="21" name="Rectangle 20"/>
          <p:cNvSpPr/>
          <p:nvPr/>
        </p:nvSpPr>
        <p:spPr>
          <a:xfrm>
            <a:off x="332509" y="5301209"/>
            <a:ext cx="8355779" cy="707886"/>
          </a:xfrm>
          <a:prstGeom prst="rect">
            <a:avLst/>
          </a:prstGeom>
        </p:spPr>
        <p:txBody>
          <a:bodyPr wrap="square">
            <a:spAutoFit/>
          </a:bodyPr>
          <a:lstStyle/>
          <a:p>
            <a:pPr algn="just"/>
            <a:r>
              <a:rPr lang="en-GB" sz="2000" dirty="0"/>
              <a:t>Overt modes of behaviour that constitute culturally approved or acceptable ways of behaving in specific situations</a:t>
            </a:r>
          </a:p>
        </p:txBody>
      </p:sp>
      <p:pic>
        <p:nvPicPr>
          <p:cNvPr id="22" name="Picture 7" descr="MCj00834750000[1]"/>
          <p:cNvPicPr>
            <a:picLocks noChangeAspect="1" noChangeArrowheads="1"/>
          </p:cNvPicPr>
          <p:nvPr/>
        </p:nvPicPr>
        <p:blipFill>
          <a:blip r:embed="rId2" cstate="print"/>
          <a:srcRect/>
          <a:stretch>
            <a:fillRect/>
          </a:stretch>
        </p:blipFill>
        <p:spPr bwMode="auto">
          <a:xfrm>
            <a:off x="9192345" y="1484785"/>
            <a:ext cx="1071885" cy="1351145"/>
          </a:xfrm>
          <a:prstGeom prst="rect">
            <a:avLst/>
          </a:prstGeom>
          <a:noFill/>
          <a:ln w="9525">
            <a:noFill/>
            <a:miter lim="800000"/>
            <a:headEnd/>
            <a:tailEnd/>
          </a:ln>
        </p:spPr>
      </p:pic>
      <p:pic>
        <p:nvPicPr>
          <p:cNvPr id="23" name="Picture 6" descr="MCj00834570000[1]"/>
          <p:cNvPicPr>
            <a:picLocks noChangeAspect="1" noChangeArrowheads="1"/>
          </p:cNvPicPr>
          <p:nvPr/>
        </p:nvPicPr>
        <p:blipFill>
          <a:blip r:embed="rId3" cstate="print"/>
          <a:srcRect/>
          <a:stretch>
            <a:fillRect/>
          </a:stretch>
        </p:blipFill>
        <p:spPr bwMode="auto">
          <a:xfrm>
            <a:off x="9048329" y="3302474"/>
            <a:ext cx="1378967" cy="1713902"/>
          </a:xfrm>
          <a:prstGeom prst="rect">
            <a:avLst/>
          </a:prstGeom>
          <a:noFill/>
          <a:ln w="9525">
            <a:noFill/>
            <a:miter lim="800000"/>
            <a:headEnd/>
            <a:tailEnd/>
          </a:ln>
        </p:spPr>
      </p:pic>
      <p:pic>
        <p:nvPicPr>
          <p:cNvPr id="24" name="Picture 5" descr="MCj00834790000[1]"/>
          <p:cNvPicPr>
            <a:picLocks noChangeAspect="1" noChangeArrowheads="1"/>
          </p:cNvPicPr>
          <p:nvPr/>
        </p:nvPicPr>
        <p:blipFill>
          <a:blip r:embed="rId4" cstate="print"/>
          <a:srcRect/>
          <a:stretch>
            <a:fillRect/>
          </a:stretch>
        </p:blipFill>
        <p:spPr bwMode="auto">
          <a:xfrm>
            <a:off x="9336360" y="5301208"/>
            <a:ext cx="1086812" cy="1208286"/>
          </a:xfrm>
          <a:prstGeom prst="rect">
            <a:avLst/>
          </a:prstGeom>
          <a:noFill/>
          <a:ln w="9525">
            <a:noFill/>
            <a:miter lim="800000"/>
            <a:headEnd/>
            <a:tailEnd/>
          </a:ln>
        </p:spPr>
      </p:pic>
    </p:spTree>
    <p:extLst>
      <p:ext uri="{BB962C8B-B14F-4D97-AF65-F5344CB8AC3E}">
        <p14:creationId xmlns:p14="http://schemas.microsoft.com/office/powerpoint/2010/main" val="391385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P spid="17" grpId="0"/>
      <p:bldP spid="19" grpId="0"/>
      <p:bldP spid="20" grpId="0"/>
      <p:bldP spid="21"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9893" y="3101093"/>
            <a:ext cx="2454052" cy="930580"/>
          </a:xfrm>
        </p:spPr>
        <p:txBody>
          <a:bodyPr>
            <a:normAutofit/>
          </a:bodyPr>
          <a:lstStyle/>
          <a:p>
            <a:r>
              <a:rPr lang="en-GB" sz="3200" b="1" dirty="0">
                <a:solidFill>
                  <a:schemeClr val="tx2"/>
                </a:solidFill>
              </a:rPr>
              <a:t>Layers of Culture</a:t>
            </a:r>
          </a:p>
        </p:txBody>
      </p:sp>
      <p:graphicFrame>
        <p:nvGraphicFramePr>
          <p:cNvPr id="7" name="Rectangle 3">
            <a:extLst>
              <a:ext uri="{FF2B5EF4-FFF2-40B4-BE49-F238E27FC236}">
                <a16:creationId xmlns:a16="http://schemas.microsoft.com/office/drawing/2014/main" id="{CAF386EA-E62D-DD8E-F745-7420CF3E4BA2}"/>
              </a:ext>
            </a:extLst>
          </p:cNvPr>
          <p:cNvGraphicFramePr>
            <a:graphicFrameLocks noGrp="1"/>
          </p:cNvGraphicFramePr>
          <p:nvPr>
            <p:ph idx="1"/>
            <p:extLst>
              <p:ext uri="{D42A27DB-BD31-4B8C-83A1-F6EECF244321}">
                <p14:modId xmlns:p14="http://schemas.microsoft.com/office/powerpoint/2010/main" val="3782880840"/>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2756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3"/>
          <p:cNvSpPr>
            <a:spLocks noGrp="1" noChangeArrowheads="1"/>
          </p:cNvSpPr>
          <p:nvPr>
            <p:ph idx="1"/>
          </p:nvPr>
        </p:nvSpPr>
        <p:spPr>
          <a:xfrm>
            <a:off x="477982" y="2005444"/>
            <a:ext cx="10861010" cy="2965543"/>
          </a:xfrm>
        </p:spPr>
        <p:txBody>
          <a:bodyPr/>
          <a:lstStyle/>
          <a:p>
            <a:pPr>
              <a:buNone/>
            </a:pPr>
            <a:r>
              <a:rPr lang="en-US" dirty="0"/>
              <a:t>   Your culture is like your nose:</a:t>
            </a:r>
          </a:p>
          <a:p>
            <a:pPr lvl="1"/>
            <a:r>
              <a:rPr lang="en-US" sz="2400" dirty="0"/>
              <a:t>You do not see it properly yourself,</a:t>
            </a:r>
          </a:p>
          <a:p>
            <a:pPr lvl="1"/>
            <a:r>
              <a:rPr lang="en-US" sz="2400" dirty="0"/>
              <a:t>but everybody else does and thinks it is peculiar if it differs from theirs</a:t>
            </a:r>
          </a:p>
        </p:txBody>
      </p:sp>
      <p:pic>
        <p:nvPicPr>
          <p:cNvPr id="8" name="Picture 4" descr="MCHM00073_0000[1]"/>
          <p:cNvPicPr>
            <a:picLocks noChangeAspect="1" noChangeArrowheads="1"/>
          </p:cNvPicPr>
          <p:nvPr/>
        </p:nvPicPr>
        <p:blipFill>
          <a:blip r:embed="rId2" cstate="print"/>
          <a:srcRect/>
          <a:stretch>
            <a:fillRect/>
          </a:stretch>
        </p:blipFill>
        <p:spPr bwMode="auto">
          <a:xfrm>
            <a:off x="7176120" y="3933056"/>
            <a:ext cx="771302" cy="995742"/>
          </a:xfrm>
          <a:prstGeom prst="rect">
            <a:avLst/>
          </a:prstGeom>
          <a:noFill/>
          <a:ln w="9525">
            <a:noFill/>
            <a:miter lim="800000"/>
            <a:headEnd/>
            <a:tailEnd/>
          </a:ln>
        </p:spPr>
      </p:pic>
      <p:pic>
        <p:nvPicPr>
          <p:cNvPr id="9" name="Picture 5" descr="MCPE02856_0000[1]"/>
          <p:cNvPicPr>
            <a:picLocks noChangeAspect="1" noChangeArrowheads="1"/>
          </p:cNvPicPr>
          <p:nvPr/>
        </p:nvPicPr>
        <p:blipFill>
          <a:blip r:embed="rId3" cstate="print"/>
          <a:srcRect/>
          <a:stretch>
            <a:fillRect/>
          </a:stretch>
        </p:blipFill>
        <p:spPr bwMode="auto">
          <a:xfrm>
            <a:off x="5303912" y="3861048"/>
            <a:ext cx="833562" cy="1138244"/>
          </a:xfrm>
          <a:prstGeom prst="rect">
            <a:avLst/>
          </a:prstGeom>
          <a:noFill/>
          <a:ln w="9525">
            <a:noFill/>
            <a:miter lim="800000"/>
            <a:headEnd/>
            <a:tailEnd/>
          </a:ln>
        </p:spPr>
      </p:pic>
      <p:pic>
        <p:nvPicPr>
          <p:cNvPr id="10" name="Picture 6" descr="MCPE02855_0000[1]"/>
          <p:cNvPicPr>
            <a:picLocks noChangeAspect="1" noChangeArrowheads="1"/>
          </p:cNvPicPr>
          <p:nvPr/>
        </p:nvPicPr>
        <p:blipFill>
          <a:blip r:embed="rId4" cstate="print"/>
          <a:srcRect/>
          <a:stretch>
            <a:fillRect/>
          </a:stretch>
        </p:blipFill>
        <p:spPr bwMode="auto">
          <a:xfrm>
            <a:off x="3503712" y="3861048"/>
            <a:ext cx="754832" cy="1044200"/>
          </a:xfrm>
          <a:prstGeom prst="rect">
            <a:avLst/>
          </a:prstGeom>
          <a:noFill/>
          <a:ln w="9525">
            <a:noFill/>
            <a:miter lim="800000"/>
            <a:headEnd/>
            <a:tailEnd/>
          </a:ln>
        </p:spPr>
      </p:pic>
      <p:sp>
        <p:nvSpPr>
          <p:cNvPr id="11" name="Rectangle 10"/>
          <p:cNvSpPr/>
          <p:nvPr/>
        </p:nvSpPr>
        <p:spPr>
          <a:xfrm>
            <a:off x="727364" y="5190977"/>
            <a:ext cx="9256986" cy="830997"/>
          </a:xfrm>
          <a:prstGeom prst="rect">
            <a:avLst/>
          </a:prstGeom>
        </p:spPr>
        <p:txBody>
          <a:bodyPr wrap="square">
            <a:spAutoFit/>
          </a:bodyPr>
          <a:lstStyle/>
          <a:p>
            <a:r>
              <a:rPr lang="en-GB" sz="2400" dirty="0"/>
              <a:t>For the international manager: Avoid self-reference criterion – try to think outside your own cultural box. This is a </a:t>
            </a:r>
            <a:r>
              <a:rPr lang="en-GB" sz="2400" b="1" dirty="0"/>
              <a:t>deliberate </a:t>
            </a:r>
            <a:r>
              <a:rPr lang="en-GB" sz="2400" dirty="0"/>
              <a:t>effort.</a:t>
            </a:r>
          </a:p>
        </p:txBody>
      </p:sp>
    </p:spTree>
    <p:extLst>
      <p:ext uri="{BB962C8B-B14F-4D97-AF65-F5344CB8AC3E}">
        <p14:creationId xmlns:p14="http://schemas.microsoft.com/office/powerpoint/2010/main" val="16630980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1022652"/>
          </a:xfrm>
        </p:spPr>
        <p:txBody>
          <a:bodyPr>
            <a:normAutofit/>
          </a:bodyPr>
          <a:lstStyle/>
          <a:p>
            <a:r>
              <a:rPr lang="en-GB" dirty="0"/>
              <a:t> </a:t>
            </a:r>
            <a:r>
              <a:rPr lang="en-GB" b="1" dirty="0"/>
              <a:t>A Cultural Framework</a:t>
            </a:r>
          </a:p>
        </p:txBody>
      </p:sp>
      <p:sp>
        <p:nvSpPr>
          <p:cNvPr id="3" name="Content Placeholder 2"/>
          <p:cNvSpPr>
            <a:spLocks noGrp="1"/>
          </p:cNvSpPr>
          <p:nvPr>
            <p:ph idx="1"/>
          </p:nvPr>
        </p:nvSpPr>
        <p:spPr/>
        <p:txBody>
          <a:bodyPr/>
          <a:lstStyle/>
          <a:p>
            <a:pPr>
              <a:buNone/>
            </a:pPr>
            <a:r>
              <a:rPr lang="en-GB" dirty="0"/>
              <a:t>	</a:t>
            </a:r>
          </a:p>
        </p:txBody>
      </p:sp>
      <p:pic>
        <p:nvPicPr>
          <p:cNvPr id="9" name="Picture 3"/>
          <p:cNvPicPr>
            <a:picLocks noChangeAspect="1" noChangeArrowheads="1"/>
          </p:cNvPicPr>
          <p:nvPr/>
        </p:nvPicPr>
        <p:blipFill>
          <a:blip r:embed="rId2" cstate="print"/>
          <a:srcRect/>
          <a:stretch>
            <a:fillRect/>
          </a:stretch>
        </p:blipFill>
        <p:spPr bwMode="auto">
          <a:xfrm>
            <a:off x="2135560" y="1916832"/>
            <a:ext cx="7848600" cy="3917950"/>
          </a:xfrm>
          <a:prstGeom prst="rect">
            <a:avLst/>
          </a:prstGeom>
          <a:noFill/>
          <a:ln w="9525">
            <a:noFill/>
            <a:miter lim="800000"/>
            <a:headEnd/>
            <a:tailEnd/>
          </a:ln>
        </p:spPr>
      </p:pic>
      <p:sp>
        <p:nvSpPr>
          <p:cNvPr id="10" name="Rectangle 9"/>
          <p:cNvSpPr/>
          <p:nvPr/>
        </p:nvSpPr>
        <p:spPr>
          <a:xfrm>
            <a:off x="2135560" y="6021289"/>
            <a:ext cx="2494594" cy="276999"/>
          </a:xfrm>
          <a:prstGeom prst="rect">
            <a:avLst/>
          </a:prstGeom>
        </p:spPr>
        <p:txBody>
          <a:bodyPr wrap="none">
            <a:spAutoFit/>
          </a:bodyPr>
          <a:lstStyle/>
          <a:p>
            <a:r>
              <a:rPr lang="en-GB" sz="1200" dirty="0"/>
              <a:t>Source: </a:t>
            </a:r>
            <a:r>
              <a:rPr lang="en-GB" sz="1200" dirty="0" err="1"/>
              <a:t>Doole</a:t>
            </a:r>
            <a:r>
              <a:rPr lang="en-GB" sz="1200" dirty="0"/>
              <a:t> and Lowe,  2008</a:t>
            </a:r>
          </a:p>
        </p:txBody>
      </p:sp>
    </p:spTree>
    <p:extLst>
      <p:ext uri="{BB962C8B-B14F-4D97-AF65-F5344CB8AC3E}">
        <p14:creationId xmlns:p14="http://schemas.microsoft.com/office/powerpoint/2010/main" val="34079869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17055" y="1093380"/>
            <a:ext cx="3500418" cy="4671240"/>
          </a:xfrm>
        </p:spPr>
        <p:txBody>
          <a:bodyPr anchor="ctr">
            <a:normAutofit/>
          </a:bodyPr>
          <a:lstStyle/>
          <a:p>
            <a:r>
              <a:rPr lang="en-GB" dirty="0"/>
              <a:t>Task - How different are we?</a:t>
            </a:r>
          </a:p>
        </p:txBody>
      </p:sp>
      <p:sp>
        <p:nvSpPr>
          <p:cNvPr id="3" name="Content Placeholder 2"/>
          <p:cNvSpPr>
            <a:spLocks noGrp="1"/>
          </p:cNvSpPr>
          <p:nvPr>
            <p:ph idx="1"/>
          </p:nvPr>
        </p:nvSpPr>
        <p:spPr>
          <a:xfrm>
            <a:off x="5285509" y="1093380"/>
            <a:ext cx="6219103" cy="4679250"/>
          </a:xfrm>
        </p:spPr>
        <p:txBody>
          <a:bodyPr anchor="ctr">
            <a:normAutofit/>
          </a:bodyPr>
          <a:lstStyle/>
          <a:p>
            <a:pPr marL="0" indent="0">
              <a:buNone/>
            </a:pPr>
            <a:endParaRPr lang="en-GB" sz="2000" dirty="0"/>
          </a:p>
          <a:p>
            <a:r>
              <a:rPr lang="en-GB" sz="2000" dirty="0"/>
              <a:t>Work with a partner in class</a:t>
            </a:r>
          </a:p>
          <a:p>
            <a:endParaRPr lang="en-GB" sz="2000" dirty="0"/>
          </a:p>
          <a:p>
            <a:r>
              <a:rPr lang="en-GB" sz="2000" dirty="0"/>
              <a:t>Discuss which </a:t>
            </a:r>
            <a:r>
              <a:rPr lang="en-GB" sz="2000" b="1" dirty="0"/>
              <a:t>three</a:t>
            </a:r>
            <a:r>
              <a:rPr lang="en-GB" sz="2000" dirty="0"/>
              <a:t> behaviours you found most odd when you came to the UK? Or, if you are British, which three behaviours did you find most odd when travelling abroad?</a:t>
            </a:r>
          </a:p>
          <a:p>
            <a:endParaRPr lang="en-GB" sz="2000" dirty="0"/>
          </a:p>
          <a:p>
            <a:r>
              <a:rPr lang="en-GB" sz="2000" dirty="0"/>
              <a:t>Discuss how </a:t>
            </a:r>
            <a:r>
              <a:rPr lang="en-GB" sz="2000" b="1" dirty="0"/>
              <a:t>people would behave at home in the same situation</a:t>
            </a:r>
          </a:p>
        </p:txBody>
      </p:sp>
    </p:spTree>
    <p:extLst>
      <p:ext uri="{BB962C8B-B14F-4D97-AF65-F5344CB8AC3E}">
        <p14:creationId xmlns:p14="http://schemas.microsoft.com/office/powerpoint/2010/main" val="2138855540"/>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673" y="286603"/>
            <a:ext cx="10553007" cy="1450757"/>
          </a:xfrm>
        </p:spPr>
        <p:txBody>
          <a:bodyPr>
            <a:normAutofit/>
          </a:bodyPr>
          <a:lstStyle/>
          <a:p>
            <a:r>
              <a:rPr lang="en-GB" sz="4000" b="1" dirty="0">
                <a:solidFill>
                  <a:schemeClr val="tx2"/>
                </a:solidFill>
                <a:latin typeface="Arial Black" panose="020B0A04020102020204" pitchFamily="34" charset="0"/>
              </a:rPr>
              <a:t>Summary</a:t>
            </a:r>
          </a:p>
        </p:txBody>
      </p:sp>
      <p:sp>
        <p:nvSpPr>
          <p:cNvPr id="3" name="Content Placeholder 2"/>
          <p:cNvSpPr>
            <a:spLocks noGrp="1"/>
          </p:cNvSpPr>
          <p:nvPr>
            <p:ph idx="1"/>
          </p:nvPr>
        </p:nvSpPr>
        <p:spPr>
          <a:xfrm>
            <a:off x="602673" y="1845734"/>
            <a:ext cx="10553007" cy="4023360"/>
          </a:xfrm>
        </p:spPr>
        <p:txBody>
          <a:bodyPr anchor="ctr">
            <a:normAutofit/>
          </a:bodyPr>
          <a:lstStyle/>
          <a:p>
            <a:pPr>
              <a:buFont typeface="Wingdings" panose="05000000000000000000" pitchFamily="2" charset="2"/>
              <a:buChar char="§"/>
            </a:pPr>
            <a:r>
              <a:rPr lang="en-GB" sz="2400" dirty="0"/>
              <a:t>Communication</a:t>
            </a:r>
            <a:r>
              <a:rPr lang="en-US" altLang="en-US" sz="2400" dirty="0"/>
              <a:t> is the process of communication is what allows us to interact with other people; it can be interrupted by several factors. </a:t>
            </a:r>
          </a:p>
          <a:p>
            <a:pPr>
              <a:buFont typeface="Wingdings" panose="05000000000000000000" pitchFamily="2" charset="2"/>
              <a:buChar char="§"/>
            </a:pPr>
            <a:r>
              <a:rPr lang="en-US" sz="2400" dirty="0"/>
              <a:t>A key factor interrupting communications are cultural differences.</a:t>
            </a:r>
          </a:p>
          <a:p>
            <a:pPr>
              <a:buFont typeface="Wingdings" panose="05000000000000000000" pitchFamily="2" charset="2"/>
              <a:buChar char="§"/>
            </a:pPr>
            <a:r>
              <a:rPr lang="en-US" sz="2400" dirty="0"/>
              <a:t>Several authors have developed models trying to capture different aspects of culture</a:t>
            </a:r>
          </a:p>
          <a:p>
            <a:pPr marL="0" indent="0">
              <a:buNone/>
            </a:pPr>
            <a:r>
              <a:rPr lang="en-GB" sz="2400"/>
              <a:t>.</a:t>
            </a:r>
            <a:endParaRPr lang="en-GB" sz="2400" dirty="0"/>
          </a:p>
        </p:txBody>
      </p:sp>
    </p:spTree>
    <p:extLst>
      <p:ext uri="{BB962C8B-B14F-4D97-AF65-F5344CB8AC3E}">
        <p14:creationId xmlns:p14="http://schemas.microsoft.com/office/powerpoint/2010/main" val="14309063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17982-CB39-B2BE-A2D9-BC7CF6D825A9}"/>
              </a:ext>
            </a:extLst>
          </p:cNvPr>
          <p:cNvSpPr>
            <a:spLocks noGrp="1"/>
          </p:cNvSpPr>
          <p:nvPr>
            <p:ph type="title"/>
          </p:nvPr>
        </p:nvSpPr>
        <p:spPr/>
        <p:txBody>
          <a:bodyPr/>
          <a:lstStyle/>
          <a:p>
            <a:r>
              <a:rPr lang="en-GB" dirty="0"/>
              <a:t>Useful resources</a:t>
            </a:r>
          </a:p>
        </p:txBody>
      </p:sp>
      <p:sp>
        <p:nvSpPr>
          <p:cNvPr id="3" name="Content Placeholder 2">
            <a:extLst>
              <a:ext uri="{FF2B5EF4-FFF2-40B4-BE49-F238E27FC236}">
                <a16:creationId xmlns:a16="http://schemas.microsoft.com/office/drawing/2014/main" id="{295DF646-C451-16AD-3288-37B5BE3A8BBB}"/>
              </a:ext>
            </a:extLst>
          </p:cNvPr>
          <p:cNvSpPr>
            <a:spLocks noGrp="1"/>
          </p:cNvSpPr>
          <p:nvPr>
            <p:ph idx="1"/>
          </p:nvPr>
        </p:nvSpPr>
        <p:spPr/>
        <p:txBody>
          <a:bodyPr/>
          <a:lstStyle/>
          <a:p>
            <a:r>
              <a:rPr lang="en-GB" dirty="0">
                <a:hlinkClick r:id="rId2"/>
              </a:rPr>
              <a:t>Differences in high-context and low-context communication styles (linkedin.com)</a:t>
            </a:r>
            <a:endParaRPr lang="en-GB" dirty="0">
              <a:hlinkClick r:id="rId3"/>
            </a:endParaRPr>
          </a:p>
          <a:p>
            <a:endParaRPr lang="en-GB" dirty="0">
              <a:hlinkClick r:id="rId3"/>
            </a:endParaRPr>
          </a:p>
          <a:p>
            <a:r>
              <a:rPr lang="en-GB" dirty="0">
                <a:hlinkClick r:id="rId3"/>
              </a:rPr>
              <a:t>How to Negotiate with High-Context and Low-Context Cultures (linkedin.com)</a:t>
            </a:r>
            <a:endParaRPr lang="en-GB" dirty="0"/>
          </a:p>
          <a:p>
            <a:endParaRPr lang="en-GB" dirty="0"/>
          </a:p>
          <a:p>
            <a:r>
              <a:rPr lang="en-GB" dirty="0">
                <a:hlinkClick r:id="rId4"/>
              </a:rPr>
              <a:t>What are the differences between high context and low context cultures? (countrynavigator.com)</a:t>
            </a:r>
            <a:endParaRPr lang="en-GB" dirty="0"/>
          </a:p>
          <a:p>
            <a:endParaRPr lang="en-GB" dirty="0"/>
          </a:p>
        </p:txBody>
      </p:sp>
    </p:spTree>
    <p:extLst>
      <p:ext uri="{BB962C8B-B14F-4D97-AF65-F5344CB8AC3E}">
        <p14:creationId xmlns:p14="http://schemas.microsoft.com/office/powerpoint/2010/main" val="4981032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E73C21EB-9E1D-89C9-CC22-3B3F66546FED}"/>
              </a:ext>
            </a:extLst>
          </p:cNvPr>
          <p:cNvPicPr>
            <a:picLocks noChangeAspect="1"/>
          </p:cNvPicPr>
          <p:nvPr/>
        </p:nvPicPr>
        <p:blipFill rotWithShape="1">
          <a:blip r:embed="rId2"/>
          <a:srcRect l="54194" r="31327" b="1"/>
          <a:stretch/>
        </p:blipFill>
        <p:spPr>
          <a:xfrm>
            <a:off x="20" y="1730"/>
            <a:ext cx="2720524" cy="6858000"/>
          </a:xfrm>
          <a:prstGeom prst="rect">
            <a:avLst/>
          </a:prstGeom>
        </p:spPr>
      </p:pic>
      <p:sp>
        <p:nvSpPr>
          <p:cNvPr id="3" name="Content Placeholder 2">
            <a:extLst>
              <a:ext uri="{FF2B5EF4-FFF2-40B4-BE49-F238E27FC236}">
                <a16:creationId xmlns:a16="http://schemas.microsoft.com/office/drawing/2014/main" id="{CD080135-FFDD-AD67-6121-ACB715EFD099}"/>
              </a:ext>
            </a:extLst>
          </p:cNvPr>
          <p:cNvSpPr>
            <a:spLocks noGrp="1"/>
          </p:cNvSpPr>
          <p:nvPr>
            <p:ph idx="1"/>
          </p:nvPr>
        </p:nvSpPr>
        <p:spPr>
          <a:xfrm>
            <a:off x="3792682" y="2133600"/>
            <a:ext cx="7711929" cy="3777622"/>
          </a:xfrm>
        </p:spPr>
        <p:txBody>
          <a:bodyPr>
            <a:normAutofit/>
          </a:bodyPr>
          <a:lstStyle/>
          <a:p>
            <a:pPr marL="0" indent="0">
              <a:buNone/>
            </a:pPr>
            <a:r>
              <a:rPr lang="en-GB" sz="5400" dirty="0">
                <a:solidFill>
                  <a:schemeClr val="tx2"/>
                </a:solidFill>
                <a:latin typeface="Arial Black" panose="020B0A04020102020204" pitchFamily="34" charset="0"/>
              </a:rPr>
              <a:t>Any questions? </a:t>
            </a:r>
          </a:p>
          <a:p>
            <a:pPr marL="0" indent="0">
              <a:buNone/>
            </a:pPr>
            <a:endParaRPr lang="en-GB" dirty="0"/>
          </a:p>
        </p:txBody>
      </p:sp>
    </p:spTree>
    <p:extLst>
      <p:ext uri="{BB962C8B-B14F-4D97-AF65-F5344CB8AC3E}">
        <p14:creationId xmlns:p14="http://schemas.microsoft.com/office/powerpoint/2010/main" val="266508494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1136</Words>
  <Application>Microsoft Office PowerPoint</Application>
  <PresentationFormat>Widescreen</PresentationFormat>
  <Paragraphs>170</Paragraphs>
  <Slides>25</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Arial Black</vt:lpstr>
      <vt:lpstr>Calibri</vt:lpstr>
      <vt:lpstr>Calibri Light</vt:lpstr>
      <vt:lpstr>Wingdings</vt:lpstr>
      <vt:lpstr>Retrospect</vt:lpstr>
      <vt:lpstr>BMBM6021 International Business Communications </vt:lpstr>
      <vt:lpstr>This week, we will:</vt:lpstr>
      <vt:lpstr>Introduction</vt:lpstr>
      <vt:lpstr>Assessment</vt:lpstr>
      <vt:lpstr>What is Communication?</vt:lpstr>
      <vt:lpstr>International Business Communications</vt:lpstr>
      <vt:lpstr>How do People communicate? </vt:lpstr>
      <vt:lpstr>PowerPoint Presentation</vt:lpstr>
      <vt:lpstr>Verbal vs Non Verbal</vt:lpstr>
      <vt:lpstr>The Communication Equation</vt:lpstr>
      <vt:lpstr>Communication is a 2-way process</vt:lpstr>
      <vt:lpstr>Effective Communication Skills</vt:lpstr>
      <vt:lpstr>Barriers to Effective Communication</vt:lpstr>
      <vt:lpstr>PowerPoint Presentation</vt:lpstr>
      <vt:lpstr>Culture  </vt:lpstr>
      <vt:lpstr>Culture Defined</vt:lpstr>
      <vt:lpstr>Task </vt:lpstr>
      <vt:lpstr>Components of Culture</vt:lpstr>
      <vt:lpstr>Layers of Culture</vt:lpstr>
      <vt:lpstr>PowerPoint Presentation</vt:lpstr>
      <vt:lpstr> A Cultural Framework</vt:lpstr>
      <vt:lpstr>Task - How different are we?</vt:lpstr>
      <vt:lpstr>Summary</vt:lpstr>
      <vt:lpstr>Useful resources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dc:title>
  <dc:creator>Davina Wyn Evans</dc:creator>
  <cp:lastModifiedBy>Gwyneth Jones</cp:lastModifiedBy>
  <cp:revision>9</cp:revision>
  <dcterms:created xsi:type="dcterms:W3CDTF">2022-10-11T10:48:21Z</dcterms:created>
  <dcterms:modified xsi:type="dcterms:W3CDTF">2023-10-29T23:07:44Z</dcterms:modified>
</cp:coreProperties>
</file>