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3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868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34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550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84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7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763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198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92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3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9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89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F4E05-E312-4307-A346-4C3504119C4F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F0C57-AD43-4250-A2A3-1E65B2751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330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rJ455j5d2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>
                <a:latin typeface="+mn-lt"/>
              </a:rPr>
              <a:t>HPAN5023/6023</a:t>
            </a:r>
            <a:r>
              <a:rPr lang="en-GB" sz="6000" b="1" dirty="0">
                <a:latin typeface="+mn-lt"/>
              </a:rPr>
              <a:t> </a:t>
            </a:r>
            <a:br>
              <a:rPr lang="en-GB" sz="6000" b="1" dirty="0">
                <a:latin typeface="+mn-lt"/>
              </a:rPr>
            </a:br>
            <a:r>
              <a:rPr lang="en-GB" sz="3100" b="1" dirty="0">
                <a:latin typeface="+mn-lt"/>
              </a:rPr>
              <a:t>Population Growth, </a:t>
            </a:r>
            <a:r>
              <a:rPr lang="en-GB" sz="3100" b="1" dirty="0">
                <a:solidFill>
                  <a:srgbClr val="FF0000"/>
                </a:solidFill>
                <a:latin typeface="+mn-lt"/>
              </a:rPr>
              <a:t>Urbanisation</a:t>
            </a:r>
            <a:r>
              <a:rPr lang="en-GB" sz="3100" b="1" dirty="0">
                <a:latin typeface="+mn-lt"/>
              </a:rPr>
              <a:t> and Sustainability</a:t>
            </a:r>
            <a:endParaRPr lang="en-GB" sz="31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Section 2: From subsistence to cash economies - worldwide; perspectives from economic anthropology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593" y="2702605"/>
            <a:ext cx="5349765" cy="357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783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b="1" dirty="0">
                <a:latin typeface="+mn-lt"/>
              </a:rPr>
              <a:t>From subsistence to cash economies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822205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Adam Smith 1723-1790                           Marx 1818-1883; Engels </a:t>
            </a:r>
            <a:r>
              <a:rPr lang="en-GB" sz="1600"/>
              <a:t>1820-1995      Karl Polanyi 1886-1964</a:t>
            </a:r>
            <a:endParaRPr lang="en-GB" sz="1700" dirty="0"/>
          </a:p>
          <a:p>
            <a:pPr marL="0" indent="0">
              <a:buNone/>
            </a:pPr>
            <a:r>
              <a:rPr lang="en-GB" dirty="0"/>
              <a:t>Big transitions:</a:t>
            </a:r>
          </a:p>
          <a:p>
            <a:pPr marL="0" indent="0">
              <a:buNone/>
            </a:pPr>
            <a:r>
              <a:rPr lang="en-GB" dirty="0"/>
              <a:t>Adam Smith: from mercantilism to “free market”- the economic foreground of the time</a:t>
            </a:r>
          </a:p>
          <a:p>
            <a:pPr marL="0" indent="0">
              <a:buNone/>
            </a:pPr>
            <a:r>
              <a:rPr lang="en-GB" dirty="0"/>
              <a:t>Marx and Engels: The tasks of the bourgeois revolution: from feudalism to capitalism – the big historical picture</a:t>
            </a:r>
          </a:p>
          <a:p>
            <a:pPr marL="0" indent="0">
              <a:buNone/>
            </a:pPr>
            <a:r>
              <a:rPr lang="en-GB" dirty="0"/>
              <a:t>Polanyi’s </a:t>
            </a:r>
            <a:r>
              <a:rPr lang="en-GB" i="1" dirty="0"/>
              <a:t>Great Transformation </a:t>
            </a:r>
            <a:r>
              <a:rPr lang="en-GB" dirty="0"/>
              <a:t>– an alternative (but still materialist) 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825625"/>
            <a:ext cx="2857500" cy="1333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5340" y="1825625"/>
            <a:ext cx="2857500" cy="1333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471" y="1787622"/>
            <a:ext cx="1968145" cy="137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40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Economic Anthropology</a:t>
            </a:r>
            <a:br>
              <a:rPr lang="en-GB" b="1" dirty="0">
                <a:latin typeface="+mn-lt"/>
              </a:rPr>
            </a:br>
            <a:r>
              <a:rPr lang="en-GB" sz="2000" b="1" dirty="0">
                <a:latin typeface="+mn-lt"/>
              </a:rPr>
              <a:t>Hann, C. and Hart, K. 2011. </a:t>
            </a:r>
            <a:r>
              <a:rPr lang="en-GB" sz="2000" b="1" i="1" dirty="0">
                <a:latin typeface="+mn-lt"/>
              </a:rPr>
              <a:t>Economic Anthropology</a:t>
            </a:r>
            <a:r>
              <a:rPr lang="en-GB" sz="2000" b="1" dirty="0">
                <a:latin typeface="+mn-lt"/>
              </a:rPr>
              <a:t>. Cambridge: Polity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4862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Origins and Purposes of Ethnology, Ethnography, Anthropology</a:t>
            </a:r>
          </a:p>
          <a:p>
            <a:pPr marL="0" indent="0">
              <a:buNone/>
            </a:pPr>
            <a:r>
              <a:rPr lang="en-GB" b="1" dirty="0"/>
              <a:t>Hobbes v Rousseau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-107577" y="88127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94" y="2742891"/>
            <a:ext cx="4111570" cy="32657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896" y="3100552"/>
            <a:ext cx="1822741" cy="290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506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Hobbes and Rousseau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600" b="1" dirty="0"/>
              <a:t>Hobbes’ </a:t>
            </a:r>
            <a:r>
              <a:rPr lang="en-GB" sz="3600" b="1" i="1" dirty="0"/>
              <a:t>Leviathan</a:t>
            </a:r>
            <a:r>
              <a:rPr lang="en-GB" sz="3600" b="1" dirty="0"/>
              <a:t> (published 1651)</a:t>
            </a:r>
          </a:p>
          <a:p>
            <a:pPr marL="0" indent="0">
              <a:buNone/>
            </a:pPr>
            <a:r>
              <a:rPr lang="en-GB" b="1" i="1" dirty="0"/>
              <a:t>Leviathan or The Matter, </a:t>
            </a:r>
            <a:r>
              <a:rPr lang="en-GB" b="1" i="1" dirty="0" err="1"/>
              <a:t>Forme</a:t>
            </a:r>
            <a:r>
              <a:rPr lang="en-GB" b="1" i="1" dirty="0"/>
              <a:t> and Power of a Common-Wealth </a:t>
            </a:r>
            <a:r>
              <a:rPr lang="en-GB" b="1" i="1" dirty="0" err="1"/>
              <a:t>Ecclesiasticall</a:t>
            </a:r>
            <a:r>
              <a:rPr lang="en-GB" b="1" i="1" dirty="0"/>
              <a:t> and Civil</a:t>
            </a:r>
            <a:r>
              <a:rPr lang="en-GB" dirty="0"/>
              <a:t>—by Thomas Hobbes (1588–1679). Written during the English Civil War (1642–1651), </a:t>
            </a:r>
            <a:r>
              <a:rPr lang="en-GB" i="1" dirty="0"/>
              <a:t>Leviathan</a:t>
            </a:r>
            <a:r>
              <a:rPr lang="en-GB" dirty="0"/>
              <a:t> argues for a social contract and rule by an absolute sovereign. Hobbes wrote that civil war and the brute situation of a state of nature ("the war of all against all") could only be avoided by strong, undivided government. </a:t>
            </a:r>
          </a:p>
          <a:p>
            <a:r>
              <a:rPr lang="en-GB" sz="3600" b="1" dirty="0"/>
              <a:t>Rousseau, on the other hand</a:t>
            </a:r>
            <a:r>
              <a:rPr lang="en-GB" sz="3600" dirty="0"/>
              <a:t>…</a:t>
            </a:r>
          </a:p>
          <a:p>
            <a:pPr marL="0" indent="0">
              <a:buNone/>
            </a:pPr>
            <a:r>
              <a:rPr lang="en-GB" sz="2600" b="1" i="1" dirty="0"/>
              <a:t>Discourse on Inequality </a:t>
            </a:r>
            <a:r>
              <a:rPr lang="en-GB" sz="2600" dirty="0"/>
              <a:t>(1754)</a:t>
            </a:r>
          </a:p>
          <a:p>
            <a:pPr marL="0" indent="0">
              <a:buNone/>
            </a:pPr>
            <a:r>
              <a:rPr lang="en-GB" sz="2600" b="1" i="1" dirty="0"/>
              <a:t>The Social Contract </a:t>
            </a:r>
            <a:r>
              <a:rPr lang="en-GB" sz="2600" dirty="0"/>
              <a:t>(1762)</a:t>
            </a:r>
          </a:p>
          <a:p>
            <a:pPr marL="0" indent="0">
              <a:buNone/>
            </a:pPr>
            <a:r>
              <a:rPr lang="en-GB" dirty="0"/>
              <a:t>The search is on for </a:t>
            </a:r>
            <a:r>
              <a:rPr lang="en-GB" i="1" dirty="0"/>
              <a:t>other </a:t>
            </a:r>
            <a:r>
              <a:rPr lang="en-GB" dirty="0"/>
              <a:t>types of human co-existence which show that </a:t>
            </a:r>
            <a:r>
              <a:rPr lang="en-GB" i="1" dirty="0"/>
              <a:t>human nature </a:t>
            </a:r>
            <a:r>
              <a:rPr lang="en-GB" dirty="0"/>
              <a:t>does not </a:t>
            </a:r>
            <a:r>
              <a:rPr lang="en-GB" i="1" dirty="0"/>
              <a:t>need </a:t>
            </a:r>
            <a:r>
              <a:rPr lang="en-GB" dirty="0"/>
              <a:t>totalitarian rule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4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Economic Anthropology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31985"/>
            <a:ext cx="7886700" cy="512409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Some key, related concepts:</a:t>
            </a:r>
          </a:p>
          <a:p>
            <a:pPr marL="0" indent="0">
              <a:buNone/>
            </a:pPr>
            <a:r>
              <a:rPr lang="en-GB" dirty="0"/>
              <a:t>Material/ism</a:t>
            </a:r>
          </a:p>
          <a:p>
            <a:pPr marL="0" indent="0">
              <a:buNone/>
            </a:pPr>
            <a:r>
              <a:rPr lang="en-GB" dirty="0"/>
              <a:t>Material/</a:t>
            </a:r>
            <a:r>
              <a:rPr lang="en-GB" dirty="0" err="1"/>
              <a:t>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Material/</a:t>
            </a:r>
            <a:r>
              <a:rPr lang="en-GB" dirty="0" err="1"/>
              <a:t>ities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New </a:t>
            </a:r>
            <a:r>
              <a:rPr lang="en-GB" dirty="0" err="1"/>
              <a:t>Materialities</a:t>
            </a:r>
            <a:r>
              <a:rPr lang="en-GB" dirty="0"/>
              <a:t>: the agency of things – the Social Life of Things (</a:t>
            </a:r>
            <a:r>
              <a:rPr lang="en-GB" dirty="0" err="1"/>
              <a:t>Appadurai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sz="2300" dirty="0" err="1"/>
              <a:t>Appadurai</a:t>
            </a:r>
            <a:r>
              <a:rPr lang="en-GB" sz="2300" dirty="0"/>
              <a:t>, A. </a:t>
            </a:r>
            <a:r>
              <a:rPr lang="en-GB" sz="2300" i="1" dirty="0"/>
              <a:t>Introduction: Commodities and the Politics of Value </a:t>
            </a:r>
            <a:r>
              <a:rPr lang="en-GB" sz="2300" dirty="0"/>
              <a:t>in (Ed.) </a:t>
            </a:r>
            <a:r>
              <a:rPr lang="en-GB" sz="2300" dirty="0" err="1"/>
              <a:t>Appadurai</a:t>
            </a:r>
            <a:r>
              <a:rPr lang="en-GB" sz="2300" dirty="0"/>
              <a:t>, A. 1988. </a:t>
            </a:r>
            <a:r>
              <a:rPr lang="en-GB" sz="2300" i="1" dirty="0"/>
              <a:t>The Social Life of Things: Commodities in Cultural Perspective</a:t>
            </a:r>
            <a:r>
              <a:rPr lang="en-GB" sz="2300" dirty="0"/>
              <a:t>. Cambridge: CUP. </a:t>
            </a:r>
          </a:p>
          <a:p>
            <a:pPr marL="0" indent="0">
              <a:buNone/>
            </a:pPr>
            <a:r>
              <a:rPr lang="en-GB" sz="2300" dirty="0"/>
              <a:t>Available online at UWTSD Library. (New 2018 edition also published.)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Human </a:t>
            </a:r>
            <a:r>
              <a:rPr lang="en-GB" b="1" dirty="0"/>
              <a:t>interaction</a:t>
            </a:r>
            <a:r>
              <a:rPr lang="en-GB" dirty="0"/>
              <a:t> with the environment</a:t>
            </a:r>
          </a:p>
          <a:p>
            <a:pPr marL="0" indent="0">
              <a:buNone/>
            </a:pPr>
            <a:r>
              <a:rPr lang="en-GB" dirty="0"/>
              <a:t>From </a:t>
            </a:r>
            <a:r>
              <a:rPr lang="en-GB" b="1" dirty="0"/>
              <a:t>incidental impact </a:t>
            </a:r>
            <a:r>
              <a:rPr lang="en-GB" dirty="0"/>
              <a:t>on the planet to</a:t>
            </a:r>
          </a:p>
          <a:p>
            <a:pPr marL="0" indent="0">
              <a:buNone/>
            </a:pPr>
            <a:r>
              <a:rPr lang="en-GB" b="1" dirty="0"/>
              <a:t>Fundamental impact </a:t>
            </a:r>
            <a:r>
              <a:rPr lang="en-GB" dirty="0"/>
              <a:t>on the planet to</a:t>
            </a:r>
          </a:p>
          <a:p>
            <a:pPr marL="0" indent="0">
              <a:buNone/>
            </a:pPr>
            <a:r>
              <a:rPr lang="en-GB" b="1" dirty="0"/>
              <a:t>Overwhelming impact</a:t>
            </a:r>
            <a:r>
              <a:rPr lang="en-GB" dirty="0"/>
              <a:t>: the Anthropocene era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301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Human interaction with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Plants (and plant products), animal life (and animal products), water, minerals</a:t>
            </a:r>
          </a:p>
          <a:p>
            <a:pPr marL="0" indent="0">
              <a:buNone/>
            </a:pPr>
            <a:r>
              <a:rPr lang="en-GB" dirty="0"/>
              <a:t>Food, water, shelter, warmth (in cold climates)</a:t>
            </a:r>
          </a:p>
          <a:p>
            <a:pPr marL="0" indent="0">
              <a:buNone/>
            </a:pPr>
            <a:r>
              <a:rPr lang="en-GB" dirty="0"/>
              <a:t>Energy inputs and energy outputs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Products and consumables</a:t>
            </a:r>
          </a:p>
          <a:p>
            <a:pPr marL="0" indent="0">
              <a:buNone/>
            </a:pPr>
            <a:r>
              <a:rPr lang="en-GB" dirty="0"/>
              <a:t>Products </a:t>
            </a:r>
            <a:r>
              <a:rPr lang="en-GB" i="1" dirty="0"/>
              <a:t>for</a:t>
            </a:r>
            <a:r>
              <a:rPr lang="en-GB" dirty="0"/>
              <a:t> consumables – containers, tools (decoration, motifs, meanings, social/semiotic signifiers)</a:t>
            </a:r>
          </a:p>
          <a:p>
            <a:pPr marL="0" indent="0">
              <a:buNone/>
            </a:pPr>
            <a:r>
              <a:rPr lang="en-GB" dirty="0"/>
              <a:t>Inanimate and animate products: thatch, saplings, timber; hides, sinews; (herders) milk, blood, dung</a:t>
            </a:r>
          </a:p>
        </p:txBody>
      </p:sp>
    </p:spTree>
    <p:extLst>
      <p:ext uri="{BB962C8B-B14F-4D97-AF65-F5344CB8AC3E}">
        <p14:creationId xmlns:p14="http://schemas.microsoft.com/office/powerpoint/2010/main" val="2920488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The hegemony of production </a:t>
            </a:r>
            <a:br>
              <a:rPr lang="en-GB" b="1" dirty="0">
                <a:latin typeface="+mn-lt"/>
              </a:rPr>
            </a:br>
            <a:r>
              <a:rPr lang="en-GB" sz="2700" b="1" dirty="0">
                <a:latin typeface="+mn-lt"/>
              </a:rPr>
              <a:t>(over other phases of economic activity)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Susana </a:t>
            </a:r>
            <a:r>
              <a:rPr lang="en-GB" b="1" dirty="0" err="1"/>
              <a:t>Narotzky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sz="1800" dirty="0" err="1"/>
              <a:t>Narotzky</a:t>
            </a:r>
            <a:r>
              <a:rPr lang="en-GB" sz="1800" dirty="0"/>
              <a:t>, S. 1997. </a:t>
            </a:r>
            <a:r>
              <a:rPr lang="en-GB" sz="1800" i="1" dirty="0"/>
              <a:t>New Directions in Economic Anthropology</a:t>
            </a:r>
            <a:r>
              <a:rPr lang="en-GB" sz="1800" dirty="0"/>
              <a:t>. London: Pluto Press</a:t>
            </a:r>
          </a:p>
          <a:p>
            <a:r>
              <a:rPr lang="en-GB" dirty="0"/>
              <a:t>Production</a:t>
            </a:r>
          </a:p>
          <a:p>
            <a:r>
              <a:rPr lang="en-GB" dirty="0"/>
              <a:t>Distribution and exchange</a:t>
            </a:r>
          </a:p>
          <a:p>
            <a:r>
              <a:rPr lang="en-GB" dirty="0"/>
              <a:t>Consumption</a:t>
            </a:r>
          </a:p>
          <a:p>
            <a:r>
              <a:rPr lang="en-GB" dirty="0"/>
              <a:t>Social Reproduction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Narotzky</a:t>
            </a:r>
            <a:r>
              <a:rPr lang="en-GB" dirty="0"/>
              <a:t> emphasises the importance of </a:t>
            </a:r>
            <a:r>
              <a:rPr lang="en-GB" b="1" dirty="0"/>
              <a:t>social reproduction</a:t>
            </a:r>
          </a:p>
        </p:txBody>
      </p:sp>
    </p:spTree>
    <p:extLst>
      <p:ext uri="{BB962C8B-B14F-4D97-AF65-F5344CB8AC3E}">
        <p14:creationId xmlns:p14="http://schemas.microsoft.com/office/powerpoint/2010/main" val="3441772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materialist tradition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93962"/>
            <a:ext cx="7886700" cy="488300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            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Marx and Engels: a </a:t>
            </a:r>
            <a:r>
              <a:rPr lang="en-GB" i="1" dirty="0"/>
              <a:t>narrative</a:t>
            </a:r>
            <a:r>
              <a:rPr lang="en-GB" dirty="0"/>
              <a:t> in human history</a:t>
            </a:r>
          </a:p>
          <a:p>
            <a:r>
              <a:rPr lang="en-GB" dirty="0"/>
              <a:t>Lewis Henry Morgan (1818-1881): ethnology of the Iroquois and comparative ethnologies</a:t>
            </a:r>
          </a:p>
          <a:p>
            <a:r>
              <a:rPr lang="en-GB" dirty="0"/>
              <a:t>Karl Polanyi: key differences between the </a:t>
            </a:r>
            <a:r>
              <a:rPr lang="en-GB" i="1" dirty="0"/>
              <a:t>capitalist market economy</a:t>
            </a:r>
            <a:r>
              <a:rPr lang="en-GB" dirty="0"/>
              <a:t> and </a:t>
            </a:r>
            <a:r>
              <a:rPr lang="en-GB" i="1" dirty="0"/>
              <a:t>pre-capitalist economic formations</a:t>
            </a:r>
            <a:r>
              <a:rPr lang="en-GB" dirty="0"/>
              <a:t> – embeddedness 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2558" y="331830"/>
            <a:ext cx="2062792" cy="271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999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Different types of distribution and exchange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Gift: social obligation – embeddedness</a:t>
            </a:r>
          </a:p>
          <a:p>
            <a:pPr marL="0" indent="0">
              <a:buNone/>
            </a:pPr>
            <a:r>
              <a:rPr lang="en-GB" dirty="0"/>
              <a:t>   Marcel </a:t>
            </a:r>
            <a:r>
              <a:rPr lang="en-GB" dirty="0" err="1"/>
              <a:t>Mauss</a:t>
            </a:r>
            <a:r>
              <a:rPr lang="en-GB" dirty="0"/>
              <a:t>, Claude </a:t>
            </a:r>
            <a:r>
              <a:rPr lang="en-GB" dirty="0" err="1"/>
              <a:t>Meillassoux</a:t>
            </a:r>
            <a:endParaRPr lang="en-GB" dirty="0"/>
          </a:p>
          <a:p>
            <a:r>
              <a:rPr lang="en-GB" dirty="0"/>
              <a:t>Commoditisation: alienation</a:t>
            </a:r>
          </a:p>
          <a:p>
            <a:endParaRPr lang="en-GB" dirty="0"/>
          </a:p>
          <a:p>
            <a:r>
              <a:rPr lang="en-GB" dirty="0"/>
              <a:t>Karl Polanyi: commoditisation of land, labour and money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403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Worldwide transitions from subsistence to cash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…and from cash to digital economy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42" y="2156604"/>
            <a:ext cx="3496573" cy="262243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571" y="2156604"/>
            <a:ext cx="3703189" cy="262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15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Uneven and combined development: skipping “stages”</a:t>
            </a:r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137" y="1934369"/>
            <a:ext cx="6181725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390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Informal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demonization to beatification</a:t>
            </a:r>
          </a:p>
          <a:p>
            <a:r>
              <a:rPr lang="en-GB" dirty="0"/>
              <a:t>From street-sellers to micro-entrepreneurs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Alison Brown: Cardiff University informal economy research project</a:t>
            </a:r>
          </a:p>
          <a:p>
            <a:pPr marL="0" indent="0">
              <a:buNone/>
            </a:pPr>
            <a:r>
              <a:rPr lang="en-GB" sz="1900" i="1">
                <a:hlinkClick r:id="rId2"/>
              </a:rPr>
              <a:t>https://www.youtube.com/watch?v=YrJ455j5d2o</a:t>
            </a:r>
            <a:endParaRPr lang="en-GB" sz="1900" i="1"/>
          </a:p>
          <a:p>
            <a:pPr marL="0" indent="0">
              <a:buNone/>
            </a:pPr>
            <a:endParaRPr lang="en-GB" sz="1900" i="1" dirty="0"/>
          </a:p>
          <a:p>
            <a:pPr marL="0" indent="0">
              <a:buNone/>
            </a:pPr>
            <a:endParaRPr lang="en-GB" sz="19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084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166</TotalTime>
  <Words>612</Words>
  <Application>Microsoft Office PowerPoint</Application>
  <PresentationFormat>On-screen Show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HPAN5023/6023  Population Growth, Urbanisation and Sustainability</vt:lpstr>
      <vt:lpstr>From subsistence to cash economies</vt:lpstr>
      <vt:lpstr>Economic Anthropology Hann, C. and Hart, K. 2011. Economic Anthropology. Cambridge: Polity</vt:lpstr>
      <vt:lpstr>Hobbes and Rousseau</vt:lpstr>
      <vt:lpstr>Economic Anthropology</vt:lpstr>
      <vt:lpstr>Human interaction with the environment</vt:lpstr>
      <vt:lpstr>The hegemony of production  (over other phases of economic activity)</vt:lpstr>
      <vt:lpstr>The materialist tradition  </vt:lpstr>
      <vt:lpstr>Different types of distribution and exchange</vt:lpstr>
      <vt:lpstr>Worldwide transitions from subsistence to cash economy</vt:lpstr>
      <vt:lpstr>Uneven and combined development: skipping “stages”</vt:lpstr>
      <vt:lpstr>The Informal Sector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HPAN5023/6023  Population Growth, Urbanisation and Sustainability</dc:title>
  <dc:creator>Andy Bevan</dc:creator>
  <cp:lastModifiedBy>Andy Bevan</cp:lastModifiedBy>
  <cp:revision>52</cp:revision>
  <dcterms:created xsi:type="dcterms:W3CDTF">2019-07-25T10:38:11Z</dcterms:created>
  <dcterms:modified xsi:type="dcterms:W3CDTF">2024-02-19T09:23:09Z</dcterms:modified>
</cp:coreProperties>
</file>