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7" r:id="rId8"/>
    <p:sldId id="263" r:id="rId9"/>
    <p:sldId id="268" r:id="rId10"/>
    <p:sldId id="271" r:id="rId11"/>
    <p:sldId id="272" r:id="rId12"/>
    <p:sldId id="273" r:id="rId13"/>
    <p:sldId id="275" r:id="rId14"/>
    <p:sldId id="276" r:id="rId15"/>
    <p:sldId id="269" r:id="rId16"/>
    <p:sldId id="277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98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2EF9D-6B8F-779E-FEEF-A835747BE9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EF3901-B1B2-237D-1516-46209746B1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6AEF1-58D2-1A4E-1DE6-E18D96F7F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6DD85-6FDE-86D8-B34B-1A08CA3E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98235-BF40-CF4C-7AC3-0049C76FD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868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E4A4E-A035-5143-12D3-72BF6D03C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463D0-1288-59E6-8E59-D36C1CCF2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2D99FF-CD21-BD02-1C46-10064D8CE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785BEB-E64E-F4F9-49FF-7085EA4D7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AF707-53AD-FFA9-DDAD-80DF577BA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04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EE12C-55DC-3F7D-DD4B-C71250037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83F9B1-D78A-C5CD-C1AC-60D21DBC7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321C4-3CF5-B697-B504-B965367B7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A2530-2EA8-EF5F-0D9A-D54D390BB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D31407-864B-F09C-DA19-D8496658C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272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932E4-0D9D-B6A0-E8CF-F5D8E7B12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6FB4D-8109-73B7-50BE-C0A229AC82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7882CE-69C4-752A-15B1-14790D6F7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4FCD80-5785-8316-E186-D82266F69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A4AD50-464E-FE40-BA90-7E71ED26F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18027D-55F4-7C8D-8CEA-382EF3523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860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700D-6491-7416-794B-F96CFB35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26EF4C-C336-D165-ED1C-D3D7BBACF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70301-1D42-D908-97B2-615BC3CDB9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5BA44D-D645-545E-CD40-2CB7DDFD06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30AE35-C962-47B2-2EAB-C8B0A4D33C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E3DC59-C76B-A58A-3C40-B70F428CF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68F8CE-F0A5-FE2C-7CD6-374AD146D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5E8BEE-7D00-1CA3-C783-92820A9E4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071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3B7AA-F734-21D2-C02B-0B6E7837F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53BA8C-C024-4B99-76AE-499346D6C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50D02B-AF88-307E-561C-1DE6B2BFB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56241B-681A-BF40-8C47-77EF19D87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28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4009E7-EC6E-7533-5EEF-06216B237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B0FD68-88A0-C7FF-412E-807389C7A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C040DE-B9E8-5C50-3793-64AB5AA8C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502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9E03C-EE87-C26B-2293-526B56E71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A6E84-FF71-F5B3-CB7E-B75734AA2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197910-C921-9957-79CE-B2A67CE9A5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BFA0DD-60D5-1B3E-7ECC-76B8BB878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8AA5AF-8643-7D20-21AC-89FDD547F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13172-87C6-E2E9-2AC5-B41C0ED4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8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BA694-B307-C314-970C-8D5F7A3F7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2792F6-0216-A2FB-4AA2-42DC40FA00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D9B8A1-F647-BF75-5561-B841CE9AEC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E44A9C-71EE-510B-4AE8-2EA8A3A9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3EEAEE-75CB-785A-3163-30D1FA611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D33EE8-EF83-8832-0DA0-130A1CFC9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0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09B8C-32C6-B505-7AC2-6A9AA892B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33E841-1E2B-4961-CC92-15C530AD22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C714A-81A0-B2C2-077C-2138D245C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0F588-2A54-9D54-560B-68DB5136B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689B0-1459-95EE-CF6E-3627F99E5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750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2AE0DF-A4E5-22CC-9E2C-D90316F234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AFBC99-05DC-5F67-E4ED-60925B99A9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33EC87-8B04-E9F9-6CB0-5BACB2113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C0DBA6-6280-F689-48EF-A31CE9C7F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9238D-4856-6F4C-5380-10B5CEE58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146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3A471-B313-A1B8-1599-2FBB39425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BCB8-C96A-8AEB-7DAD-C598F4D3C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510DC-BDD1-EE60-41C5-FC63F601CD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1407A4-99C1-4F2D-A0E6-2D91A8A85BCF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8AA1B-5395-40FE-099F-5AACF79E54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70650F-9659-839E-9ED4-1B75328174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5D9960-EA26-4A09-B465-C23DFB7CF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93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finsburyfoods.co.uk/the-growth-of-online-food-shopping-its-impact-on-bakeri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D51AC12-8032-73D3-2832-93053454C008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ABD7F5A-D397-99F3-E6B7-CB6CB27E9C7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DFDE7F-7DA2-012F-DFDE-97131D15E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28800"/>
            <a:ext cx="9144000" cy="1365973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9600" dirty="0"/>
              <a:t>Basil’s Bakery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5D3283-0CDF-69DF-F947-96E01BA916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4167" y="3429000"/>
            <a:ext cx="9144000" cy="616001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3600" dirty="0"/>
              <a:t>Case Study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8A3403-BEC2-3341-568F-A76BE11BFB7F}"/>
              </a:ext>
            </a:extLst>
          </p:cNvPr>
          <p:cNvSpPr txBox="1"/>
          <p:nvPr/>
        </p:nvSpPr>
        <p:spPr>
          <a:xfrm>
            <a:off x="226142" y="5151347"/>
            <a:ext cx="69022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Narah Costa</a:t>
            </a:r>
          </a:p>
          <a:p>
            <a:r>
              <a:rPr lang="en-GB" dirty="0"/>
              <a:t>Student 2531280</a:t>
            </a:r>
          </a:p>
          <a:p>
            <a:r>
              <a:rPr lang="en-GB" dirty="0"/>
              <a:t>Module LCLM4004_LON</a:t>
            </a:r>
          </a:p>
          <a:p>
            <a:r>
              <a:rPr lang="en-GB" dirty="0"/>
              <a:t>Problem Solving and Decision Making</a:t>
            </a:r>
          </a:p>
          <a:p>
            <a:r>
              <a:rPr lang="en-GB" dirty="0"/>
              <a:t>Lecturer Said Usman</a:t>
            </a:r>
          </a:p>
        </p:txBody>
      </p:sp>
    </p:spTree>
    <p:extLst>
      <p:ext uri="{BB962C8B-B14F-4D97-AF65-F5344CB8AC3E}">
        <p14:creationId xmlns:p14="http://schemas.microsoft.com/office/powerpoint/2010/main" val="1723643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F72BFC-2B62-5FA6-F925-7146D4C10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4F16B80-7727-0F22-E97B-827D77B67D75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6070CE-C2D6-8381-932F-AEF3B290D9C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A36219CD-3961-62EC-BB5B-A6C670A1B8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" y="384432"/>
            <a:ext cx="12191999" cy="647955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l"/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Basil’s Bakery is an independent business located in a retail park, in Coventry.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B90C5D6-F467-E8F7-1076-2532A2C238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2635" y="2762833"/>
            <a:ext cx="6026727" cy="4001648"/>
          </a:xfrm>
          <a:prstGeom prst="rect">
            <a:avLst/>
          </a:prstGeom>
        </p:spPr>
      </p:pic>
      <p:sp>
        <p:nvSpPr>
          <p:cNvPr id="2" name="Subtitle 5">
            <a:extLst>
              <a:ext uri="{FF2B5EF4-FFF2-40B4-BE49-F238E27FC236}">
                <a16:creationId xmlns:a16="http://schemas.microsoft.com/office/drawing/2014/main" id="{CAF22538-250F-8C47-C3BA-8A6786F0845F}"/>
              </a:ext>
            </a:extLst>
          </p:cNvPr>
          <p:cNvSpPr txBox="1">
            <a:spLocks/>
          </p:cNvSpPr>
          <p:nvPr/>
        </p:nvSpPr>
        <p:spPr>
          <a:xfrm>
            <a:off x="-1" y="1249671"/>
            <a:ext cx="12192000" cy="64795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 is an artisan baker and prides himself on sourcing high quality ingredients.</a:t>
            </a:r>
          </a:p>
        </p:txBody>
      </p:sp>
      <p:sp>
        <p:nvSpPr>
          <p:cNvPr id="3" name="Subtitle 5">
            <a:extLst>
              <a:ext uri="{FF2B5EF4-FFF2-40B4-BE49-F238E27FC236}">
                <a16:creationId xmlns:a16="http://schemas.microsoft.com/office/drawing/2014/main" id="{DB7F247F-5DC8-4456-CD3A-F351DF003819}"/>
              </a:ext>
            </a:extLst>
          </p:cNvPr>
          <p:cNvSpPr txBox="1">
            <a:spLocks/>
          </p:cNvSpPr>
          <p:nvPr/>
        </p:nvSpPr>
        <p:spPr>
          <a:xfrm>
            <a:off x="0" y="2114878"/>
            <a:ext cx="12192000" cy="64795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Customers are shoppers, retail workers, office workers and warehouse staff.</a:t>
            </a:r>
          </a:p>
        </p:txBody>
      </p:sp>
    </p:spTree>
    <p:extLst>
      <p:ext uri="{BB962C8B-B14F-4D97-AF65-F5344CB8AC3E}">
        <p14:creationId xmlns:p14="http://schemas.microsoft.com/office/powerpoint/2010/main" val="2400061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2" grpId="0" build="p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36E07F-555F-14B0-4676-9E893FF396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6FB4AC-9F1C-19B5-AE7C-2C1379390F1B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6C9075-EA6E-1867-9963-00F74DA26ED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3D661E2B-F101-A8C0-172D-DE8AA46DBA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25660"/>
            <a:ext cx="12192000" cy="523153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business was opened in 2015 &amp; </a:t>
            </a:r>
            <a:r>
              <a:rPr lang="en-GB" sz="2800" dirty="0"/>
              <a:t>the annual sales figure increased yearly.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ubtitle 5">
            <a:extLst>
              <a:ext uri="{FF2B5EF4-FFF2-40B4-BE49-F238E27FC236}">
                <a16:creationId xmlns:a16="http://schemas.microsoft.com/office/drawing/2014/main" id="{5878E896-2A6E-19FB-48BB-90B34FD599F3}"/>
              </a:ext>
            </a:extLst>
          </p:cNvPr>
          <p:cNvSpPr txBox="1">
            <a:spLocks/>
          </p:cNvSpPr>
          <p:nvPr/>
        </p:nvSpPr>
        <p:spPr>
          <a:xfrm>
            <a:off x="0" y="1284642"/>
            <a:ext cx="12192000" cy="5231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/>
              <a:t>However, in 2020, the footfall and sales significantly decreased.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title 5">
            <a:extLst>
              <a:ext uri="{FF2B5EF4-FFF2-40B4-BE49-F238E27FC236}">
                <a16:creationId xmlns:a16="http://schemas.microsoft.com/office/drawing/2014/main" id="{7ABA1A57-0DAA-E94F-C2E7-8D3D28BCCE19}"/>
              </a:ext>
            </a:extLst>
          </p:cNvPr>
          <p:cNvSpPr txBox="1">
            <a:spLocks/>
          </p:cNvSpPr>
          <p:nvPr/>
        </p:nvSpPr>
        <p:spPr>
          <a:xfrm>
            <a:off x="-9833" y="2057240"/>
            <a:ext cx="12192000" cy="7769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/>
              <a:t>After lockdown, although footfall and sales did rise, they never returned to the same levels.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ubtitle 5">
            <a:extLst>
              <a:ext uri="{FF2B5EF4-FFF2-40B4-BE49-F238E27FC236}">
                <a16:creationId xmlns:a16="http://schemas.microsoft.com/office/drawing/2014/main" id="{1E9B9C22-4DBD-F0BE-8CF3-BAFCB4A67B37}"/>
              </a:ext>
            </a:extLst>
          </p:cNvPr>
          <p:cNvSpPr txBox="1">
            <a:spLocks/>
          </p:cNvSpPr>
          <p:nvPr/>
        </p:nvSpPr>
        <p:spPr>
          <a:xfrm>
            <a:off x="-9833" y="3088127"/>
            <a:ext cx="12192000" cy="4447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Since 2023 - 2025, the sales stagnated at 25% below the 2019 figures.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Coronavirus crisis. CLOSED message board near bar, cafe, shop on empty street. Corona virus COVID-19 flu disease global pandemic outbreak, business impact, isolation, quarantine, stay at home concept">
            <a:extLst>
              <a:ext uri="{FF2B5EF4-FFF2-40B4-BE49-F238E27FC236}">
                <a16:creationId xmlns:a16="http://schemas.microsoft.com/office/drawing/2014/main" id="{F405EF2A-C3F5-3D95-A007-0E67EA6B60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5548" y="3583269"/>
            <a:ext cx="6980903" cy="3224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0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2" grpId="0" animBg="1"/>
      <p:bldP spid="4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0FEED-A3AD-60AD-94E4-498B554407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23381AE-AFFC-1CDA-B317-8F647E477009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54450A-29EA-B9C4-A078-8189996F14B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9F1DCCD5-F767-C385-46A8-66C26AD939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4167" y="46968"/>
            <a:ext cx="9144000" cy="901845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Problem</a:t>
            </a:r>
          </a:p>
        </p:txBody>
      </p:sp>
      <p:pic>
        <p:nvPicPr>
          <p:cNvPr id="13" name="Picture 12" descr="empty storefront or shop entrance - retail for rent">
            <a:extLst>
              <a:ext uri="{FF2B5EF4-FFF2-40B4-BE49-F238E27FC236}">
                <a16:creationId xmlns:a16="http://schemas.microsoft.com/office/drawing/2014/main" id="{65DEA022-173A-1664-8A77-939543F9A6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832"/>
          <a:stretch>
            <a:fillRect/>
          </a:stretch>
        </p:blipFill>
        <p:spPr>
          <a:xfrm>
            <a:off x="5290089" y="2063578"/>
            <a:ext cx="6901911" cy="4649050"/>
          </a:xfrm>
          <a:prstGeom prst="rect">
            <a:avLst/>
          </a:prstGeom>
        </p:spPr>
      </p:pic>
      <p:sp>
        <p:nvSpPr>
          <p:cNvPr id="11" name="Subtitle 5">
            <a:extLst>
              <a:ext uri="{FF2B5EF4-FFF2-40B4-BE49-F238E27FC236}">
                <a16:creationId xmlns:a16="http://schemas.microsoft.com/office/drawing/2014/main" id="{764D76C5-AE47-80EB-F6FB-1B5C7D1540E8}"/>
              </a:ext>
            </a:extLst>
          </p:cNvPr>
          <p:cNvSpPr txBox="1">
            <a:spLocks/>
          </p:cNvSpPr>
          <p:nvPr/>
        </p:nvSpPr>
        <p:spPr>
          <a:xfrm>
            <a:off x="0" y="3871748"/>
            <a:ext cx="8600302" cy="50494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4. Customers are working from home more.</a:t>
            </a:r>
          </a:p>
        </p:txBody>
      </p:sp>
      <p:sp>
        <p:nvSpPr>
          <p:cNvPr id="7" name="Subtitle 5">
            <a:extLst>
              <a:ext uri="{FF2B5EF4-FFF2-40B4-BE49-F238E27FC236}">
                <a16:creationId xmlns:a16="http://schemas.microsoft.com/office/drawing/2014/main" id="{BEDAE362-2921-8730-FFE1-FA04DC8BB314}"/>
              </a:ext>
            </a:extLst>
          </p:cNvPr>
          <p:cNvSpPr txBox="1">
            <a:spLocks/>
          </p:cNvSpPr>
          <p:nvPr/>
        </p:nvSpPr>
        <p:spPr>
          <a:xfrm>
            <a:off x="0" y="2829568"/>
            <a:ext cx="8600302" cy="85221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3. Customers that worked there were made redundant. </a:t>
            </a:r>
          </a:p>
        </p:txBody>
      </p:sp>
      <p:sp>
        <p:nvSpPr>
          <p:cNvPr id="5" name="Subtitle 5">
            <a:extLst>
              <a:ext uri="{FF2B5EF4-FFF2-40B4-BE49-F238E27FC236}">
                <a16:creationId xmlns:a16="http://schemas.microsoft.com/office/drawing/2014/main" id="{8089E40C-062E-FAC7-9FF9-B54A1CE31B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803586"/>
            <a:ext cx="8600303" cy="863059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2. The shops in the retail park are closing, units are empty.</a:t>
            </a:r>
          </a:p>
        </p:txBody>
      </p:sp>
      <p:sp>
        <p:nvSpPr>
          <p:cNvPr id="2" name="Subtitle 5">
            <a:extLst>
              <a:ext uri="{FF2B5EF4-FFF2-40B4-BE49-F238E27FC236}">
                <a16:creationId xmlns:a16="http://schemas.microsoft.com/office/drawing/2014/main" id="{CC5DA8AD-2DA7-DDE4-914D-1BE470363C71}"/>
              </a:ext>
            </a:extLst>
          </p:cNvPr>
          <p:cNvSpPr txBox="1">
            <a:spLocks/>
          </p:cNvSpPr>
          <p:nvPr/>
        </p:nvSpPr>
        <p:spPr>
          <a:xfrm>
            <a:off x="0" y="1113262"/>
            <a:ext cx="8600303" cy="50494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1. The retail park is much quieter now than in 2019.</a:t>
            </a:r>
          </a:p>
        </p:txBody>
      </p:sp>
      <p:sp>
        <p:nvSpPr>
          <p:cNvPr id="14" name="Subtitle 5">
            <a:extLst>
              <a:ext uri="{FF2B5EF4-FFF2-40B4-BE49-F238E27FC236}">
                <a16:creationId xmlns:a16="http://schemas.microsoft.com/office/drawing/2014/main" id="{518CDB41-3824-6BE0-C3B1-29107E245BF3}"/>
              </a:ext>
            </a:extLst>
          </p:cNvPr>
          <p:cNvSpPr txBox="1">
            <a:spLocks/>
          </p:cNvSpPr>
          <p:nvPr/>
        </p:nvSpPr>
        <p:spPr>
          <a:xfrm>
            <a:off x="0" y="4477752"/>
            <a:ext cx="8600302" cy="50494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5. No Pre-Order or Delivery Services.</a:t>
            </a:r>
          </a:p>
        </p:txBody>
      </p:sp>
    </p:spTree>
    <p:extLst>
      <p:ext uri="{BB962C8B-B14F-4D97-AF65-F5344CB8AC3E}">
        <p14:creationId xmlns:p14="http://schemas.microsoft.com/office/powerpoint/2010/main" val="220277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7" grpId="0" animBg="1"/>
      <p:bldP spid="5" grpId="0" build="p" animBg="1"/>
      <p:bldP spid="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B8EAF-2843-CC64-321C-4FC3B6C6E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B601A9A-0CCE-ACBC-5A91-EF93398B76BE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0C9C22-7EA6-B43C-C0FB-68BAB449562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7CC23A68-59D3-3AE0-D3CA-B9DD8025C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24992"/>
            <a:ext cx="1977080" cy="63745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</a:p>
        </p:txBody>
      </p:sp>
      <p:sp>
        <p:nvSpPr>
          <p:cNvPr id="2" name="Subtitle 5">
            <a:extLst>
              <a:ext uri="{FF2B5EF4-FFF2-40B4-BE49-F238E27FC236}">
                <a16:creationId xmlns:a16="http://schemas.microsoft.com/office/drawing/2014/main" id="{146AB68C-995E-61B4-1C21-888C6E856131}"/>
              </a:ext>
            </a:extLst>
          </p:cNvPr>
          <p:cNvSpPr txBox="1">
            <a:spLocks/>
          </p:cNvSpPr>
          <p:nvPr/>
        </p:nvSpPr>
        <p:spPr>
          <a:xfrm>
            <a:off x="-1" y="1987947"/>
            <a:ext cx="1977081" cy="63745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WHERE:</a:t>
            </a:r>
          </a:p>
        </p:txBody>
      </p:sp>
      <p:sp>
        <p:nvSpPr>
          <p:cNvPr id="3" name="Subtitle 5">
            <a:extLst>
              <a:ext uri="{FF2B5EF4-FFF2-40B4-BE49-F238E27FC236}">
                <a16:creationId xmlns:a16="http://schemas.microsoft.com/office/drawing/2014/main" id="{0B184F26-564A-E829-61D2-01050805DE37}"/>
              </a:ext>
            </a:extLst>
          </p:cNvPr>
          <p:cNvSpPr txBox="1">
            <a:spLocks/>
          </p:cNvSpPr>
          <p:nvPr/>
        </p:nvSpPr>
        <p:spPr>
          <a:xfrm>
            <a:off x="0" y="1108183"/>
            <a:ext cx="1977080" cy="63745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WHY:</a:t>
            </a:r>
          </a:p>
        </p:txBody>
      </p:sp>
      <p:sp>
        <p:nvSpPr>
          <p:cNvPr id="4" name="Subtitle 5">
            <a:extLst>
              <a:ext uri="{FF2B5EF4-FFF2-40B4-BE49-F238E27FC236}">
                <a16:creationId xmlns:a16="http://schemas.microsoft.com/office/drawing/2014/main" id="{4FC43188-5F3A-77BD-DDB4-1A1840D06FED}"/>
              </a:ext>
            </a:extLst>
          </p:cNvPr>
          <p:cNvSpPr txBox="1">
            <a:spLocks/>
          </p:cNvSpPr>
          <p:nvPr/>
        </p:nvSpPr>
        <p:spPr>
          <a:xfrm>
            <a:off x="0" y="2964836"/>
            <a:ext cx="1977080" cy="6374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WHEN:</a:t>
            </a:r>
          </a:p>
        </p:txBody>
      </p:sp>
      <p:sp>
        <p:nvSpPr>
          <p:cNvPr id="5" name="Subtitle 5">
            <a:extLst>
              <a:ext uri="{FF2B5EF4-FFF2-40B4-BE49-F238E27FC236}">
                <a16:creationId xmlns:a16="http://schemas.microsoft.com/office/drawing/2014/main" id="{C9EB44ED-2719-EBC9-585A-BFCF81E97867}"/>
              </a:ext>
            </a:extLst>
          </p:cNvPr>
          <p:cNvSpPr txBox="1">
            <a:spLocks/>
          </p:cNvSpPr>
          <p:nvPr/>
        </p:nvSpPr>
        <p:spPr>
          <a:xfrm>
            <a:off x="0" y="3820175"/>
            <a:ext cx="1977080" cy="63745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WHO:</a:t>
            </a:r>
          </a:p>
        </p:txBody>
      </p:sp>
      <p:sp>
        <p:nvSpPr>
          <p:cNvPr id="7" name="Subtitle 5">
            <a:extLst>
              <a:ext uri="{FF2B5EF4-FFF2-40B4-BE49-F238E27FC236}">
                <a16:creationId xmlns:a16="http://schemas.microsoft.com/office/drawing/2014/main" id="{80CC7E69-5459-9540-4723-2BF90AF17BDA}"/>
              </a:ext>
            </a:extLst>
          </p:cNvPr>
          <p:cNvSpPr txBox="1">
            <a:spLocks/>
          </p:cNvSpPr>
          <p:nvPr/>
        </p:nvSpPr>
        <p:spPr>
          <a:xfrm>
            <a:off x="-1" y="4762428"/>
            <a:ext cx="1977080" cy="63745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HOW:</a:t>
            </a:r>
          </a:p>
        </p:txBody>
      </p:sp>
      <p:sp>
        <p:nvSpPr>
          <p:cNvPr id="11" name="Subtitle 5">
            <a:extLst>
              <a:ext uri="{FF2B5EF4-FFF2-40B4-BE49-F238E27FC236}">
                <a16:creationId xmlns:a16="http://schemas.microsoft.com/office/drawing/2014/main" id="{4851935A-6E5C-B0D3-BD57-F626C8EAC421}"/>
              </a:ext>
            </a:extLst>
          </p:cNvPr>
          <p:cNvSpPr txBox="1">
            <a:spLocks/>
          </p:cNvSpPr>
          <p:nvPr/>
        </p:nvSpPr>
        <p:spPr>
          <a:xfrm>
            <a:off x="0" y="5704681"/>
            <a:ext cx="3015049" cy="6374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MUCH:</a:t>
            </a:r>
          </a:p>
          <a:p>
            <a:pPr algn="l"/>
            <a:endParaRPr lang="en-GB" sz="3600" dirty="0"/>
          </a:p>
        </p:txBody>
      </p:sp>
      <p:sp>
        <p:nvSpPr>
          <p:cNvPr id="12" name="Subtitle 5">
            <a:extLst>
              <a:ext uri="{FF2B5EF4-FFF2-40B4-BE49-F238E27FC236}">
                <a16:creationId xmlns:a16="http://schemas.microsoft.com/office/drawing/2014/main" id="{8C11E061-BD6D-0358-9D64-B676CECC6846}"/>
              </a:ext>
            </a:extLst>
          </p:cNvPr>
          <p:cNvSpPr txBox="1">
            <a:spLocks/>
          </p:cNvSpPr>
          <p:nvPr/>
        </p:nvSpPr>
        <p:spPr>
          <a:xfrm>
            <a:off x="2166551" y="224992"/>
            <a:ext cx="9634151" cy="637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 Sales Stagnated.</a:t>
            </a:r>
          </a:p>
        </p:txBody>
      </p:sp>
      <p:sp>
        <p:nvSpPr>
          <p:cNvPr id="13" name="Subtitle 5">
            <a:extLst>
              <a:ext uri="{FF2B5EF4-FFF2-40B4-BE49-F238E27FC236}">
                <a16:creationId xmlns:a16="http://schemas.microsoft.com/office/drawing/2014/main" id="{E63BB776-756C-0443-BABE-6F4A77B3D6F3}"/>
              </a:ext>
            </a:extLst>
          </p:cNvPr>
          <p:cNvSpPr txBox="1">
            <a:spLocks/>
          </p:cNvSpPr>
          <p:nvPr/>
        </p:nvSpPr>
        <p:spPr>
          <a:xfrm>
            <a:off x="2166550" y="1087437"/>
            <a:ext cx="9634151" cy="637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Lockdown brough the profits down 25% below 2019 numbers.</a:t>
            </a:r>
          </a:p>
        </p:txBody>
      </p:sp>
      <p:sp>
        <p:nvSpPr>
          <p:cNvPr id="14" name="Subtitle 5">
            <a:extLst>
              <a:ext uri="{FF2B5EF4-FFF2-40B4-BE49-F238E27FC236}">
                <a16:creationId xmlns:a16="http://schemas.microsoft.com/office/drawing/2014/main" id="{AF264D50-4F0D-B6D0-1F50-ECE229A5AC56}"/>
              </a:ext>
            </a:extLst>
          </p:cNvPr>
          <p:cNvSpPr txBox="1">
            <a:spLocks/>
          </p:cNvSpPr>
          <p:nvPr/>
        </p:nvSpPr>
        <p:spPr>
          <a:xfrm>
            <a:off x="2166549" y="1949882"/>
            <a:ext cx="9634151" cy="637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Shopping Retail Park in Coventry, UK.</a:t>
            </a:r>
          </a:p>
        </p:txBody>
      </p:sp>
      <p:sp>
        <p:nvSpPr>
          <p:cNvPr id="15" name="Subtitle 5">
            <a:extLst>
              <a:ext uri="{FF2B5EF4-FFF2-40B4-BE49-F238E27FC236}">
                <a16:creationId xmlns:a16="http://schemas.microsoft.com/office/drawing/2014/main" id="{9D700140-173D-F6E3-CB71-1B8344B24049}"/>
              </a:ext>
            </a:extLst>
          </p:cNvPr>
          <p:cNvSpPr txBox="1">
            <a:spLocks/>
          </p:cNvSpPr>
          <p:nvPr/>
        </p:nvSpPr>
        <p:spPr>
          <a:xfrm>
            <a:off x="2166549" y="2964835"/>
            <a:ext cx="9634151" cy="637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During Lockdown, 2020-2022</a:t>
            </a:r>
          </a:p>
        </p:txBody>
      </p:sp>
      <p:sp>
        <p:nvSpPr>
          <p:cNvPr id="16" name="Subtitle 5">
            <a:extLst>
              <a:ext uri="{FF2B5EF4-FFF2-40B4-BE49-F238E27FC236}">
                <a16:creationId xmlns:a16="http://schemas.microsoft.com/office/drawing/2014/main" id="{621B1D3F-6462-6DCB-13F9-1AB0E1578EAF}"/>
              </a:ext>
            </a:extLst>
          </p:cNvPr>
          <p:cNvSpPr txBox="1">
            <a:spLocks/>
          </p:cNvSpPr>
          <p:nvPr/>
        </p:nvSpPr>
        <p:spPr>
          <a:xfrm>
            <a:off x="2166549" y="3819799"/>
            <a:ext cx="9634151" cy="637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Basil, Artisan Baker.</a:t>
            </a:r>
          </a:p>
        </p:txBody>
      </p:sp>
      <p:sp>
        <p:nvSpPr>
          <p:cNvPr id="17" name="Subtitle 5">
            <a:extLst>
              <a:ext uri="{FF2B5EF4-FFF2-40B4-BE49-F238E27FC236}">
                <a16:creationId xmlns:a16="http://schemas.microsoft.com/office/drawing/2014/main" id="{D4D05C05-43A0-1C2D-2027-9C564FB2BB21}"/>
              </a:ext>
            </a:extLst>
          </p:cNvPr>
          <p:cNvSpPr txBox="1">
            <a:spLocks/>
          </p:cNvSpPr>
          <p:nvPr/>
        </p:nvSpPr>
        <p:spPr>
          <a:xfrm>
            <a:off x="2166548" y="4762052"/>
            <a:ext cx="9634151" cy="637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Lockdown forced shops to close, people to work from home.</a:t>
            </a:r>
          </a:p>
        </p:txBody>
      </p:sp>
      <p:sp>
        <p:nvSpPr>
          <p:cNvPr id="18" name="Subtitle 5">
            <a:extLst>
              <a:ext uri="{FF2B5EF4-FFF2-40B4-BE49-F238E27FC236}">
                <a16:creationId xmlns:a16="http://schemas.microsoft.com/office/drawing/2014/main" id="{BB8FE297-0519-26FC-2D24-3E2B9B2A674B}"/>
              </a:ext>
            </a:extLst>
          </p:cNvPr>
          <p:cNvSpPr txBox="1">
            <a:spLocks/>
          </p:cNvSpPr>
          <p:nvPr/>
        </p:nvSpPr>
        <p:spPr>
          <a:xfrm>
            <a:off x="3196282" y="5704305"/>
            <a:ext cx="8604418" cy="637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25% below 2019 figures.</a:t>
            </a:r>
          </a:p>
        </p:txBody>
      </p:sp>
    </p:spTree>
    <p:extLst>
      <p:ext uri="{BB962C8B-B14F-4D97-AF65-F5344CB8AC3E}">
        <p14:creationId xmlns:p14="http://schemas.microsoft.com/office/powerpoint/2010/main" val="329399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 animBg="1"/>
      <p:bldP spid="13" grpId="0" build="p" animBg="1"/>
      <p:bldP spid="14" grpId="0" build="p" animBg="1"/>
      <p:bldP spid="15" grpId="0" build="p" animBg="1"/>
      <p:bldP spid="16" grpId="0" build="p" animBg="1"/>
      <p:bldP spid="17" grpId="0" build="p" animBg="1"/>
      <p:bldP spid="18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148FE-02CD-8DD9-F169-B0E01177B1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EE3AE52-2FB4-7590-FA7C-3219D3F1A255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CC91888-EFED-B8B5-9D59-D6E41101863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ubtitle 5">
            <a:extLst>
              <a:ext uri="{FF2B5EF4-FFF2-40B4-BE49-F238E27FC236}">
                <a16:creationId xmlns:a16="http://schemas.microsoft.com/office/drawing/2014/main" id="{DB1D56CE-B6DA-977B-6104-41C6E6177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193" y="152079"/>
            <a:ext cx="2154190" cy="1393373"/>
          </a:xfrm>
          <a:solidFill>
            <a:srgbClr val="EC9898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Politics</a:t>
            </a:r>
          </a:p>
        </p:txBody>
      </p:sp>
      <p:sp>
        <p:nvSpPr>
          <p:cNvPr id="5" name="Subtitle 5">
            <a:extLst>
              <a:ext uri="{FF2B5EF4-FFF2-40B4-BE49-F238E27FC236}">
                <a16:creationId xmlns:a16="http://schemas.microsoft.com/office/drawing/2014/main" id="{9F64BD62-20B5-190F-D7B9-0FA6F64C009A}"/>
              </a:ext>
            </a:extLst>
          </p:cNvPr>
          <p:cNvSpPr txBox="1">
            <a:spLocks/>
          </p:cNvSpPr>
          <p:nvPr/>
        </p:nvSpPr>
        <p:spPr>
          <a:xfrm>
            <a:off x="145193" y="2492477"/>
            <a:ext cx="2154190" cy="139337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</a:p>
        </p:txBody>
      </p:sp>
      <p:sp>
        <p:nvSpPr>
          <p:cNvPr id="7" name="Subtitle 5">
            <a:extLst>
              <a:ext uri="{FF2B5EF4-FFF2-40B4-BE49-F238E27FC236}">
                <a16:creationId xmlns:a16="http://schemas.microsoft.com/office/drawing/2014/main" id="{AB23492E-62BC-C80C-8C63-CBB272B130FC}"/>
              </a:ext>
            </a:extLst>
          </p:cNvPr>
          <p:cNvSpPr txBox="1">
            <a:spLocks/>
          </p:cNvSpPr>
          <p:nvPr/>
        </p:nvSpPr>
        <p:spPr>
          <a:xfrm>
            <a:off x="145193" y="4832875"/>
            <a:ext cx="2154190" cy="139337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Society</a:t>
            </a:r>
          </a:p>
        </p:txBody>
      </p:sp>
      <p:sp>
        <p:nvSpPr>
          <p:cNvPr id="14" name="Subtitle 5">
            <a:extLst>
              <a:ext uri="{FF2B5EF4-FFF2-40B4-BE49-F238E27FC236}">
                <a16:creationId xmlns:a16="http://schemas.microsoft.com/office/drawing/2014/main" id="{B794A196-00D9-71F9-4816-18A07F58244D}"/>
              </a:ext>
            </a:extLst>
          </p:cNvPr>
          <p:cNvSpPr txBox="1">
            <a:spLocks/>
          </p:cNvSpPr>
          <p:nvPr/>
        </p:nvSpPr>
        <p:spPr>
          <a:xfrm>
            <a:off x="2444575" y="152080"/>
            <a:ext cx="9634151" cy="138979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bakery is still affected by lockdown restrictions, high rent, inflation, business rates &amp; insurance.</a:t>
            </a:r>
          </a:p>
        </p:txBody>
      </p:sp>
      <p:sp>
        <p:nvSpPr>
          <p:cNvPr id="15" name="Subtitle 5">
            <a:extLst>
              <a:ext uri="{FF2B5EF4-FFF2-40B4-BE49-F238E27FC236}">
                <a16:creationId xmlns:a16="http://schemas.microsoft.com/office/drawing/2014/main" id="{2F5E3CBF-6264-B059-1EEA-9B20BED3AFFA}"/>
              </a:ext>
            </a:extLst>
          </p:cNvPr>
          <p:cNvSpPr txBox="1">
            <a:spLocks/>
          </p:cNvSpPr>
          <p:nvPr/>
        </p:nvSpPr>
        <p:spPr>
          <a:xfrm>
            <a:off x="2444575" y="2492477"/>
            <a:ext cx="9634151" cy="138979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Lockdown, retail park is empty; High Street Shops have more footfall; High inflation on rent and produce.</a:t>
            </a:r>
          </a:p>
        </p:txBody>
      </p:sp>
      <p:sp>
        <p:nvSpPr>
          <p:cNvPr id="16" name="Subtitle 5">
            <a:extLst>
              <a:ext uri="{FF2B5EF4-FFF2-40B4-BE49-F238E27FC236}">
                <a16:creationId xmlns:a16="http://schemas.microsoft.com/office/drawing/2014/main" id="{CDE8AE72-D5B8-C368-7990-2E2551FEFD18}"/>
              </a:ext>
            </a:extLst>
          </p:cNvPr>
          <p:cNvSpPr txBox="1">
            <a:spLocks/>
          </p:cNvSpPr>
          <p:nvPr/>
        </p:nvSpPr>
        <p:spPr>
          <a:xfrm>
            <a:off x="2412656" y="4832874"/>
            <a:ext cx="9634151" cy="138979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Customers were made redundant or mainly working from home. Clientele is Health Conscious.</a:t>
            </a:r>
          </a:p>
        </p:txBody>
      </p:sp>
    </p:spTree>
    <p:extLst>
      <p:ext uri="{BB962C8B-B14F-4D97-AF65-F5344CB8AC3E}">
        <p14:creationId xmlns:p14="http://schemas.microsoft.com/office/powerpoint/2010/main" val="153435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 animBg="1"/>
      <p:bldP spid="15" grpId="0" build="p" animBg="1"/>
      <p:bldP spid="1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C0FAA-07C3-31D4-3EB7-955CE44C0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2115EF-6BF6-3764-38F2-3338B798EF48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6B7BC9F-F33B-00DD-C199-106F0334DA9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Subtitle 5">
            <a:extLst>
              <a:ext uri="{FF2B5EF4-FFF2-40B4-BE49-F238E27FC236}">
                <a16:creationId xmlns:a16="http://schemas.microsoft.com/office/drawing/2014/main" id="{AF5E954E-0FA6-9C50-EB19-533CB2211C4B}"/>
              </a:ext>
            </a:extLst>
          </p:cNvPr>
          <p:cNvSpPr txBox="1">
            <a:spLocks/>
          </p:cNvSpPr>
          <p:nvPr/>
        </p:nvSpPr>
        <p:spPr>
          <a:xfrm>
            <a:off x="113273" y="122962"/>
            <a:ext cx="2154190" cy="12830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12" name="Subtitle 5">
            <a:extLst>
              <a:ext uri="{FF2B5EF4-FFF2-40B4-BE49-F238E27FC236}">
                <a16:creationId xmlns:a16="http://schemas.microsoft.com/office/drawing/2014/main" id="{26B83C61-9443-5EA1-6D02-EC1C21ED4602}"/>
              </a:ext>
            </a:extLst>
          </p:cNvPr>
          <p:cNvSpPr txBox="1">
            <a:spLocks/>
          </p:cNvSpPr>
          <p:nvPr/>
        </p:nvSpPr>
        <p:spPr>
          <a:xfrm>
            <a:off x="113273" y="2445803"/>
            <a:ext cx="2154190" cy="128305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13" name="Subtitle 5">
            <a:extLst>
              <a:ext uri="{FF2B5EF4-FFF2-40B4-BE49-F238E27FC236}">
                <a16:creationId xmlns:a16="http://schemas.microsoft.com/office/drawing/2014/main" id="{9F69AB9F-2F1E-22F7-E33B-AD03E0A9075D}"/>
              </a:ext>
            </a:extLst>
          </p:cNvPr>
          <p:cNvSpPr txBox="1">
            <a:spLocks/>
          </p:cNvSpPr>
          <p:nvPr/>
        </p:nvSpPr>
        <p:spPr>
          <a:xfrm>
            <a:off x="113274" y="4768644"/>
            <a:ext cx="2154189" cy="128305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</p:txBody>
      </p:sp>
      <p:sp>
        <p:nvSpPr>
          <p:cNvPr id="17" name="Subtitle 5">
            <a:extLst>
              <a:ext uri="{FF2B5EF4-FFF2-40B4-BE49-F238E27FC236}">
                <a16:creationId xmlns:a16="http://schemas.microsoft.com/office/drawing/2014/main" id="{3B55D14A-D3DE-6E2F-1E0E-6626CD9B00AD}"/>
              </a:ext>
            </a:extLst>
          </p:cNvPr>
          <p:cNvSpPr txBox="1">
            <a:spLocks/>
          </p:cNvSpPr>
          <p:nvPr/>
        </p:nvSpPr>
        <p:spPr>
          <a:xfrm>
            <a:off x="2412656" y="122962"/>
            <a:ext cx="9634151" cy="128305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Competitors offer technological services: Pre-Orders; Delivery Services; Online Ordering; Following the stream of modernization</a:t>
            </a:r>
          </a:p>
        </p:txBody>
      </p:sp>
      <p:sp>
        <p:nvSpPr>
          <p:cNvPr id="18" name="Subtitle 5">
            <a:extLst>
              <a:ext uri="{FF2B5EF4-FFF2-40B4-BE49-F238E27FC236}">
                <a16:creationId xmlns:a16="http://schemas.microsoft.com/office/drawing/2014/main" id="{D6A5929E-9AC8-B37C-C5AC-F713B413EEBC}"/>
              </a:ext>
            </a:extLst>
          </p:cNvPr>
          <p:cNvSpPr txBox="1">
            <a:spLocks/>
          </p:cNvSpPr>
          <p:nvPr/>
        </p:nvSpPr>
        <p:spPr>
          <a:xfrm>
            <a:off x="2412655" y="2445803"/>
            <a:ext cx="9634151" cy="128305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Organically grown produce can be unpredictable, expensive. Better for environment but volatile to climate.</a:t>
            </a:r>
          </a:p>
        </p:txBody>
      </p:sp>
      <p:sp>
        <p:nvSpPr>
          <p:cNvPr id="19" name="Subtitle 5">
            <a:extLst>
              <a:ext uri="{FF2B5EF4-FFF2-40B4-BE49-F238E27FC236}">
                <a16:creationId xmlns:a16="http://schemas.microsoft.com/office/drawing/2014/main" id="{2C56A72A-E1FE-2DE8-FDF3-CE3D400A33F1}"/>
              </a:ext>
            </a:extLst>
          </p:cNvPr>
          <p:cNvSpPr txBox="1">
            <a:spLocks/>
          </p:cNvSpPr>
          <p:nvPr/>
        </p:nvSpPr>
        <p:spPr>
          <a:xfrm>
            <a:off x="2380737" y="4768644"/>
            <a:ext cx="9634151" cy="128305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Food safety regulations must be met; allergens must be known. E.g. Eggs, Wheat, Milk, Nuts. </a:t>
            </a:r>
          </a:p>
        </p:txBody>
      </p:sp>
    </p:spTree>
    <p:extLst>
      <p:ext uri="{BB962C8B-B14F-4D97-AF65-F5344CB8AC3E}">
        <p14:creationId xmlns:p14="http://schemas.microsoft.com/office/powerpoint/2010/main" val="2213195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 animBg="1"/>
      <p:bldP spid="18" grpId="0" build="p" animBg="1"/>
      <p:bldP spid="19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D3074-972F-5BD9-6FE6-65A8DE458B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9A70EB-6BEF-274F-A830-FDE16620F13E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CC3D99-9DB8-5E95-AC17-07A0D509C7D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5A5E67E-DAAC-D305-5D40-E661372C39D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4" r="3814"/>
          <a:stretch>
            <a:fillRect/>
          </a:stretch>
        </p:blipFill>
        <p:spPr>
          <a:xfrm>
            <a:off x="1" y="0"/>
            <a:ext cx="12191999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A420AD-14E7-5411-6B98-898EDE48BF8C}"/>
              </a:ext>
            </a:extLst>
          </p:cNvPr>
          <p:cNvSpPr txBox="1"/>
          <p:nvPr/>
        </p:nvSpPr>
        <p:spPr>
          <a:xfrm>
            <a:off x="1180471" y="1789382"/>
            <a:ext cx="2019929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LOCKDOWN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863C53-D850-0BE6-BAA9-A933B8475C8E}"/>
              </a:ext>
            </a:extLst>
          </p:cNvPr>
          <p:cNvSpPr txBox="1"/>
          <p:nvPr/>
        </p:nvSpPr>
        <p:spPr>
          <a:xfrm>
            <a:off x="2675637" y="1169370"/>
            <a:ext cx="1533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726ACB-1554-9E00-92E4-436C1D6818C4}"/>
              </a:ext>
            </a:extLst>
          </p:cNvPr>
          <p:cNvSpPr txBox="1"/>
          <p:nvPr/>
        </p:nvSpPr>
        <p:spPr>
          <a:xfrm>
            <a:off x="4583926" y="1200147"/>
            <a:ext cx="24112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5944FB-7188-0D3E-628F-D313A5030677}"/>
              </a:ext>
            </a:extLst>
          </p:cNvPr>
          <p:cNvSpPr txBox="1"/>
          <p:nvPr/>
        </p:nvSpPr>
        <p:spPr>
          <a:xfrm>
            <a:off x="1274378" y="5523036"/>
            <a:ext cx="208666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PERSONNEL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C3CEEB7-F715-CCE9-3860-2C044D716E7D}"/>
              </a:ext>
            </a:extLst>
          </p:cNvPr>
          <p:cNvSpPr txBox="1"/>
          <p:nvPr/>
        </p:nvSpPr>
        <p:spPr>
          <a:xfrm>
            <a:off x="2432620" y="6204603"/>
            <a:ext cx="20199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A5494BD-D7F4-0D4F-5986-BFE726A82B8B}"/>
              </a:ext>
            </a:extLst>
          </p:cNvPr>
          <p:cNvSpPr txBox="1"/>
          <p:nvPr/>
        </p:nvSpPr>
        <p:spPr>
          <a:xfrm>
            <a:off x="4546674" y="6175655"/>
            <a:ext cx="252243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INGREDIENTS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CAB882A-AA99-B61B-BFB2-0AE989DE88D8}"/>
              </a:ext>
            </a:extLst>
          </p:cNvPr>
          <p:cNvSpPr txBox="1"/>
          <p:nvPr/>
        </p:nvSpPr>
        <p:spPr>
          <a:xfrm>
            <a:off x="1147451" y="2400295"/>
            <a:ext cx="25703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SHOP CLOSED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44A424B-75C7-5377-95B7-51F931BBFB33}"/>
              </a:ext>
            </a:extLst>
          </p:cNvPr>
          <p:cNvSpPr txBox="1"/>
          <p:nvPr/>
        </p:nvSpPr>
        <p:spPr>
          <a:xfrm>
            <a:off x="1693640" y="2727830"/>
            <a:ext cx="19639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NO CLIENTS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DFB754-58DB-3748-73F1-0166E5D0413F}"/>
              </a:ext>
            </a:extLst>
          </p:cNvPr>
          <p:cNvSpPr txBox="1"/>
          <p:nvPr/>
        </p:nvSpPr>
        <p:spPr>
          <a:xfrm>
            <a:off x="2197714" y="3051085"/>
            <a:ext cx="25703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NO PROFIT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1E6F8D3-DDC3-42F0-8CFD-132A54829E87}"/>
              </a:ext>
            </a:extLst>
          </p:cNvPr>
          <p:cNvSpPr txBox="1"/>
          <p:nvPr/>
        </p:nvSpPr>
        <p:spPr>
          <a:xfrm>
            <a:off x="3187278" y="1939616"/>
            <a:ext cx="18303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LEFT RETAIL      PARK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DDFFC02-DFFF-715A-23E5-25D8B7B6FB59}"/>
              </a:ext>
            </a:extLst>
          </p:cNvPr>
          <p:cNvSpPr txBox="1"/>
          <p:nvPr/>
        </p:nvSpPr>
        <p:spPr>
          <a:xfrm>
            <a:off x="3982556" y="2461303"/>
            <a:ext cx="175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MADE REDUNDANT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D440AF0-A47E-4E5B-B5EF-EE844EA642B8}"/>
              </a:ext>
            </a:extLst>
          </p:cNvPr>
          <p:cNvSpPr txBox="1"/>
          <p:nvPr/>
        </p:nvSpPr>
        <p:spPr>
          <a:xfrm>
            <a:off x="4338297" y="3134496"/>
            <a:ext cx="18303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WFH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E85D203-8FE7-40F7-AB0B-351D31E06B00}"/>
              </a:ext>
            </a:extLst>
          </p:cNvPr>
          <p:cNvSpPr txBox="1"/>
          <p:nvPr/>
        </p:nvSpPr>
        <p:spPr>
          <a:xfrm>
            <a:off x="5290502" y="1696977"/>
            <a:ext cx="1756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REMOTE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44FF370-040A-63B6-4FA3-DB4E6F3CF2B2}"/>
              </a:ext>
            </a:extLst>
          </p:cNvPr>
          <p:cNvSpPr txBox="1"/>
          <p:nvPr/>
        </p:nvSpPr>
        <p:spPr>
          <a:xfrm>
            <a:off x="5807891" y="2290184"/>
            <a:ext cx="1756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FOOTFALL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1842BBB-0184-B655-8CFA-80A3BE6183C6}"/>
              </a:ext>
            </a:extLst>
          </p:cNvPr>
          <p:cNvSpPr txBox="1"/>
          <p:nvPr/>
        </p:nvSpPr>
        <p:spPr>
          <a:xfrm>
            <a:off x="6309011" y="2989875"/>
            <a:ext cx="1756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NEW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SHOPS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076CEB6-E9B5-E566-6400-F3C0B78F0016}"/>
              </a:ext>
            </a:extLst>
          </p:cNvPr>
          <p:cNvSpPr txBox="1"/>
          <p:nvPr/>
        </p:nvSpPr>
        <p:spPr>
          <a:xfrm>
            <a:off x="2474742" y="3984794"/>
            <a:ext cx="30156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ONLY BASIL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2D2C6DB-4FE8-5BE6-897B-F83DC1272E7A}"/>
              </a:ext>
            </a:extLst>
          </p:cNvPr>
          <p:cNvSpPr txBox="1"/>
          <p:nvPr/>
        </p:nvSpPr>
        <p:spPr>
          <a:xfrm>
            <a:off x="2078598" y="4285667"/>
            <a:ext cx="18988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NO OTHER STAFF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A9179F4-BDF6-12D1-FF28-F0D51C8F8270}"/>
              </a:ext>
            </a:extLst>
          </p:cNvPr>
          <p:cNvSpPr txBox="1"/>
          <p:nvPr/>
        </p:nvSpPr>
        <p:spPr>
          <a:xfrm>
            <a:off x="971208" y="4995446"/>
            <a:ext cx="22889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OVER WORKED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A0F063B-883F-A300-4379-37EAC14B694A}"/>
              </a:ext>
            </a:extLst>
          </p:cNvPr>
          <p:cNvSpPr txBox="1"/>
          <p:nvPr/>
        </p:nvSpPr>
        <p:spPr>
          <a:xfrm>
            <a:off x="4684165" y="3936255"/>
            <a:ext cx="15914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DELIVERY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A165DDD-7C9D-90D3-A596-FC486F8E9F27}"/>
              </a:ext>
            </a:extLst>
          </p:cNvPr>
          <p:cNvSpPr txBox="1"/>
          <p:nvPr/>
        </p:nvSpPr>
        <p:spPr>
          <a:xfrm>
            <a:off x="4216478" y="4575142"/>
            <a:ext cx="15914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PRE-ORDER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3370CFA-9A4F-9778-A4BB-768F0092277A}"/>
              </a:ext>
            </a:extLst>
          </p:cNvPr>
          <p:cNvSpPr txBox="1"/>
          <p:nvPr/>
        </p:nvSpPr>
        <p:spPr>
          <a:xfrm>
            <a:off x="6514638" y="4030961"/>
            <a:ext cx="18736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ORGANIC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PRODUCE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41FBEC2-4FFD-8E89-EF5B-65C3B7447545}"/>
              </a:ext>
            </a:extLst>
          </p:cNvPr>
          <p:cNvSpPr txBox="1"/>
          <p:nvPr/>
        </p:nvSpPr>
        <p:spPr>
          <a:xfrm>
            <a:off x="5852460" y="4784900"/>
            <a:ext cx="18736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UNSTABLE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E1903EE-7938-674C-73BF-E8A9B65C96BD}"/>
              </a:ext>
            </a:extLst>
          </p:cNvPr>
          <p:cNvSpPr txBox="1"/>
          <p:nvPr/>
        </p:nvSpPr>
        <p:spPr>
          <a:xfrm>
            <a:off x="5446920" y="5201554"/>
            <a:ext cx="18736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PRICE CAN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VARY</a:t>
            </a:r>
          </a:p>
        </p:txBody>
      </p:sp>
      <p:sp>
        <p:nvSpPr>
          <p:cNvPr id="67" name="Explosion: 8 Points 66">
            <a:extLst>
              <a:ext uri="{FF2B5EF4-FFF2-40B4-BE49-F238E27FC236}">
                <a16:creationId xmlns:a16="http://schemas.microsoft.com/office/drawing/2014/main" id="{B005EC3D-7EBE-FE9B-A1DB-5638AB1B8E9D}"/>
              </a:ext>
            </a:extLst>
          </p:cNvPr>
          <p:cNvSpPr/>
          <p:nvPr/>
        </p:nvSpPr>
        <p:spPr>
          <a:xfrm>
            <a:off x="8442374" y="2050920"/>
            <a:ext cx="3848925" cy="3551228"/>
          </a:xfrm>
          <a:prstGeom prst="irregularSeal1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1586955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2" grpId="0"/>
      <p:bldP spid="14" grpId="0"/>
      <p:bldP spid="16" grpId="0"/>
      <p:bldP spid="18" grpId="0"/>
      <p:bldP spid="19" grpId="0"/>
      <p:bldP spid="21" grpId="0"/>
      <p:bldP spid="23" grpId="0"/>
      <p:bldP spid="24" grpId="0"/>
      <p:bldP spid="30" grpId="0"/>
      <p:bldP spid="32" grpId="0"/>
      <p:bldP spid="33" grpId="0"/>
      <p:bldP spid="39" grpId="0"/>
      <p:bldP spid="41" grpId="0"/>
      <p:bldP spid="42" grpId="0"/>
      <p:bldP spid="44" grpId="0"/>
      <p:bldP spid="46" grpId="0"/>
      <p:bldP spid="47" grpId="0"/>
      <p:bldP spid="49" grpId="0"/>
      <p:bldP spid="50" grpId="0"/>
      <p:bldP spid="52" grpId="0"/>
      <p:bldP spid="54" grpId="0"/>
      <p:bldP spid="6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E193C-814C-E30C-04D6-40A790F6A2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43896CA-5544-2D5D-3496-089F3940C3E9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5513AF-F1BF-ACFB-F63D-C0BFE71D994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3A8ACD-5617-5321-D871-5B99AD72F0F1}"/>
              </a:ext>
            </a:extLst>
          </p:cNvPr>
          <p:cNvSpPr txBox="1"/>
          <p:nvPr/>
        </p:nvSpPr>
        <p:spPr>
          <a:xfrm>
            <a:off x="1081548" y="147486"/>
            <a:ext cx="1002890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72825F-AC26-D052-0A33-5993AB33B873}"/>
              </a:ext>
            </a:extLst>
          </p:cNvPr>
          <p:cNvSpPr txBox="1"/>
          <p:nvPr/>
        </p:nvSpPr>
        <p:spPr>
          <a:xfrm>
            <a:off x="1081548" y="941303"/>
            <a:ext cx="4630994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Basil’s Bakery should: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23C239-5057-D5CB-C6E1-16CECF80CF85}"/>
              </a:ext>
            </a:extLst>
          </p:cNvPr>
          <p:cNvSpPr txBox="1"/>
          <p:nvPr/>
        </p:nvSpPr>
        <p:spPr>
          <a:xfrm>
            <a:off x="5830529" y="941303"/>
            <a:ext cx="5279923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Hire Talented Workers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8001B2B-92D9-18C0-F11C-EBF5A51745B1}"/>
              </a:ext>
            </a:extLst>
          </p:cNvPr>
          <p:cNvSpPr txBox="1"/>
          <p:nvPr/>
        </p:nvSpPr>
        <p:spPr>
          <a:xfrm>
            <a:off x="1081548" y="1799304"/>
            <a:ext cx="10028904" cy="95410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 works alone. By hiring at least 2 workers, the workload would diminish and he would be able to fulfil more orders.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3F626EE-B00C-3491-FAA0-FFD525A324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514" y="2832305"/>
            <a:ext cx="7364971" cy="405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21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1B901-1BE6-7899-5E81-CA77E2D7E5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B28EBBA-A417-DFD7-3260-D5D2B33C95FA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6A63B4-4A7B-4DF9-DF86-14B83D56545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2B7B34-6D9B-C703-EA05-803F2FB00ADE}"/>
              </a:ext>
            </a:extLst>
          </p:cNvPr>
          <p:cNvSpPr txBox="1"/>
          <p:nvPr/>
        </p:nvSpPr>
        <p:spPr>
          <a:xfrm>
            <a:off x="1081548" y="147486"/>
            <a:ext cx="1002890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041686-FD55-4FD2-DF22-7F932A8608ED}"/>
              </a:ext>
            </a:extLst>
          </p:cNvPr>
          <p:cNvSpPr txBox="1"/>
          <p:nvPr/>
        </p:nvSpPr>
        <p:spPr>
          <a:xfrm>
            <a:off x="1081548" y="875709"/>
            <a:ext cx="4385187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Basil’s Bakery should: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7C70CA-1EE0-9844-2B74-CE717161E2C8}"/>
              </a:ext>
            </a:extLst>
          </p:cNvPr>
          <p:cNvSpPr txBox="1"/>
          <p:nvPr/>
        </p:nvSpPr>
        <p:spPr>
          <a:xfrm>
            <a:off x="5683045" y="875709"/>
            <a:ext cx="5427407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 Delivery Services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75AABC-2606-BF34-6998-158CD7D85861}"/>
              </a:ext>
            </a:extLst>
          </p:cNvPr>
          <p:cNvSpPr txBox="1"/>
          <p:nvPr/>
        </p:nvSpPr>
        <p:spPr>
          <a:xfrm>
            <a:off x="1081548" y="1598930"/>
            <a:ext cx="10028904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majority of customers working from home, a delivery service would guarantee that Basil does not lose his client base. It would also expand visibility, grow the number of customers, and provide extra profit.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D25637-0EA6-0475-AB3C-74E14E450A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6752" y="3097955"/>
            <a:ext cx="6552586" cy="3487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43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924EA-0865-CCBC-1004-86BE769DF8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5309C8F-70DE-F6CF-536E-676F2978B436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9830B2-CBFA-B755-A17C-F0F91426222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287115-2130-0762-FF5A-06C1D67D0DCD}"/>
              </a:ext>
            </a:extLst>
          </p:cNvPr>
          <p:cNvSpPr txBox="1"/>
          <p:nvPr/>
        </p:nvSpPr>
        <p:spPr>
          <a:xfrm>
            <a:off x="1081548" y="147486"/>
            <a:ext cx="1002890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D0B9AD-9816-B642-B127-277CE819EA35}"/>
              </a:ext>
            </a:extLst>
          </p:cNvPr>
          <p:cNvSpPr txBox="1"/>
          <p:nvPr/>
        </p:nvSpPr>
        <p:spPr>
          <a:xfrm>
            <a:off x="1081548" y="941303"/>
            <a:ext cx="4350775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Basil’s Bakery should: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1735768-8DAE-29AC-D65D-7A002B2ADC96}"/>
              </a:ext>
            </a:extLst>
          </p:cNvPr>
          <p:cNvSpPr txBox="1"/>
          <p:nvPr/>
        </p:nvSpPr>
        <p:spPr>
          <a:xfrm>
            <a:off x="5604387" y="941303"/>
            <a:ext cx="5506065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Hire a Delivery Driver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B2AAC8-3F28-3924-0864-B43331E82AA2}"/>
              </a:ext>
            </a:extLst>
          </p:cNvPr>
          <p:cNvSpPr txBox="1"/>
          <p:nvPr/>
        </p:nvSpPr>
        <p:spPr>
          <a:xfrm>
            <a:off x="1071714" y="1624404"/>
            <a:ext cx="10038737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hiring an In-House delivery driver, Basil can guarantee his clients a personal delivery experience, whilst also avoiding third-party delivery company’s commission fees.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3382F8-02D8-4360-CD50-DAA5627F47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44"/>
          <a:stretch>
            <a:fillRect/>
          </a:stretch>
        </p:blipFill>
        <p:spPr>
          <a:xfrm>
            <a:off x="2684561" y="2993227"/>
            <a:ext cx="6822878" cy="383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65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DCAAC6-1F9D-E275-AC20-584CAFDAE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DFD028-F969-D7D5-FFFF-9C1F9CF9DDB7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B7C08B-E31F-E8B6-3997-E20A17E8A52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D2F814-0713-BD4B-8A6A-1FEFD7872DCA}"/>
              </a:ext>
            </a:extLst>
          </p:cNvPr>
          <p:cNvSpPr txBox="1"/>
          <p:nvPr/>
        </p:nvSpPr>
        <p:spPr>
          <a:xfrm>
            <a:off x="1081548" y="147486"/>
            <a:ext cx="1002890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6A4AC3-1ABB-6DC0-ED87-ADF918909FA8}"/>
              </a:ext>
            </a:extLst>
          </p:cNvPr>
          <p:cNvSpPr txBox="1"/>
          <p:nvPr/>
        </p:nvSpPr>
        <p:spPr>
          <a:xfrm>
            <a:off x="1081548" y="941303"/>
            <a:ext cx="4242620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Basil’s Bakery should: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629201-AC53-0044-5C38-EC4B9B0C5DCE}"/>
              </a:ext>
            </a:extLst>
          </p:cNvPr>
          <p:cNvSpPr txBox="1"/>
          <p:nvPr/>
        </p:nvSpPr>
        <p:spPr>
          <a:xfrm>
            <a:off x="5466734" y="941302"/>
            <a:ext cx="5643717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 Pre-Ordering Services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10DADF-C94C-0604-7B91-B669637B3A50}"/>
              </a:ext>
            </a:extLst>
          </p:cNvPr>
          <p:cNvSpPr txBox="1"/>
          <p:nvPr/>
        </p:nvSpPr>
        <p:spPr>
          <a:xfrm>
            <a:off x="1081548" y="1700981"/>
            <a:ext cx="10028903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Pre-orders allow customers &amp; Basil to plan their meal ahead. It can be time-saving, minimizes food waste and allows customers to make changes to their order.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2BC985-7C3F-5F9A-3405-3298783B8A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057" y="3076213"/>
            <a:ext cx="7545886" cy="3671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7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F14758-1D74-A947-03A7-D8AC66B97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637D06-8701-9C2E-EA26-073CD08C7AC5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97F6A9-8A47-D27B-34A0-4C95CBFE3DD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773A1A-06B9-0667-5A46-062EECBB7BFB}"/>
              </a:ext>
            </a:extLst>
          </p:cNvPr>
          <p:cNvSpPr txBox="1"/>
          <p:nvPr/>
        </p:nvSpPr>
        <p:spPr>
          <a:xfrm>
            <a:off x="1081548" y="147486"/>
            <a:ext cx="1002890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F35024-9246-23FF-D36E-162E70FFC64D}"/>
              </a:ext>
            </a:extLst>
          </p:cNvPr>
          <p:cNvSpPr txBox="1"/>
          <p:nvPr/>
        </p:nvSpPr>
        <p:spPr>
          <a:xfrm>
            <a:off x="1081548" y="941303"/>
            <a:ext cx="4232788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Basil’s Bakery should: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80FB88B-BD07-416A-22C1-CB604841CB8A}"/>
              </a:ext>
            </a:extLst>
          </p:cNvPr>
          <p:cNvSpPr txBox="1"/>
          <p:nvPr/>
        </p:nvSpPr>
        <p:spPr>
          <a:xfrm>
            <a:off x="5417574" y="941303"/>
            <a:ext cx="5692878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Open an Online Shop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5B7EFC-0DC4-90DA-B4DB-0B78BD0108EA}"/>
              </a:ext>
            </a:extLst>
          </p:cNvPr>
          <p:cNvSpPr txBox="1"/>
          <p:nvPr/>
        </p:nvSpPr>
        <p:spPr>
          <a:xfrm>
            <a:off x="1081548" y="1634236"/>
            <a:ext cx="10028904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customer’s footfall, that can be volatile, an online shop allows constant traffic. It also allows for a larger food range, transparency, reviews and convenience.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71BFB0-9AED-4085-4225-B719A418DC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6305" y="2942723"/>
            <a:ext cx="6462537" cy="3639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72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3D34B-2235-6376-506E-C20F0ADED8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DC6B361-D272-9A60-2D46-60A411D56468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FCC024-336A-0C45-B75F-6B39000D949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FEA37-8A18-D232-FE24-732A524D1DF9}"/>
              </a:ext>
            </a:extLst>
          </p:cNvPr>
          <p:cNvSpPr txBox="1"/>
          <p:nvPr/>
        </p:nvSpPr>
        <p:spPr>
          <a:xfrm>
            <a:off x="1081548" y="147486"/>
            <a:ext cx="1002890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B78EF0-8471-718C-5E70-589D444A1182}"/>
              </a:ext>
            </a:extLst>
          </p:cNvPr>
          <p:cNvSpPr txBox="1"/>
          <p:nvPr/>
        </p:nvSpPr>
        <p:spPr>
          <a:xfrm>
            <a:off x="1081548" y="941303"/>
            <a:ext cx="4203291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Basil’s Bakery should: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7BE1A33-9669-6821-586F-1CD793130603}"/>
              </a:ext>
            </a:extLst>
          </p:cNvPr>
          <p:cNvSpPr txBox="1"/>
          <p:nvPr/>
        </p:nvSpPr>
        <p:spPr>
          <a:xfrm>
            <a:off x="5358581" y="941303"/>
            <a:ext cx="5751871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Move to a smaller/central shop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13BC10-2F7E-516A-29B2-1BE4679E8185}"/>
              </a:ext>
            </a:extLst>
          </p:cNvPr>
          <p:cNvSpPr txBox="1"/>
          <p:nvPr/>
        </p:nvSpPr>
        <p:spPr>
          <a:xfrm>
            <a:off x="1081548" y="1673564"/>
            <a:ext cx="10028904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smaller shop would allow lower rent prices. A smaller shop in a more central location would give Basil more visibility, more footfall, and more customers. The shop could also work as a pick-up location.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A39DA8-0239-23AB-C123-9B20240E85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993" y="3021379"/>
            <a:ext cx="6730750" cy="3646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445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CEBF2-2BD2-82FA-019C-95FCE5A2EB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EBB030-0C69-FD24-226F-E17EED78204F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92C53F-F8A9-A3CB-8989-011E10512CC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197986E-78B1-AF19-0701-2C13908B752F}"/>
              </a:ext>
            </a:extLst>
          </p:cNvPr>
          <p:cNvSpPr/>
          <p:nvPr/>
        </p:nvSpPr>
        <p:spPr>
          <a:xfrm>
            <a:off x="4729316" y="2339141"/>
            <a:ext cx="3048000" cy="1531374"/>
          </a:xfrm>
          <a:prstGeom prst="roundRect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62D75E-AAF1-9A70-D4DA-07AA223E4964}"/>
              </a:ext>
            </a:extLst>
          </p:cNvPr>
          <p:cNvSpPr txBox="1"/>
          <p:nvPr/>
        </p:nvSpPr>
        <p:spPr>
          <a:xfrm>
            <a:off x="4817806" y="2443108"/>
            <a:ext cx="28710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Basil’s Bakery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A279D30-689B-7F8C-ABBF-AE1402C39BDB}"/>
              </a:ext>
            </a:extLst>
          </p:cNvPr>
          <p:cNvCxnSpPr>
            <a:cxnSpLocks/>
          </p:cNvCxnSpPr>
          <p:nvPr/>
        </p:nvCxnSpPr>
        <p:spPr>
          <a:xfrm flipV="1">
            <a:off x="6346721" y="1356852"/>
            <a:ext cx="0" cy="914400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638325A-9835-73D7-C3B8-78A41E34E27B}"/>
              </a:ext>
            </a:extLst>
          </p:cNvPr>
          <p:cNvCxnSpPr>
            <a:cxnSpLocks/>
          </p:cNvCxnSpPr>
          <p:nvPr/>
        </p:nvCxnSpPr>
        <p:spPr>
          <a:xfrm flipV="1">
            <a:off x="7777316" y="1612490"/>
            <a:ext cx="653845" cy="629265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10CB19C-ABDA-2044-B0F3-71CD393E5BDB}"/>
              </a:ext>
            </a:extLst>
          </p:cNvPr>
          <p:cNvCxnSpPr>
            <a:cxnSpLocks/>
          </p:cNvCxnSpPr>
          <p:nvPr/>
        </p:nvCxnSpPr>
        <p:spPr>
          <a:xfrm>
            <a:off x="7892844" y="3825541"/>
            <a:ext cx="661221" cy="476801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EA34ECC-019C-A5EB-0BCD-0FD642552649}"/>
              </a:ext>
            </a:extLst>
          </p:cNvPr>
          <p:cNvCxnSpPr>
            <a:cxnSpLocks/>
          </p:cNvCxnSpPr>
          <p:nvPr/>
        </p:nvCxnSpPr>
        <p:spPr>
          <a:xfrm>
            <a:off x="6346721" y="3986981"/>
            <a:ext cx="0" cy="978309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67598CE-9FE2-9C79-E558-D2256C175871}"/>
              </a:ext>
            </a:extLst>
          </p:cNvPr>
          <p:cNvCxnSpPr>
            <a:cxnSpLocks/>
          </p:cNvCxnSpPr>
          <p:nvPr/>
        </p:nvCxnSpPr>
        <p:spPr>
          <a:xfrm flipH="1" flipV="1">
            <a:off x="4230329" y="1611554"/>
            <a:ext cx="481780" cy="727587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033C238-276D-43B0-71E2-7FDA4B86B77A}"/>
              </a:ext>
            </a:extLst>
          </p:cNvPr>
          <p:cNvCxnSpPr>
            <a:cxnSpLocks/>
          </p:cNvCxnSpPr>
          <p:nvPr/>
        </p:nvCxnSpPr>
        <p:spPr>
          <a:xfrm flipH="1">
            <a:off x="3802626" y="3870515"/>
            <a:ext cx="855405" cy="431827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F13EFA15-EBBE-7135-B96F-49573718BE0E}"/>
              </a:ext>
            </a:extLst>
          </p:cNvPr>
          <p:cNvSpPr txBox="1"/>
          <p:nvPr/>
        </p:nvSpPr>
        <p:spPr>
          <a:xfrm>
            <a:off x="3222529" y="764963"/>
            <a:ext cx="1858289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HIRE WORKERS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51378B6-AE6C-02CB-D2BC-5ACFB0B80456}"/>
              </a:ext>
            </a:extLst>
          </p:cNvPr>
          <p:cNvSpPr txBox="1"/>
          <p:nvPr/>
        </p:nvSpPr>
        <p:spPr>
          <a:xfrm>
            <a:off x="5324172" y="88634"/>
            <a:ext cx="1858288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OFFER DELIVERY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68449A1-05B3-E18D-2DA1-3B40BC2FD0B7}"/>
              </a:ext>
            </a:extLst>
          </p:cNvPr>
          <p:cNvSpPr txBox="1"/>
          <p:nvPr/>
        </p:nvSpPr>
        <p:spPr>
          <a:xfrm>
            <a:off x="8448363" y="311703"/>
            <a:ext cx="1806680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IN-HOUSE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DELIVERY DRIVER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3E38174-966F-5562-4839-10CB889980EA}"/>
              </a:ext>
            </a:extLst>
          </p:cNvPr>
          <p:cNvSpPr txBox="1"/>
          <p:nvPr/>
        </p:nvSpPr>
        <p:spPr>
          <a:xfrm>
            <a:off x="8223454" y="4412954"/>
            <a:ext cx="2556385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PRE-ORDERING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535A06-FE29-A40F-5AB3-201CBE93114B}"/>
              </a:ext>
            </a:extLst>
          </p:cNvPr>
          <p:cNvSpPr txBox="1"/>
          <p:nvPr/>
        </p:nvSpPr>
        <p:spPr>
          <a:xfrm>
            <a:off x="5582266" y="5142271"/>
            <a:ext cx="1528909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SHOP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DF934DF-CF19-EE6F-4608-2EADE3A72ED8}"/>
              </a:ext>
            </a:extLst>
          </p:cNvPr>
          <p:cNvSpPr txBox="1"/>
          <p:nvPr/>
        </p:nvSpPr>
        <p:spPr>
          <a:xfrm>
            <a:off x="1675174" y="4341133"/>
            <a:ext cx="2089354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MOVE TO A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SMALLER SHOP</a:t>
            </a:r>
          </a:p>
        </p:txBody>
      </p:sp>
    </p:spTree>
    <p:extLst>
      <p:ext uri="{BB962C8B-B14F-4D97-AF65-F5344CB8AC3E}">
        <p14:creationId xmlns:p14="http://schemas.microsoft.com/office/powerpoint/2010/main" val="198601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46F79F-ECFD-BDC5-1AEF-E56AD24C7C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DC07BD5-CA78-CB74-7648-0DC5FE537E43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9F9EC7-1C97-0997-295E-FFCADEF6395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4A3BDF-A2C1-8BE6-3BA9-C2A34C7BA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28800"/>
            <a:ext cx="9144000" cy="1365973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9600" dirty="0"/>
              <a:t>Basil’s Bakery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82D6B7-AB5A-A2D9-F732-062E8600E6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4167" y="3429000"/>
            <a:ext cx="9144000" cy="616001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3600" dirty="0"/>
              <a:t>Case Study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DF0627-C6D5-F39F-8D0B-CC6F43AB38E1}"/>
              </a:ext>
            </a:extLst>
          </p:cNvPr>
          <p:cNvSpPr txBox="1"/>
          <p:nvPr/>
        </p:nvSpPr>
        <p:spPr>
          <a:xfrm>
            <a:off x="226142" y="5151347"/>
            <a:ext cx="69022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Narah Costa</a:t>
            </a:r>
          </a:p>
          <a:p>
            <a:r>
              <a:rPr lang="en-GB" dirty="0"/>
              <a:t>Student 2531280</a:t>
            </a:r>
          </a:p>
          <a:p>
            <a:r>
              <a:rPr lang="en-GB" dirty="0"/>
              <a:t>Module LCLM4004_LON</a:t>
            </a:r>
          </a:p>
          <a:p>
            <a:r>
              <a:rPr lang="en-GB" dirty="0"/>
              <a:t>Problem Solving and Decision Making</a:t>
            </a:r>
          </a:p>
          <a:p>
            <a:r>
              <a:rPr lang="en-GB" dirty="0"/>
              <a:t>Lecturer Said Usman</a:t>
            </a:r>
          </a:p>
        </p:txBody>
      </p:sp>
    </p:spTree>
    <p:extLst>
      <p:ext uri="{BB962C8B-B14F-4D97-AF65-F5344CB8AC3E}">
        <p14:creationId xmlns:p14="http://schemas.microsoft.com/office/powerpoint/2010/main" val="35559196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061A18-BFB3-9433-21F7-A0F1F5F86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4F9006-55C2-E2B1-8450-03BB4CD8AE2B}"/>
              </a:ext>
            </a:extLst>
          </p:cNvPr>
          <p:cNvSpPr/>
          <p:nvPr/>
        </p:nvSpPr>
        <p:spPr>
          <a:xfrm>
            <a:off x="2595716" y="1897626"/>
            <a:ext cx="6980903" cy="118970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8C81F33-CA20-C9BD-81F1-BB33EB1494C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3" t="159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08068218-F6E8-A561-60B7-8489449E5B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4167" y="508078"/>
            <a:ext cx="9144000" cy="517678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3200" dirty="0"/>
              <a:t>REFERENCES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5F3F7E-59D5-585D-3B94-83AB7E4F486A}"/>
              </a:ext>
            </a:extLst>
          </p:cNvPr>
          <p:cNvSpPr txBox="1"/>
          <p:nvPr/>
        </p:nvSpPr>
        <p:spPr>
          <a:xfrm>
            <a:off x="1514167" y="1533833"/>
            <a:ext cx="9144000" cy="470898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Skingle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H. (2020)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 C19 impact covid-19 business impact understanding the impact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Beauhurst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https://www.british-business-bank.co.uk/sites/g/files/sovrnj166/files/2023-11/bbb-covid-19-business-impact.pdf (Accessed: 06 July 2026). </a:t>
            </a:r>
          </a:p>
          <a:p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Gonzalez, S. (2022)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Gig Economy Delivery Services versus professional service companies: Consumers’ perceptions of food-delivery services -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Sciencedirect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Science Direct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https://www.sciencedirect.com/science/article/pii/S0160791X22001105 (Accessed: 07 July 2026).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Finsbury (2026) </a:t>
            </a: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Growth of Online Food Shopping &amp; Its Impact on Bakeries, Finsbury Food Group Limited.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https://finsburyfoods.co.uk/the-growth-of-online-food-shopping-its-impact-on-bakeries/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(Accessed: 09 July 2026).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394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853</Words>
  <Application>Microsoft Office PowerPoint</Application>
  <PresentationFormat>Widescreen</PresentationFormat>
  <Paragraphs>122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Basil’s Bakery</vt:lpstr>
      <vt:lpstr>PowerPoint Presentation</vt:lpstr>
      <vt:lpstr>PowerPoint Presentation</vt:lpstr>
      <vt:lpstr>The Problem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Basil’s Bakery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Narah Dos Santos Costa (2531280)</dc:creator>
  <cp:lastModifiedBy>Narah Dos Santos Costa (2531280)</cp:lastModifiedBy>
  <cp:revision>5</cp:revision>
  <dcterms:created xsi:type="dcterms:W3CDTF">2026-07-01T12:59:16Z</dcterms:created>
  <dcterms:modified xsi:type="dcterms:W3CDTF">2026-07-10T05:36:58Z</dcterms:modified>
</cp:coreProperties>
</file>