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4" autoAdjust="0"/>
    <p:restoredTop sz="94694"/>
  </p:normalViewPr>
  <p:slideViewPr>
    <p:cSldViewPr snapToGrid="0">
      <p:cViewPr varScale="1">
        <p:scale>
          <a:sx n="121" d="100"/>
          <a:sy n="121" d="100"/>
        </p:scale>
        <p:origin x="7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568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15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997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46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968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05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388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81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652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4083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2553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57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8833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246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446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753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13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BD6705D-176C-4AB1-A6FF-A2C9370DFC6A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F88E5F7-F937-43F9-A797-13E2D1C010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306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8.jpe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asthma.org.uk/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www.blf.org.uk/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nice.org.uk/guidance/ng80" TargetMode="External"/><Relationship Id="rId10" Type="http://schemas.openxmlformats.org/officeDocument/2006/relationships/hyperlink" Target="https://patient.info/" TargetMode="External"/><Relationship Id="rId4" Type="http://schemas.openxmlformats.org/officeDocument/2006/relationships/hyperlink" Target="https://www.nhs.uk/conditions/asthma/" TargetMode="External"/><Relationship Id="rId9" Type="http://schemas.openxmlformats.org/officeDocument/2006/relationships/hyperlink" Target="https://ginasthm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E4ACB-8FF9-F608-687B-93E287DECC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Assessment 1 </a:t>
            </a:r>
            <a:br>
              <a:rPr lang="en-GB" dirty="0"/>
            </a:br>
            <a:r>
              <a:rPr lang="en-GB" dirty="0"/>
              <a:t>Physiology </a:t>
            </a:r>
            <a:br>
              <a:rPr lang="en-GB" dirty="0"/>
            </a:br>
            <a:r>
              <a:rPr lang="en-GB" dirty="0"/>
              <a:t>(BMHP5023 LON 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DE7FF9-5C3F-1FF1-269D-1A1352EB294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GB" dirty="0"/>
              <a:t>Name :</a:t>
            </a:r>
            <a:r>
              <a:rPr lang="en-GB" sz="2800" dirty="0"/>
              <a:t>MARIA DALIA VARELA CATRAIO DE BOA MORTE</a:t>
            </a:r>
            <a:endParaRPr lang="en-GB" dirty="0"/>
          </a:p>
          <a:p>
            <a:pPr algn="l"/>
            <a:r>
              <a:rPr lang="en-GB" dirty="0"/>
              <a:t>Number: 2429427</a:t>
            </a:r>
          </a:p>
          <a:p>
            <a:pPr algn="l"/>
            <a:r>
              <a:rPr lang="en-GB" dirty="0"/>
              <a:t>Lecture Name: LOU(ANGELA) WELLS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D7E0AC-6853-8FAF-CD71-758DB9B630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9061" y="11106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33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90"/>
    </mc:Choice>
    <mc:Fallback xmlns="">
      <p:transition spd="slow" advTm="29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9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ED3F5-BFB1-110F-95E0-B654A0818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E2C80-9951-D8E3-3291-9BD790447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/>
              <a:t>Chronic respiratory diseases affect breathing </a:t>
            </a:r>
          </a:p>
          <a:p>
            <a:r>
              <a:rPr lang="en-GB" sz="4000" dirty="0"/>
              <a:t>Focus on asthma </a:t>
            </a:r>
          </a:p>
          <a:p>
            <a:r>
              <a:rPr lang="en-GB" sz="4000" dirty="0"/>
              <a:t>A common long-term condition in the UK</a:t>
            </a:r>
          </a:p>
          <a:p>
            <a:r>
              <a:rPr lang="en-GB" sz="4000" dirty="0"/>
              <a:t>Affects airways and breathing</a:t>
            </a:r>
          </a:p>
          <a:p>
            <a:endParaRPr lang="en-GB" sz="40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FC6803-DAF6-8F45-D195-64D99B64B6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5480" y="784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3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72"/>
    </mc:Choice>
    <mc:Fallback xmlns="">
      <p:transition spd="slow" advTm="45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2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A30D7-2D4B-0FF7-B726-1386D3082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Asthma?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A5FFA-49EB-48BF-109E-9A2795CE2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Long-term inflammatory condition of the airways </a:t>
            </a:r>
          </a:p>
          <a:p>
            <a:r>
              <a:rPr lang="en-GB" dirty="0"/>
              <a:t>Airways become:</a:t>
            </a:r>
          </a:p>
          <a:p>
            <a:r>
              <a:rPr lang="en-GB" dirty="0"/>
              <a:t>Narrowed</a:t>
            </a:r>
          </a:p>
          <a:p>
            <a:r>
              <a:rPr lang="en-GB" dirty="0"/>
              <a:t>Inflamed</a:t>
            </a:r>
          </a:p>
          <a:p>
            <a:r>
              <a:rPr lang="en-GB" dirty="0"/>
              <a:t>Filled with mucus</a:t>
            </a:r>
          </a:p>
          <a:p>
            <a:r>
              <a:rPr lang="en-GB" dirty="0"/>
              <a:t>Symptoms:</a:t>
            </a:r>
          </a:p>
          <a:p>
            <a:r>
              <a:rPr lang="en-GB" dirty="0"/>
              <a:t>Wheezing</a:t>
            </a:r>
          </a:p>
          <a:p>
            <a:r>
              <a:rPr lang="en-GB" dirty="0"/>
              <a:t>Breathlessness</a:t>
            </a:r>
          </a:p>
          <a:p>
            <a:r>
              <a:rPr lang="en-GB" dirty="0"/>
              <a:t>Chest tightness</a:t>
            </a:r>
          </a:p>
          <a:p>
            <a:r>
              <a:rPr lang="en-GB" dirty="0"/>
              <a:t>Coughing</a:t>
            </a:r>
          </a:p>
          <a:p>
            <a:pPr marL="0" indent="0">
              <a:buNone/>
            </a:pPr>
            <a:r>
              <a:rPr lang="en-GB" dirty="0"/>
              <a:t>National Health Service (2023)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146EAB0-30E5-945F-0557-4E2253CA90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35152" y="78422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8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625"/>
    </mc:Choice>
    <mc:Fallback xmlns="">
      <p:transition spd="slow" advTm="56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6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2E08D-ABF0-5375-25E2-82DEF6858E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of the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236F-2C2A-DEEC-6466-C702E0654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structures:</a:t>
            </a:r>
          </a:p>
          <a:p>
            <a:r>
              <a:rPr lang="en-GB" dirty="0"/>
              <a:t>Trachea</a:t>
            </a:r>
          </a:p>
          <a:p>
            <a:r>
              <a:rPr lang="en-GB" dirty="0"/>
              <a:t>Bronchioles</a:t>
            </a:r>
          </a:p>
          <a:p>
            <a:r>
              <a:rPr lang="en-GB" dirty="0"/>
              <a:t>Alveoli</a:t>
            </a:r>
          </a:p>
          <a:p>
            <a:r>
              <a:rPr lang="en-GB" dirty="0"/>
              <a:t>Function: oxygen exchange</a:t>
            </a:r>
          </a:p>
          <a:p>
            <a:r>
              <a:rPr lang="en-GB" dirty="0"/>
              <a:t>Asthma affects the airways(bronchi/bronchioles)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B74771A-705B-C0E0-F350-6C4468082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39061" y="1447006"/>
            <a:ext cx="487363" cy="487363"/>
          </a:xfrm>
          <a:prstGeom prst="rect">
            <a:avLst/>
          </a:prstGeom>
        </p:spPr>
      </p:pic>
      <p:pic>
        <p:nvPicPr>
          <p:cNvPr id="1026" name="Picture 2" descr="Understanding Asthma - Asthma Canada">
            <a:extLst>
              <a:ext uri="{FF2B5EF4-FFF2-40B4-BE49-F238E27FC236}">
                <a16:creationId xmlns:a16="http://schemas.microsoft.com/office/drawing/2014/main" id="{C781B14E-3F0B-4605-F53B-6CDDBAF59F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9265" y="2753338"/>
            <a:ext cx="4701345" cy="2657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212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06"/>
    </mc:Choice>
    <mc:Fallback xmlns="">
      <p:transition spd="slow" advTm="45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EFEA3-B581-D92B-958A-87F21EA5F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 of Breathing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971A6-36E9-BBC3-4C24-B7DD08DB4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Normal:</a:t>
            </a:r>
          </a:p>
          <a:p>
            <a:r>
              <a:rPr lang="en-GB" dirty="0"/>
              <a:t>Airways open</a:t>
            </a:r>
          </a:p>
          <a:p>
            <a:r>
              <a:rPr lang="en-GB" dirty="0"/>
              <a:t>Air flows freely</a:t>
            </a:r>
          </a:p>
          <a:p>
            <a:r>
              <a:rPr lang="en-GB" dirty="0"/>
              <a:t>Asthma:</a:t>
            </a:r>
          </a:p>
          <a:p>
            <a:r>
              <a:rPr lang="en-GB" dirty="0"/>
              <a:t>Airways tighten (bronchoconstriction)</a:t>
            </a:r>
          </a:p>
          <a:p>
            <a:r>
              <a:rPr lang="en-GB" dirty="0"/>
              <a:t>Inflammation</a:t>
            </a:r>
          </a:p>
          <a:p>
            <a:r>
              <a:rPr lang="en-GB" dirty="0"/>
              <a:t>Excess mucus- blocked airflow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23A8D9-CCDF-40B0-A68B-DBD301D68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54598" y="1192934"/>
            <a:ext cx="487363" cy="487363"/>
          </a:xfrm>
          <a:prstGeom prst="rect">
            <a:avLst/>
          </a:prstGeom>
        </p:spPr>
      </p:pic>
      <p:pic>
        <p:nvPicPr>
          <p:cNvPr id="2050" name="Picture 2" descr="Respiratory rate 2: anatomy and physiology of breathing | Nursing Times">
            <a:extLst>
              <a:ext uri="{FF2B5EF4-FFF2-40B4-BE49-F238E27FC236}">
                <a16:creationId xmlns:a16="http://schemas.microsoft.com/office/drawing/2014/main" id="{A2A8F819-6FE1-E5EF-83EB-73C5B6E265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895" y="2443173"/>
            <a:ext cx="5749159" cy="373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76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669"/>
    </mc:Choice>
    <mc:Fallback xmlns="">
      <p:transition spd="slow" advTm="466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8D9B7-5784-F433-B869-A1CDB66FB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Asthma Affects the Body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A7CD8-3518-BF56-51EE-28BD8F56C5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Difficulty breathing</a:t>
            </a:r>
          </a:p>
          <a:p>
            <a:r>
              <a:rPr lang="en-GB" dirty="0"/>
              <a:t>Reduced oxygen intake</a:t>
            </a:r>
          </a:p>
          <a:p>
            <a:r>
              <a:rPr lang="en-GB" dirty="0"/>
              <a:t>Triggered attacks (asthma attacks)</a:t>
            </a:r>
          </a:p>
          <a:p>
            <a:r>
              <a:rPr lang="en-GB" dirty="0"/>
              <a:t>Can be mild to severe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536CC2-BC3E-225E-EB85-CF7A85EE2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59743" y="908916"/>
            <a:ext cx="487363" cy="487363"/>
          </a:xfrm>
          <a:prstGeom prst="rect">
            <a:avLst/>
          </a:prstGeom>
        </p:spPr>
      </p:pic>
      <p:pic>
        <p:nvPicPr>
          <p:cNvPr id="3074" name="Picture 2" descr="How Can Asthma Affect the Respiratory System?">
            <a:extLst>
              <a:ext uri="{FF2B5EF4-FFF2-40B4-BE49-F238E27FC236}">
                <a16:creationId xmlns:a16="http://schemas.microsoft.com/office/drawing/2014/main" id="{77A641A3-4346-52CD-4249-A120D1F07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71" y="2417379"/>
            <a:ext cx="5055275" cy="434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967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01"/>
    </mc:Choice>
    <mc:Fallback xmlns="">
      <p:transition spd="slow" advTm="46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7B7F0-87F0-C2F0-382D-92BC56064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AC674-9746-68D4-DBA6-2CCEFE0D4F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Name: Sarah Ahmed</a:t>
            </a:r>
          </a:p>
          <a:p>
            <a:r>
              <a:rPr lang="en-GB" dirty="0"/>
              <a:t>Age:22</a:t>
            </a:r>
          </a:p>
          <a:p>
            <a:r>
              <a:rPr lang="en-GB" dirty="0"/>
              <a:t>Gender: Female</a:t>
            </a:r>
          </a:p>
          <a:p>
            <a:r>
              <a:rPr lang="en-GB" dirty="0"/>
              <a:t>Background:</a:t>
            </a:r>
          </a:p>
          <a:p>
            <a:r>
              <a:rPr lang="en-GB" dirty="0"/>
              <a:t>University student</a:t>
            </a:r>
          </a:p>
          <a:p>
            <a:r>
              <a:rPr lang="en-GB" dirty="0"/>
              <a:t>Diagnosis: Asthma since childhood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FB7008F-1B9B-D27F-FE59-1531E4A0FB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02643" y="10271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115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371"/>
    </mc:Choice>
    <mc:Fallback xmlns="">
      <p:transition spd="slow" advTm="323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7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204B3-E63F-8291-7F5D-C3B754A14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Factors&amp; Triggers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B7861-A32C-F014-4716-F59345246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Allergens ( dust, pollen, pets)</a:t>
            </a:r>
          </a:p>
          <a:p>
            <a:r>
              <a:rPr lang="en-GB" dirty="0"/>
              <a:t>Cold air </a:t>
            </a:r>
          </a:p>
          <a:p>
            <a:r>
              <a:rPr lang="en-GB" dirty="0"/>
              <a:t>Exercise</a:t>
            </a:r>
          </a:p>
          <a:p>
            <a:r>
              <a:rPr lang="en-GB" dirty="0"/>
              <a:t>Smoking/ second-hand smoke</a:t>
            </a:r>
          </a:p>
          <a:p>
            <a:r>
              <a:rPr lang="en-GB" dirty="0"/>
              <a:t>Air pollution</a:t>
            </a:r>
          </a:p>
          <a:p>
            <a:r>
              <a:rPr lang="en-GB" dirty="0"/>
              <a:t>Stress</a:t>
            </a:r>
          </a:p>
          <a:p>
            <a:r>
              <a:rPr lang="en-GB" dirty="0"/>
              <a:t>British Lung Foundation (2022)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4483750-6B5B-7BF9-CF2A-F8C305D036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2807" y="856962"/>
            <a:ext cx="487363" cy="487363"/>
          </a:xfrm>
          <a:prstGeom prst="rect">
            <a:avLst/>
          </a:prstGeom>
        </p:spPr>
      </p:pic>
      <p:pic>
        <p:nvPicPr>
          <p:cNvPr id="4098" name="Picture 2" descr="Asthma Risk Factors">
            <a:extLst>
              <a:ext uri="{FF2B5EF4-FFF2-40B4-BE49-F238E27FC236}">
                <a16:creationId xmlns:a16="http://schemas.microsoft.com/office/drawing/2014/main" id="{941ACCDB-1E2A-0C71-A655-2C1FED819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780" y="2396360"/>
            <a:ext cx="4093778" cy="409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660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26"/>
    </mc:Choice>
    <mc:Fallback xmlns="">
      <p:transition spd="slow" advTm="44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01D54-A47D-DCDD-42A0-673A51A27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E4597-197B-CA40-13ED-164F1FDE8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Control symptoms</a:t>
            </a:r>
          </a:p>
          <a:p>
            <a:r>
              <a:rPr lang="en-GB" dirty="0"/>
              <a:t>Prevent asthma attacks</a:t>
            </a:r>
          </a:p>
          <a:p>
            <a:r>
              <a:rPr lang="en-GB" dirty="0"/>
              <a:t>Education on inhaler use</a:t>
            </a:r>
          </a:p>
          <a:p>
            <a:r>
              <a:rPr lang="en-GB" dirty="0"/>
              <a:t>Emotional reassurance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5EEA00-6F64-49C2-FD93-D4EEF2E3E6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22189" y="1825625"/>
            <a:ext cx="487363" cy="487363"/>
          </a:xfrm>
          <a:prstGeom prst="rect">
            <a:avLst/>
          </a:prstGeom>
        </p:spPr>
      </p:pic>
      <p:pic>
        <p:nvPicPr>
          <p:cNvPr id="5122" name="Picture 2" descr="Patient-related factors predisposing them to worsening of asthma. |  Download Scientific Diagram">
            <a:extLst>
              <a:ext uri="{FF2B5EF4-FFF2-40B4-BE49-F238E27FC236}">
                <a16:creationId xmlns:a16="http://schemas.microsoft.com/office/drawing/2014/main" id="{8DCBFBC2-3143-EAE1-4CEA-F87FCFCC5F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795" y="2445845"/>
            <a:ext cx="4236757" cy="3967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132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97"/>
    </mc:Choice>
    <mc:Fallback xmlns="">
      <p:transition spd="slow" advTm="33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F49DE-2ABB-48D3-99B4-A65958B5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E48FF-95AE-0133-B03A-1DAAE6EF6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Maintain normal breathing</a:t>
            </a:r>
          </a:p>
          <a:p>
            <a:r>
              <a:rPr lang="en-GB" dirty="0"/>
              <a:t>Reduce frequency of attacks</a:t>
            </a:r>
          </a:p>
          <a:p>
            <a:r>
              <a:rPr lang="en-GB" dirty="0"/>
              <a:t>Improve daily functioning</a:t>
            </a:r>
          </a:p>
          <a:p>
            <a:r>
              <a:rPr lang="en-GB" dirty="0"/>
              <a:t>Promote independence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E2AF555-94B4-8BC6-8FF9-3F3A2E35C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57171" y="99593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037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92"/>
    </mc:Choice>
    <mc:Fallback xmlns="">
      <p:transition spd="slow" advTm="29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17E3E-81B2-C8AA-35D1-38F791803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EBFF8-6880-C441-B7C5-1852DADE0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Medication:</a:t>
            </a:r>
          </a:p>
          <a:p>
            <a:r>
              <a:rPr lang="en-GB" dirty="0"/>
              <a:t>Reliver inhaler (e.g. salbutamol)</a:t>
            </a:r>
          </a:p>
          <a:p>
            <a:r>
              <a:rPr lang="en-GB" dirty="0"/>
              <a:t>Preventer inhaler (steroids)</a:t>
            </a:r>
          </a:p>
          <a:p>
            <a:r>
              <a:rPr lang="en-GB" dirty="0"/>
              <a:t>Avoid triggers</a:t>
            </a:r>
          </a:p>
          <a:p>
            <a:r>
              <a:rPr lang="en-GB" dirty="0"/>
              <a:t>Asthma action plan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6B060D-14EC-4397-A694-84A7449804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85771" y="107986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36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52"/>
    </mc:Choice>
    <mc:Fallback xmlns="">
      <p:transition spd="slow" advTm="44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3D210-AC6D-953A-45D5-C26D62132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15845-C42D-B1A7-9D28-915347A78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Peak  flow readings</a:t>
            </a:r>
          </a:p>
          <a:p>
            <a:r>
              <a:rPr lang="en-GB" dirty="0"/>
              <a:t>Frequency of symptoms</a:t>
            </a:r>
          </a:p>
          <a:p>
            <a:r>
              <a:rPr lang="en-GB" dirty="0"/>
              <a:t>Inhaler use</a:t>
            </a:r>
          </a:p>
          <a:p>
            <a:r>
              <a:rPr lang="en-GB" dirty="0"/>
              <a:t>Signs of worsening condition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6DFDAD-8881-FB8A-F140-2EDDD3B63A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72707" y="1447006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41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627"/>
    </mc:Choice>
    <mc:Fallback xmlns="">
      <p:transition spd="slow" advTm="36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9860F-8B57-F803-CD9C-D7E8A640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Lifestyle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1426A-3F82-02C8-4E40-6A4D535579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Avoid known triggers</a:t>
            </a:r>
          </a:p>
          <a:p>
            <a:r>
              <a:rPr lang="en-GB" dirty="0"/>
              <a:t>Regular exercise (controlled)</a:t>
            </a:r>
          </a:p>
          <a:p>
            <a:r>
              <a:rPr lang="en-GB" dirty="0"/>
              <a:t>Healthy diet </a:t>
            </a:r>
          </a:p>
          <a:p>
            <a:r>
              <a:rPr lang="en-GB" dirty="0"/>
              <a:t>Stop smoking</a:t>
            </a:r>
          </a:p>
          <a:p>
            <a:r>
              <a:rPr lang="en-GB" dirty="0"/>
              <a:t>Keep inhaler accessible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D612A7-A5CD-A2D9-9174-50254DB267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05216" y="1106343"/>
            <a:ext cx="487363" cy="487363"/>
          </a:xfrm>
          <a:prstGeom prst="rect">
            <a:avLst/>
          </a:prstGeom>
        </p:spPr>
      </p:pic>
      <p:pic>
        <p:nvPicPr>
          <p:cNvPr id="6146" name="Picture 2" descr="Understanding &amp; Treating Asthma In Malaysia (Asthma Specialist Guide) | Dr. Nurul Yaqeen">
            <a:extLst>
              <a:ext uri="{FF2B5EF4-FFF2-40B4-BE49-F238E27FC236}">
                <a16:creationId xmlns:a16="http://schemas.microsoft.com/office/drawing/2014/main" id="{5301E154-C77B-05E5-6883-B541D57BA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4710" y="2603500"/>
            <a:ext cx="3808380" cy="351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9239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750"/>
    </mc:Choice>
    <mc:Fallback xmlns="">
      <p:transition spd="slow" advTm="417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7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03BA2-C62B-23EF-5ADF-C9D24B30E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&amp; Person-Centred Care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16610-5E3E-D490-95F2-AACFFE20B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Educate patient about asthma </a:t>
            </a:r>
          </a:p>
          <a:p>
            <a:r>
              <a:rPr lang="en-GB" dirty="0"/>
              <a:t>Demonstrate inhaler technique</a:t>
            </a:r>
          </a:p>
          <a:p>
            <a:r>
              <a:rPr lang="en-GB" dirty="0"/>
              <a:t>Encourage self-management</a:t>
            </a:r>
          </a:p>
          <a:p>
            <a:r>
              <a:rPr lang="en-GB" dirty="0"/>
              <a:t>Provide reassurance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74495A-9463-749E-4D83-CCD5870038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2973" y="182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26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253"/>
    </mc:Choice>
    <mc:Fallback xmlns="">
      <p:transition spd="slow" advTm="37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2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5C2FF-9A6A-BC69-CFF9-74305E745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78777-49AF-EEC4-2CAD-6690973BE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consent</a:t>
            </a:r>
          </a:p>
          <a:p>
            <a:r>
              <a:rPr lang="en-GB" dirty="0"/>
              <a:t>Confidentiality</a:t>
            </a:r>
          </a:p>
          <a:p>
            <a:r>
              <a:rPr lang="en-GB" dirty="0"/>
              <a:t>Respect beliefs and choices</a:t>
            </a:r>
          </a:p>
          <a:p>
            <a:r>
              <a:rPr lang="en-GB" dirty="0"/>
              <a:t>Equal access to care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E7962-DB88-71FF-EC6A-421AAEB609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75279" y="158194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86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115"/>
    </mc:Choice>
    <mc:Fallback xmlns="">
      <p:transition spd="slow" advTm="321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E9D2C-E084-D53A-254E-4F1E57A97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BC0F7-CF01-3765-1001-9E3E2D5BD0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Follow National Health Service guidance</a:t>
            </a:r>
          </a:p>
          <a:p>
            <a:r>
              <a:rPr lang="en-GB" dirty="0"/>
              <a:t>Follow National Institute for Health and Care Excellence recommendations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D617979-1B10-5F2E-1227-F412B780C5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89579" y="100633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511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31"/>
    </mc:Choice>
    <mc:Fallback xmlns="">
      <p:transition spd="slow" advTm="21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8730E-4AA9-2656-30C4-B80C8CE4F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14458-F5F4-03AF-7470-38B8D7565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Asthma is manageable with proper care</a:t>
            </a:r>
          </a:p>
          <a:p>
            <a:r>
              <a:rPr lang="en-GB" dirty="0"/>
              <a:t>Importance of medication and trigger control</a:t>
            </a:r>
          </a:p>
          <a:p>
            <a:r>
              <a:rPr lang="en-GB" dirty="0"/>
              <a:t>Education improves patient outcomes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60865C-DA2D-0F35-F8C6-DE02AA75EF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72807" y="127079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942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89"/>
    </mc:Choice>
    <mc:Fallback xmlns="">
      <p:transition spd="slow" advTm="41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8D3D5-0790-0FAF-C0A6-8EA5DBA79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010DE-6589-093B-2331-3A05EA38C9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National Health Service (2023) </a:t>
            </a:r>
            <a:r>
              <a:rPr lang="en-GB" i="1" dirty="0"/>
              <a:t>Asthma.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https://www.nhs.uk/conditions/asthma/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2. National Institute for Health and Care Excellence(2021)</a:t>
            </a:r>
          </a:p>
          <a:p>
            <a:pPr marL="0" indent="0">
              <a:buNone/>
            </a:pPr>
            <a:r>
              <a:rPr lang="en-GB" i="1" dirty="0"/>
              <a:t>Asthma: </a:t>
            </a:r>
            <a:r>
              <a:rPr lang="en-GB" dirty="0"/>
              <a:t>diagnosis, monitoring and chronic asthma management (NG80).</a:t>
            </a:r>
          </a:p>
          <a:p>
            <a:pPr marL="0" indent="0">
              <a:buNone/>
            </a:pPr>
            <a:r>
              <a:rPr lang="en-GB" dirty="0"/>
              <a:t>Available at </a:t>
            </a:r>
            <a:r>
              <a:rPr lang="en-GB" dirty="0">
                <a:hlinkClick r:id="rId5"/>
              </a:rPr>
              <a:t>https://www.nice.org.uk/guidance/ng80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3. British Lung Foundation (2022) Asthma overview.</a:t>
            </a:r>
          </a:p>
          <a:p>
            <a:pPr marL="0" indent="0">
              <a:buNone/>
            </a:pPr>
            <a:r>
              <a:rPr lang="en-GB" dirty="0"/>
              <a:t>Available at </a:t>
            </a:r>
            <a:r>
              <a:rPr lang="en-GB" dirty="0">
                <a:hlinkClick r:id="rId6"/>
              </a:rPr>
              <a:t>https://www.blf.org.uk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4. Asthma UK (2023) What is asthma?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https://www.asthma.org.uk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5. World Health Organization (2023) Asthma fact sheet.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https://www.who.int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6. Global Initiative for Asthma (2023) Global Strategy for Asthma Management and Prevention.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9"/>
              </a:rPr>
              <a:t>https://ginasthma.org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7. Patient.info (2023) Asthma.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10"/>
              </a:rPr>
              <a:t>https://patient.info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8. </a:t>
            </a:r>
            <a:r>
              <a:rPr lang="en-GB" dirty="0" err="1"/>
              <a:t>Centers</a:t>
            </a:r>
            <a:r>
              <a:rPr lang="en-GB" dirty="0"/>
              <a:t>  for Disease Control and Prevention (2023) Asthma.</a:t>
            </a:r>
          </a:p>
          <a:p>
            <a:pPr marL="0" indent="0">
              <a:buNone/>
            </a:pPr>
            <a:r>
              <a:rPr lang="en-GB" dirty="0"/>
              <a:t>Available at: https://www.cdc.gov/asthma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2A9E59-B35D-E86B-4EDB-FEF37C4360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615507" y="18256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404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0"/>
    </mc:Choice>
    <mc:Fallback xmlns="">
      <p:transition spd="slow" advTm="6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7610</TotalTime>
  <Words>538</Words>
  <Application>Microsoft Macintosh PowerPoint</Application>
  <PresentationFormat>Widescreen</PresentationFormat>
  <Paragraphs>118</Paragraphs>
  <Slides>18</Slides>
  <Notes>0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 Boardroom</vt:lpstr>
      <vt:lpstr>Assessment 1  Physiology  (BMHP5023 LON )</vt:lpstr>
      <vt:lpstr>Introduction</vt:lpstr>
      <vt:lpstr>What is Asthma?</vt:lpstr>
      <vt:lpstr>Anatomy of the Respiratory System</vt:lpstr>
      <vt:lpstr>Physiology of Breathing</vt:lpstr>
      <vt:lpstr>How Asthma Affects the Body </vt:lpstr>
      <vt:lpstr>Patient Case Study</vt:lpstr>
      <vt:lpstr>Risk Factors&amp; Triggers</vt:lpstr>
      <vt:lpstr>Patient Needs</vt:lpstr>
      <vt:lpstr>Care Plan Goals</vt:lpstr>
      <vt:lpstr>Care Interventions</vt:lpstr>
      <vt:lpstr>Monitoring</vt:lpstr>
      <vt:lpstr>Lifestyle Recommendations</vt:lpstr>
      <vt:lpstr>Communication &amp; Person-Centred Care </vt:lpstr>
      <vt:lpstr>Ethical Considerations</vt:lpstr>
      <vt:lpstr>Guidelines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Dalia Varela Catraio De Boa Morte (2429427)</dc:creator>
  <cp:lastModifiedBy>Bianca Sanfilippo</cp:lastModifiedBy>
  <cp:revision>3</cp:revision>
  <dcterms:created xsi:type="dcterms:W3CDTF">2026-04-13T16:29:23Z</dcterms:created>
  <dcterms:modified xsi:type="dcterms:W3CDTF">2026-10-14T13:38:20Z</dcterms:modified>
</cp:coreProperties>
</file>