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7" r:id="rId2"/>
    <p:sldId id="259" r:id="rId3"/>
    <p:sldId id="263" r:id="rId4"/>
    <p:sldId id="698" r:id="rId5"/>
    <p:sldId id="277" r:id="rId6"/>
    <p:sldId id="272" r:id="rId7"/>
    <p:sldId id="291" r:id="rId8"/>
    <p:sldId id="292" r:id="rId9"/>
    <p:sldId id="697" r:id="rId10"/>
    <p:sldId id="696" r:id="rId11"/>
    <p:sldId id="699" r:id="rId12"/>
    <p:sldId id="261" r:id="rId13"/>
    <p:sldId id="267" r:id="rId14"/>
    <p:sldId id="700" r:id="rId15"/>
    <p:sldId id="701" r:id="rId16"/>
    <p:sldId id="702" r:id="rId17"/>
    <p:sldId id="706" r:id="rId18"/>
    <p:sldId id="715" r:id="rId19"/>
    <p:sldId id="707" r:id="rId20"/>
    <p:sldId id="714" r:id="rId21"/>
    <p:sldId id="708" r:id="rId22"/>
    <p:sldId id="713" r:id="rId23"/>
    <p:sldId id="709" r:id="rId24"/>
    <p:sldId id="712" r:id="rId25"/>
    <p:sldId id="710" r:id="rId26"/>
    <p:sldId id="711" r:id="rId27"/>
    <p:sldId id="716" r:id="rId28"/>
    <p:sldId id="719" r:id="rId29"/>
    <p:sldId id="718" r:id="rId30"/>
    <p:sldId id="736" r:id="rId31"/>
    <p:sldId id="720" r:id="rId32"/>
    <p:sldId id="726" r:id="rId33"/>
    <p:sldId id="733" r:id="rId34"/>
    <p:sldId id="735" r:id="rId35"/>
    <p:sldId id="724" r:id="rId36"/>
    <p:sldId id="734" r:id="rId37"/>
    <p:sldId id="737" r:id="rId38"/>
    <p:sldId id="730" r:id="rId39"/>
    <p:sldId id="72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2/16/2022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2/16/2022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2/16/2022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2/16/2022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2/16/2022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2/16/2022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2/16/2022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2/16/2022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2/16/2022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2/16/2022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2/16/2022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2/16/2022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XHgLYI9KZ-A"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wales.nhs.uk/sitesplus/documents/888/ACE%20&amp;%20Resilience%20Report%20(Eng_final2).pdf" TargetMode="External"/><Relationship Id="rId3" Type="http://schemas.openxmlformats.org/officeDocument/2006/relationships/hyperlink" Target="https://www.cdc.gov/violenceprevention/aces/index.html" TargetMode="External"/><Relationship Id="rId7" Type="http://schemas.openxmlformats.org/officeDocument/2006/relationships/hyperlink" Target="https://www.youthlinkscotland.org/news/blogs/how-can-youth-work-help-address-adverse-childhood-experiences-aces/" TargetMode="External"/><Relationship Id="rId2" Type="http://schemas.openxmlformats.org/officeDocument/2006/relationships/hyperlink" Target="http://www2.nphs.wales.nhs.uk:8080/PRIDDocs.nsf/61c1e930f9121fd080256f2a004937ed/00c40b58ce773d5e80257f3700390f65/$FILE/ACE%20Infograph%20FINAL%20(E).pdf" TargetMode="External"/><Relationship Id="rId1" Type="http://schemas.openxmlformats.org/officeDocument/2006/relationships/slideLayout" Target="../slideLayouts/slideLayout2.xml"/><Relationship Id="rId6" Type="http://schemas.openxmlformats.org/officeDocument/2006/relationships/hyperlink" Target="https://www.cypnow.co.uk/features/article/adverse-childhood-experiences-building-on-the-strength-within" TargetMode="External"/><Relationship Id="rId5" Type="http://schemas.openxmlformats.org/officeDocument/2006/relationships/hyperlink" Target="https://www.childwelfare.gov/topics/preventing/preventionmonth/resources/ace/" TargetMode="External"/><Relationship Id="rId4" Type="http://schemas.openxmlformats.org/officeDocument/2006/relationships/hyperlink" Target="https://www.ted.com/talks/nadine_burke_harris_how_childhood_trauma_affects_health_across_a_lifetime#t-91658" TargetMode="External"/><Relationship Id="rId9" Type="http://schemas.openxmlformats.org/officeDocument/2006/relationships/hyperlink" Target="https://pubmed.ncbi.nlm.nih.gov/28865664/"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cyphaven.ne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r61ks18Bd7I"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vimeo.com/189317752" TargetMode="External"/><Relationship Id="rId2" Type="http://schemas.openxmlformats.org/officeDocument/2006/relationships/hyperlink" Target="https://www.theguardian.com/society/2009/apr/15/stereotypes-young-people" TargetMode="External"/><Relationship Id="rId1" Type="http://schemas.openxmlformats.org/officeDocument/2006/relationships/slideLayout" Target="../slideLayouts/slideLayout2.xml"/><Relationship Id="rId5" Type="http://schemas.openxmlformats.org/officeDocument/2006/relationships/hyperlink" Target="https://www.outwardbound.org.uk/blog/screen-time-moral-panic-or-genuine-risk" TargetMode="External"/><Relationship Id="rId4" Type="http://schemas.openxmlformats.org/officeDocument/2006/relationships/hyperlink" Target="https://discoversociety.org/2014/02/15/moral-panics-and-youth-crime-where-are-the-gir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704850" y="639097"/>
            <a:ext cx="10838221" cy="3686015"/>
          </a:xfrm>
        </p:spPr>
        <p:txBody>
          <a:bodyPr>
            <a:normAutofit/>
          </a:bodyPr>
          <a:lstStyle/>
          <a:p>
            <a:r>
              <a:rPr lang="en-US" sz="7200" dirty="0"/>
              <a:t>ECYW6003</a:t>
            </a:r>
            <a:br>
              <a:rPr lang="en-US" sz="7200" dirty="0"/>
            </a:br>
            <a:r>
              <a:rPr lang="en-US" sz="7200" dirty="0"/>
              <a:t>Young People in Focus</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720881" y="4672739"/>
            <a:ext cx="10838220" cy="1021498"/>
          </a:xfrm>
        </p:spPr>
        <p:txBody>
          <a:bodyPr>
            <a:normAutofit lnSpcReduction="10000"/>
          </a:bodyPr>
          <a:lstStyle/>
          <a:p>
            <a:r>
              <a:rPr lang="en-US" sz="2400" dirty="0">
                <a:solidFill>
                  <a:schemeClr val="tx1">
                    <a:lumMod val="85000"/>
                    <a:lumOff val="15000"/>
                  </a:schemeClr>
                </a:solidFill>
              </a:rPr>
              <a:t>Katie Gardner</a:t>
            </a:r>
          </a:p>
          <a:p>
            <a:r>
              <a:rPr lang="en-US" dirty="0">
                <a:solidFill>
                  <a:schemeClr val="tx1">
                    <a:lumMod val="85000"/>
                    <a:lumOff val="15000"/>
                  </a:schemeClr>
                </a:solidFill>
              </a:rPr>
              <a:t>Lecture 3</a:t>
            </a:r>
            <a:endParaRPr lang="en-US" sz="2400" dirty="0">
              <a:solidFill>
                <a:schemeClr val="tx1">
                  <a:lumMod val="85000"/>
                  <a:lumOff val="15000"/>
                </a:schemeClr>
              </a:solidFill>
            </a:endParaRPr>
          </a:p>
        </p:txBody>
      </p:sp>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E83D2-00A8-4E2F-8563-3979D88E3900}"/>
              </a:ext>
            </a:extLst>
          </p:cNvPr>
          <p:cNvSpPr>
            <a:spLocks noGrp="1"/>
          </p:cNvSpPr>
          <p:nvPr>
            <p:ph type="title"/>
          </p:nvPr>
        </p:nvSpPr>
        <p:spPr/>
        <p:txBody>
          <a:bodyPr/>
          <a:lstStyle/>
          <a:p>
            <a:r>
              <a:rPr lang="en-GB" dirty="0"/>
              <a:t>This week</a:t>
            </a:r>
          </a:p>
        </p:txBody>
      </p:sp>
      <p:sp>
        <p:nvSpPr>
          <p:cNvPr id="3" name="Content Placeholder 2">
            <a:extLst>
              <a:ext uri="{FF2B5EF4-FFF2-40B4-BE49-F238E27FC236}">
                <a16:creationId xmlns:a16="http://schemas.microsoft.com/office/drawing/2014/main" id="{E634C93F-EDD0-4704-8355-743AE13E4B86}"/>
              </a:ext>
            </a:extLst>
          </p:cNvPr>
          <p:cNvSpPr>
            <a:spLocks noGrp="1"/>
          </p:cNvSpPr>
          <p:nvPr>
            <p:ph idx="1"/>
          </p:nvPr>
        </p:nvSpPr>
        <p:spPr/>
        <p:txBody>
          <a:bodyPr/>
          <a:lstStyle/>
          <a:p>
            <a:endParaRPr lang="en-GB" dirty="0"/>
          </a:p>
          <a:p>
            <a:pPr>
              <a:buFont typeface="Arial" panose="020B0604020202020204" pitchFamily="34" charset="0"/>
              <a:buChar char="•"/>
            </a:pPr>
            <a:r>
              <a:rPr lang="en-GB" sz="2800" dirty="0"/>
              <a:t>ACEs continued</a:t>
            </a:r>
          </a:p>
          <a:p>
            <a:pPr>
              <a:buFont typeface="Arial" panose="020B0604020202020204" pitchFamily="34" charset="0"/>
              <a:buChar char="•"/>
            </a:pPr>
            <a:r>
              <a:rPr lang="en-GB" sz="2800" dirty="0"/>
              <a:t>What is a reflective service</a:t>
            </a:r>
          </a:p>
          <a:p>
            <a:pPr>
              <a:buFont typeface="Arial" panose="020B0604020202020204" pitchFamily="34" charset="0"/>
              <a:buChar char="•"/>
            </a:pPr>
            <a:r>
              <a:rPr lang="en-GB" sz="2800" dirty="0"/>
              <a:t>Moral Panic</a:t>
            </a:r>
          </a:p>
        </p:txBody>
      </p:sp>
    </p:spTree>
    <p:extLst>
      <p:ext uri="{BB962C8B-B14F-4D97-AF65-F5344CB8AC3E}">
        <p14:creationId xmlns:p14="http://schemas.microsoft.com/office/powerpoint/2010/main" val="3111142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80CF0-BAD1-4961-BAD8-B9994A387323}"/>
              </a:ext>
            </a:extLst>
          </p:cNvPr>
          <p:cNvSpPr>
            <a:spLocks noGrp="1"/>
          </p:cNvSpPr>
          <p:nvPr>
            <p:ph type="title"/>
          </p:nvPr>
        </p:nvSpPr>
        <p:spPr/>
        <p:txBody>
          <a:bodyPr/>
          <a:lstStyle/>
          <a:p>
            <a:r>
              <a:rPr lang="en-GB" dirty="0"/>
              <a:t>ACEs Definition</a:t>
            </a:r>
          </a:p>
        </p:txBody>
      </p:sp>
      <p:sp>
        <p:nvSpPr>
          <p:cNvPr id="3" name="Content Placeholder 2">
            <a:extLst>
              <a:ext uri="{FF2B5EF4-FFF2-40B4-BE49-F238E27FC236}">
                <a16:creationId xmlns:a16="http://schemas.microsoft.com/office/drawing/2014/main" id="{A1E69A8F-1DA0-4AEC-A4BA-833774175BC1}"/>
              </a:ext>
            </a:extLst>
          </p:cNvPr>
          <p:cNvSpPr>
            <a:spLocks noGrp="1"/>
          </p:cNvSpPr>
          <p:nvPr>
            <p:ph idx="1"/>
          </p:nvPr>
        </p:nvSpPr>
        <p:spPr/>
        <p:txBody>
          <a:bodyPr>
            <a:noAutofit/>
          </a:bodyPr>
          <a:lstStyle/>
          <a:p>
            <a:pPr>
              <a:buFont typeface="Arial" panose="020B0604020202020204" pitchFamily="34" charset="0"/>
              <a:buChar char="•"/>
            </a:pPr>
            <a:r>
              <a:rPr lang="en-GB" sz="2000" b="0" i="0" dirty="0">
                <a:solidFill>
                  <a:srgbClr val="212529"/>
                </a:solidFill>
                <a:effectLst/>
                <a:latin typeface="Arial" panose="020B0604020202020204" pitchFamily="34" charset="0"/>
              </a:rPr>
              <a:t>Adverse childhood experiences (ACEs) are traumatic events occurring before age 18.</a:t>
            </a:r>
            <a:endParaRPr lang="en-GB" sz="2000" dirty="0">
              <a:solidFill>
                <a:srgbClr val="212529"/>
              </a:solidFill>
              <a:latin typeface="Arial" panose="020B0604020202020204" pitchFamily="34" charset="0"/>
            </a:endParaRPr>
          </a:p>
          <a:p>
            <a:pPr>
              <a:buFont typeface="Arial" panose="020B0604020202020204" pitchFamily="34" charset="0"/>
              <a:buChar char="•"/>
            </a:pPr>
            <a:endParaRPr lang="en-GB" sz="2000" b="0" i="0" dirty="0">
              <a:solidFill>
                <a:srgbClr val="212529"/>
              </a:solidFill>
              <a:effectLst/>
              <a:latin typeface="Arial" panose="020B0604020202020204" pitchFamily="34" charset="0"/>
            </a:endParaRPr>
          </a:p>
          <a:p>
            <a:pPr>
              <a:buFont typeface="Arial" panose="020B0604020202020204" pitchFamily="34" charset="0"/>
              <a:buChar char="•"/>
            </a:pPr>
            <a:r>
              <a:rPr lang="en-GB" sz="2000" b="0" i="0" dirty="0">
                <a:solidFill>
                  <a:srgbClr val="212529"/>
                </a:solidFill>
                <a:effectLst/>
                <a:latin typeface="Arial" panose="020B0604020202020204" pitchFamily="34" charset="0"/>
              </a:rPr>
              <a:t>There is a significant relationship between the number of ACEs a person experienced and a variety of negative outcomes in adulthood, including poor physical and mental health, substance abuse, and risky behaviours.</a:t>
            </a:r>
          </a:p>
          <a:p>
            <a:pPr>
              <a:buFont typeface="Arial" panose="020B0604020202020204" pitchFamily="34" charset="0"/>
              <a:buChar char="•"/>
            </a:pPr>
            <a:endParaRPr lang="en-GB" sz="2000" dirty="0">
              <a:solidFill>
                <a:srgbClr val="212529"/>
              </a:solidFill>
              <a:latin typeface="Arial" panose="020B0604020202020204" pitchFamily="34" charset="0"/>
            </a:endParaRPr>
          </a:p>
          <a:p>
            <a:pPr>
              <a:buFont typeface="Arial" panose="020B0604020202020204" pitchFamily="34" charset="0"/>
              <a:buChar char="•"/>
            </a:pPr>
            <a:r>
              <a:rPr lang="en-GB" sz="2000" b="0" i="0" dirty="0">
                <a:solidFill>
                  <a:srgbClr val="212529"/>
                </a:solidFill>
                <a:effectLst/>
                <a:latin typeface="Arial" panose="020B0604020202020204" pitchFamily="34" charset="0"/>
              </a:rPr>
              <a:t>The more ACEs experienced, the greater the risk for these outcomes.</a:t>
            </a:r>
            <a:endParaRPr lang="en-GB" sz="2000" dirty="0"/>
          </a:p>
        </p:txBody>
      </p:sp>
    </p:spTree>
    <p:extLst>
      <p:ext uri="{BB962C8B-B14F-4D97-AF65-F5344CB8AC3E}">
        <p14:creationId xmlns:p14="http://schemas.microsoft.com/office/powerpoint/2010/main" val="1333590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9764F-C45F-413F-ADCC-BD8ED5397B73}"/>
              </a:ext>
            </a:extLst>
          </p:cNvPr>
          <p:cNvSpPr>
            <a:spLocks noGrp="1"/>
          </p:cNvSpPr>
          <p:nvPr>
            <p:ph type="title"/>
          </p:nvPr>
        </p:nvSpPr>
        <p:spPr/>
        <p:txBody>
          <a:bodyPr/>
          <a:lstStyle/>
          <a:p>
            <a:r>
              <a:rPr lang="en-GB" dirty="0"/>
              <a:t>Indicators</a:t>
            </a:r>
          </a:p>
        </p:txBody>
      </p:sp>
      <p:sp>
        <p:nvSpPr>
          <p:cNvPr id="3" name="TextBox 2">
            <a:extLst>
              <a:ext uri="{FF2B5EF4-FFF2-40B4-BE49-F238E27FC236}">
                <a16:creationId xmlns:a16="http://schemas.microsoft.com/office/drawing/2014/main" id="{E5449688-52CD-4B28-8C13-679E6B7399FB}"/>
              </a:ext>
            </a:extLst>
          </p:cNvPr>
          <p:cNvSpPr txBox="1"/>
          <p:nvPr/>
        </p:nvSpPr>
        <p:spPr>
          <a:xfrm>
            <a:off x="1440180" y="2228850"/>
            <a:ext cx="3046095" cy="2246769"/>
          </a:xfrm>
          <a:prstGeom prst="rect">
            <a:avLst/>
          </a:prstGeom>
          <a:noFill/>
        </p:spPr>
        <p:txBody>
          <a:bodyPr wrap="square" rtlCol="0">
            <a:spAutoFit/>
          </a:bodyPr>
          <a:lstStyle/>
          <a:p>
            <a:r>
              <a:rPr lang="en-GB" sz="2800" b="1" u="sng" dirty="0"/>
              <a:t>Abuse</a:t>
            </a:r>
          </a:p>
          <a:p>
            <a:endParaRPr lang="en-GB" sz="2800" b="1" u="sng" dirty="0"/>
          </a:p>
          <a:p>
            <a:pPr>
              <a:buFont typeface="Arial" panose="020B0604020202020204" pitchFamily="34" charset="0"/>
              <a:buChar char="•"/>
            </a:pPr>
            <a:r>
              <a:rPr lang="en-GB" sz="2800" dirty="0"/>
              <a:t>Physical		</a:t>
            </a:r>
          </a:p>
          <a:p>
            <a:pPr>
              <a:buFont typeface="Arial" panose="020B0604020202020204" pitchFamily="34" charset="0"/>
              <a:buChar char="•"/>
            </a:pPr>
            <a:r>
              <a:rPr lang="en-GB" sz="2800" dirty="0"/>
              <a:t>motional </a:t>
            </a:r>
          </a:p>
          <a:p>
            <a:pPr>
              <a:buFont typeface="Arial" panose="020B0604020202020204" pitchFamily="34" charset="0"/>
              <a:buChar char="•"/>
            </a:pPr>
            <a:r>
              <a:rPr lang="en-GB" sz="2800" dirty="0"/>
              <a:t>Sexual</a:t>
            </a:r>
          </a:p>
        </p:txBody>
      </p:sp>
      <p:sp>
        <p:nvSpPr>
          <p:cNvPr id="4" name="TextBox 3">
            <a:extLst>
              <a:ext uri="{FF2B5EF4-FFF2-40B4-BE49-F238E27FC236}">
                <a16:creationId xmlns:a16="http://schemas.microsoft.com/office/drawing/2014/main" id="{138DEF87-F808-4D98-A2A4-A4A845EA622B}"/>
              </a:ext>
            </a:extLst>
          </p:cNvPr>
          <p:cNvSpPr txBox="1"/>
          <p:nvPr/>
        </p:nvSpPr>
        <p:spPr>
          <a:xfrm>
            <a:off x="3657600" y="2228850"/>
            <a:ext cx="3874771" cy="1815882"/>
          </a:xfrm>
          <a:prstGeom prst="rect">
            <a:avLst/>
          </a:prstGeom>
          <a:noFill/>
        </p:spPr>
        <p:txBody>
          <a:bodyPr wrap="square" rtlCol="0">
            <a:spAutoFit/>
          </a:bodyPr>
          <a:lstStyle/>
          <a:p>
            <a:r>
              <a:rPr lang="en-GB" sz="2800" b="1" u="sng" dirty="0"/>
              <a:t>Neglect</a:t>
            </a:r>
          </a:p>
          <a:p>
            <a:endParaRPr lang="en-GB" sz="2800" b="1" u="sng" dirty="0"/>
          </a:p>
          <a:p>
            <a:pPr>
              <a:buFont typeface="Arial" panose="020B0604020202020204" pitchFamily="34" charset="0"/>
              <a:buChar char="•"/>
            </a:pPr>
            <a:r>
              <a:rPr lang="en-GB" sz="2800" dirty="0"/>
              <a:t>Physical		</a:t>
            </a:r>
          </a:p>
          <a:p>
            <a:pPr>
              <a:buFont typeface="Arial" panose="020B0604020202020204" pitchFamily="34" charset="0"/>
              <a:buChar char="•"/>
            </a:pPr>
            <a:r>
              <a:rPr lang="en-GB" sz="2800" dirty="0"/>
              <a:t>Emotional </a:t>
            </a:r>
          </a:p>
        </p:txBody>
      </p:sp>
      <p:sp>
        <p:nvSpPr>
          <p:cNvPr id="5" name="TextBox 4">
            <a:extLst>
              <a:ext uri="{FF2B5EF4-FFF2-40B4-BE49-F238E27FC236}">
                <a16:creationId xmlns:a16="http://schemas.microsoft.com/office/drawing/2014/main" id="{664301DC-9349-4786-A925-B7B2BBC9E521}"/>
              </a:ext>
            </a:extLst>
          </p:cNvPr>
          <p:cNvSpPr txBox="1"/>
          <p:nvPr/>
        </p:nvSpPr>
        <p:spPr>
          <a:xfrm>
            <a:off x="5705476" y="2228850"/>
            <a:ext cx="5981700" cy="3539430"/>
          </a:xfrm>
          <a:prstGeom prst="rect">
            <a:avLst/>
          </a:prstGeom>
          <a:noFill/>
        </p:spPr>
        <p:txBody>
          <a:bodyPr wrap="square" rtlCol="0">
            <a:spAutoFit/>
          </a:bodyPr>
          <a:lstStyle/>
          <a:p>
            <a:r>
              <a:rPr lang="en-GB" sz="2800" b="1" u="sng" dirty="0"/>
              <a:t>Household Dysfunction</a:t>
            </a:r>
          </a:p>
          <a:p>
            <a:endParaRPr lang="en-GB" sz="2800" b="1" u="sng" dirty="0"/>
          </a:p>
          <a:p>
            <a:pPr>
              <a:buFont typeface="Arial" panose="020B0604020202020204" pitchFamily="34" charset="0"/>
              <a:buChar char="•"/>
            </a:pPr>
            <a:r>
              <a:rPr lang="en-GB" sz="2800" dirty="0"/>
              <a:t>Domestic Abuse and violence </a:t>
            </a:r>
          </a:p>
          <a:p>
            <a:pPr>
              <a:buFont typeface="Arial" panose="020B0604020202020204" pitchFamily="34" charset="0"/>
              <a:buChar char="•"/>
            </a:pPr>
            <a:r>
              <a:rPr lang="en-GB" sz="2800" dirty="0"/>
              <a:t>Divorce</a:t>
            </a:r>
          </a:p>
          <a:p>
            <a:pPr>
              <a:buFont typeface="Arial" panose="020B0604020202020204" pitchFamily="34" charset="0"/>
              <a:buChar char="•"/>
            </a:pPr>
            <a:r>
              <a:rPr lang="en-GB" sz="2800" dirty="0"/>
              <a:t>Substance Abuse of parent or caregiver </a:t>
            </a:r>
          </a:p>
          <a:p>
            <a:pPr>
              <a:buFont typeface="Arial" panose="020B0604020202020204" pitchFamily="34" charset="0"/>
              <a:buChar char="•"/>
            </a:pPr>
            <a:r>
              <a:rPr lang="en-GB" sz="2800" dirty="0"/>
              <a:t>Incarceration of parent or caregiver</a:t>
            </a:r>
          </a:p>
          <a:p>
            <a:pPr>
              <a:buFont typeface="Arial" panose="020B0604020202020204" pitchFamily="34" charset="0"/>
              <a:buChar char="•"/>
            </a:pPr>
            <a:r>
              <a:rPr lang="en-GB" sz="2800" dirty="0"/>
              <a:t>Mental illness</a:t>
            </a:r>
          </a:p>
        </p:txBody>
      </p:sp>
    </p:spTree>
    <p:extLst>
      <p:ext uri="{BB962C8B-B14F-4D97-AF65-F5344CB8AC3E}">
        <p14:creationId xmlns:p14="http://schemas.microsoft.com/office/powerpoint/2010/main" val="97119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5" end="5"/>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6FA6-235E-47E5-B055-877CFAC3413E}"/>
              </a:ext>
            </a:extLst>
          </p:cNvPr>
          <p:cNvSpPr>
            <a:spLocks noGrp="1"/>
          </p:cNvSpPr>
          <p:nvPr>
            <p:ph type="title"/>
          </p:nvPr>
        </p:nvSpPr>
        <p:spPr/>
        <p:txBody>
          <a:bodyPr/>
          <a:lstStyle/>
          <a:p>
            <a:r>
              <a:rPr lang="en-GB" dirty="0"/>
              <a:t>Public Health Network Cymru (2017)</a:t>
            </a:r>
          </a:p>
        </p:txBody>
      </p:sp>
      <p:sp>
        <p:nvSpPr>
          <p:cNvPr id="3" name="Content Placeholder 2">
            <a:extLst>
              <a:ext uri="{FF2B5EF4-FFF2-40B4-BE49-F238E27FC236}">
                <a16:creationId xmlns:a16="http://schemas.microsoft.com/office/drawing/2014/main" id="{C8F719FD-BDC5-436D-AE45-FC282F36833A}"/>
              </a:ext>
            </a:extLst>
          </p:cNvPr>
          <p:cNvSpPr>
            <a:spLocks noGrp="1"/>
          </p:cNvSpPr>
          <p:nvPr>
            <p:ph idx="1"/>
          </p:nvPr>
        </p:nvSpPr>
        <p:spPr/>
        <p:txBody>
          <a:bodyPr/>
          <a:lstStyle/>
          <a:p>
            <a:pPr>
              <a:buFont typeface="Arial" panose="020B0604020202020204" pitchFamily="34" charset="0"/>
              <a:buChar char="•"/>
            </a:pPr>
            <a:r>
              <a:rPr lang="en-GB" sz="2000" dirty="0"/>
              <a:t>The life of a child who has experiences ACEs</a:t>
            </a:r>
          </a:p>
          <a:p>
            <a:endParaRPr lang="en-GB" dirty="0">
              <a:solidFill>
                <a:srgbClr val="00B0F0"/>
              </a:solidFill>
              <a:hlinkClick r:id="rId2">
                <a:extLst>
                  <a:ext uri="{A12FA001-AC4F-418D-AE19-62706E023703}">
                    <ahyp:hlinkClr xmlns:ahyp="http://schemas.microsoft.com/office/drawing/2018/hyperlinkcolor" val="tx"/>
                  </a:ext>
                </a:extLst>
              </a:hlinkClick>
            </a:endParaRPr>
          </a:p>
          <a:p>
            <a:r>
              <a:rPr lang="en-GB" dirty="0">
                <a:solidFill>
                  <a:srgbClr val="00B0F0"/>
                </a:solidFill>
                <a:hlinkClick r:id="rId2">
                  <a:extLst>
                    <a:ext uri="{A12FA001-AC4F-418D-AE19-62706E023703}">
                      <ahyp:hlinkClr xmlns:ahyp="http://schemas.microsoft.com/office/drawing/2018/hyperlinkcolor" val="tx"/>
                    </a:ext>
                  </a:extLst>
                </a:hlinkClick>
              </a:rPr>
              <a:t>https://www.youtube.com/watch?v=XHgLYI9KZ-A</a:t>
            </a:r>
            <a:r>
              <a:rPr lang="en-GB" dirty="0"/>
              <a:t> </a:t>
            </a:r>
          </a:p>
        </p:txBody>
      </p:sp>
    </p:spTree>
    <p:extLst>
      <p:ext uri="{BB962C8B-B14F-4D97-AF65-F5344CB8AC3E}">
        <p14:creationId xmlns:p14="http://schemas.microsoft.com/office/powerpoint/2010/main" val="1079753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7AD00-73FA-4D95-9741-A53D6AB8A3C1}"/>
              </a:ext>
            </a:extLst>
          </p:cNvPr>
          <p:cNvSpPr>
            <a:spLocks noGrp="1"/>
          </p:cNvSpPr>
          <p:nvPr>
            <p:ph type="title"/>
          </p:nvPr>
        </p:nvSpPr>
        <p:spPr/>
        <p:txBody>
          <a:bodyPr/>
          <a:lstStyle/>
          <a:p>
            <a:r>
              <a:rPr lang="en-GB" dirty="0"/>
              <a:t>So what?</a:t>
            </a:r>
          </a:p>
        </p:txBody>
      </p:sp>
      <p:sp>
        <p:nvSpPr>
          <p:cNvPr id="3" name="Content Placeholder 2">
            <a:extLst>
              <a:ext uri="{FF2B5EF4-FFF2-40B4-BE49-F238E27FC236}">
                <a16:creationId xmlns:a16="http://schemas.microsoft.com/office/drawing/2014/main" id="{AE284796-1134-45D3-A25C-B848182A2956}"/>
              </a:ext>
            </a:extLst>
          </p:cNvPr>
          <p:cNvSpPr>
            <a:spLocks noGrp="1"/>
          </p:cNvSpPr>
          <p:nvPr>
            <p:ph idx="1"/>
          </p:nvPr>
        </p:nvSpPr>
        <p:spPr/>
        <p:txBody>
          <a:bodyPr/>
          <a:lstStyle/>
          <a:p>
            <a:pPr>
              <a:buFont typeface="Arial" panose="020B0604020202020204" pitchFamily="34" charset="0"/>
              <a:buChar char="•"/>
            </a:pPr>
            <a:r>
              <a:rPr lang="en-GB" sz="2000" dirty="0"/>
              <a:t>What does this mean for young people?</a:t>
            </a:r>
          </a:p>
          <a:p>
            <a:pPr>
              <a:buFont typeface="Arial" panose="020B0604020202020204" pitchFamily="34" charset="0"/>
              <a:buChar char="•"/>
            </a:pPr>
            <a:r>
              <a:rPr lang="en-GB" sz="2000" b="0" i="0" dirty="0">
                <a:solidFill>
                  <a:srgbClr val="212529"/>
                </a:solidFill>
                <a:effectLst/>
                <a:latin typeface="Arial" panose="020B0604020202020204" pitchFamily="34" charset="0"/>
              </a:rPr>
              <a:t>Research about the lifelong impact of ACEs underscores the urgency of prevention activities to protect children and young people from these and other early traumas. </a:t>
            </a:r>
          </a:p>
          <a:p>
            <a:pPr>
              <a:buFont typeface="Arial" panose="020B0604020202020204" pitchFamily="34" charset="0"/>
              <a:buChar char="•"/>
            </a:pPr>
            <a:r>
              <a:rPr lang="en-GB" sz="2000" b="0" i="0" dirty="0">
                <a:solidFill>
                  <a:srgbClr val="212529"/>
                </a:solidFill>
                <a:effectLst/>
                <a:latin typeface="Arial" panose="020B0604020202020204" pitchFamily="34" charset="0"/>
              </a:rPr>
              <a:t>When children and young people do experience trauma, understanding the impact of ACEs can lead to more trauma-informed interventions that help to mitigate negative outcomes. </a:t>
            </a:r>
          </a:p>
          <a:p>
            <a:pPr>
              <a:buFont typeface="Arial" panose="020B0604020202020204" pitchFamily="34" charset="0"/>
              <a:buChar char="•"/>
            </a:pPr>
            <a:r>
              <a:rPr lang="en-GB" sz="2000" b="0" i="0" dirty="0">
                <a:solidFill>
                  <a:srgbClr val="212529"/>
                </a:solidFill>
                <a:effectLst/>
                <a:latin typeface="Arial" panose="020B0604020202020204" pitchFamily="34" charset="0"/>
              </a:rPr>
              <a:t>Many communities are now exploring how a focus on reducing ACEs can help prevent child maltreatment, produce healthier outcomes for children and young people and families, and save costs down the road.</a:t>
            </a:r>
            <a:endParaRPr lang="en-GB" sz="2000" dirty="0"/>
          </a:p>
          <a:p>
            <a:endParaRPr lang="en-GB" dirty="0"/>
          </a:p>
        </p:txBody>
      </p:sp>
    </p:spTree>
    <p:extLst>
      <p:ext uri="{BB962C8B-B14F-4D97-AF65-F5344CB8AC3E}">
        <p14:creationId xmlns:p14="http://schemas.microsoft.com/office/powerpoint/2010/main" val="2590408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AC66E-6758-441F-BB21-CC0AC90F15D0}"/>
              </a:ext>
            </a:extLst>
          </p:cNvPr>
          <p:cNvSpPr>
            <a:spLocks noGrp="1"/>
          </p:cNvSpPr>
          <p:nvPr>
            <p:ph type="title"/>
          </p:nvPr>
        </p:nvSpPr>
        <p:spPr/>
        <p:txBody>
          <a:bodyPr/>
          <a:lstStyle/>
          <a:p>
            <a:r>
              <a:rPr lang="en-GB" dirty="0"/>
              <a:t>Preventing ACEs in young people could reduce…</a:t>
            </a:r>
          </a:p>
        </p:txBody>
      </p:sp>
      <p:sp>
        <p:nvSpPr>
          <p:cNvPr id="3" name="Content Placeholder 2">
            <a:extLst>
              <a:ext uri="{FF2B5EF4-FFF2-40B4-BE49-F238E27FC236}">
                <a16:creationId xmlns:a16="http://schemas.microsoft.com/office/drawing/2014/main" id="{4B87F127-036B-476B-A7F7-F8B83A95302E}"/>
              </a:ext>
            </a:extLst>
          </p:cNvPr>
          <p:cNvSpPr>
            <a:spLocks noGrp="1"/>
          </p:cNvSpPr>
          <p:nvPr>
            <p:ph idx="1"/>
          </p:nvPr>
        </p:nvSpPr>
        <p:spPr/>
        <p:txBody>
          <a:bodyPr>
            <a:normAutofit/>
          </a:bodyPr>
          <a:lstStyle/>
          <a:p>
            <a:pPr>
              <a:buFont typeface="Arial" panose="020B0604020202020204" pitchFamily="34" charset="0"/>
              <a:buChar char="•"/>
            </a:pPr>
            <a:r>
              <a:rPr lang="en-GB" sz="3200" dirty="0"/>
              <a:t>Heroin/crack cocaine use (lifetime) by 66% </a:t>
            </a:r>
          </a:p>
          <a:p>
            <a:pPr>
              <a:buFont typeface="Arial" panose="020B0604020202020204" pitchFamily="34" charset="0"/>
              <a:buChar char="•"/>
            </a:pPr>
            <a:r>
              <a:rPr lang="en-GB" sz="3200" dirty="0"/>
              <a:t>Incarceration (lifetime) by 65% </a:t>
            </a:r>
          </a:p>
          <a:p>
            <a:pPr>
              <a:buFont typeface="Arial" panose="020B0604020202020204" pitchFamily="34" charset="0"/>
              <a:buChar char="•"/>
            </a:pPr>
            <a:r>
              <a:rPr lang="en-GB" sz="3200" dirty="0"/>
              <a:t>Violence perpetration (past year) by 60% </a:t>
            </a:r>
          </a:p>
          <a:p>
            <a:pPr>
              <a:buFont typeface="Arial" panose="020B0604020202020204" pitchFamily="34" charset="0"/>
              <a:buChar char="•"/>
            </a:pPr>
            <a:r>
              <a:rPr lang="en-GB" sz="3200" dirty="0"/>
              <a:t>Violence victimisation (past year) by 57%</a:t>
            </a:r>
          </a:p>
          <a:p>
            <a:pPr>
              <a:buFont typeface="Arial" panose="020B0604020202020204" pitchFamily="34" charset="0"/>
              <a:buChar char="•"/>
            </a:pPr>
            <a:r>
              <a:rPr lang="en-GB" sz="3200" dirty="0"/>
              <a:t>Cannabis use (lifetime) by 42% </a:t>
            </a:r>
          </a:p>
        </p:txBody>
      </p:sp>
    </p:spTree>
    <p:extLst>
      <p:ext uri="{BB962C8B-B14F-4D97-AF65-F5344CB8AC3E}">
        <p14:creationId xmlns:p14="http://schemas.microsoft.com/office/powerpoint/2010/main" val="126000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CE09-E57A-4822-8A1B-EA759E0A2E64}"/>
              </a:ext>
            </a:extLst>
          </p:cNvPr>
          <p:cNvSpPr>
            <a:spLocks noGrp="1"/>
          </p:cNvSpPr>
          <p:nvPr>
            <p:ph type="title"/>
          </p:nvPr>
        </p:nvSpPr>
        <p:spPr/>
        <p:txBody>
          <a:bodyPr/>
          <a:lstStyle/>
          <a:p>
            <a:r>
              <a:rPr lang="en-GB" dirty="0" err="1"/>
              <a:t>cont</a:t>
            </a:r>
            <a:r>
              <a:rPr lang="en-GB" dirty="0"/>
              <a:t>… </a:t>
            </a:r>
          </a:p>
        </p:txBody>
      </p:sp>
      <p:sp>
        <p:nvSpPr>
          <p:cNvPr id="3" name="Content Placeholder 2">
            <a:extLst>
              <a:ext uri="{FF2B5EF4-FFF2-40B4-BE49-F238E27FC236}">
                <a16:creationId xmlns:a16="http://schemas.microsoft.com/office/drawing/2014/main" id="{0E8AA837-1C39-4E26-9544-8436F022E330}"/>
              </a:ext>
            </a:extLst>
          </p:cNvPr>
          <p:cNvSpPr>
            <a:spLocks noGrp="1"/>
          </p:cNvSpPr>
          <p:nvPr>
            <p:ph idx="1"/>
          </p:nvPr>
        </p:nvSpPr>
        <p:spPr/>
        <p:txBody>
          <a:bodyPr>
            <a:normAutofit lnSpcReduction="10000"/>
          </a:bodyPr>
          <a:lstStyle/>
          <a:p>
            <a:pPr>
              <a:buFont typeface="Arial" panose="020B0604020202020204" pitchFamily="34" charset="0"/>
              <a:buChar char="•"/>
            </a:pPr>
            <a:r>
              <a:rPr lang="en-GB" sz="3200" dirty="0"/>
              <a:t>Unintended teen pregnancy by 41% </a:t>
            </a:r>
          </a:p>
          <a:p>
            <a:pPr>
              <a:buFont typeface="Arial" panose="020B0604020202020204" pitchFamily="34" charset="0"/>
              <a:buChar char="•"/>
            </a:pPr>
            <a:r>
              <a:rPr lang="en-GB" sz="3200" dirty="0"/>
              <a:t>High-risk drinking (current) by 35% </a:t>
            </a:r>
          </a:p>
          <a:p>
            <a:pPr>
              <a:buFont typeface="Arial" panose="020B0604020202020204" pitchFamily="34" charset="0"/>
              <a:buChar char="•"/>
            </a:pPr>
            <a:r>
              <a:rPr lang="en-GB" sz="3200" dirty="0"/>
              <a:t>Early sex (before age 16) by 31% </a:t>
            </a:r>
          </a:p>
          <a:p>
            <a:pPr>
              <a:buFont typeface="Arial" panose="020B0604020202020204" pitchFamily="34" charset="0"/>
              <a:buChar char="•"/>
            </a:pPr>
            <a:r>
              <a:rPr lang="en-GB" sz="3200" dirty="0"/>
              <a:t>Smoking tobacco or e-cigarettes (current) by 24%</a:t>
            </a:r>
          </a:p>
          <a:p>
            <a:pPr>
              <a:buFont typeface="Arial" panose="020B0604020202020204" pitchFamily="34" charset="0"/>
              <a:buChar char="•"/>
            </a:pPr>
            <a:r>
              <a:rPr lang="en-GB" sz="3200" dirty="0"/>
              <a:t>Poor diet (current; &lt;2 fruit and veg portions daily) by 16%</a:t>
            </a:r>
          </a:p>
          <a:p>
            <a:r>
              <a:rPr lang="en-GB" sz="1100" dirty="0"/>
              <a:t>(public health Wales)</a:t>
            </a:r>
          </a:p>
          <a:p>
            <a:endParaRPr lang="en-GB" dirty="0"/>
          </a:p>
        </p:txBody>
      </p:sp>
    </p:spTree>
    <p:extLst>
      <p:ext uri="{BB962C8B-B14F-4D97-AF65-F5344CB8AC3E}">
        <p14:creationId xmlns:p14="http://schemas.microsoft.com/office/powerpoint/2010/main" val="3992768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08925-044B-4843-8315-80ADCDA3CDF0}"/>
              </a:ext>
            </a:extLst>
          </p:cNvPr>
          <p:cNvSpPr>
            <a:spLocks noGrp="1"/>
          </p:cNvSpPr>
          <p:nvPr>
            <p:ph type="title"/>
          </p:nvPr>
        </p:nvSpPr>
        <p:spPr/>
        <p:txBody>
          <a:bodyPr/>
          <a:lstStyle/>
          <a:p>
            <a:r>
              <a:rPr lang="en-GB" dirty="0"/>
              <a:t>Youth worker role in ACEs</a:t>
            </a:r>
          </a:p>
        </p:txBody>
      </p:sp>
      <p:sp>
        <p:nvSpPr>
          <p:cNvPr id="3" name="Content Placeholder 2">
            <a:extLst>
              <a:ext uri="{FF2B5EF4-FFF2-40B4-BE49-F238E27FC236}">
                <a16:creationId xmlns:a16="http://schemas.microsoft.com/office/drawing/2014/main" id="{B185893B-05ED-4CFA-BA74-92FD67948513}"/>
              </a:ext>
            </a:extLst>
          </p:cNvPr>
          <p:cNvSpPr>
            <a:spLocks noGrp="1"/>
          </p:cNvSpPr>
          <p:nvPr>
            <p:ph idx="1"/>
          </p:nvPr>
        </p:nvSpPr>
        <p:spPr/>
        <p:txBody>
          <a:bodyPr/>
          <a:lstStyle/>
          <a:p>
            <a:pPr>
              <a:buFont typeface="Arial" panose="020B0604020202020204" pitchFamily="34" charset="0"/>
              <a:buChar char="•"/>
            </a:pPr>
            <a:endParaRPr lang="en-GB" sz="2800" dirty="0"/>
          </a:p>
          <a:p>
            <a:pPr>
              <a:buFont typeface="Arial" panose="020B0604020202020204" pitchFamily="34" charset="0"/>
              <a:buChar char="•"/>
            </a:pPr>
            <a:r>
              <a:rPr lang="en-GB" sz="2800" dirty="0"/>
              <a:t>Consider the 3 young people you wrote a case study about. </a:t>
            </a:r>
          </a:p>
          <a:p>
            <a:pPr>
              <a:buFont typeface="Arial" panose="020B0604020202020204" pitchFamily="34" charset="0"/>
              <a:buChar char="•"/>
            </a:pPr>
            <a:r>
              <a:rPr lang="en-GB" sz="2800" dirty="0"/>
              <a:t>What would you as youth workers do to support those young people?</a:t>
            </a:r>
          </a:p>
          <a:p>
            <a:pPr>
              <a:buFont typeface="Arial" panose="020B0604020202020204" pitchFamily="34" charset="0"/>
              <a:buChar char="•"/>
            </a:pPr>
            <a:r>
              <a:rPr lang="en-GB" sz="2800" dirty="0"/>
              <a:t>What is your role?</a:t>
            </a:r>
          </a:p>
          <a:p>
            <a:endParaRPr lang="en-GB" dirty="0"/>
          </a:p>
        </p:txBody>
      </p:sp>
    </p:spTree>
    <p:extLst>
      <p:ext uri="{BB962C8B-B14F-4D97-AF65-F5344CB8AC3E}">
        <p14:creationId xmlns:p14="http://schemas.microsoft.com/office/powerpoint/2010/main" val="1850294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B95A2-A288-46D9-BBEC-1F43C5FF8736}"/>
              </a:ext>
            </a:extLst>
          </p:cNvPr>
          <p:cNvSpPr>
            <a:spLocks noGrp="1"/>
          </p:cNvSpPr>
          <p:nvPr>
            <p:ph type="title"/>
          </p:nvPr>
        </p:nvSpPr>
        <p:spPr/>
        <p:txBody>
          <a:bodyPr/>
          <a:lstStyle/>
          <a:p>
            <a:r>
              <a:rPr lang="en-GB" dirty="0"/>
              <a:t>Youth Work role in ACEs</a:t>
            </a:r>
          </a:p>
        </p:txBody>
      </p:sp>
      <p:sp>
        <p:nvSpPr>
          <p:cNvPr id="3" name="Content Placeholder 2">
            <a:extLst>
              <a:ext uri="{FF2B5EF4-FFF2-40B4-BE49-F238E27FC236}">
                <a16:creationId xmlns:a16="http://schemas.microsoft.com/office/drawing/2014/main" id="{94375607-CA9B-4956-B280-51C2FC229F1E}"/>
              </a:ext>
            </a:extLst>
          </p:cNvPr>
          <p:cNvSpPr>
            <a:spLocks noGrp="1"/>
          </p:cNvSpPr>
          <p:nvPr>
            <p:ph idx="1"/>
          </p:nvPr>
        </p:nvSpPr>
        <p:spPr>
          <a:xfrm>
            <a:off x="1097280" y="2108201"/>
            <a:ext cx="3703320" cy="3760891"/>
          </a:xfrm>
        </p:spPr>
        <p:txBody>
          <a:bodyPr>
            <a:normAutofit/>
          </a:bodyPr>
          <a:lstStyle/>
          <a:p>
            <a:pPr>
              <a:buFont typeface="Arial" panose="020B0604020202020204" pitchFamily="34" charset="0"/>
              <a:buChar char="•"/>
            </a:pPr>
            <a:r>
              <a:rPr lang="en-GB" dirty="0"/>
              <a:t>Trusted and nurturing relationship</a:t>
            </a:r>
          </a:p>
          <a:p>
            <a:pPr>
              <a:buFont typeface="Arial" panose="020B0604020202020204" pitchFamily="34" charset="0"/>
              <a:buChar char="•"/>
            </a:pPr>
            <a:r>
              <a:rPr lang="en-GB" dirty="0"/>
              <a:t>Positive role model</a:t>
            </a:r>
          </a:p>
          <a:p>
            <a:pPr>
              <a:buFont typeface="Arial" panose="020B0604020202020204" pitchFamily="34" charset="0"/>
              <a:buChar char="•"/>
            </a:pPr>
            <a:r>
              <a:rPr lang="en-GB" dirty="0"/>
              <a:t>Support and guidance</a:t>
            </a:r>
          </a:p>
          <a:p>
            <a:pPr>
              <a:buFont typeface="Arial" panose="020B0604020202020204" pitchFamily="34" charset="0"/>
              <a:buChar char="•"/>
            </a:pPr>
            <a:r>
              <a:rPr lang="en-GB" dirty="0"/>
              <a:t>Safe adult</a:t>
            </a:r>
          </a:p>
          <a:p>
            <a:pPr>
              <a:buFont typeface="Arial" panose="020B0604020202020204" pitchFamily="34" charset="0"/>
              <a:buChar char="•"/>
            </a:pPr>
            <a:r>
              <a:rPr lang="en-GB" dirty="0"/>
              <a:t>Stable relationship</a:t>
            </a:r>
          </a:p>
          <a:p>
            <a:pPr>
              <a:buFont typeface="Arial" panose="020B0604020202020204" pitchFamily="34" charset="0"/>
              <a:buChar char="•"/>
            </a:pPr>
            <a:r>
              <a:rPr lang="en-GB" dirty="0"/>
              <a:t>Build resilience</a:t>
            </a:r>
          </a:p>
          <a:p>
            <a:pPr>
              <a:buFont typeface="Arial" panose="020B0604020202020204" pitchFamily="34" charset="0"/>
              <a:buChar char="•"/>
            </a:pPr>
            <a:r>
              <a:rPr lang="en-GB" dirty="0"/>
              <a:t>Safeguarding </a:t>
            </a:r>
          </a:p>
          <a:p>
            <a:endParaRPr lang="en-GB" dirty="0"/>
          </a:p>
        </p:txBody>
      </p:sp>
      <p:sp>
        <p:nvSpPr>
          <p:cNvPr id="6" name="Content Placeholder 2">
            <a:extLst>
              <a:ext uri="{FF2B5EF4-FFF2-40B4-BE49-F238E27FC236}">
                <a16:creationId xmlns:a16="http://schemas.microsoft.com/office/drawing/2014/main" id="{E4DDACC9-E0F3-4F06-B022-F76AE4C62528}"/>
              </a:ext>
            </a:extLst>
          </p:cNvPr>
          <p:cNvSpPr txBox="1">
            <a:spLocks/>
          </p:cNvSpPr>
          <p:nvPr/>
        </p:nvSpPr>
        <p:spPr>
          <a:xfrm>
            <a:off x="6126480" y="2092327"/>
            <a:ext cx="3703320" cy="3760891"/>
          </a:xfrm>
          <a:prstGeom prst="rect">
            <a:avLst/>
          </a:prstGeom>
        </p:spPr>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dirty="0"/>
              <a:t>Non judgemental</a:t>
            </a:r>
          </a:p>
          <a:p>
            <a:pPr>
              <a:buFont typeface="Arial" panose="020B0604020202020204" pitchFamily="34" charset="0"/>
              <a:buChar char="•"/>
            </a:pPr>
            <a:r>
              <a:rPr lang="en-GB" dirty="0"/>
              <a:t>Not statutory </a:t>
            </a:r>
          </a:p>
          <a:p>
            <a:pPr>
              <a:buFont typeface="Arial" panose="020B0604020202020204" pitchFamily="34" charset="0"/>
              <a:buChar char="•"/>
            </a:pPr>
            <a:r>
              <a:rPr lang="en-GB" dirty="0"/>
              <a:t>Clear expectations</a:t>
            </a:r>
          </a:p>
          <a:p>
            <a:pPr>
              <a:buFont typeface="Arial" panose="020B0604020202020204" pitchFamily="34" charset="0"/>
              <a:buChar char="•"/>
            </a:pPr>
            <a:r>
              <a:rPr lang="en-GB" dirty="0"/>
              <a:t>Young person lead</a:t>
            </a:r>
          </a:p>
          <a:p>
            <a:pPr>
              <a:buFont typeface="Arial" panose="020B0604020202020204" pitchFamily="34" charset="0"/>
              <a:buChar char="•"/>
            </a:pPr>
            <a:r>
              <a:rPr lang="en-GB" dirty="0"/>
              <a:t>Value skills of young person</a:t>
            </a:r>
          </a:p>
          <a:p>
            <a:pPr>
              <a:buFont typeface="Arial" panose="020B0604020202020204" pitchFamily="34" charset="0"/>
              <a:buChar char="•"/>
            </a:pPr>
            <a:r>
              <a:rPr lang="en-GB" dirty="0"/>
              <a:t>Clear boundaries</a:t>
            </a:r>
          </a:p>
          <a:p>
            <a:pPr>
              <a:buFont typeface="Arial" panose="020B0604020202020204" pitchFamily="34" charset="0"/>
              <a:buChar char="•"/>
            </a:pPr>
            <a:r>
              <a:rPr lang="en-GB" dirty="0"/>
              <a:t>Build on strengths of young people</a:t>
            </a:r>
          </a:p>
          <a:p>
            <a:endParaRPr lang="en-GB" dirty="0"/>
          </a:p>
        </p:txBody>
      </p:sp>
    </p:spTree>
    <p:extLst>
      <p:ext uri="{BB962C8B-B14F-4D97-AF65-F5344CB8AC3E}">
        <p14:creationId xmlns:p14="http://schemas.microsoft.com/office/powerpoint/2010/main" val="167428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E9613-979D-4FF7-B707-5F326861174D}"/>
              </a:ext>
            </a:extLst>
          </p:cNvPr>
          <p:cNvSpPr>
            <a:spLocks noGrp="1"/>
          </p:cNvSpPr>
          <p:nvPr>
            <p:ph type="title"/>
          </p:nvPr>
        </p:nvSpPr>
        <p:spPr/>
        <p:txBody>
          <a:bodyPr/>
          <a:lstStyle/>
          <a:p>
            <a:r>
              <a:rPr lang="en-GB" dirty="0"/>
              <a:t>A youth work view of ACEs?</a:t>
            </a:r>
          </a:p>
        </p:txBody>
      </p:sp>
      <p:sp>
        <p:nvSpPr>
          <p:cNvPr id="3" name="Content Placeholder 2">
            <a:extLst>
              <a:ext uri="{FF2B5EF4-FFF2-40B4-BE49-F238E27FC236}">
                <a16:creationId xmlns:a16="http://schemas.microsoft.com/office/drawing/2014/main" id="{5CA148A4-7DBF-47D0-A424-00E76D2DB468}"/>
              </a:ext>
            </a:extLst>
          </p:cNvPr>
          <p:cNvSpPr>
            <a:spLocks noGrp="1"/>
          </p:cNvSpPr>
          <p:nvPr>
            <p:ph idx="1"/>
          </p:nvPr>
        </p:nvSpPr>
        <p:spPr/>
        <p:txBody>
          <a:bodyPr/>
          <a:lstStyle/>
          <a:p>
            <a:pPr algn="l"/>
            <a:r>
              <a:rPr lang="en-GB" b="0" i="0" dirty="0">
                <a:solidFill>
                  <a:srgbClr val="333333"/>
                </a:solidFill>
                <a:effectLst/>
                <a:latin typeface="Source Sans Pro" panose="020B0503030403020204" pitchFamily="34" charset="0"/>
              </a:rPr>
              <a:t>Therefore, youth work’s ace card can be defined as follows:</a:t>
            </a:r>
          </a:p>
          <a:p>
            <a:pPr algn="l">
              <a:buFont typeface="Arial" panose="020B0604020202020204" pitchFamily="34" charset="0"/>
              <a:buChar char="•"/>
            </a:pPr>
            <a:r>
              <a:rPr lang="en-GB" sz="2400" b="0" i="0" dirty="0">
                <a:solidFill>
                  <a:srgbClr val="333333"/>
                </a:solidFill>
                <a:effectLst/>
                <a:latin typeface="Source Sans Pro" panose="020B0503030403020204" pitchFamily="34" charset="0"/>
              </a:rPr>
              <a:t>A is Adult Connections based on positive partnerships with young people.</a:t>
            </a:r>
          </a:p>
          <a:p>
            <a:pPr algn="l">
              <a:buFont typeface="Arial" panose="020B0604020202020204" pitchFamily="34" charset="0"/>
              <a:buChar char="•"/>
            </a:pPr>
            <a:r>
              <a:rPr lang="en-GB" sz="2400" b="0" i="0" dirty="0">
                <a:solidFill>
                  <a:srgbClr val="333333"/>
                </a:solidFill>
                <a:effectLst/>
                <a:latin typeface="Source Sans Pro" panose="020B0503030403020204" pitchFamily="34" charset="0"/>
              </a:rPr>
              <a:t>C is Compassionate approaches where workers display unconditional love and kindness for young people.</a:t>
            </a:r>
          </a:p>
          <a:p>
            <a:pPr algn="l">
              <a:buFont typeface="Arial" panose="020B0604020202020204" pitchFamily="34" charset="0"/>
              <a:buChar char="•"/>
            </a:pPr>
            <a:r>
              <a:rPr lang="en-GB" sz="2400" b="0" i="0" dirty="0">
                <a:solidFill>
                  <a:srgbClr val="333333"/>
                </a:solidFill>
                <a:effectLst/>
                <a:latin typeface="Source Sans Pro" panose="020B0503030403020204" pitchFamily="34" charset="0"/>
              </a:rPr>
              <a:t>E is Experiences that are relevant and meaningful to the young people so that they can work through their adversities, build resilience and widen horizons as they progress into adulthood.</a:t>
            </a:r>
          </a:p>
          <a:p>
            <a:r>
              <a:rPr lang="en-GB" sz="1200" dirty="0"/>
              <a:t>Youthlinkscotland.org.uk</a:t>
            </a:r>
          </a:p>
        </p:txBody>
      </p:sp>
    </p:spTree>
    <p:extLst>
      <p:ext uri="{BB962C8B-B14F-4D97-AF65-F5344CB8AC3E}">
        <p14:creationId xmlns:p14="http://schemas.microsoft.com/office/powerpoint/2010/main" val="494922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2D577-3A4F-4F81-A6BF-2D86FC3CE898}"/>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AE0AA833-F737-42E8-BF19-CD27D087DA31}"/>
              </a:ext>
            </a:extLst>
          </p:cNvPr>
          <p:cNvSpPr>
            <a:spLocks noGrp="1"/>
          </p:cNvSpPr>
          <p:nvPr>
            <p:ph idx="1"/>
          </p:nvPr>
        </p:nvSpPr>
        <p:spPr/>
        <p:txBody>
          <a:bodyPr/>
          <a:lstStyle/>
          <a:p>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23</a:t>
            </a:r>
            <a:r>
              <a:rPr lang="en-GB" sz="2000" baseline="30000" dirty="0">
                <a:solidFill>
                  <a:srgbClr val="201F1E"/>
                </a:solidFill>
                <a:latin typeface="Calibri" panose="020F0502020204030204" pitchFamily="34" charset="0"/>
                <a:ea typeface="Calibri" panose="020F0502020204030204" pitchFamily="34" charset="0"/>
                <a:cs typeface="Calibri" panose="020F0502020204030204" pitchFamily="34" charset="0"/>
              </a:rPr>
              <a:t>rd</a:t>
            </a:r>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 Feb 2021</a:t>
            </a:r>
            <a:endParaRPr lang="en-GB" sz="2000" dirty="0"/>
          </a:p>
          <a:p>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Present a seminar to a small group of your peers</a:t>
            </a:r>
          </a:p>
          <a:p>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20 minutes</a:t>
            </a:r>
            <a:endPar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endParaRPr>
          </a:p>
          <a:p>
            <a:r>
              <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a:t>
            </a:r>
            <a:r>
              <a:rPr lang="en-GB" sz="2000" dirty="0">
                <a:solidFill>
                  <a:srgbClr val="201F1E"/>
                </a:solidFill>
                <a:effectLst/>
                <a:latin typeface="inherit"/>
                <a:ea typeface="Calibri" panose="020F0502020204030204" pitchFamily="34" charset="0"/>
                <a:cs typeface="Calibri" panose="020F0502020204030204" pitchFamily="34" charset="0"/>
              </a:rPr>
              <a:t>CLD Standards Council Scotland, 2019</a:t>
            </a:r>
            <a:r>
              <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724448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F85CD-E9DD-4879-84BF-A2373E6E95D3}"/>
              </a:ext>
            </a:extLst>
          </p:cNvPr>
          <p:cNvSpPr>
            <a:spLocks noGrp="1"/>
          </p:cNvSpPr>
          <p:nvPr>
            <p:ph type="title"/>
          </p:nvPr>
        </p:nvSpPr>
        <p:spPr/>
        <p:txBody>
          <a:bodyPr/>
          <a:lstStyle/>
          <a:p>
            <a:r>
              <a:rPr lang="en-GB" dirty="0"/>
              <a:t>Helpful resources</a:t>
            </a:r>
          </a:p>
        </p:txBody>
      </p:sp>
      <p:sp>
        <p:nvSpPr>
          <p:cNvPr id="3" name="Content Placeholder 2">
            <a:extLst>
              <a:ext uri="{FF2B5EF4-FFF2-40B4-BE49-F238E27FC236}">
                <a16:creationId xmlns:a16="http://schemas.microsoft.com/office/drawing/2014/main" id="{F84EE87F-225C-4E4E-BBF3-5BCEAFF74B22}"/>
              </a:ext>
            </a:extLst>
          </p:cNvPr>
          <p:cNvSpPr>
            <a:spLocks noGrp="1"/>
          </p:cNvSpPr>
          <p:nvPr>
            <p:ph idx="1"/>
          </p:nvPr>
        </p:nvSpPr>
        <p:spPr/>
        <p:txBody>
          <a:bodyPr>
            <a:normAutofit fontScale="77500" lnSpcReduction="20000"/>
          </a:bodyPr>
          <a:lstStyle/>
          <a:p>
            <a:r>
              <a:rPr lang="en-GB" dirty="0">
                <a:hlinkClick r:id="rId2"/>
              </a:rPr>
              <a:t>http://www2.nphs.wales.nhs.uk:8080/PRIDDocs.nsf/61c1e930f9121fd080256f2a004937ed/00c40b58ce773d5e80257f3700390f65/$FILE/ACE%20Infograph%20FINAL%20(E).pdf</a:t>
            </a:r>
            <a:endParaRPr lang="en-GB" dirty="0"/>
          </a:p>
          <a:p>
            <a:r>
              <a:rPr lang="en-GB" dirty="0">
                <a:hlinkClick r:id="rId3"/>
              </a:rPr>
              <a:t>https://www.cdc.gov/violenceprevention/aces/index.html</a:t>
            </a:r>
            <a:endParaRPr lang="en-GB" dirty="0"/>
          </a:p>
          <a:p>
            <a:r>
              <a:rPr lang="en-GB" dirty="0">
                <a:hlinkClick r:id="rId4"/>
              </a:rPr>
              <a:t>https://www.ted.com/talks/nadine_burke_harris_how_childhood_trauma_affects_health_across_a_lifetime#t-91658</a:t>
            </a:r>
            <a:endParaRPr lang="en-GB" dirty="0"/>
          </a:p>
          <a:p>
            <a:r>
              <a:rPr lang="en-GB" dirty="0">
                <a:hlinkClick r:id="rId5"/>
              </a:rPr>
              <a:t>https://www.childwelfare.gov/topics/preventing/preventionmonth/resources/ace/</a:t>
            </a:r>
            <a:endParaRPr lang="en-GB" dirty="0"/>
          </a:p>
          <a:p>
            <a:r>
              <a:rPr lang="en-GB" dirty="0">
                <a:hlinkClick r:id="rId6"/>
              </a:rPr>
              <a:t>https://www.cypnow.co.uk/features/article/adverse-childhood-experiences-building-on-the-strength-within</a:t>
            </a:r>
            <a:endParaRPr lang="en-GB" dirty="0"/>
          </a:p>
          <a:p>
            <a:r>
              <a:rPr lang="en-GB" dirty="0">
                <a:hlinkClick r:id="rId7"/>
              </a:rPr>
              <a:t>https://www.youthlinkscotland.org/news/blogs/how-can-youth-work-help-address-adverse-childhood-experiences-aces/</a:t>
            </a:r>
            <a:endParaRPr lang="en-GB" dirty="0"/>
          </a:p>
          <a:p>
            <a:r>
              <a:rPr lang="en-GB" dirty="0">
                <a:hlinkClick r:id="rId8"/>
              </a:rPr>
              <a:t>https://www.wales.nhs.uk/sitesplus/documents/888/ACE%20&amp;%20Resilience%20Report%20(Eng_final2).pdf</a:t>
            </a:r>
            <a:r>
              <a:rPr lang="en-GB" dirty="0"/>
              <a:t> </a:t>
            </a:r>
          </a:p>
          <a:p>
            <a:r>
              <a:rPr lang="en-GB" dirty="0">
                <a:hlinkClick r:id="rId9"/>
              </a:rPr>
              <a:t>https://pubmed.ncbi.nlm.nih.gov/28865664/</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369542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4867A-E27D-43B0-9E2B-503E7C613092}"/>
              </a:ext>
            </a:extLst>
          </p:cNvPr>
          <p:cNvSpPr>
            <a:spLocks noGrp="1"/>
          </p:cNvSpPr>
          <p:nvPr>
            <p:ph type="ctrTitle"/>
          </p:nvPr>
        </p:nvSpPr>
        <p:spPr/>
        <p:txBody>
          <a:bodyPr/>
          <a:lstStyle/>
          <a:p>
            <a:r>
              <a:rPr lang="en-GB" dirty="0"/>
              <a:t>Reflective services</a:t>
            </a:r>
          </a:p>
        </p:txBody>
      </p:sp>
      <p:sp>
        <p:nvSpPr>
          <p:cNvPr id="3" name="Subtitle 2">
            <a:extLst>
              <a:ext uri="{FF2B5EF4-FFF2-40B4-BE49-F238E27FC236}">
                <a16:creationId xmlns:a16="http://schemas.microsoft.com/office/drawing/2014/main" id="{CF7AA844-CB98-4E4E-B11C-D6FB6410746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41668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C9B39-326E-4BEB-B02C-F1C8098B9017}"/>
              </a:ext>
            </a:extLst>
          </p:cNvPr>
          <p:cNvSpPr>
            <a:spLocks noGrp="1"/>
          </p:cNvSpPr>
          <p:nvPr>
            <p:ph type="title"/>
          </p:nvPr>
        </p:nvSpPr>
        <p:spPr/>
        <p:txBody>
          <a:bodyPr/>
          <a:lstStyle/>
          <a:p>
            <a:r>
              <a:rPr lang="en-GB" dirty="0"/>
              <a:t>What is a reflective service?</a:t>
            </a:r>
          </a:p>
        </p:txBody>
      </p:sp>
      <p:sp>
        <p:nvSpPr>
          <p:cNvPr id="3" name="Content Placeholder 2">
            <a:extLst>
              <a:ext uri="{FF2B5EF4-FFF2-40B4-BE49-F238E27FC236}">
                <a16:creationId xmlns:a16="http://schemas.microsoft.com/office/drawing/2014/main" id="{0FBCCB06-5408-4577-8AED-80FDC910765B}"/>
              </a:ext>
            </a:extLst>
          </p:cNvPr>
          <p:cNvSpPr>
            <a:spLocks noGrp="1"/>
          </p:cNvSpPr>
          <p:nvPr>
            <p:ph idx="1"/>
          </p:nvPr>
        </p:nvSpPr>
        <p:spPr/>
        <p:txBody>
          <a:bodyPr>
            <a:normAutofit fontScale="85000" lnSpcReduction="10000"/>
          </a:bodyPr>
          <a:lstStyle/>
          <a:p>
            <a:pPr>
              <a:buFont typeface="Arial" panose="020B0604020202020204" pitchFamily="34" charset="0"/>
              <a:buChar char="•"/>
            </a:pPr>
            <a:r>
              <a:rPr lang="en-GB" sz="2400" dirty="0"/>
              <a:t>Meets the needs of young people</a:t>
            </a:r>
          </a:p>
          <a:p>
            <a:pPr>
              <a:buFont typeface="Arial" panose="020B0604020202020204" pitchFamily="34" charset="0"/>
              <a:buChar char="•"/>
            </a:pPr>
            <a:r>
              <a:rPr lang="en-GB" sz="2400" dirty="0"/>
              <a:t>Can be on a county, borough or individual provision basis</a:t>
            </a:r>
          </a:p>
          <a:p>
            <a:pPr>
              <a:buFont typeface="Arial" panose="020B0604020202020204" pitchFamily="34" charset="0"/>
              <a:buChar char="•"/>
            </a:pPr>
            <a:r>
              <a:rPr lang="en-GB" sz="2400" dirty="0"/>
              <a:t>Meets the needs of the community</a:t>
            </a:r>
          </a:p>
          <a:p>
            <a:pPr>
              <a:buFont typeface="Arial" panose="020B0604020202020204" pitchFamily="34" charset="0"/>
              <a:buChar char="•"/>
            </a:pPr>
            <a:r>
              <a:rPr lang="en-GB" sz="2400" dirty="0"/>
              <a:t>Young person lead (co-produced)</a:t>
            </a:r>
          </a:p>
          <a:p>
            <a:pPr>
              <a:buFont typeface="Arial" panose="020B0604020202020204" pitchFamily="34" charset="0"/>
              <a:buChar char="•"/>
            </a:pPr>
            <a:r>
              <a:rPr lang="en-GB" sz="2400" dirty="0"/>
              <a:t>Ever changing</a:t>
            </a:r>
          </a:p>
          <a:p>
            <a:pPr>
              <a:buFont typeface="Arial" panose="020B0604020202020204" pitchFamily="34" charset="0"/>
              <a:buChar char="•"/>
            </a:pPr>
            <a:r>
              <a:rPr lang="en-US" sz="2400" dirty="0">
                <a:effectLst/>
                <a:ea typeface="Times New Roman" panose="02020603050405020304" pitchFamily="18" charset="0"/>
                <a:cs typeface="Times New Roman" panose="02020603050405020304" pitchFamily="18" charset="0"/>
              </a:rPr>
              <a:t>Young people should be involved in devising their own programme of activities and set topics, plus engage in focused group work in order to expand their personal and social development.</a:t>
            </a:r>
          </a:p>
          <a:p>
            <a:pPr>
              <a:buFont typeface="Arial" panose="020B0604020202020204" pitchFamily="34" charset="0"/>
              <a:buChar char="•"/>
            </a:pPr>
            <a:r>
              <a:rPr lang="en-GB" sz="2400" dirty="0">
                <a:effectLst/>
                <a:ea typeface="Times New Roman" panose="02020603050405020304" pitchFamily="18" charset="0"/>
                <a:cs typeface="Times New Roman" panose="02020603050405020304" pitchFamily="18" charset="0"/>
              </a:rPr>
              <a:t>Do voluntary services do this or do they chase the money?</a:t>
            </a:r>
          </a:p>
          <a:p>
            <a:pPr>
              <a:buFont typeface="Arial" panose="020B0604020202020204" pitchFamily="34" charset="0"/>
              <a:buChar char="•"/>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144697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1742D-01D5-4EC2-99A9-798BA0842CDF}"/>
              </a:ext>
            </a:extLst>
          </p:cNvPr>
          <p:cNvSpPr>
            <a:spLocks noGrp="1"/>
          </p:cNvSpPr>
          <p:nvPr>
            <p:ph type="title"/>
          </p:nvPr>
        </p:nvSpPr>
        <p:spPr/>
        <p:txBody>
          <a:bodyPr/>
          <a:lstStyle/>
          <a:p>
            <a:r>
              <a:rPr lang="en-GB" dirty="0"/>
              <a:t>How can you design a reflective service – 20 mins activity </a:t>
            </a:r>
          </a:p>
        </p:txBody>
      </p:sp>
      <p:sp>
        <p:nvSpPr>
          <p:cNvPr id="3" name="Content Placeholder 2">
            <a:extLst>
              <a:ext uri="{FF2B5EF4-FFF2-40B4-BE49-F238E27FC236}">
                <a16:creationId xmlns:a16="http://schemas.microsoft.com/office/drawing/2014/main" id="{14AF6E40-565B-4AD3-890B-676EE88153AE}"/>
              </a:ext>
            </a:extLst>
          </p:cNvPr>
          <p:cNvSpPr>
            <a:spLocks noGrp="1"/>
          </p:cNvSpPr>
          <p:nvPr>
            <p:ph idx="1"/>
          </p:nvPr>
        </p:nvSpPr>
        <p:spPr/>
        <p:txBody>
          <a:bodyPr>
            <a:normAutofit/>
          </a:bodyPr>
          <a:lstStyle/>
          <a:p>
            <a:pPr marL="0" indent="0">
              <a:buNone/>
            </a:pPr>
            <a:r>
              <a:rPr lang="en-GB" sz="2800" dirty="0"/>
              <a:t>In this group please can you discuss:</a:t>
            </a:r>
          </a:p>
          <a:p>
            <a:pPr>
              <a:buFont typeface="Arial" panose="020B0604020202020204" pitchFamily="34" charset="0"/>
              <a:buChar char="•"/>
            </a:pPr>
            <a:r>
              <a:rPr lang="en-GB" sz="2800" dirty="0"/>
              <a:t>How can you provide a reflective service?</a:t>
            </a:r>
          </a:p>
          <a:p>
            <a:pPr>
              <a:buFont typeface="Arial" panose="020B0604020202020204" pitchFamily="34" charset="0"/>
              <a:buChar char="•"/>
            </a:pPr>
            <a:r>
              <a:rPr lang="en-GB" sz="2800" dirty="0"/>
              <a:t>What do you need to do to support this?</a:t>
            </a:r>
          </a:p>
          <a:p>
            <a:pPr marL="0" indent="0">
              <a:buNone/>
            </a:pPr>
            <a:r>
              <a:rPr lang="en-GB" sz="2800" dirty="0"/>
              <a:t>Feedback to the group</a:t>
            </a:r>
          </a:p>
        </p:txBody>
      </p:sp>
    </p:spTree>
    <p:extLst>
      <p:ext uri="{BB962C8B-B14F-4D97-AF65-F5344CB8AC3E}">
        <p14:creationId xmlns:p14="http://schemas.microsoft.com/office/powerpoint/2010/main" val="16903078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386D-9EE4-4B82-BE3C-96D0D7F51360}"/>
              </a:ext>
            </a:extLst>
          </p:cNvPr>
          <p:cNvSpPr>
            <a:spLocks noGrp="1"/>
          </p:cNvSpPr>
          <p:nvPr>
            <p:ph type="title"/>
          </p:nvPr>
        </p:nvSpPr>
        <p:spPr/>
        <p:txBody>
          <a:bodyPr/>
          <a:lstStyle/>
          <a:p>
            <a:r>
              <a:rPr lang="en-GB" dirty="0"/>
              <a:t>What youth work services or provisions are needed here?</a:t>
            </a:r>
          </a:p>
        </p:txBody>
      </p:sp>
      <p:sp>
        <p:nvSpPr>
          <p:cNvPr id="3" name="Content Placeholder 2">
            <a:extLst>
              <a:ext uri="{FF2B5EF4-FFF2-40B4-BE49-F238E27FC236}">
                <a16:creationId xmlns:a16="http://schemas.microsoft.com/office/drawing/2014/main" id="{D61D5B9C-1AFE-442B-B7AA-030AC26070AA}"/>
              </a:ext>
            </a:extLst>
          </p:cNvPr>
          <p:cNvSpPr>
            <a:spLocks noGrp="1"/>
          </p:cNvSpPr>
          <p:nvPr>
            <p:ph idx="1"/>
          </p:nvPr>
        </p:nvSpPr>
        <p:spPr/>
        <p:txBody>
          <a:bodyPr>
            <a:normAutofit lnSpcReduction="10000"/>
          </a:bodyPr>
          <a:lstStyle/>
          <a:p>
            <a:pPr algn="just">
              <a:buFont typeface="Arial" panose="020B0604020202020204" pitchFamily="34" charset="0"/>
              <a:buChar char="•"/>
            </a:pPr>
            <a:r>
              <a:rPr lang="en-US" sz="2400" dirty="0">
                <a:effectLst/>
                <a:ea typeface="Times New Roman" panose="02020603050405020304" pitchFamily="18" charset="0"/>
                <a:cs typeface="Times New Roman" panose="02020603050405020304" pitchFamily="18" charset="0"/>
              </a:rPr>
              <a:t>Westborough is consistently high or top in many of the needs indices explored. </a:t>
            </a:r>
          </a:p>
          <a:p>
            <a:pPr algn="just">
              <a:buFont typeface="Arial" panose="020B0604020202020204" pitchFamily="34" charset="0"/>
              <a:buChar char="•"/>
            </a:pPr>
            <a:r>
              <a:rPr lang="en-US" sz="2400" dirty="0">
                <a:ea typeface="Times New Roman" panose="02020603050405020304" pitchFamily="18" charset="0"/>
                <a:cs typeface="Times New Roman" panose="02020603050405020304" pitchFamily="18" charset="0"/>
              </a:rPr>
              <a:t>H</a:t>
            </a:r>
            <a:r>
              <a:rPr lang="en-US" sz="2400" dirty="0">
                <a:effectLst/>
                <a:ea typeface="Times New Roman" panose="02020603050405020304" pitchFamily="18" charset="0"/>
                <a:cs typeface="Times New Roman" panose="02020603050405020304" pitchFamily="18" charset="0"/>
              </a:rPr>
              <a:t>igh level of poverty, poor health and high incidences of NEET </a:t>
            </a:r>
            <a:r>
              <a:rPr lang="en-US" sz="2400" dirty="0">
                <a:effectLst/>
                <a:ea typeface="Times New Roman" panose="02020603050405020304" pitchFamily="18" charset="0"/>
              </a:rPr>
              <a:t>(Not in Education, Employment or Training) </a:t>
            </a:r>
            <a:r>
              <a:rPr lang="en-US" sz="2400" dirty="0">
                <a:effectLst/>
                <a:ea typeface="Times New Roman" panose="02020603050405020304" pitchFamily="18" charset="0"/>
                <a:cs typeface="Times New Roman" panose="02020603050405020304" pitchFamily="18" charset="0"/>
              </a:rPr>
              <a:t>, YRI (Youth Restorative Intervention) and RONI </a:t>
            </a:r>
            <a:r>
              <a:rPr lang="en-US" sz="2400" dirty="0">
                <a:effectLst/>
                <a:ea typeface="Times New Roman" panose="02020603050405020304" pitchFamily="18" charset="0"/>
              </a:rPr>
              <a:t>(Risk of NEET Indicators)</a:t>
            </a:r>
            <a:r>
              <a:rPr lang="en-US" sz="2400" dirty="0">
                <a:effectLst/>
                <a:ea typeface="Times New Roman" panose="02020603050405020304" pitchFamily="18" charset="0"/>
                <a:cs typeface="Times New Roman" panose="02020603050405020304" pitchFamily="18" charset="0"/>
              </a:rPr>
              <a:t> young people.</a:t>
            </a:r>
          </a:p>
          <a:p>
            <a:pPr algn="just">
              <a:buFont typeface="Arial" panose="020B0604020202020204" pitchFamily="34" charset="0"/>
              <a:buChar char="•"/>
            </a:pPr>
            <a:r>
              <a:rPr lang="en-US" sz="2400" dirty="0">
                <a:effectLst/>
                <a:ea typeface="Times New Roman" panose="02020603050405020304" pitchFamily="18" charset="0"/>
                <a:cs typeface="Times New Roman" panose="02020603050405020304" pitchFamily="18" charset="0"/>
              </a:rPr>
              <a:t>The number of school exclusions is proportionally high.</a:t>
            </a:r>
          </a:p>
          <a:p>
            <a:pPr algn="just">
              <a:buFont typeface="Arial" panose="020B0604020202020204" pitchFamily="34" charset="0"/>
              <a:buChar char="•"/>
            </a:pPr>
            <a:r>
              <a:rPr lang="en-US" sz="2400" dirty="0">
                <a:ea typeface="Times New Roman" panose="02020603050405020304" pitchFamily="18" charset="0"/>
                <a:cs typeface="Times New Roman" panose="02020603050405020304" pitchFamily="18" charset="0"/>
              </a:rPr>
              <a:t>Y</a:t>
            </a:r>
            <a:r>
              <a:rPr lang="en-US" sz="2400" dirty="0">
                <a:effectLst/>
                <a:ea typeface="Times New Roman" panose="02020603050405020304" pitchFamily="18" charset="0"/>
                <a:cs typeface="Times New Roman" panose="02020603050405020304" pitchFamily="18" charset="0"/>
              </a:rPr>
              <a:t>oung people need to engage in informal learning and be offered wide range of opportunities outside of formal education.</a:t>
            </a:r>
            <a:endParaRPr lang="en-GB" sz="2400" dirty="0">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26986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B4085-EDA0-4A89-91EA-D1F754F553F9}"/>
              </a:ext>
            </a:extLst>
          </p:cNvPr>
          <p:cNvSpPr>
            <a:spLocks noGrp="1"/>
          </p:cNvSpPr>
          <p:nvPr>
            <p:ph type="title"/>
          </p:nvPr>
        </p:nvSpPr>
        <p:spPr/>
        <p:txBody>
          <a:bodyPr/>
          <a:lstStyle/>
          <a:p>
            <a:r>
              <a:rPr lang="en-GB" dirty="0"/>
              <a:t>What was offered…</a:t>
            </a:r>
          </a:p>
        </p:txBody>
      </p:sp>
      <p:sp>
        <p:nvSpPr>
          <p:cNvPr id="3" name="Content Placeholder 2">
            <a:extLst>
              <a:ext uri="{FF2B5EF4-FFF2-40B4-BE49-F238E27FC236}">
                <a16:creationId xmlns:a16="http://schemas.microsoft.com/office/drawing/2014/main" id="{C2302CFE-1B07-4009-9E1B-6CD61B5A1B8B}"/>
              </a:ext>
            </a:extLst>
          </p:cNvPr>
          <p:cNvSpPr>
            <a:spLocks noGrp="1"/>
          </p:cNvSpPr>
          <p:nvPr>
            <p:ph idx="1"/>
          </p:nvPr>
        </p:nvSpPr>
        <p:spPr/>
        <p:txBody>
          <a:bodyPr>
            <a:normAutofit lnSpcReduction="10000"/>
          </a:bodyPr>
          <a:lstStyle/>
          <a:p>
            <a:pPr algn="just">
              <a:buFont typeface="Arial" panose="020B0604020202020204" pitchFamily="34" charset="0"/>
              <a:buChar char="•"/>
              <a:tabLst>
                <a:tab pos="2400300" algn="l"/>
              </a:tabLst>
            </a:pPr>
            <a:r>
              <a:rPr lang="en-US" sz="1800" dirty="0">
                <a:effectLst/>
                <a:ea typeface="Times New Roman" panose="02020603050405020304" pitchFamily="18" charset="0"/>
                <a:cs typeface="Times New Roman" panose="02020603050405020304" pitchFamily="18" charset="0"/>
              </a:rPr>
              <a:t>Open Access - Young people need safe place to engage with youth work. </a:t>
            </a:r>
            <a:endParaRPr lang="en-GB" sz="1800" dirty="0">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Offer young people new and exciting opportunities through generic activities. Offer young people social and personal development and support their learning in relation to this. </a:t>
            </a:r>
          </a:p>
          <a:p>
            <a:pPr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Raise young people’s aspirations and increase their employability through social and personal development opportunities. </a:t>
            </a:r>
            <a:endParaRPr lang="en-GB" sz="1800" dirty="0">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tabLst>
                <a:tab pos="2400300" algn="l"/>
              </a:tabLst>
            </a:pPr>
            <a:r>
              <a:rPr lang="en-US" sz="1800" dirty="0">
                <a:effectLst/>
                <a:ea typeface="Times New Roman" panose="02020603050405020304" pitchFamily="18" charset="0"/>
                <a:cs typeface="Times New Roman" panose="02020603050405020304" pitchFamily="18" charset="0"/>
              </a:rPr>
              <a:t>Targeted Provision - Young women and men need targeted provision in single sex groups to support responses to health and emotional well-being needs.</a:t>
            </a:r>
            <a:endParaRPr lang="en-GB" sz="1800" dirty="0">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tabLst>
                <a:tab pos="2400300" algn="l"/>
              </a:tabLst>
            </a:pPr>
            <a:r>
              <a:rPr lang="en-US" sz="1800" b="1" dirty="0">
                <a:effectLst/>
                <a:ea typeface="Times New Roman" panose="02020603050405020304" pitchFamily="18" charset="0"/>
                <a:cs typeface="Times New Roman" panose="02020603050405020304" pitchFamily="18" charset="0"/>
              </a:rPr>
              <a:t>Priority topics identified include:</a:t>
            </a:r>
            <a:r>
              <a:rPr lang="en-US" sz="1800" dirty="0">
                <a:effectLst/>
                <a:ea typeface="Times New Roman" panose="02020603050405020304" pitchFamily="18" charset="0"/>
                <a:cs typeface="Times New Roman" panose="02020603050405020304" pitchFamily="18" charset="0"/>
              </a:rPr>
              <a:t> sexual health, personal hygiene, emotional health, smoking, identity, community and their standing in the community, drama, puberty, drugs and alcohol work, appropriate behaviours, culture and beliefs. </a:t>
            </a:r>
            <a:endParaRPr lang="en-GB" sz="1800" dirty="0">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37349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8A275-73A7-4425-B6C0-6409E5D04303}"/>
              </a:ext>
            </a:extLst>
          </p:cNvPr>
          <p:cNvSpPr>
            <a:spLocks noGrp="1"/>
          </p:cNvSpPr>
          <p:nvPr>
            <p:ph type="title"/>
          </p:nvPr>
        </p:nvSpPr>
        <p:spPr/>
        <p:txBody>
          <a:bodyPr/>
          <a:lstStyle/>
          <a:p>
            <a:r>
              <a:rPr lang="en-GB" dirty="0"/>
              <a:t>What youth work services or provisions are needed here?</a:t>
            </a:r>
          </a:p>
        </p:txBody>
      </p:sp>
      <p:sp>
        <p:nvSpPr>
          <p:cNvPr id="3" name="Content Placeholder 2">
            <a:extLst>
              <a:ext uri="{FF2B5EF4-FFF2-40B4-BE49-F238E27FC236}">
                <a16:creationId xmlns:a16="http://schemas.microsoft.com/office/drawing/2014/main" id="{FAD554BD-B1D4-4B4E-9804-F2B1EDC9EBE6}"/>
              </a:ext>
            </a:extLst>
          </p:cNvPr>
          <p:cNvSpPr>
            <a:spLocks noGrp="1"/>
          </p:cNvSpPr>
          <p:nvPr>
            <p:ph idx="1"/>
          </p:nvPr>
        </p:nvSpPr>
        <p:spPr/>
        <p:txBody>
          <a:bodyPr/>
          <a:lstStyle/>
          <a:p>
            <a:pPr>
              <a:buFont typeface="Arial" panose="020B0604020202020204" pitchFamily="34" charset="0"/>
              <a:buChar char="•"/>
            </a:pPr>
            <a:r>
              <a:rPr lang="en-US" sz="1800" dirty="0">
                <a:effectLst/>
                <a:ea typeface="Times New Roman" panose="02020603050405020304" pitchFamily="18" charset="0"/>
              </a:rPr>
              <a:t>Ash Wharf has been identified as a area or relative high need due to the RONI, NEET and cultural needs of young people identified. </a:t>
            </a:r>
          </a:p>
          <a:p>
            <a:pPr>
              <a:buFont typeface="Arial" panose="020B0604020202020204" pitchFamily="34" charset="0"/>
              <a:buChar char="•"/>
            </a:pPr>
            <a:r>
              <a:rPr lang="en-US" sz="1800" dirty="0">
                <a:effectLst/>
                <a:ea typeface="Times New Roman" panose="02020603050405020304" pitchFamily="18" charset="0"/>
              </a:rPr>
              <a:t>Young people here need to be in employment and need the skills in order to do this.</a:t>
            </a:r>
          </a:p>
          <a:p>
            <a:pPr>
              <a:buFont typeface="Arial" panose="020B0604020202020204" pitchFamily="34" charset="0"/>
              <a:buChar char="•"/>
            </a:pPr>
            <a:r>
              <a:rPr lang="en-US" sz="1800" dirty="0">
                <a:ea typeface="Times New Roman" panose="02020603050405020304" pitchFamily="18" charset="0"/>
              </a:rPr>
              <a:t>H</a:t>
            </a:r>
            <a:r>
              <a:rPr lang="en-US" sz="1800" dirty="0">
                <a:effectLst/>
                <a:ea typeface="Times New Roman" panose="02020603050405020304" pitchFamily="18" charset="0"/>
              </a:rPr>
              <a:t>igh levels of school exclusions </a:t>
            </a:r>
          </a:p>
          <a:p>
            <a:pPr>
              <a:buFont typeface="Arial" panose="020B0604020202020204" pitchFamily="34" charset="0"/>
              <a:buChar char="•"/>
            </a:pPr>
            <a:r>
              <a:rPr lang="en-US" sz="1800" dirty="0">
                <a:ea typeface="Times New Roman" panose="02020603050405020304" pitchFamily="18" charset="0"/>
              </a:rPr>
              <a:t>Y</a:t>
            </a:r>
            <a:r>
              <a:rPr lang="en-US" sz="1800" dirty="0">
                <a:effectLst/>
                <a:ea typeface="Times New Roman" panose="02020603050405020304" pitchFamily="18" charset="0"/>
              </a:rPr>
              <a:t>oung people need to engage in informal learning and be offered wide range of opportunities out of formal education.</a:t>
            </a:r>
            <a:endParaRPr lang="en-US" sz="1800" dirty="0"/>
          </a:p>
          <a:p>
            <a:pPr>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Young people need to understand the diverse range of communities and cultures within their borough. Specifically between the Gypsy and Irish Traveler and the wider community.</a:t>
            </a:r>
            <a:endParaRPr lang="en-GB" sz="1800" dirty="0">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63613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35766-ED95-47E4-BDE1-96C2876E95C4}"/>
              </a:ext>
            </a:extLst>
          </p:cNvPr>
          <p:cNvSpPr>
            <a:spLocks noGrp="1"/>
          </p:cNvSpPr>
          <p:nvPr>
            <p:ph type="title"/>
          </p:nvPr>
        </p:nvSpPr>
        <p:spPr/>
        <p:txBody>
          <a:bodyPr/>
          <a:lstStyle/>
          <a:p>
            <a:r>
              <a:rPr lang="en-GB" dirty="0"/>
              <a:t>What was offered</a:t>
            </a:r>
          </a:p>
        </p:txBody>
      </p:sp>
      <p:sp>
        <p:nvSpPr>
          <p:cNvPr id="3" name="Content Placeholder 2">
            <a:extLst>
              <a:ext uri="{FF2B5EF4-FFF2-40B4-BE49-F238E27FC236}">
                <a16:creationId xmlns:a16="http://schemas.microsoft.com/office/drawing/2014/main" id="{905DC669-CD6B-4FA6-956C-00A1EB963745}"/>
              </a:ext>
            </a:extLst>
          </p:cNvPr>
          <p:cNvSpPr>
            <a:spLocks noGrp="1"/>
          </p:cNvSpPr>
          <p:nvPr>
            <p:ph idx="1"/>
          </p:nvPr>
        </p:nvSpPr>
        <p:spPr/>
        <p:txBody>
          <a:bodyPr>
            <a:normAutofit/>
          </a:bodyPr>
          <a:lstStyle/>
          <a:p>
            <a:pPr algn="just">
              <a:buFont typeface="Arial" panose="020B0604020202020204" pitchFamily="34" charset="0"/>
              <a:buChar char="•"/>
              <a:tabLst>
                <a:tab pos="2400300" algn="l"/>
              </a:tabLst>
            </a:pPr>
            <a:r>
              <a:rPr lang="en-US" sz="1800" dirty="0">
                <a:effectLst/>
                <a:ea typeface="Times New Roman" panose="02020603050405020304" pitchFamily="18" charset="0"/>
                <a:cs typeface="Times New Roman" panose="02020603050405020304" pitchFamily="18" charset="0"/>
              </a:rPr>
              <a:t>Open Access - Young people need safe place to engage with youth work. </a:t>
            </a:r>
            <a:endParaRPr lang="en-GB" sz="1800" dirty="0">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tabLst>
                <a:tab pos="2400300" algn="l"/>
              </a:tabLst>
            </a:pPr>
            <a:r>
              <a:rPr lang="en-US" sz="1800" dirty="0">
                <a:effectLst/>
                <a:ea typeface="Times New Roman" panose="02020603050405020304" pitchFamily="18" charset="0"/>
                <a:cs typeface="Times New Roman" panose="02020603050405020304" pitchFamily="18" charset="0"/>
              </a:rPr>
              <a:t>12 week programme looking at employability of young people and what is needed to become employable. Young people will identify their specific need in first week and plan the following 11 with employability in mind throughout.</a:t>
            </a:r>
            <a:endParaRPr lang="en-GB" sz="1800" dirty="0">
              <a:effectLst/>
              <a:ea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800" dirty="0">
                <a:effectLst/>
                <a:ea typeface="Times New Roman" panose="02020603050405020304" pitchFamily="18" charset="0"/>
              </a:rPr>
              <a:t>End goal of a social enterprise.</a:t>
            </a:r>
            <a:endParaRPr lang="en-GB" dirty="0"/>
          </a:p>
        </p:txBody>
      </p:sp>
    </p:spTree>
    <p:extLst>
      <p:ext uri="{BB962C8B-B14F-4D97-AF65-F5344CB8AC3E}">
        <p14:creationId xmlns:p14="http://schemas.microsoft.com/office/powerpoint/2010/main" val="3410897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1BD12-9666-420D-8919-9B7AA139B6FF}"/>
              </a:ext>
            </a:extLst>
          </p:cNvPr>
          <p:cNvSpPr>
            <a:spLocks noGrp="1"/>
          </p:cNvSpPr>
          <p:nvPr>
            <p:ph type="title"/>
          </p:nvPr>
        </p:nvSpPr>
        <p:spPr/>
        <p:txBody>
          <a:bodyPr/>
          <a:lstStyle/>
          <a:p>
            <a:r>
              <a:rPr lang="en-GB" dirty="0"/>
              <a:t>What youth work services or provisions are needed here?</a:t>
            </a:r>
          </a:p>
        </p:txBody>
      </p:sp>
      <p:sp>
        <p:nvSpPr>
          <p:cNvPr id="3" name="Content Placeholder 2">
            <a:extLst>
              <a:ext uri="{FF2B5EF4-FFF2-40B4-BE49-F238E27FC236}">
                <a16:creationId xmlns:a16="http://schemas.microsoft.com/office/drawing/2014/main" id="{63FFA5E9-BE86-4E7C-9AE7-11AEE4710AE3}"/>
              </a:ext>
            </a:extLst>
          </p:cNvPr>
          <p:cNvSpPr>
            <a:spLocks noGrp="1"/>
          </p:cNvSpPr>
          <p:nvPr>
            <p:ph idx="1"/>
          </p:nvPr>
        </p:nvSpPr>
        <p:spPr/>
        <p:txBody>
          <a:bodyPr/>
          <a:lstStyle/>
          <a:p>
            <a:pPr>
              <a:buFont typeface="Arial" panose="020B0604020202020204" pitchFamily="34" charset="0"/>
              <a:buChar char="•"/>
            </a:pPr>
            <a:r>
              <a:rPr lang="en-US" sz="2000" dirty="0">
                <a:effectLst/>
                <a:ea typeface="Times New Roman" panose="02020603050405020304" pitchFamily="18" charset="0"/>
                <a:cs typeface="Times New Roman" panose="02020603050405020304" pitchFamily="18" charset="0"/>
              </a:rPr>
              <a:t>There are a number of young people who identify as </a:t>
            </a:r>
            <a:r>
              <a:rPr lang="en-US" sz="2000" dirty="0">
                <a:solidFill>
                  <a:schemeClr val="tx1"/>
                </a:solidFill>
                <a:effectLst/>
                <a:ea typeface="Times New Roman" panose="02020603050405020304" pitchFamily="18" charset="0"/>
                <a:cs typeface="Times New Roman" panose="02020603050405020304" pitchFamily="18" charset="0"/>
              </a:rPr>
              <a:t>LGBTQIA (</a:t>
            </a:r>
            <a:r>
              <a:rPr lang="en-GB" sz="2000" b="0" i="0" dirty="0">
                <a:solidFill>
                  <a:schemeClr val="tx1"/>
                </a:solidFill>
                <a:effectLst/>
              </a:rPr>
              <a:t>Lesbian, Gay, Bisexual, Transgender, Queer, Intersex, Asexual)</a:t>
            </a:r>
            <a:r>
              <a:rPr lang="en-US" sz="2000" dirty="0">
                <a:solidFill>
                  <a:schemeClr val="tx1"/>
                </a:solidFill>
                <a:effectLst/>
                <a:ea typeface="Times New Roman" panose="02020603050405020304" pitchFamily="18" charset="0"/>
                <a:cs typeface="Times New Roman" panose="02020603050405020304" pitchFamily="18" charset="0"/>
              </a:rPr>
              <a:t> </a:t>
            </a:r>
            <a:r>
              <a:rPr lang="en-US" sz="2000" dirty="0">
                <a:effectLst/>
                <a:ea typeface="Times New Roman" panose="02020603050405020304" pitchFamily="18" charset="0"/>
                <a:cs typeface="Times New Roman" panose="02020603050405020304" pitchFamily="18" charset="0"/>
              </a:rPr>
              <a:t>in Guildford and the surrounding area.</a:t>
            </a:r>
          </a:p>
          <a:p>
            <a:pPr>
              <a:buFont typeface="Arial" panose="020B0604020202020204" pitchFamily="34" charset="0"/>
              <a:buChar char="•"/>
            </a:pPr>
            <a:r>
              <a:rPr lang="en-US" sz="2000" dirty="0">
                <a:ea typeface="Times New Roman" panose="02020603050405020304" pitchFamily="18" charset="0"/>
                <a:cs typeface="Times New Roman" panose="02020603050405020304" pitchFamily="18" charset="0"/>
              </a:rPr>
              <a:t>Young people who are LGBTQIA identify rear as the main reason they do not access generic open access youth work</a:t>
            </a:r>
          </a:p>
          <a:p>
            <a:pPr>
              <a:buFont typeface="Arial" panose="020B0604020202020204" pitchFamily="34" charset="0"/>
              <a:buChar char="•"/>
            </a:pPr>
            <a:r>
              <a:rPr lang="en-US" sz="2000" dirty="0">
                <a:ea typeface="Times New Roman" panose="02020603050405020304" pitchFamily="18" charset="0"/>
                <a:cs typeface="Times New Roman" panose="02020603050405020304" pitchFamily="18" charset="0"/>
              </a:rPr>
              <a:t>LGBTQIA young people need </a:t>
            </a:r>
            <a:r>
              <a:rPr lang="en-US" sz="2000" dirty="0">
                <a:effectLst/>
                <a:ea typeface="Times New Roman" panose="02020603050405020304" pitchFamily="18" charset="0"/>
                <a:cs typeface="Times New Roman" panose="02020603050405020304" pitchFamily="18" charset="0"/>
              </a:rPr>
              <a:t>to feel part of community, both their own and the wider community.</a:t>
            </a:r>
          </a:p>
          <a:p>
            <a:pPr>
              <a:buFont typeface="Arial" panose="020B0604020202020204" pitchFamily="34" charset="0"/>
              <a:buChar char="•"/>
            </a:pPr>
            <a:r>
              <a:rPr lang="en-US" sz="2000" dirty="0">
                <a:effectLst/>
                <a:ea typeface="Times New Roman" panose="02020603050405020304" pitchFamily="18" charset="0"/>
                <a:cs typeface="Times New Roman" panose="02020603050405020304" pitchFamily="18" charset="0"/>
              </a:rPr>
              <a:t> Young people need safe environment to express themselves. </a:t>
            </a:r>
            <a:endParaRPr lang="en-GB" sz="2000" dirty="0">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87885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9DD61-0F08-4FEA-AAC1-DFE4F82660A5}"/>
              </a:ext>
            </a:extLst>
          </p:cNvPr>
          <p:cNvSpPr>
            <a:spLocks noGrp="1"/>
          </p:cNvSpPr>
          <p:nvPr>
            <p:ph type="title"/>
          </p:nvPr>
        </p:nvSpPr>
        <p:spPr/>
        <p:txBody>
          <a:bodyPr/>
          <a:lstStyle/>
          <a:p>
            <a:r>
              <a:rPr lang="en-GB" dirty="0"/>
              <a:t>What was offered</a:t>
            </a:r>
          </a:p>
        </p:txBody>
      </p:sp>
      <p:sp>
        <p:nvSpPr>
          <p:cNvPr id="3" name="Content Placeholder 2">
            <a:extLst>
              <a:ext uri="{FF2B5EF4-FFF2-40B4-BE49-F238E27FC236}">
                <a16:creationId xmlns:a16="http://schemas.microsoft.com/office/drawing/2014/main" id="{5F9D31D6-DC62-49E2-A620-EBD40E6A9CC0}"/>
              </a:ext>
            </a:extLst>
          </p:cNvPr>
          <p:cNvSpPr>
            <a:spLocks noGrp="1"/>
          </p:cNvSpPr>
          <p:nvPr>
            <p:ph idx="1"/>
          </p:nvPr>
        </p:nvSpPr>
        <p:spPr/>
        <p:txBody>
          <a:bodyPr/>
          <a:lstStyle/>
          <a:p>
            <a:pPr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LGBTQIA specific youth provision</a:t>
            </a:r>
          </a:p>
          <a:p>
            <a:pPr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Offer young LGBTQIA young people safe environment</a:t>
            </a:r>
          </a:p>
          <a:p>
            <a:pPr algn="just">
              <a:buFont typeface="Arial" panose="020B0604020202020204" pitchFamily="34" charset="0"/>
              <a:buChar char="•"/>
            </a:pPr>
            <a:r>
              <a:rPr lang="en-US" sz="1800" dirty="0">
                <a:ea typeface="Times New Roman" panose="02020603050405020304" pitchFamily="18" charset="0"/>
                <a:cs typeface="Times New Roman" panose="02020603050405020304" pitchFamily="18" charset="0"/>
              </a:rPr>
              <a:t>E</a:t>
            </a:r>
            <a:r>
              <a:rPr lang="en-US" sz="1800" dirty="0">
                <a:effectLst/>
                <a:ea typeface="Times New Roman" panose="02020603050405020304" pitchFamily="18" charset="0"/>
                <a:cs typeface="Times New Roman" panose="02020603050405020304" pitchFamily="18" charset="0"/>
              </a:rPr>
              <a:t>xplore the issues faced by LGBTQIA young people </a:t>
            </a:r>
          </a:p>
          <a:p>
            <a:pPr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Offer young people new and exciting opportunities and chance to develop new skills.</a:t>
            </a:r>
            <a:endParaRPr lang="en-GB" sz="18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8786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B5B33-9BA3-438E-A239-D1E3CE581514}"/>
              </a:ext>
            </a:extLst>
          </p:cNvPr>
          <p:cNvSpPr>
            <a:spLocks noGrp="1"/>
          </p:cNvSpPr>
          <p:nvPr>
            <p:ph type="title"/>
          </p:nvPr>
        </p:nvSpPr>
        <p:spPr/>
        <p:txBody>
          <a:bodyPr/>
          <a:lstStyle/>
          <a:p>
            <a:r>
              <a:rPr lang="en-GB" dirty="0"/>
              <a:t>What youth work services or provisions are needed here?</a:t>
            </a:r>
          </a:p>
        </p:txBody>
      </p:sp>
      <p:sp>
        <p:nvSpPr>
          <p:cNvPr id="3" name="Content Placeholder 2">
            <a:extLst>
              <a:ext uri="{FF2B5EF4-FFF2-40B4-BE49-F238E27FC236}">
                <a16:creationId xmlns:a16="http://schemas.microsoft.com/office/drawing/2014/main" id="{1FF0F162-AE9F-4EDF-8EFA-ABAD85548CB5}"/>
              </a:ext>
            </a:extLst>
          </p:cNvPr>
          <p:cNvSpPr>
            <a:spLocks noGrp="1"/>
          </p:cNvSpPr>
          <p:nvPr>
            <p:ph idx="1"/>
          </p:nvPr>
        </p:nvSpPr>
        <p:spPr/>
        <p:txBody>
          <a:bodyPr/>
          <a:lstStyle/>
          <a:p>
            <a:pPr>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The data analysed shows that generally young people in Guildford need to be healthier. </a:t>
            </a:r>
          </a:p>
          <a:p>
            <a:pPr>
              <a:buFont typeface="Arial" panose="020B0604020202020204" pitchFamily="34" charset="0"/>
              <a:buChar char="•"/>
            </a:pPr>
            <a:r>
              <a:rPr lang="en-US" sz="1800" dirty="0">
                <a:ea typeface="Times New Roman" panose="02020603050405020304" pitchFamily="18" charset="0"/>
                <a:cs typeface="Times New Roman" panose="02020603050405020304" pitchFamily="18" charset="0"/>
              </a:rPr>
              <a:t>H</a:t>
            </a:r>
            <a:r>
              <a:rPr lang="en-US" sz="1800" dirty="0">
                <a:effectLst/>
                <a:ea typeface="Times New Roman" panose="02020603050405020304" pitchFamily="18" charset="0"/>
                <a:cs typeface="Times New Roman" panose="02020603050405020304" pitchFamily="18" charset="0"/>
              </a:rPr>
              <a:t>igh use of substances, </a:t>
            </a:r>
          </a:p>
          <a:p>
            <a:pPr>
              <a:buFont typeface="Arial" panose="020B0604020202020204" pitchFamily="34" charset="0"/>
              <a:buChar char="•"/>
            </a:pPr>
            <a:r>
              <a:rPr lang="en-US" sz="1800" dirty="0">
                <a:ea typeface="Times New Roman" panose="02020603050405020304" pitchFamily="18" charset="0"/>
                <a:cs typeface="Times New Roman" panose="02020603050405020304" pitchFamily="18" charset="0"/>
              </a:rPr>
              <a:t>High number of </a:t>
            </a:r>
            <a:r>
              <a:rPr lang="en-US" sz="1800" dirty="0">
                <a:effectLst/>
                <a:ea typeface="Times New Roman" panose="02020603050405020304" pitchFamily="18" charset="0"/>
                <a:cs typeface="Times New Roman" panose="02020603050405020304" pitchFamily="18" charset="0"/>
              </a:rPr>
              <a:t>teenage conceptions and </a:t>
            </a:r>
          </a:p>
          <a:p>
            <a:pPr>
              <a:buFont typeface="Arial" panose="020B0604020202020204" pitchFamily="34" charset="0"/>
              <a:buChar char="•"/>
            </a:pPr>
            <a:r>
              <a:rPr lang="en-US" sz="1800" dirty="0">
                <a:ea typeface="Times New Roman" panose="02020603050405020304" pitchFamily="18" charset="0"/>
                <a:cs typeface="Times New Roman" panose="02020603050405020304" pitchFamily="18" charset="0"/>
              </a:rPr>
              <a:t>High </a:t>
            </a:r>
            <a:r>
              <a:rPr lang="en-US" sz="1800" dirty="0">
                <a:effectLst/>
                <a:ea typeface="Times New Roman" panose="02020603050405020304" pitchFamily="18" charset="0"/>
                <a:cs typeface="Times New Roman" panose="02020603050405020304" pitchFamily="18" charset="0"/>
              </a:rPr>
              <a:t>number of young people smoking. </a:t>
            </a:r>
          </a:p>
          <a:p>
            <a:pPr>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There is a high number of young people who are overweight and have unhealthy lifestyles.</a:t>
            </a:r>
          </a:p>
          <a:p>
            <a:pPr>
              <a:buFont typeface="Arial" panose="020B0604020202020204" pitchFamily="34" charset="0"/>
              <a:buChar char="•"/>
            </a:pPr>
            <a:r>
              <a:rPr lang="en-US" sz="1800" dirty="0">
                <a:ea typeface="Times New Roman" panose="02020603050405020304" pitchFamily="18" charset="0"/>
                <a:cs typeface="Times New Roman" panose="02020603050405020304" pitchFamily="18" charset="0"/>
              </a:rPr>
              <a:t>Young people in Guildford have poor mental and emotional health</a:t>
            </a:r>
            <a:endParaRPr lang="en-GB" sz="1800" dirty="0">
              <a:effectLst/>
              <a:ea typeface="Times New Roman" panose="02020603050405020304" pitchFamily="18"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17639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0867A-1F4F-425A-AF85-AAA7EB051944}"/>
              </a:ext>
            </a:extLst>
          </p:cNvPr>
          <p:cNvSpPr>
            <a:spLocks noGrp="1"/>
          </p:cNvSpPr>
          <p:nvPr>
            <p:ph type="title"/>
          </p:nvPr>
        </p:nvSpPr>
        <p:spPr/>
        <p:txBody>
          <a:bodyPr/>
          <a:lstStyle/>
          <a:p>
            <a:r>
              <a:rPr lang="en-GB" dirty="0"/>
              <a:t>What was offered</a:t>
            </a:r>
          </a:p>
        </p:txBody>
      </p:sp>
      <p:sp>
        <p:nvSpPr>
          <p:cNvPr id="3" name="Content Placeholder 2">
            <a:extLst>
              <a:ext uri="{FF2B5EF4-FFF2-40B4-BE49-F238E27FC236}">
                <a16:creationId xmlns:a16="http://schemas.microsoft.com/office/drawing/2014/main" id="{3EBD680E-C945-49A7-8798-8E24C596EBBD}"/>
              </a:ext>
            </a:extLst>
          </p:cNvPr>
          <p:cNvSpPr>
            <a:spLocks noGrp="1"/>
          </p:cNvSpPr>
          <p:nvPr>
            <p:ph idx="1"/>
          </p:nvPr>
        </p:nvSpPr>
        <p:spPr/>
        <p:txBody>
          <a:bodyPr/>
          <a:lstStyle/>
          <a:p>
            <a:pPr algn="just">
              <a:buFont typeface="Arial" panose="020B0604020202020204" pitchFamily="34" charset="0"/>
              <a:buChar char="•"/>
              <a:tabLst>
                <a:tab pos="2400300" algn="l"/>
              </a:tabLst>
            </a:pPr>
            <a:r>
              <a:rPr lang="en-US" sz="1800" dirty="0">
                <a:effectLst/>
                <a:ea typeface="Times New Roman" panose="02020603050405020304" pitchFamily="18" charset="0"/>
                <a:cs typeface="Times New Roman" panose="02020603050405020304" pitchFamily="18" charset="0"/>
              </a:rPr>
              <a:t>Health Drop-in sessions – In these sessions young people can access support around many topics, specifically: sexual health, drugs and alcohol, smoking, emotional and mental health, healthy lifestyles, eating and healthy living and careers advice.</a:t>
            </a:r>
          </a:p>
          <a:p>
            <a:pPr algn="just">
              <a:buFont typeface="Arial" panose="020B0604020202020204" pitchFamily="34" charset="0"/>
              <a:buChar char="•"/>
              <a:tabLst>
                <a:tab pos="2400300" algn="l"/>
              </a:tabLst>
            </a:pPr>
            <a:r>
              <a:rPr lang="en-US" sz="1800" dirty="0">
                <a:effectLst/>
                <a:ea typeface="Times New Roman" panose="02020603050405020304" pitchFamily="18" charset="0"/>
                <a:cs typeface="Times New Roman" panose="02020603050405020304" pitchFamily="18" charset="0"/>
              </a:rPr>
              <a:t>Young people make informed choices around specific choices. Young people in Guildford emotionally and physically healthier. Reduction in teenage pregnancy and STI’s in Guildford. Young people have one place to access all support needed.</a:t>
            </a:r>
            <a:endParaRPr lang="en-GB" sz="1800" dirty="0">
              <a:effectLst/>
              <a:ea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800" dirty="0">
                <a:effectLst/>
                <a:ea typeface="Times New Roman" panose="02020603050405020304" pitchFamily="18" charset="0"/>
              </a:rPr>
              <a:t>Harm reduction</a:t>
            </a:r>
          </a:p>
          <a:p>
            <a:pPr>
              <a:buFont typeface="Arial" panose="020B0604020202020204" pitchFamily="34" charset="0"/>
              <a:buChar char="•"/>
            </a:pPr>
            <a:r>
              <a:rPr lang="en-US" sz="1800" dirty="0"/>
              <a:t>CYP Haven </a:t>
            </a:r>
            <a:r>
              <a:rPr lang="en-US" sz="1800" dirty="0">
                <a:hlinkClick r:id="rId2"/>
              </a:rPr>
              <a:t>https://www.cyphaven.net/</a:t>
            </a:r>
            <a:r>
              <a:rPr lang="en-US" sz="1800" dirty="0"/>
              <a:t> </a:t>
            </a:r>
            <a:endParaRPr lang="en-GB" dirty="0"/>
          </a:p>
        </p:txBody>
      </p:sp>
    </p:spTree>
    <p:extLst>
      <p:ext uri="{BB962C8B-B14F-4D97-AF65-F5344CB8AC3E}">
        <p14:creationId xmlns:p14="http://schemas.microsoft.com/office/powerpoint/2010/main" val="26312255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36025-86DE-46FF-B326-B53CE878D861}"/>
              </a:ext>
            </a:extLst>
          </p:cNvPr>
          <p:cNvSpPr>
            <a:spLocks noGrp="1"/>
          </p:cNvSpPr>
          <p:nvPr>
            <p:ph type="title"/>
          </p:nvPr>
        </p:nvSpPr>
        <p:spPr/>
        <p:txBody>
          <a:bodyPr/>
          <a:lstStyle/>
          <a:p>
            <a:r>
              <a:rPr lang="en-GB" dirty="0"/>
              <a:t>What youth work services or provisions are needed here?</a:t>
            </a:r>
          </a:p>
        </p:txBody>
      </p:sp>
      <p:sp>
        <p:nvSpPr>
          <p:cNvPr id="3" name="Content Placeholder 2">
            <a:extLst>
              <a:ext uri="{FF2B5EF4-FFF2-40B4-BE49-F238E27FC236}">
                <a16:creationId xmlns:a16="http://schemas.microsoft.com/office/drawing/2014/main" id="{1D14720F-A780-45A7-824D-3D9F11A53D37}"/>
              </a:ext>
            </a:extLst>
          </p:cNvPr>
          <p:cNvSpPr>
            <a:spLocks noGrp="1"/>
          </p:cNvSpPr>
          <p:nvPr>
            <p:ph idx="1"/>
          </p:nvPr>
        </p:nvSpPr>
        <p:spPr/>
        <p:txBody>
          <a:bodyPr>
            <a:normAutofit/>
          </a:bodyPr>
          <a:lstStyle/>
          <a:p>
            <a:pPr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A number of wards were identified with noticeable needs of young people compared to the rest of Guildford or Surrey. Holy Trinity, Friary, Onslow and St Nicolas’s all have one or more of the following indices higher than average:</a:t>
            </a:r>
            <a:endParaRPr lang="en-GB" sz="1800" dirty="0">
              <a:effectLst/>
              <a:ea typeface="Times New Roman" panose="02020603050405020304" pitchFamily="18" charset="0"/>
              <a:cs typeface="Times New Roman" panose="02020603050405020304" pitchFamily="18" charset="0"/>
            </a:endParaRPr>
          </a:p>
          <a:p>
            <a:pPr lvl="0"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YRI or Substantive Outcome</a:t>
            </a:r>
            <a:endParaRPr lang="en-GB" sz="1800" dirty="0">
              <a:effectLst/>
              <a:ea typeface="Times New Roman" panose="02020603050405020304" pitchFamily="18" charset="0"/>
              <a:cs typeface="Times New Roman" panose="02020603050405020304" pitchFamily="18" charset="0"/>
            </a:endParaRPr>
          </a:p>
          <a:p>
            <a:pPr lvl="0"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Children in Need</a:t>
            </a:r>
            <a:endParaRPr lang="en-GB" sz="1800" dirty="0">
              <a:effectLst/>
              <a:ea typeface="Times New Roman" panose="02020603050405020304" pitchFamily="18" charset="0"/>
              <a:cs typeface="Times New Roman" panose="02020603050405020304" pitchFamily="18" charset="0"/>
            </a:endParaRPr>
          </a:p>
          <a:p>
            <a:pPr lvl="0"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RONI</a:t>
            </a:r>
            <a:endParaRPr lang="en-GB" sz="1800" dirty="0">
              <a:effectLst/>
              <a:ea typeface="Times New Roman" panose="02020603050405020304" pitchFamily="18" charset="0"/>
              <a:cs typeface="Times New Roman" panose="02020603050405020304" pitchFamily="18" charset="0"/>
            </a:endParaRPr>
          </a:p>
          <a:p>
            <a:pPr lvl="0"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SEND</a:t>
            </a:r>
            <a:endParaRPr lang="en-GB" sz="1800" dirty="0">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These young people do not  live in areas where they are able to access a youth </a:t>
            </a:r>
            <a:r>
              <a:rPr lang="en-US" sz="1800" dirty="0" err="1">
                <a:effectLst/>
                <a:ea typeface="Times New Roman" panose="02020603050405020304" pitchFamily="18" charset="0"/>
                <a:cs typeface="Times New Roman" panose="02020603050405020304" pitchFamily="18" charset="0"/>
              </a:rPr>
              <a:t>centre</a:t>
            </a:r>
            <a:r>
              <a:rPr lang="en-US" sz="1800" dirty="0">
                <a:effectLst/>
                <a:ea typeface="Times New Roman" panose="02020603050405020304" pitchFamily="18" charset="0"/>
                <a:cs typeface="Times New Roman" panose="02020603050405020304" pitchFamily="18" charset="0"/>
              </a:rPr>
              <a:t> are able to access the same provision as those who can.</a:t>
            </a:r>
            <a:endParaRPr lang="en-GB" sz="1800" dirty="0">
              <a:effectLst/>
              <a:ea typeface="Times New Roman" panose="02020603050405020304" pitchFamily="18"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25956533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D05D1-6051-4A44-844C-A0445816D2AF}"/>
              </a:ext>
            </a:extLst>
          </p:cNvPr>
          <p:cNvSpPr>
            <a:spLocks noGrp="1"/>
          </p:cNvSpPr>
          <p:nvPr>
            <p:ph type="title"/>
          </p:nvPr>
        </p:nvSpPr>
        <p:spPr/>
        <p:txBody>
          <a:bodyPr/>
          <a:lstStyle/>
          <a:p>
            <a:r>
              <a:rPr lang="en-GB" dirty="0"/>
              <a:t>What was offered</a:t>
            </a:r>
          </a:p>
        </p:txBody>
      </p:sp>
      <p:sp>
        <p:nvSpPr>
          <p:cNvPr id="3" name="Content Placeholder 2">
            <a:extLst>
              <a:ext uri="{FF2B5EF4-FFF2-40B4-BE49-F238E27FC236}">
                <a16:creationId xmlns:a16="http://schemas.microsoft.com/office/drawing/2014/main" id="{7AD8E6C4-804F-4C25-B0B2-18E2E5251959}"/>
              </a:ext>
            </a:extLst>
          </p:cNvPr>
          <p:cNvSpPr>
            <a:spLocks noGrp="1"/>
          </p:cNvSpPr>
          <p:nvPr>
            <p:ph idx="1"/>
          </p:nvPr>
        </p:nvSpPr>
        <p:spPr/>
        <p:txBody>
          <a:bodyPr>
            <a:normAutofit/>
          </a:bodyPr>
          <a:lstStyle/>
          <a:p>
            <a:pPr algn="just">
              <a:buFont typeface="Arial" panose="020B0604020202020204" pitchFamily="34" charset="0"/>
              <a:buChar char="•"/>
              <a:tabLst>
                <a:tab pos="2400300" algn="l"/>
              </a:tabLst>
            </a:pPr>
            <a:r>
              <a:rPr lang="en-US" sz="1800" dirty="0">
                <a:effectLst/>
                <a:ea typeface="Times New Roman" panose="02020603050405020304" pitchFamily="18" charset="0"/>
                <a:cs typeface="Times New Roman" panose="02020603050405020304" pitchFamily="18" charset="0"/>
              </a:rPr>
              <a:t>Detached Provision – Offer young people new and exciting opportunities through generic activities. Offer young people social and personal development and support their learning in relation to this. Young people engage in decisions affecting their sessions and the club.</a:t>
            </a:r>
            <a:endParaRPr lang="en-GB" sz="1800" dirty="0">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Young people raise aspirations and increase their employability.</a:t>
            </a:r>
            <a:endParaRPr lang="en-GB" sz="1800" dirty="0">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 Meet needs in more rural areas or target specific areas as and when needed.</a:t>
            </a:r>
            <a:endParaRPr lang="en-GB" sz="1800" dirty="0">
              <a:effectLst/>
              <a:ea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US" sz="1800" dirty="0">
                <a:effectLst/>
                <a:ea typeface="Times New Roman" panose="02020603050405020304" pitchFamily="18" charset="0"/>
                <a:cs typeface="Times New Roman" panose="02020603050405020304" pitchFamily="18" charset="0"/>
              </a:rPr>
              <a:t>Young people engage in wide opportunities in a safe and appropriate environment. Young people learn about acceptable behavior within the community and wider society. Young people are able to function in society in appropriate way. Young people challenge themselves to new experiences.</a:t>
            </a:r>
          </a:p>
          <a:p>
            <a:pPr algn="just">
              <a:buFont typeface="Arial" panose="020B0604020202020204" pitchFamily="34" charset="0"/>
              <a:buChar char="•"/>
            </a:pPr>
            <a:r>
              <a:rPr lang="en-US" sz="1800" dirty="0">
                <a:ea typeface="Times New Roman" panose="02020603050405020304" pitchFamily="18" charset="0"/>
                <a:cs typeface="Times New Roman" panose="02020603050405020304" pitchFamily="18" charset="0"/>
              </a:rPr>
              <a:t>SEND specific session to be held in central youth </a:t>
            </a:r>
            <a:r>
              <a:rPr lang="en-US" sz="1800" dirty="0" err="1">
                <a:ea typeface="Times New Roman" panose="02020603050405020304" pitchFamily="18" charset="0"/>
                <a:cs typeface="Times New Roman" panose="02020603050405020304" pitchFamily="18" charset="0"/>
              </a:rPr>
              <a:t>centre</a:t>
            </a:r>
            <a:r>
              <a:rPr lang="en-US" sz="1800" dirty="0">
                <a:ea typeface="Times New Roman" panose="02020603050405020304" pitchFamily="18" charset="0"/>
                <a:cs typeface="Times New Roman" panose="02020603050405020304" pitchFamily="18" charset="0"/>
              </a:rPr>
              <a:t> in Guildford.</a:t>
            </a:r>
            <a:endParaRPr lang="en-GB" sz="1800" dirty="0">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855632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6F230-326D-43D9-A6B8-CDD1A8F0F3AC}"/>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CACFEC39-7AD1-478A-AC77-B00B11262189}"/>
              </a:ext>
            </a:extLst>
          </p:cNvPr>
          <p:cNvSpPr>
            <a:spLocks noGrp="1"/>
          </p:cNvSpPr>
          <p:nvPr>
            <p:ph idx="1"/>
          </p:nvPr>
        </p:nvSpPr>
        <p:spPr/>
        <p:txBody>
          <a:bodyPr/>
          <a:lstStyle/>
          <a:p>
            <a:pPr marL="0" indent="0">
              <a:buNone/>
            </a:pPr>
            <a:r>
              <a:rPr lang="en-GB" sz="2400" dirty="0"/>
              <a:t>In your group Consider the youth provision you are working in.</a:t>
            </a:r>
          </a:p>
          <a:p>
            <a:pPr>
              <a:buFont typeface="Arial" panose="020B0604020202020204" pitchFamily="34" charset="0"/>
              <a:buChar char="•"/>
            </a:pPr>
            <a:r>
              <a:rPr lang="en-GB" sz="2400" dirty="0"/>
              <a:t>Is the service/youth club a reflective service?</a:t>
            </a:r>
          </a:p>
          <a:p>
            <a:pPr>
              <a:buFont typeface="Arial" panose="020B0604020202020204" pitchFamily="34" charset="0"/>
              <a:buChar char="•"/>
            </a:pPr>
            <a:r>
              <a:rPr lang="en-GB" sz="2400" dirty="0"/>
              <a:t>Are there any needs of the young people not currently being met? </a:t>
            </a:r>
          </a:p>
          <a:p>
            <a:pPr>
              <a:buFont typeface="Arial" panose="020B0604020202020204" pitchFamily="34" charset="0"/>
              <a:buChar char="•"/>
            </a:pPr>
            <a:r>
              <a:rPr lang="en-GB" sz="2400" dirty="0"/>
              <a:t>What provisions could be put in place to work with these young people?</a:t>
            </a:r>
          </a:p>
          <a:p>
            <a:pPr marL="0" indent="0">
              <a:buNone/>
            </a:pPr>
            <a:r>
              <a:rPr lang="en-GB" sz="2400" dirty="0"/>
              <a:t>Feedback</a:t>
            </a:r>
          </a:p>
          <a:p>
            <a:endParaRPr lang="en-GB" dirty="0"/>
          </a:p>
        </p:txBody>
      </p:sp>
    </p:spTree>
    <p:extLst>
      <p:ext uri="{BB962C8B-B14F-4D97-AF65-F5344CB8AC3E}">
        <p14:creationId xmlns:p14="http://schemas.microsoft.com/office/powerpoint/2010/main" val="8624960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41DEB-ED5D-4309-AD05-389FC308E218}"/>
              </a:ext>
            </a:extLst>
          </p:cNvPr>
          <p:cNvSpPr>
            <a:spLocks noGrp="1"/>
          </p:cNvSpPr>
          <p:nvPr>
            <p:ph type="ctrTitle"/>
          </p:nvPr>
        </p:nvSpPr>
        <p:spPr/>
        <p:txBody>
          <a:bodyPr/>
          <a:lstStyle/>
          <a:p>
            <a:r>
              <a:rPr lang="en-GB" dirty="0"/>
              <a:t>Moral Panic and Youth Work </a:t>
            </a:r>
          </a:p>
        </p:txBody>
      </p:sp>
      <p:sp>
        <p:nvSpPr>
          <p:cNvPr id="3" name="Subtitle 2">
            <a:extLst>
              <a:ext uri="{FF2B5EF4-FFF2-40B4-BE49-F238E27FC236}">
                <a16:creationId xmlns:a16="http://schemas.microsoft.com/office/drawing/2014/main" id="{52B6FAB2-1491-4D4C-9586-EBB88B491DA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023796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AF9D1-FB91-4921-A138-B392E110316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5A86774-73A4-4B65-8BC5-5C7C8D818120}"/>
              </a:ext>
            </a:extLst>
          </p:cNvPr>
          <p:cNvSpPr>
            <a:spLocks noGrp="1"/>
          </p:cNvSpPr>
          <p:nvPr>
            <p:ph idx="1"/>
          </p:nvPr>
        </p:nvSpPr>
        <p:spPr/>
        <p:txBody>
          <a:bodyPr>
            <a:normAutofit/>
          </a:bodyPr>
          <a:lstStyle/>
          <a:p>
            <a:pPr>
              <a:spcBef>
                <a:spcPts val="600"/>
              </a:spcBef>
              <a:spcAft>
                <a:spcPts val="600"/>
              </a:spcAft>
            </a:pPr>
            <a:r>
              <a:rPr lang="en-GB" altLang="en-US" sz="2400" dirty="0"/>
              <a:t>In this group can you</a:t>
            </a:r>
          </a:p>
          <a:p>
            <a:pPr>
              <a:spcBef>
                <a:spcPts val="600"/>
              </a:spcBef>
              <a:spcAft>
                <a:spcPts val="600"/>
              </a:spcAft>
              <a:buFont typeface="Arial" panose="020B0604020202020204" pitchFamily="34" charset="0"/>
              <a:buChar char="•"/>
            </a:pPr>
            <a:r>
              <a:rPr lang="en-GB" altLang="en-US" sz="2400" dirty="0"/>
              <a:t>Write down all the negative things that you have heard about young people </a:t>
            </a:r>
          </a:p>
          <a:p>
            <a:pPr>
              <a:spcBef>
                <a:spcPts val="600"/>
              </a:spcBef>
              <a:spcAft>
                <a:spcPts val="600"/>
              </a:spcAft>
              <a:buFont typeface="Arial" panose="020B0604020202020204" pitchFamily="34" charset="0"/>
              <a:buChar char="•"/>
            </a:pPr>
            <a:r>
              <a:rPr lang="en-GB" altLang="en-US" sz="2400" dirty="0"/>
              <a:t>Then write a list of all the positive things you have heard regarding young people.</a:t>
            </a:r>
          </a:p>
          <a:p>
            <a:pPr marL="0" indent="0">
              <a:spcBef>
                <a:spcPts val="600"/>
              </a:spcBef>
              <a:spcAft>
                <a:spcPts val="600"/>
              </a:spcAft>
              <a:buNone/>
            </a:pPr>
            <a:r>
              <a:rPr lang="en-GB" altLang="en-US" sz="2400" dirty="0"/>
              <a:t>Consider the media, what you hear on the street, general assumptions of young people</a:t>
            </a:r>
          </a:p>
          <a:p>
            <a:pPr>
              <a:spcBef>
                <a:spcPts val="600"/>
              </a:spcBef>
              <a:spcAft>
                <a:spcPts val="600"/>
              </a:spcAft>
              <a:buFont typeface="Arial" panose="020B0604020202020204" pitchFamily="34" charset="0"/>
              <a:buChar char="•"/>
            </a:pPr>
            <a:endParaRPr lang="en-GB" altLang="en-US" sz="2400" dirty="0"/>
          </a:p>
          <a:p>
            <a:endParaRPr lang="en-GB" dirty="0"/>
          </a:p>
        </p:txBody>
      </p:sp>
    </p:spTree>
    <p:extLst>
      <p:ext uri="{BB962C8B-B14F-4D97-AF65-F5344CB8AC3E}">
        <p14:creationId xmlns:p14="http://schemas.microsoft.com/office/powerpoint/2010/main" val="8383203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9E9A-6EC0-456C-AA2E-293092C0D94A}"/>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5DE8EDDA-C4A4-4EED-9B74-EB485B926EB6}"/>
              </a:ext>
            </a:extLst>
          </p:cNvPr>
          <p:cNvSpPr>
            <a:spLocks noGrp="1"/>
          </p:cNvSpPr>
          <p:nvPr>
            <p:ph idx="1"/>
          </p:nvPr>
        </p:nvSpPr>
        <p:spPr/>
        <p:txBody>
          <a:bodyPr/>
          <a:lstStyle/>
          <a:p>
            <a:pPr>
              <a:buFont typeface="Arial" panose="020B0604020202020204" pitchFamily="34" charset="0"/>
              <a:buChar char="•"/>
            </a:pPr>
            <a:r>
              <a:rPr lang="en-GB" sz="2400" dirty="0"/>
              <a:t>If we compare our 2 lists… </a:t>
            </a:r>
          </a:p>
          <a:p>
            <a:pPr>
              <a:buFont typeface="Arial" panose="020B0604020202020204" pitchFamily="34" charset="0"/>
              <a:buChar char="•"/>
            </a:pPr>
            <a:r>
              <a:rPr lang="en-GB" sz="2400" dirty="0"/>
              <a:t>What was the easier list to come up with? Why?</a:t>
            </a:r>
          </a:p>
          <a:p>
            <a:pPr>
              <a:buFont typeface="Arial" panose="020B0604020202020204" pitchFamily="34" charset="0"/>
              <a:buChar char="•"/>
            </a:pPr>
            <a:r>
              <a:rPr lang="en-GB" sz="2400" dirty="0"/>
              <a:t>Do we have different views because of the roles we have as youth workers?</a:t>
            </a:r>
          </a:p>
          <a:p>
            <a:endParaRPr lang="en-GB" dirty="0"/>
          </a:p>
        </p:txBody>
      </p:sp>
    </p:spTree>
    <p:extLst>
      <p:ext uri="{BB962C8B-B14F-4D97-AF65-F5344CB8AC3E}">
        <p14:creationId xmlns:p14="http://schemas.microsoft.com/office/powerpoint/2010/main" val="31046150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83147-F6EA-48DE-AF8E-8473328F0E4D}"/>
              </a:ext>
            </a:extLst>
          </p:cNvPr>
          <p:cNvSpPr>
            <a:spLocks noGrp="1"/>
          </p:cNvSpPr>
          <p:nvPr>
            <p:ph type="title"/>
          </p:nvPr>
        </p:nvSpPr>
        <p:spPr/>
        <p:txBody>
          <a:bodyPr/>
          <a:lstStyle/>
          <a:p>
            <a:r>
              <a:rPr lang="en-GB" dirty="0"/>
              <a:t>Representation of young people</a:t>
            </a:r>
          </a:p>
        </p:txBody>
      </p:sp>
      <p:sp>
        <p:nvSpPr>
          <p:cNvPr id="3" name="Content Placeholder 2">
            <a:extLst>
              <a:ext uri="{FF2B5EF4-FFF2-40B4-BE49-F238E27FC236}">
                <a16:creationId xmlns:a16="http://schemas.microsoft.com/office/drawing/2014/main" id="{05FC0CA4-AF62-4719-BD47-7FFECD53E233}"/>
              </a:ext>
            </a:extLst>
          </p:cNvPr>
          <p:cNvSpPr>
            <a:spLocks noGrp="1"/>
          </p:cNvSpPr>
          <p:nvPr>
            <p:ph idx="1"/>
          </p:nvPr>
        </p:nvSpPr>
        <p:spPr/>
        <p:txBody>
          <a:bodyPr/>
          <a:lstStyle/>
          <a:p>
            <a:r>
              <a:rPr lang="en-GB" sz="2400"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a:t>
            </a:r>
          </a:p>
          <a:p>
            <a:r>
              <a:rPr lang="en-GB" dirty="0"/>
              <a:t>(Adams and </a:t>
            </a:r>
            <a:r>
              <a:rPr lang="en-GB" dirty="0" err="1"/>
              <a:t>Berzonsky</a:t>
            </a:r>
            <a:r>
              <a:rPr lang="en-GB" dirty="0"/>
              <a:t>, 2006, p. xxii). </a:t>
            </a:r>
          </a:p>
          <a:p>
            <a:endParaRPr lang="en-GB" dirty="0"/>
          </a:p>
        </p:txBody>
      </p:sp>
    </p:spTree>
    <p:extLst>
      <p:ext uri="{BB962C8B-B14F-4D97-AF65-F5344CB8AC3E}">
        <p14:creationId xmlns:p14="http://schemas.microsoft.com/office/powerpoint/2010/main" val="27682413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856A6-5A45-4F21-AB81-7236E490C5A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3D5035-E93A-4472-BB8E-07C3B02D0D6B}"/>
              </a:ext>
            </a:extLst>
          </p:cNvPr>
          <p:cNvSpPr>
            <a:spLocks noGrp="1"/>
          </p:cNvSpPr>
          <p:nvPr>
            <p:ph idx="1"/>
          </p:nvPr>
        </p:nvSpPr>
        <p:spPr/>
        <p:txBody>
          <a:bodyPr/>
          <a:lstStyle/>
          <a:p>
            <a:pPr>
              <a:buFont typeface="Arial" panose="020B0604020202020204" pitchFamily="34" charset="0"/>
              <a:buChar char="•"/>
            </a:pPr>
            <a:r>
              <a:rPr lang="en-US" altLang="en-US" dirty="0"/>
              <a:t>A lot of the discussions around young people to focuses on the negative images and behavior.</a:t>
            </a:r>
          </a:p>
          <a:p>
            <a:pPr>
              <a:buFont typeface="Arial" panose="020B0604020202020204" pitchFamily="34" charset="0"/>
              <a:buChar char="•"/>
            </a:pPr>
            <a:r>
              <a:rPr lang="en-US" altLang="en-US" dirty="0"/>
              <a:t>Young people are portrayed by the media, politics and society in general as troubled and troublesome, politically apathetic, risk takers and as self interested. </a:t>
            </a:r>
          </a:p>
          <a:p>
            <a:pPr>
              <a:buFont typeface="Arial" panose="020B0604020202020204" pitchFamily="34" charset="0"/>
              <a:buChar char="•"/>
            </a:pPr>
            <a:r>
              <a:rPr lang="en-US" altLang="en-US" dirty="0"/>
              <a:t>However, reality is that, many young people are actively engaged as citizens in their local, national and international communities </a:t>
            </a:r>
          </a:p>
          <a:p>
            <a:pPr>
              <a:buFont typeface="Arial" panose="020B0604020202020204" pitchFamily="34" charset="0"/>
              <a:buChar char="•"/>
            </a:pPr>
            <a:r>
              <a:rPr lang="en-US" altLang="en-US" dirty="0"/>
              <a:t>Young people are a positive action for change working towards better rights and an improved way of life for themselves and others. </a:t>
            </a:r>
          </a:p>
          <a:p>
            <a:pPr>
              <a:buFont typeface="Arial" panose="020B0604020202020204" pitchFamily="34" charset="0"/>
              <a:buChar char="•"/>
            </a:pPr>
            <a:r>
              <a:rPr lang="en-US" altLang="en-US" dirty="0"/>
              <a:t>This has been supported by research such as that carried out by Kar &amp; Devi (2018)</a:t>
            </a:r>
          </a:p>
        </p:txBody>
      </p:sp>
    </p:spTree>
    <p:extLst>
      <p:ext uri="{BB962C8B-B14F-4D97-AF65-F5344CB8AC3E}">
        <p14:creationId xmlns:p14="http://schemas.microsoft.com/office/powerpoint/2010/main" val="34114162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DAC13-7981-4C8C-8C29-F3D977BFDF6B}"/>
              </a:ext>
            </a:extLst>
          </p:cNvPr>
          <p:cNvSpPr>
            <a:spLocks noGrp="1"/>
          </p:cNvSpPr>
          <p:nvPr>
            <p:ph type="title"/>
          </p:nvPr>
        </p:nvSpPr>
        <p:spPr/>
        <p:txBody>
          <a:bodyPr/>
          <a:lstStyle/>
          <a:p>
            <a:r>
              <a:rPr lang="en-GB" dirty="0"/>
              <a:t>What is a moral panic?</a:t>
            </a:r>
          </a:p>
        </p:txBody>
      </p:sp>
      <p:sp>
        <p:nvSpPr>
          <p:cNvPr id="3" name="Content Placeholder 2">
            <a:extLst>
              <a:ext uri="{FF2B5EF4-FFF2-40B4-BE49-F238E27FC236}">
                <a16:creationId xmlns:a16="http://schemas.microsoft.com/office/drawing/2014/main" id="{D7AB4BA5-54AF-4808-9F44-6873E102E009}"/>
              </a:ext>
            </a:extLst>
          </p:cNvPr>
          <p:cNvSpPr>
            <a:spLocks noGrp="1"/>
          </p:cNvSpPr>
          <p:nvPr>
            <p:ph idx="1"/>
          </p:nvPr>
        </p:nvSpPr>
        <p:spPr/>
        <p:txBody>
          <a:bodyPr>
            <a:normAutofit/>
          </a:bodyPr>
          <a:lstStyle/>
          <a:p>
            <a:pPr>
              <a:buFont typeface="Arial" panose="020B0604020202020204" pitchFamily="34" charset="0"/>
              <a:buChar char="•"/>
            </a:pPr>
            <a:r>
              <a:rPr lang="en-GB" dirty="0"/>
              <a:t>What’s your definition of a moral panic?</a:t>
            </a:r>
          </a:p>
          <a:p>
            <a:pPr>
              <a:buFont typeface="Arial" panose="020B0604020202020204" pitchFamily="34" charset="0"/>
              <a:buChar char="•"/>
            </a:pPr>
            <a:r>
              <a:rPr lang="en-US" altLang="en-US" sz="1800" dirty="0"/>
              <a:t>Cohen (1972) defines the occurrence of a moral panic as: A condition, episode, person or group of persons (who) emerged to become defined as a threat to societal values and interest. </a:t>
            </a:r>
          </a:p>
          <a:p>
            <a:pPr>
              <a:buFont typeface="Arial" panose="020B0604020202020204" pitchFamily="34" charset="0"/>
              <a:buChar char="•"/>
            </a:pPr>
            <a:r>
              <a:rPr lang="en-US" altLang="en-US" sz="1800" dirty="0"/>
              <a:t>Moral Panic occurs when a condition, episode, person or group of people (in our case young people) emerges to become defined as a threat to social values and interests.</a:t>
            </a:r>
          </a:p>
          <a:p>
            <a:pPr>
              <a:buFont typeface="Arial" panose="020B0604020202020204" pitchFamily="34" charset="0"/>
              <a:buChar char="•"/>
            </a:pPr>
            <a:r>
              <a:rPr lang="en-GB" altLang="en-US" sz="1800" dirty="0"/>
              <a:t>Cohen is not saying here that a particular issue, risk or threat does not exist but that it may be exaggerated out of proportion by those he describes as moral entrepreneurs such as the media, politicians, or other viewed as in authority or as ‘experts’. </a:t>
            </a:r>
          </a:p>
          <a:p>
            <a:endParaRPr lang="en-US" altLang="en-US" sz="1800" dirty="0"/>
          </a:p>
          <a:p>
            <a:endParaRPr lang="en-GB" dirty="0"/>
          </a:p>
        </p:txBody>
      </p:sp>
    </p:spTree>
    <p:extLst>
      <p:ext uri="{BB962C8B-B14F-4D97-AF65-F5344CB8AC3E}">
        <p14:creationId xmlns:p14="http://schemas.microsoft.com/office/powerpoint/2010/main" val="397132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3C213-95D7-4C14-B8D4-99BA9672F4ED}"/>
              </a:ext>
            </a:extLst>
          </p:cNvPr>
          <p:cNvSpPr>
            <a:spLocks noGrp="1"/>
          </p:cNvSpPr>
          <p:nvPr>
            <p:ph type="title"/>
          </p:nvPr>
        </p:nvSpPr>
        <p:spPr/>
        <p:txBody>
          <a:bodyPr/>
          <a:lstStyle/>
          <a:p>
            <a:r>
              <a:rPr lang="en-GB" dirty="0"/>
              <a:t>Cohen’s 5 stages of moral panic</a:t>
            </a:r>
          </a:p>
        </p:txBody>
      </p:sp>
      <p:sp>
        <p:nvSpPr>
          <p:cNvPr id="3" name="Content Placeholder 2">
            <a:extLst>
              <a:ext uri="{FF2B5EF4-FFF2-40B4-BE49-F238E27FC236}">
                <a16:creationId xmlns:a16="http://schemas.microsoft.com/office/drawing/2014/main" id="{44701928-E5D2-41C6-9854-F52B8CAD5FBA}"/>
              </a:ext>
            </a:extLst>
          </p:cNvPr>
          <p:cNvSpPr>
            <a:spLocks noGrp="1"/>
          </p:cNvSpPr>
          <p:nvPr>
            <p:ph idx="1"/>
          </p:nvPr>
        </p:nvSpPr>
        <p:spPr/>
        <p:txBody>
          <a:bodyPr/>
          <a:lstStyle/>
          <a:p>
            <a:pPr algn="l"/>
            <a:r>
              <a:rPr lang="en-GB" b="0" i="0" dirty="0">
                <a:solidFill>
                  <a:srgbClr val="333333"/>
                </a:solidFill>
                <a:effectLst/>
                <a:latin typeface="Source Sans Pro" panose="020B0503030403020204" pitchFamily="34" charset="0"/>
              </a:rPr>
              <a:t>Cohen defined his five stages of moral panic as:</a:t>
            </a:r>
          </a:p>
          <a:p>
            <a:pPr algn="l"/>
            <a:r>
              <a:rPr lang="en-GB" b="0" i="0" dirty="0">
                <a:solidFill>
                  <a:srgbClr val="333333"/>
                </a:solidFill>
                <a:effectLst/>
                <a:latin typeface="Source Sans Pro" panose="020B0503030403020204" pitchFamily="34" charset="0"/>
              </a:rPr>
              <a:t>1. Something or someone is defined as a threat to values or interests</a:t>
            </a:r>
          </a:p>
          <a:p>
            <a:pPr algn="l"/>
            <a:r>
              <a:rPr lang="en-GB" b="0" i="0" dirty="0">
                <a:solidFill>
                  <a:srgbClr val="333333"/>
                </a:solidFill>
                <a:effectLst/>
                <a:latin typeface="Source Sans Pro" panose="020B0503030403020204" pitchFamily="34" charset="0"/>
              </a:rPr>
              <a:t>2. This threat is depicted in an easily recognisable form by the media</a:t>
            </a:r>
          </a:p>
          <a:p>
            <a:pPr algn="l"/>
            <a:r>
              <a:rPr lang="en-GB" b="0" i="0" dirty="0">
                <a:solidFill>
                  <a:srgbClr val="333333"/>
                </a:solidFill>
                <a:effectLst/>
                <a:latin typeface="Source Sans Pro" panose="020B0503030403020204" pitchFamily="34" charset="0"/>
              </a:rPr>
              <a:t>3. There is a rapid build-up of public concern</a:t>
            </a:r>
          </a:p>
          <a:p>
            <a:pPr algn="l"/>
            <a:r>
              <a:rPr lang="en-GB" b="0" i="0" dirty="0">
                <a:solidFill>
                  <a:srgbClr val="333333"/>
                </a:solidFill>
                <a:effectLst/>
                <a:latin typeface="Source Sans Pro" panose="020B0503030403020204" pitchFamily="34" charset="0"/>
              </a:rPr>
              <a:t>4. There is a response from authorities or opinion makers</a:t>
            </a:r>
          </a:p>
          <a:p>
            <a:pPr algn="l"/>
            <a:r>
              <a:rPr lang="en-GB" b="0" i="0" dirty="0">
                <a:solidFill>
                  <a:srgbClr val="333333"/>
                </a:solidFill>
                <a:effectLst/>
                <a:latin typeface="Source Sans Pro" panose="020B0503030403020204" pitchFamily="34" charset="0"/>
              </a:rPr>
              <a:t>5. The panic recedes or results in social changes</a:t>
            </a:r>
          </a:p>
          <a:p>
            <a:r>
              <a:rPr lang="en-GB" dirty="0"/>
              <a:t>Writing at the time of Mods and Rockers </a:t>
            </a:r>
            <a:r>
              <a:rPr lang="en-GB" dirty="0">
                <a:hlinkClick r:id="rId2"/>
              </a:rPr>
              <a:t>https://www.youtube.com/watch?v=r61ks18Bd7I</a:t>
            </a:r>
            <a:r>
              <a:rPr lang="en-GB" dirty="0"/>
              <a:t> </a:t>
            </a:r>
          </a:p>
        </p:txBody>
      </p:sp>
    </p:spTree>
    <p:extLst>
      <p:ext uri="{BB962C8B-B14F-4D97-AF65-F5344CB8AC3E}">
        <p14:creationId xmlns:p14="http://schemas.microsoft.com/office/powerpoint/2010/main" val="11770424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0D787-7999-4103-83CC-BF95E7015E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2E02C8-1017-4F7B-9FFA-864400B4C493}"/>
              </a:ext>
            </a:extLst>
          </p:cNvPr>
          <p:cNvSpPr>
            <a:spLocks noGrp="1"/>
          </p:cNvSpPr>
          <p:nvPr>
            <p:ph idx="1"/>
          </p:nvPr>
        </p:nvSpPr>
        <p:spPr/>
        <p:txBody>
          <a:bodyPr/>
          <a:lstStyle/>
          <a:p>
            <a:r>
              <a:rPr lang="en-GB" altLang="en-US" dirty="0"/>
              <a:t>This concentrates on new ‘panics’ or issues that replace the old ones</a:t>
            </a:r>
          </a:p>
          <a:p>
            <a:r>
              <a:rPr lang="en-GB" altLang="en-US" dirty="0"/>
              <a:t>This can result in an issue being exaggerated to such an extent that it becomes more difficult to debate and discuss. </a:t>
            </a:r>
          </a:p>
          <a:p>
            <a:r>
              <a:rPr lang="en-GB" altLang="en-US" dirty="0"/>
              <a:t>It becomes surrounded by myth and misinformation</a:t>
            </a:r>
          </a:p>
          <a:p>
            <a:r>
              <a:rPr lang="en-GB" altLang="en-US" sz="1800" dirty="0"/>
              <a:t>The issue itself can sometimes become a taboo subject, which may lead to misinterpretation and individual and groups become uniformed or misinformed about the facts. </a:t>
            </a:r>
          </a:p>
          <a:p>
            <a:r>
              <a:rPr lang="en-GB" altLang="en-US" sz="1800" dirty="0"/>
              <a:t>This can lead to the creation of stereotypes and prejudices that result in what is often termed </a:t>
            </a:r>
            <a:r>
              <a:rPr lang="en-GB" altLang="en-US" sz="1800" i="1" dirty="0"/>
              <a:t>Knee-jerk</a:t>
            </a:r>
            <a:r>
              <a:rPr lang="en-GB" altLang="en-US" sz="1800" dirty="0"/>
              <a:t> policy reaction or overly disproportionate initiatives to tackle the issue. </a:t>
            </a:r>
          </a:p>
          <a:p>
            <a:endParaRPr lang="en-GB" dirty="0"/>
          </a:p>
        </p:txBody>
      </p:sp>
    </p:spTree>
    <p:extLst>
      <p:ext uri="{BB962C8B-B14F-4D97-AF65-F5344CB8AC3E}">
        <p14:creationId xmlns:p14="http://schemas.microsoft.com/office/powerpoint/2010/main" val="16300864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93FF9-EFA4-4F61-921B-C5B175D8F4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2CD47F-0010-4D30-B1B4-38C124584930}"/>
              </a:ext>
            </a:extLst>
          </p:cNvPr>
          <p:cNvSpPr>
            <a:spLocks noGrp="1"/>
          </p:cNvSpPr>
          <p:nvPr>
            <p:ph idx="1"/>
          </p:nvPr>
        </p:nvSpPr>
        <p:spPr/>
        <p:txBody>
          <a:bodyPr>
            <a:normAutofit fontScale="92500" lnSpcReduction="10000"/>
          </a:bodyPr>
          <a:lstStyle/>
          <a:p>
            <a:r>
              <a:rPr lang="en-GB" altLang="en-US" sz="2000" dirty="0"/>
              <a:t>Can you think of any ‘moral panics’ when considering young people?</a:t>
            </a:r>
          </a:p>
          <a:p>
            <a:r>
              <a:rPr lang="en-GB" dirty="0"/>
              <a:t>Young men and crime… where are the young women?</a:t>
            </a:r>
          </a:p>
          <a:p>
            <a:r>
              <a:rPr lang="en-GB" dirty="0"/>
              <a:t>CSE and young women… where are the young men?</a:t>
            </a:r>
          </a:p>
          <a:p>
            <a:r>
              <a:rPr lang="en-GB" dirty="0"/>
              <a:t>Young people spend too much time on screens</a:t>
            </a:r>
          </a:p>
          <a:p>
            <a:r>
              <a:rPr lang="en-GB" dirty="0"/>
              <a:t>Antisocial behaviour of young people</a:t>
            </a:r>
          </a:p>
          <a:p>
            <a:r>
              <a:rPr lang="en-GB" dirty="0"/>
              <a:t>‘Hoodies’</a:t>
            </a:r>
          </a:p>
          <a:p>
            <a:r>
              <a:rPr lang="en-GB" dirty="0"/>
              <a:t>Social media</a:t>
            </a:r>
          </a:p>
          <a:p>
            <a:r>
              <a:rPr lang="en-GB" dirty="0"/>
              <a:t>NEET, RONI</a:t>
            </a:r>
          </a:p>
          <a:p>
            <a:endParaRPr lang="en-GB" dirty="0"/>
          </a:p>
        </p:txBody>
      </p:sp>
    </p:spTree>
    <p:extLst>
      <p:ext uri="{BB962C8B-B14F-4D97-AF65-F5344CB8AC3E}">
        <p14:creationId xmlns:p14="http://schemas.microsoft.com/office/powerpoint/2010/main" val="623495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148C5-9EE2-4880-B788-2A8F36DAC100}"/>
              </a:ext>
            </a:extLst>
          </p:cNvPr>
          <p:cNvSpPr>
            <a:spLocks noGrp="1"/>
          </p:cNvSpPr>
          <p:nvPr>
            <p:ph type="title"/>
          </p:nvPr>
        </p:nvSpPr>
        <p:spPr/>
        <p:txBody>
          <a:bodyPr/>
          <a:lstStyle/>
          <a:p>
            <a:r>
              <a:rPr lang="en-GB" dirty="0"/>
              <a:t>Impact on policy</a:t>
            </a:r>
          </a:p>
        </p:txBody>
      </p:sp>
      <p:sp>
        <p:nvSpPr>
          <p:cNvPr id="3" name="Content Placeholder 2">
            <a:extLst>
              <a:ext uri="{FF2B5EF4-FFF2-40B4-BE49-F238E27FC236}">
                <a16:creationId xmlns:a16="http://schemas.microsoft.com/office/drawing/2014/main" id="{C6E64BED-421D-4B7C-946A-3CA298861018}"/>
              </a:ext>
            </a:extLst>
          </p:cNvPr>
          <p:cNvSpPr>
            <a:spLocks noGrp="1"/>
          </p:cNvSpPr>
          <p:nvPr>
            <p:ph idx="1"/>
          </p:nvPr>
        </p:nvSpPr>
        <p:spPr/>
        <p:txBody>
          <a:bodyPr/>
          <a:lstStyle/>
          <a:p>
            <a:r>
              <a:rPr lang="en-GB" dirty="0"/>
              <a:t>Can you think of any situations where a moral panic has feed into policy and funding for young people?</a:t>
            </a:r>
          </a:p>
          <a:p>
            <a:r>
              <a:rPr lang="en-GB" dirty="0"/>
              <a:t>Healthy lifestyles</a:t>
            </a:r>
          </a:p>
          <a:p>
            <a:r>
              <a:rPr lang="en-GB" dirty="0"/>
              <a:t>5 areas of wellbeing</a:t>
            </a:r>
          </a:p>
          <a:p>
            <a:r>
              <a:rPr lang="en-GB" dirty="0"/>
              <a:t>CSE and young women</a:t>
            </a:r>
          </a:p>
          <a:p>
            <a:r>
              <a:rPr lang="en-GB" dirty="0"/>
              <a:t>NEET</a:t>
            </a:r>
          </a:p>
          <a:p>
            <a:r>
              <a:rPr lang="en-GB" dirty="0"/>
              <a:t>Street sport</a:t>
            </a:r>
          </a:p>
          <a:p>
            <a:r>
              <a:rPr lang="en-GB" dirty="0"/>
              <a:t>Are these services reflective services?</a:t>
            </a:r>
          </a:p>
          <a:p>
            <a:endParaRPr lang="en-GB" dirty="0"/>
          </a:p>
          <a:p>
            <a:endParaRPr lang="en-GB" dirty="0"/>
          </a:p>
        </p:txBody>
      </p:sp>
    </p:spTree>
    <p:extLst>
      <p:ext uri="{BB962C8B-B14F-4D97-AF65-F5344CB8AC3E}">
        <p14:creationId xmlns:p14="http://schemas.microsoft.com/office/powerpoint/2010/main" val="1297653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5D022-5661-4B4A-9558-B5A0D3CF2F8D}"/>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C06731A8-CE1A-4BAC-BFC6-56096382AC1B}"/>
              </a:ext>
            </a:extLst>
          </p:cNvPr>
          <p:cNvSpPr>
            <a:spLocks noGrp="1"/>
          </p:cNvSpPr>
          <p:nvPr>
            <p:ph idx="1"/>
          </p:nvPr>
        </p:nvSpPr>
        <p:spPr/>
        <p:txBody>
          <a:bodyPr/>
          <a:lstStyle/>
          <a:p>
            <a:r>
              <a:rPr lang="en-GB" sz="18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a:t>
            </a:r>
            <a:r>
              <a:rPr lang="en-GB" sz="1800" dirty="0">
                <a:solidFill>
                  <a:srgbClr val="201F1E"/>
                </a:solidFill>
                <a:effectLst/>
                <a:latin typeface="inherit"/>
                <a:ea typeface="Calibri" panose="020F0502020204030204" pitchFamily="34" charset="0"/>
                <a:cs typeface="Calibri" panose="020F0502020204030204" pitchFamily="34" charset="0"/>
              </a:rPr>
              <a:t>CLD Standards Council Scotland, 2019</a:t>
            </a:r>
            <a:r>
              <a:rPr lang="en-GB" sz="18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9433070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79E28-74F0-4CFF-B53A-E8DBCAC6AB70}"/>
              </a:ext>
            </a:extLst>
          </p:cNvPr>
          <p:cNvSpPr>
            <a:spLocks noGrp="1"/>
          </p:cNvSpPr>
          <p:nvPr>
            <p:ph type="title"/>
          </p:nvPr>
        </p:nvSpPr>
        <p:spPr/>
        <p:txBody>
          <a:bodyPr/>
          <a:lstStyle/>
          <a:p>
            <a:r>
              <a:rPr lang="en-GB" dirty="0"/>
              <a:t>Resources and useful links</a:t>
            </a:r>
          </a:p>
        </p:txBody>
      </p:sp>
      <p:sp>
        <p:nvSpPr>
          <p:cNvPr id="3" name="Content Placeholder 2">
            <a:extLst>
              <a:ext uri="{FF2B5EF4-FFF2-40B4-BE49-F238E27FC236}">
                <a16:creationId xmlns:a16="http://schemas.microsoft.com/office/drawing/2014/main" id="{FEECA04A-3FD6-44CC-AA8F-CAB04EDECEDF}"/>
              </a:ext>
            </a:extLst>
          </p:cNvPr>
          <p:cNvSpPr>
            <a:spLocks noGrp="1"/>
          </p:cNvSpPr>
          <p:nvPr>
            <p:ph idx="1"/>
          </p:nvPr>
        </p:nvSpPr>
        <p:spPr/>
        <p:txBody>
          <a:bodyPr>
            <a:normAutofit fontScale="85000" lnSpcReduction="20000"/>
          </a:bodyPr>
          <a:lstStyle/>
          <a:p>
            <a:r>
              <a:rPr lang="en-GB" dirty="0"/>
              <a:t>Adams, G. R. &amp; </a:t>
            </a:r>
            <a:r>
              <a:rPr lang="en-GB" dirty="0" err="1"/>
              <a:t>Berzonsky</a:t>
            </a:r>
            <a:r>
              <a:rPr lang="en-GB" dirty="0"/>
              <a:t>. M. D. (Eds.) (2006) </a:t>
            </a:r>
            <a:r>
              <a:rPr lang="en-GB" i="1" dirty="0"/>
              <a:t>Blackwell Handbook of Adolescence</a:t>
            </a:r>
            <a:r>
              <a:rPr lang="en-GB" dirty="0"/>
              <a:t> Oxford: Blackwell Publishing</a:t>
            </a:r>
            <a:endParaRPr lang="en-GB" i="1" dirty="0"/>
          </a:p>
          <a:p>
            <a:r>
              <a:rPr lang="en-GB" dirty="0"/>
              <a:t>Cohen, S. (1978) </a:t>
            </a:r>
            <a:r>
              <a:rPr lang="en-GB" i="1" dirty="0"/>
              <a:t>Folk Devils and Moral Panics, </a:t>
            </a:r>
            <a:r>
              <a:rPr lang="en-GB" dirty="0"/>
              <a:t>London: MacGibbon and Kee</a:t>
            </a:r>
          </a:p>
          <a:p>
            <a:r>
              <a:rPr lang="en-GB" dirty="0"/>
              <a:t>Kar, S. &amp; Devi, R (2018) ‘Pro social tendency among adolescents: An exploratory study’ </a:t>
            </a:r>
            <a:r>
              <a:rPr lang="en-GB" i="1" dirty="0"/>
              <a:t>PEDAGOGIKA.SK</a:t>
            </a:r>
            <a:r>
              <a:rPr lang="en-GB" dirty="0"/>
              <a:t>, Vol. 9, </a:t>
            </a:r>
            <a:r>
              <a:rPr lang="en-GB" dirty="0" err="1"/>
              <a:t>Iss</a:t>
            </a:r>
            <a:r>
              <a:rPr lang="en-GB" dirty="0"/>
              <a:t>. 4, pp.196-205</a:t>
            </a:r>
          </a:p>
          <a:p>
            <a:r>
              <a:rPr lang="en-GB" dirty="0"/>
              <a:t>Mitchell </a:t>
            </a:r>
            <a:r>
              <a:rPr lang="en-GB" i="1" dirty="0"/>
              <a:t>et al</a:t>
            </a:r>
            <a:r>
              <a:rPr lang="en-GB" dirty="0"/>
              <a:t> (2009) </a:t>
            </a:r>
            <a:r>
              <a:rPr lang="en-GB" i="1" dirty="0"/>
              <a:t>'It seems that we can only be interesting if we are smoking, snorting or stabbing’</a:t>
            </a:r>
            <a:r>
              <a:rPr lang="en-GB" dirty="0"/>
              <a:t> The Guardian Available at: </a:t>
            </a:r>
            <a:r>
              <a:rPr lang="en-GB" dirty="0">
                <a:hlinkClick r:id="rId2"/>
              </a:rPr>
              <a:t>https://www.theguardian.com/society/2009/apr/15/stereotypes-young-people</a:t>
            </a:r>
            <a:r>
              <a:rPr lang="en-GB" dirty="0"/>
              <a:t> [Accessed 09/20/2020]</a:t>
            </a:r>
            <a:endParaRPr lang="en-GB" i="1" dirty="0"/>
          </a:p>
          <a:p>
            <a:r>
              <a:rPr lang="en-GB" dirty="0"/>
              <a:t>Phillips, L. (2008) </a:t>
            </a:r>
            <a:r>
              <a:rPr lang="en-GB" i="1" dirty="0"/>
              <a:t>Mischief: Hoodies Can Be Goodies</a:t>
            </a:r>
            <a:r>
              <a:rPr lang="en-GB" dirty="0"/>
              <a:t>  Available at: </a:t>
            </a:r>
            <a:r>
              <a:rPr lang="en-GB" dirty="0">
                <a:hlinkClick r:id="rId3"/>
              </a:rPr>
              <a:t>https://vimeo.com/189317752 </a:t>
            </a:r>
            <a:r>
              <a:rPr lang="en-GB" dirty="0"/>
              <a:t> [Accessed 09/20/2020]</a:t>
            </a:r>
          </a:p>
          <a:p>
            <a:r>
              <a:rPr lang="en-GB" i="1" dirty="0">
                <a:hlinkClick r:id="rId4"/>
              </a:rPr>
              <a:t>https://discoversociety.org/2014/02/15/moral-panics-and-youth-crime-where-are-the-girls/</a:t>
            </a:r>
            <a:r>
              <a:rPr lang="en-GB" i="1" dirty="0"/>
              <a:t> </a:t>
            </a:r>
          </a:p>
          <a:p>
            <a:r>
              <a:rPr lang="en-GB" i="1" dirty="0">
                <a:hlinkClick r:id="rId5"/>
              </a:rPr>
              <a:t>https://www.outwardbound.org.uk/blog/screen-time-moral-panic-or-genuine-risk</a:t>
            </a:r>
            <a:r>
              <a:rPr lang="en-GB" i="1" dirty="0"/>
              <a:t> </a:t>
            </a:r>
          </a:p>
          <a:p>
            <a:endParaRPr lang="en-GB" i="1" dirty="0"/>
          </a:p>
          <a:p>
            <a:endParaRPr lang="en-GB" dirty="0"/>
          </a:p>
        </p:txBody>
      </p:sp>
    </p:spTree>
    <p:extLst>
      <p:ext uri="{BB962C8B-B14F-4D97-AF65-F5344CB8AC3E}">
        <p14:creationId xmlns:p14="http://schemas.microsoft.com/office/powerpoint/2010/main" val="783403443"/>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emplate>{DE3E0E55-EBC2-4D14-8246-FAECE1A7DFE0}tf56160789_win32</Template>
  <TotalTime>388</TotalTime>
  <Words>2790</Words>
  <Application>Microsoft Office PowerPoint</Application>
  <PresentationFormat>Widescreen</PresentationFormat>
  <Paragraphs>233</Paragraphs>
  <Slides>39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Bookman Old Style</vt:lpstr>
      <vt:lpstr>Calibri</vt:lpstr>
      <vt:lpstr>Franklin Gothic Book</vt:lpstr>
      <vt:lpstr>inherit</vt:lpstr>
      <vt:lpstr>Source Sans Pro</vt:lpstr>
      <vt:lpstr>1_RetrospectVTI</vt:lpstr>
      <vt:lpstr>ECYW6003 Young People in Focus</vt:lpstr>
      <vt:lpstr>This week</vt:lpstr>
      <vt:lpstr>ACEs Definition</vt:lpstr>
      <vt:lpstr>Indicators</vt:lpstr>
      <vt:lpstr>Public Health Network Cymru (2017)</vt:lpstr>
      <vt:lpstr>So what?</vt:lpstr>
      <vt:lpstr>Preventing ACEs in young people could reduce…</vt:lpstr>
      <vt:lpstr>cont… </vt:lpstr>
      <vt:lpstr>Youth worker role in ACEs</vt:lpstr>
      <vt:lpstr>Youth Work role in ACEs</vt:lpstr>
      <vt:lpstr>A youth work view of ACEs?</vt:lpstr>
      <vt:lpstr>Assessment</vt:lpstr>
      <vt:lpstr>Helpful resources</vt:lpstr>
      <vt:lpstr>Reflective services</vt:lpstr>
      <vt:lpstr>What is a reflective service?</vt:lpstr>
      <vt:lpstr>How can you design a reflective service – 20 mins activity </vt:lpstr>
      <vt:lpstr>What youth work services or provisions are needed here?</vt:lpstr>
      <vt:lpstr>What was offered…</vt:lpstr>
      <vt:lpstr>What youth work services or provisions are needed here?</vt:lpstr>
      <vt:lpstr>What was offered</vt:lpstr>
      <vt:lpstr>What youth work services or provisions are needed here?</vt:lpstr>
      <vt:lpstr>What was offered</vt:lpstr>
      <vt:lpstr>What youth work services or provisions are needed here?</vt:lpstr>
      <vt:lpstr>What was offered</vt:lpstr>
      <vt:lpstr>What youth work services or provisions are needed here?</vt:lpstr>
      <vt:lpstr>What was offered</vt:lpstr>
      <vt:lpstr>Group activity</vt:lpstr>
      <vt:lpstr>Moral Panic and Youth Work </vt:lpstr>
      <vt:lpstr>Activity</vt:lpstr>
      <vt:lpstr>Feedback</vt:lpstr>
      <vt:lpstr>Representation of young people</vt:lpstr>
      <vt:lpstr>PowerPoint Presentation</vt:lpstr>
      <vt:lpstr>What is a moral panic?</vt:lpstr>
      <vt:lpstr>Cohen’s 5 stages of moral panic</vt:lpstr>
      <vt:lpstr>PowerPoint Presentation</vt:lpstr>
      <vt:lpstr>PowerPoint Presentation</vt:lpstr>
      <vt:lpstr>Impact on policy</vt:lpstr>
      <vt:lpstr>Assessment</vt:lpstr>
      <vt:lpstr>Resources and useful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ECYW6003 Young People in Focus</dc:title>
  <dc:creator>katie gardner</dc:creator>
  <cp:lastModifiedBy>katie gardner</cp:lastModifiedBy>
  <cp:revision>30</cp:revision>
  <dcterms:created xsi:type="dcterms:W3CDTF">2021-01-29T10:02:48Z</dcterms:created>
  <dcterms:modified xsi:type="dcterms:W3CDTF">2022-02-16T18:06:48Z</dcterms:modified>
</cp:coreProperties>
</file>