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6"/>
  </p:notesMasterIdLst>
  <p:sldIdLst>
    <p:sldId id="256" r:id="rId2"/>
    <p:sldId id="289" r:id="rId3"/>
    <p:sldId id="288" r:id="rId4"/>
    <p:sldId id="291" r:id="rId5"/>
    <p:sldId id="292" r:id="rId6"/>
    <p:sldId id="293" r:id="rId7"/>
    <p:sldId id="294" r:id="rId8"/>
    <p:sldId id="295" r:id="rId9"/>
    <p:sldId id="296" r:id="rId10"/>
    <p:sldId id="297" r:id="rId11"/>
    <p:sldId id="298" r:id="rId12"/>
    <p:sldId id="299" r:id="rId13"/>
    <p:sldId id="270" r:id="rId14"/>
    <p:sldId id="29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p:scale>
          <a:sx n="57" d="100"/>
          <a:sy n="57" d="100"/>
        </p:scale>
        <p:origin x="1170" y="7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DB08A4-4232-40AE-AB05-E924C0E13391}" type="datetimeFigureOut">
              <a:rPr lang="en-GB" smtClean="0"/>
              <a:t>24/03/2019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47544-72A0-4178-9F0F-98CF8A9F11D1}" type="slidenum">
              <a:rPr lang="en-GB" smtClean="0"/>
              <a:t>‹#›</a:t>
            </a:fld>
            <a:endParaRPr lang="en-GB"/>
          </a:p>
        </p:txBody>
      </p:sp>
    </p:spTree>
    <p:extLst>
      <p:ext uri="{BB962C8B-B14F-4D97-AF65-F5344CB8AC3E}">
        <p14:creationId xmlns:p14="http://schemas.microsoft.com/office/powerpoint/2010/main" val="1487706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3/24/2019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Therapeutic Process ECHC5002</a:t>
            </a:r>
            <a:r>
              <a:rPr lang="en-GB" dirty="0"/>
              <a:t/>
            </a:r>
            <a:br>
              <a:rPr lang="en-GB" dirty="0"/>
            </a:br>
            <a:r>
              <a:rPr lang="en-GB" dirty="0" smtClean="0"/>
              <a:t>Semester Two</a:t>
            </a:r>
            <a:endParaRPr lang="en-GB" dirty="0"/>
          </a:p>
        </p:txBody>
      </p:sp>
      <p:sp>
        <p:nvSpPr>
          <p:cNvPr id="3" name="Subtitle 2"/>
          <p:cNvSpPr>
            <a:spLocks noGrp="1"/>
          </p:cNvSpPr>
          <p:nvPr>
            <p:ph type="subTitle" idx="1"/>
          </p:nvPr>
        </p:nvSpPr>
        <p:spPr/>
        <p:txBody>
          <a:bodyPr>
            <a:normAutofit/>
          </a:bodyPr>
          <a:lstStyle/>
          <a:p>
            <a:endParaRPr lang="en-GB" dirty="0" smtClean="0"/>
          </a:p>
          <a:p>
            <a:r>
              <a:rPr lang="en-GB" dirty="0" smtClean="0"/>
              <a:t>Module Lead: Andrea Williams</a:t>
            </a:r>
            <a:endParaRPr lang="en-GB" dirty="0"/>
          </a:p>
        </p:txBody>
      </p:sp>
    </p:spTree>
    <p:extLst>
      <p:ext uri="{BB962C8B-B14F-4D97-AF65-F5344CB8AC3E}">
        <p14:creationId xmlns:p14="http://schemas.microsoft.com/office/powerpoint/2010/main" val="1556512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Consider:</a:t>
            </a:r>
            <a:endParaRPr lang="en-GB" dirty="0"/>
          </a:p>
        </p:txBody>
      </p:sp>
      <p:sp>
        <p:nvSpPr>
          <p:cNvPr id="3" name="Content Placeholder 2"/>
          <p:cNvSpPr>
            <a:spLocks noGrp="1"/>
          </p:cNvSpPr>
          <p:nvPr>
            <p:ph idx="1"/>
          </p:nvPr>
        </p:nvSpPr>
        <p:spPr>
          <a:xfrm>
            <a:off x="2589212" y="1459684"/>
            <a:ext cx="8915400" cy="4451538"/>
          </a:xfrm>
        </p:spPr>
        <p:txBody>
          <a:bodyPr>
            <a:normAutofit fontScale="92500"/>
          </a:bodyPr>
          <a:lstStyle/>
          <a:p>
            <a:r>
              <a:rPr lang="en-GB" sz="2400" dirty="0" smtClean="0"/>
              <a:t>1</a:t>
            </a:r>
            <a:r>
              <a:rPr lang="en-GB" sz="2400" dirty="0"/>
              <a:t>. The way we construct reality is highly emotionally based.</a:t>
            </a:r>
          </a:p>
          <a:p>
            <a:r>
              <a:rPr lang="en-GB" sz="2400" dirty="0"/>
              <a:t>2. Emotion tells us what is personally important (source of information)</a:t>
            </a:r>
          </a:p>
          <a:p>
            <a:r>
              <a:rPr lang="en-GB" sz="2400" dirty="0"/>
              <a:t>3. Emotion helps us to survive by providing an efficient, automatic way of responding rapidly to important situations.</a:t>
            </a:r>
          </a:p>
          <a:p>
            <a:r>
              <a:rPr lang="en-GB" sz="2400" dirty="0"/>
              <a:t>4. Emotions prepares us for action: emotions generate wishes/needs, which generate action; in other words, every feeling has a need; and every need has a direction for action.</a:t>
            </a:r>
          </a:p>
          <a:p>
            <a:pPr marL="0" indent="0">
              <a:buNone/>
            </a:pPr>
            <a:r>
              <a:rPr lang="en-GB" sz="2400" dirty="0" smtClean="0"/>
              <a:t>                                                              </a:t>
            </a:r>
            <a:r>
              <a:rPr lang="en-GB" dirty="0" smtClean="0"/>
              <a:t>                                                       (</a:t>
            </a:r>
            <a:r>
              <a:rPr lang="en-GB" dirty="0"/>
              <a:t>Elliot, 2003)</a:t>
            </a:r>
          </a:p>
          <a:p>
            <a:endParaRPr lang="en-GB" dirty="0"/>
          </a:p>
        </p:txBody>
      </p:sp>
    </p:spTree>
    <p:extLst>
      <p:ext uri="{BB962C8B-B14F-4D97-AF65-F5344CB8AC3E}">
        <p14:creationId xmlns:p14="http://schemas.microsoft.com/office/powerpoint/2010/main" val="3084170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76851"/>
          </a:xfrm>
        </p:spPr>
        <p:txBody>
          <a:bodyPr/>
          <a:lstStyle/>
          <a:p>
            <a:r>
              <a:rPr lang="en-GB" dirty="0" smtClean="0"/>
              <a:t>Emotion-Focused Therapy (EFT)</a:t>
            </a:r>
            <a:endParaRPr lang="en-GB" dirty="0"/>
          </a:p>
        </p:txBody>
      </p:sp>
      <p:sp>
        <p:nvSpPr>
          <p:cNvPr id="3" name="Content Placeholder 2"/>
          <p:cNvSpPr>
            <a:spLocks noGrp="1"/>
          </p:cNvSpPr>
          <p:nvPr>
            <p:ph idx="1"/>
          </p:nvPr>
        </p:nvSpPr>
        <p:spPr>
          <a:xfrm>
            <a:off x="2589212" y="1585519"/>
            <a:ext cx="8915400" cy="5125673"/>
          </a:xfrm>
        </p:spPr>
        <p:txBody>
          <a:bodyPr>
            <a:normAutofit/>
          </a:bodyPr>
          <a:lstStyle/>
          <a:p>
            <a:r>
              <a:rPr lang="en-GB" sz="2400" dirty="0" smtClean="0"/>
              <a:t>Origins of approach lie in work of Rogers (1951) and </a:t>
            </a:r>
            <a:r>
              <a:rPr lang="en-GB" sz="2400" dirty="0" err="1" smtClean="0"/>
              <a:t>Gendlin</a:t>
            </a:r>
            <a:r>
              <a:rPr lang="en-GB" sz="2400" dirty="0" smtClean="0"/>
              <a:t> (1981)</a:t>
            </a:r>
          </a:p>
          <a:p>
            <a:r>
              <a:rPr lang="en-GB" sz="2400" dirty="0" smtClean="0"/>
              <a:t>Process-experiential Therapy (Elliot, 2012)</a:t>
            </a:r>
          </a:p>
          <a:p>
            <a:r>
              <a:rPr lang="en-GB" sz="2400" dirty="0" smtClean="0"/>
              <a:t>Integrative form of Humanistic therapy</a:t>
            </a:r>
          </a:p>
          <a:p>
            <a:r>
              <a:rPr lang="en-GB" sz="2400" dirty="0" smtClean="0"/>
              <a:t>Empathic Relationship, </a:t>
            </a:r>
            <a:r>
              <a:rPr lang="en-GB" sz="2400" dirty="0" err="1" smtClean="0"/>
              <a:t>Geniune</a:t>
            </a:r>
            <a:r>
              <a:rPr lang="en-GB" sz="2400" dirty="0" smtClean="0"/>
              <a:t> prizing (Rogers, 1951)</a:t>
            </a:r>
          </a:p>
          <a:p>
            <a:r>
              <a:rPr lang="en-GB" sz="2400" dirty="0" smtClean="0"/>
              <a:t>Therapeutic Relationship, Empathic </a:t>
            </a:r>
            <a:r>
              <a:rPr lang="en-GB" sz="2400" dirty="0" err="1" smtClean="0"/>
              <a:t>Attunement</a:t>
            </a:r>
            <a:endParaRPr lang="en-GB" sz="2400" dirty="0" smtClean="0"/>
          </a:p>
          <a:p>
            <a:r>
              <a:rPr lang="en-GB" sz="2400" dirty="0" smtClean="0"/>
              <a:t>Task-focused and process-guiding therapeutic methods more typical of (</a:t>
            </a:r>
            <a:r>
              <a:rPr lang="en-GB" sz="2400" dirty="0" err="1" smtClean="0"/>
              <a:t>Perles</a:t>
            </a:r>
            <a:r>
              <a:rPr lang="en-GB" sz="2400" dirty="0" smtClean="0"/>
              <a:t>, 1969)</a:t>
            </a:r>
          </a:p>
          <a:p>
            <a:r>
              <a:rPr lang="en-GB" sz="2400" dirty="0" smtClean="0"/>
              <a:t>Focusing (</a:t>
            </a:r>
            <a:r>
              <a:rPr lang="en-GB" sz="2400" dirty="0" err="1" smtClean="0"/>
              <a:t>Gendlin</a:t>
            </a:r>
            <a:r>
              <a:rPr lang="en-GB" sz="2400" dirty="0" smtClean="0"/>
              <a:t>, 1981)</a:t>
            </a:r>
          </a:p>
          <a:p>
            <a:r>
              <a:rPr lang="en-GB" sz="2400" dirty="0" smtClean="0"/>
              <a:t>EFT emphasises the primacy of emotional experiencing in human functioning (Elliot et al, 2004)</a:t>
            </a:r>
            <a:endParaRPr lang="en-GB" sz="2400" dirty="0"/>
          </a:p>
        </p:txBody>
      </p:sp>
    </p:spTree>
    <p:extLst>
      <p:ext uri="{BB962C8B-B14F-4D97-AF65-F5344CB8AC3E}">
        <p14:creationId xmlns:p14="http://schemas.microsoft.com/office/powerpoint/2010/main" val="3055809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Theory of Human Functioning</a:t>
            </a:r>
            <a:endParaRPr lang="en-GB" dirty="0"/>
          </a:p>
        </p:txBody>
      </p:sp>
      <p:sp>
        <p:nvSpPr>
          <p:cNvPr id="3" name="Content Placeholder 2"/>
          <p:cNvSpPr>
            <a:spLocks noGrp="1"/>
          </p:cNvSpPr>
          <p:nvPr>
            <p:ph idx="1"/>
          </p:nvPr>
        </p:nvSpPr>
        <p:spPr>
          <a:xfrm>
            <a:off x="2589212" y="1719743"/>
            <a:ext cx="8915400" cy="4191479"/>
          </a:xfrm>
        </p:spPr>
        <p:txBody>
          <a:bodyPr>
            <a:noAutofit/>
          </a:bodyPr>
          <a:lstStyle/>
          <a:p>
            <a:r>
              <a:rPr lang="en-GB" sz="2400" dirty="0" smtClean="0"/>
              <a:t>EFT uses concepts of ‘Emotion Schemes’ (</a:t>
            </a:r>
            <a:r>
              <a:rPr lang="en-GB" sz="2400" dirty="0"/>
              <a:t>c</a:t>
            </a:r>
            <a:r>
              <a:rPr lang="en-GB" sz="2400" dirty="0" smtClean="0"/>
              <a:t>ognitive schema)</a:t>
            </a:r>
          </a:p>
          <a:p>
            <a:r>
              <a:rPr lang="en-GB" sz="2400" dirty="0" smtClean="0"/>
              <a:t>The experience emotion ( fear, hurt, anger)</a:t>
            </a:r>
          </a:p>
          <a:p>
            <a:r>
              <a:rPr lang="en-GB" sz="2400" dirty="0" smtClean="0"/>
              <a:t>Perceptual/situational elements ( immediate awareness of current situation, together with episodic memories of past situations)</a:t>
            </a:r>
          </a:p>
          <a:p>
            <a:r>
              <a:rPr lang="en-GB" sz="2400" dirty="0" smtClean="0"/>
              <a:t>Bodily/expressive elements</a:t>
            </a:r>
          </a:p>
          <a:p>
            <a:r>
              <a:rPr lang="en-GB" sz="2400" dirty="0" smtClean="0"/>
              <a:t>Symbolic/conceptual elements ( Verbal, or visual representations of emotion</a:t>
            </a:r>
          </a:p>
          <a:p>
            <a:r>
              <a:rPr lang="en-GB" sz="2400" dirty="0" smtClean="0"/>
              <a:t>Motivational/ behavioural elements</a:t>
            </a:r>
            <a:endParaRPr lang="en-GB" sz="2400" dirty="0"/>
          </a:p>
        </p:txBody>
      </p:sp>
    </p:spTree>
    <p:extLst>
      <p:ext uri="{BB962C8B-B14F-4D97-AF65-F5344CB8AC3E}">
        <p14:creationId xmlns:p14="http://schemas.microsoft.com/office/powerpoint/2010/main" val="717484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Characteristic ways that people respond emotionally</a:t>
            </a:r>
            <a:endParaRPr lang="en-GB" dirty="0"/>
          </a:p>
        </p:txBody>
      </p:sp>
      <p:sp>
        <p:nvSpPr>
          <p:cNvPr id="3" name="Content Placeholder 2"/>
          <p:cNvSpPr>
            <a:spLocks noGrp="1"/>
          </p:cNvSpPr>
          <p:nvPr>
            <p:ph idx="1"/>
          </p:nvPr>
        </p:nvSpPr>
        <p:spPr>
          <a:xfrm>
            <a:off x="2589212" y="2659310"/>
            <a:ext cx="8915400" cy="3251912"/>
          </a:xfrm>
        </p:spPr>
        <p:txBody>
          <a:bodyPr>
            <a:normAutofit/>
          </a:bodyPr>
          <a:lstStyle/>
          <a:p>
            <a:r>
              <a:rPr lang="en-GB" sz="3200" dirty="0" smtClean="0"/>
              <a:t>Primary adaptive responses (Fight, flight)</a:t>
            </a:r>
          </a:p>
          <a:p>
            <a:r>
              <a:rPr lang="en-GB" sz="3200" dirty="0" smtClean="0"/>
              <a:t>Maladaptive emotion responses (learned)</a:t>
            </a:r>
          </a:p>
          <a:p>
            <a:r>
              <a:rPr lang="en-GB" sz="3200" dirty="0" smtClean="0"/>
              <a:t>Secondary reactive emotion responses</a:t>
            </a:r>
          </a:p>
          <a:p>
            <a:r>
              <a:rPr lang="en-GB" sz="3200" dirty="0" smtClean="0"/>
              <a:t>Instrumental emotion responses</a:t>
            </a:r>
            <a:endParaRPr lang="en-GB" sz="3200" dirty="0"/>
          </a:p>
        </p:txBody>
      </p:sp>
    </p:spTree>
    <p:extLst>
      <p:ext uri="{BB962C8B-B14F-4D97-AF65-F5344CB8AC3E}">
        <p14:creationId xmlns:p14="http://schemas.microsoft.com/office/powerpoint/2010/main" val="1901477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EFT: Emotion Regulation</a:t>
            </a:r>
            <a:endParaRPr lang="en-GB" dirty="0"/>
          </a:p>
        </p:txBody>
      </p:sp>
      <p:sp>
        <p:nvSpPr>
          <p:cNvPr id="3" name="Content Placeholder 2"/>
          <p:cNvSpPr>
            <a:spLocks noGrp="1"/>
          </p:cNvSpPr>
          <p:nvPr>
            <p:ph idx="1"/>
          </p:nvPr>
        </p:nvSpPr>
        <p:spPr>
          <a:xfrm>
            <a:off x="2589212" y="1543575"/>
            <a:ext cx="8915400" cy="5100506"/>
          </a:xfrm>
        </p:spPr>
        <p:txBody>
          <a:bodyPr>
            <a:normAutofit/>
          </a:bodyPr>
          <a:lstStyle/>
          <a:p>
            <a:r>
              <a:rPr lang="en-GB" sz="2400" dirty="0" smtClean="0"/>
              <a:t>EFT aims to help clients access the primary adaptive emotions that often underlie the other emotional response modes</a:t>
            </a:r>
          </a:p>
          <a:p>
            <a:r>
              <a:rPr lang="en-GB" sz="2400" dirty="0" smtClean="0"/>
              <a:t>Authenticity</a:t>
            </a:r>
          </a:p>
          <a:p>
            <a:r>
              <a:rPr lang="en-GB" sz="2400" dirty="0" smtClean="0"/>
              <a:t>Attachment Theory ( Bowlby)</a:t>
            </a:r>
          </a:p>
          <a:p>
            <a:r>
              <a:rPr lang="en-GB" sz="2400" dirty="0" smtClean="0"/>
              <a:t>Effective emotion regulation involves both an ability to access and amplify emotion when necessary</a:t>
            </a:r>
          </a:p>
          <a:p>
            <a:r>
              <a:rPr lang="en-GB" sz="2400" dirty="0" smtClean="0"/>
              <a:t>EFT views self as composed of many different sub-selves ( self-aspects)</a:t>
            </a:r>
          </a:p>
          <a:p>
            <a:r>
              <a:rPr lang="en-GB" sz="2400" dirty="0" smtClean="0"/>
              <a:t>Problems occur where a hostile relationship exists between different aspects of self</a:t>
            </a:r>
            <a:endParaRPr lang="en-GB" sz="2400" dirty="0"/>
          </a:p>
        </p:txBody>
      </p:sp>
    </p:spTree>
    <p:extLst>
      <p:ext uri="{BB962C8B-B14F-4D97-AF65-F5344CB8AC3E}">
        <p14:creationId xmlns:p14="http://schemas.microsoft.com/office/powerpoint/2010/main" val="1483923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Therapeutic Tasks</a:t>
            </a:r>
            <a:endParaRPr lang="en-GB" dirty="0"/>
          </a:p>
        </p:txBody>
      </p:sp>
      <p:sp>
        <p:nvSpPr>
          <p:cNvPr id="3" name="Content Placeholder 2"/>
          <p:cNvSpPr>
            <a:spLocks noGrp="1"/>
          </p:cNvSpPr>
          <p:nvPr>
            <p:ph idx="1"/>
          </p:nvPr>
        </p:nvSpPr>
        <p:spPr/>
        <p:txBody>
          <a:bodyPr>
            <a:normAutofit/>
          </a:bodyPr>
          <a:lstStyle/>
          <a:p>
            <a:r>
              <a:rPr lang="en-GB" sz="2800" dirty="0" smtClean="0"/>
              <a:t>Empathy-based Tasks</a:t>
            </a:r>
          </a:p>
          <a:p>
            <a:r>
              <a:rPr lang="en-GB" sz="2800" dirty="0" smtClean="0"/>
              <a:t>Relational Tasks (Collaborative therapeutic relationship)</a:t>
            </a:r>
          </a:p>
          <a:p>
            <a:r>
              <a:rPr lang="en-GB" sz="2800" dirty="0" smtClean="0"/>
              <a:t>Experiencing Tasks </a:t>
            </a:r>
          </a:p>
          <a:p>
            <a:r>
              <a:rPr lang="en-GB" sz="2800" dirty="0" smtClean="0"/>
              <a:t>Reprocessing Tasks</a:t>
            </a:r>
          </a:p>
          <a:p>
            <a:r>
              <a:rPr lang="en-GB" sz="2800" dirty="0" smtClean="0"/>
              <a:t>Active </a:t>
            </a:r>
            <a:r>
              <a:rPr lang="en-GB" sz="2800" dirty="0"/>
              <a:t>E</a:t>
            </a:r>
            <a:r>
              <a:rPr lang="en-GB" sz="2800" dirty="0" smtClean="0"/>
              <a:t>xpression Tasks (Chair work)</a:t>
            </a:r>
            <a:endParaRPr lang="en-GB" sz="2800" dirty="0"/>
          </a:p>
        </p:txBody>
      </p:sp>
    </p:spTree>
    <p:extLst>
      <p:ext uri="{BB962C8B-B14F-4D97-AF65-F5344CB8AC3E}">
        <p14:creationId xmlns:p14="http://schemas.microsoft.com/office/powerpoint/2010/main" val="644585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Process and Outcome</a:t>
            </a:r>
            <a:endParaRPr lang="en-GB" dirty="0"/>
          </a:p>
        </p:txBody>
      </p:sp>
      <p:sp>
        <p:nvSpPr>
          <p:cNvPr id="3" name="Content Placeholder 2"/>
          <p:cNvSpPr>
            <a:spLocks noGrp="1"/>
          </p:cNvSpPr>
          <p:nvPr>
            <p:ph idx="1"/>
          </p:nvPr>
        </p:nvSpPr>
        <p:spPr/>
        <p:txBody>
          <a:bodyPr/>
          <a:lstStyle/>
          <a:p>
            <a:r>
              <a:rPr lang="en-GB" dirty="0" smtClean="0"/>
              <a:t>Evidence Based</a:t>
            </a:r>
          </a:p>
          <a:p>
            <a:r>
              <a:rPr lang="en-GB" dirty="0" smtClean="0"/>
              <a:t>EFT has been subject to at least eighteen separate outcome studies</a:t>
            </a:r>
          </a:p>
          <a:p>
            <a:r>
              <a:rPr lang="en-GB" dirty="0" smtClean="0"/>
              <a:t>Effective in treatment of depression (Goldman et al, 2006;Greenberg and Watson, 1998; Watson et al, 2003)</a:t>
            </a:r>
          </a:p>
          <a:p>
            <a:r>
              <a:rPr lang="en-GB" dirty="0" smtClean="0"/>
              <a:t>Research into effectiveness of ECT I treatment for anxiety (</a:t>
            </a:r>
            <a:r>
              <a:rPr lang="en-GB" dirty="0" err="1" smtClean="0"/>
              <a:t>Elliottt</a:t>
            </a:r>
            <a:r>
              <a:rPr lang="en-GB" dirty="0" smtClean="0"/>
              <a:t>, 2013; </a:t>
            </a:r>
            <a:r>
              <a:rPr lang="en-GB" dirty="0" err="1" smtClean="0"/>
              <a:t>Timulak</a:t>
            </a:r>
            <a:r>
              <a:rPr lang="en-GB" dirty="0" smtClean="0"/>
              <a:t> and </a:t>
            </a:r>
            <a:r>
              <a:rPr lang="en-GB" dirty="0" err="1" smtClean="0"/>
              <a:t>McElvaney</a:t>
            </a:r>
            <a:r>
              <a:rPr lang="en-GB" dirty="0" smtClean="0"/>
              <a:t>, 2012</a:t>
            </a:r>
          </a:p>
          <a:p>
            <a:r>
              <a:rPr lang="en-GB" dirty="0" smtClean="0"/>
              <a:t>The Humanistic Psychological  Therapies Competence Framework</a:t>
            </a:r>
            <a:endParaRPr lang="en-GB" dirty="0"/>
          </a:p>
        </p:txBody>
      </p:sp>
    </p:spTree>
    <p:extLst>
      <p:ext uri="{BB962C8B-B14F-4D97-AF65-F5344CB8AC3E}">
        <p14:creationId xmlns:p14="http://schemas.microsoft.com/office/powerpoint/2010/main" val="914600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3200" dirty="0"/>
              <a:t>Case formulation in EFT is a relatively new concept and useful tool that helps therapists to both conceptualize cases as well as follow markers across therapy in order to initiate tasks that promote change in emotional </a:t>
            </a:r>
            <a:r>
              <a:rPr lang="en-GB" sz="3200" dirty="0" smtClean="0"/>
              <a:t>processing (Goldman, 2017)</a:t>
            </a:r>
            <a:endParaRPr lang="en-GB" sz="3200" dirty="0"/>
          </a:p>
        </p:txBody>
      </p:sp>
    </p:spTree>
    <p:extLst>
      <p:ext uri="{BB962C8B-B14F-4D97-AF65-F5344CB8AC3E}">
        <p14:creationId xmlns:p14="http://schemas.microsoft.com/office/powerpoint/2010/main" val="1064201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Stages of Case Formulation</a:t>
            </a:r>
            <a:endParaRPr lang="en-GB" dirty="0"/>
          </a:p>
        </p:txBody>
      </p:sp>
      <p:sp>
        <p:nvSpPr>
          <p:cNvPr id="3" name="Content Placeholder 2"/>
          <p:cNvSpPr>
            <a:spLocks noGrp="1"/>
          </p:cNvSpPr>
          <p:nvPr>
            <p:ph idx="1"/>
          </p:nvPr>
        </p:nvSpPr>
        <p:spPr/>
        <p:txBody>
          <a:bodyPr>
            <a:noAutofit/>
          </a:bodyPr>
          <a:lstStyle/>
          <a:p>
            <a:r>
              <a:rPr lang="en-GB" sz="2400" dirty="0"/>
              <a:t>Stage 1. Unfold the narrative and observe the client’s emotional processing style The therapist listens to the client in order to deconstruct the client’s presenting problems and accompanying narrative and to observe the client’s emotional processing style ● Listen to the presenting problems (relational and </a:t>
            </a:r>
            <a:r>
              <a:rPr lang="en-GB" sz="2400" dirty="0" err="1"/>
              <a:t>behavioral</a:t>
            </a:r>
            <a:r>
              <a:rPr lang="en-GB" sz="2400" dirty="0"/>
              <a:t> diﬃculties) ● Listen for and identify poignancy and painful emotional experience ● Attend to and observe the client’s emotional processing style ● Unfold the emotion-based narrative/life story (related to attachment and identity) </a:t>
            </a:r>
          </a:p>
        </p:txBody>
      </p:sp>
    </p:spTree>
    <p:extLst>
      <p:ext uri="{BB962C8B-B14F-4D97-AF65-F5344CB8AC3E}">
        <p14:creationId xmlns:p14="http://schemas.microsoft.com/office/powerpoint/2010/main" val="694153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Stages of Case Formulation</a:t>
            </a:r>
          </a:p>
        </p:txBody>
      </p:sp>
      <p:sp>
        <p:nvSpPr>
          <p:cNvPr id="3" name="Content Placeholder 2"/>
          <p:cNvSpPr>
            <a:spLocks noGrp="1"/>
          </p:cNvSpPr>
          <p:nvPr>
            <p:ph idx="1"/>
          </p:nvPr>
        </p:nvSpPr>
        <p:spPr>
          <a:xfrm>
            <a:off x="2589212" y="1526796"/>
            <a:ext cx="8915400" cy="4384426"/>
          </a:xfrm>
        </p:spPr>
        <p:txBody>
          <a:bodyPr>
            <a:noAutofit/>
          </a:bodyPr>
          <a:lstStyle/>
          <a:p>
            <a:r>
              <a:rPr lang="en-GB" sz="2400" dirty="0" smtClean="0"/>
              <a:t>Stage </a:t>
            </a:r>
            <a:r>
              <a:rPr lang="en-GB" sz="2400" dirty="0"/>
              <a:t>2. </a:t>
            </a:r>
            <a:r>
              <a:rPr lang="en-GB" sz="2400" dirty="0" err="1"/>
              <a:t>Cocreate</a:t>
            </a:r>
            <a:r>
              <a:rPr lang="en-GB" sz="2400" dirty="0"/>
              <a:t> a focus and identify the core emotion The therapist guides the client by listening for markers, unpacking the diﬀerent elements of core emotion schemes, identifying themes, and a coherent formulation narrative emerges. Work on MENSIT ● Identify markers (M) for task work ● Identify underlying core emotion (E) schemes, either adaptive or maladaptive ● Identify needs (N) ● Identify secondary emotions (S) ● Identify interruptions (I) or blocks to accessing core emotion schemes ● Identify themes (T) (a) Self–self relations (b) Self–other relations (c) Existential issues ● Co-construct the formulation narrative linking presenting relational and </a:t>
            </a:r>
            <a:r>
              <a:rPr lang="en-GB" sz="2400" dirty="0" err="1"/>
              <a:t>behavioral</a:t>
            </a:r>
            <a:r>
              <a:rPr lang="en-GB" sz="2400" dirty="0"/>
              <a:t> diﬃculties to triggering events and core emotion schemes </a:t>
            </a:r>
          </a:p>
        </p:txBody>
      </p:sp>
    </p:spTree>
    <p:extLst>
      <p:ext uri="{BB962C8B-B14F-4D97-AF65-F5344CB8AC3E}">
        <p14:creationId xmlns:p14="http://schemas.microsoft.com/office/powerpoint/2010/main" val="2073139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Stages of Case Formulation</a:t>
            </a:r>
          </a:p>
        </p:txBody>
      </p:sp>
      <p:sp>
        <p:nvSpPr>
          <p:cNvPr id="3" name="Content Placeholder 2"/>
          <p:cNvSpPr>
            <a:spLocks noGrp="1"/>
          </p:cNvSpPr>
          <p:nvPr>
            <p:ph idx="1"/>
          </p:nvPr>
        </p:nvSpPr>
        <p:spPr/>
        <p:txBody>
          <a:bodyPr>
            <a:noAutofit/>
          </a:bodyPr>
          <a:lstStyle/>
          <a:p>
            <a:r>
              <a:rPr lang="en-GB" sz="2800" dirty="0"/>
              <a:t>Stage 3. Attend to process markers and emergent new meaning The therapist listens for emerging task markers and embedded micro-markers, and facilitates the construction of new meaning ● Identify emerging task markers ● Identify micro-markers ● Assess how new meaning inﬂuences the reconstruction of new narratives and connects back to presenting problems</a:t>
            </a:r>
          </a:p>
          <a:p>
            <a:endParaRPr lang="en-GB" sz="2800" dirty="0"/>
          </a:p>
        </p:txBody>
      </p:sp>
    </p:spTree>
    <p:extLst>
      <p:ext uri="{BB962C8B-B14F-4D97-AF65-F5344CB8AC3E}">
        <p14:creationId xmlns:p14="http://schemas.microsoft.com/office/powerpoint/2010/main" val="3902552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51002"/>
            <a:ext cx="8911687" cy="847288"/>
          </a:xfrm>
        </p:spPr>
        <p:txBody>
          <a:bodyPr/>
          <a:lstStyle/>
          <a:p>
            <a:r>
              <a:rPr lang="en-GB" b="1" dirty="0" smtClean="0"/>
              <a:t>Assessment Component Two – 50%</a:t>
            </a:r>
            <a:endParaRPr lang="en-GB" b="1" dirty="0"/>
          </a:p>
        </p:txBody>
      </p:sp>
      <p:sp>
        <p:nvSpPr>
          <p:cNvPr id="3" name="Content Placeholder 2"/>
          <p:cNvSpPr>
            <a:spLocks noGrp="1"/>
          </p:cNvSpPr>
          <p:nvPr>
            <p:ph idx="1"/>
          </p:nvPr>
        </p:nvSpPr>
        <p:spPr>
          <a:xfrm>
            <a:off x="1719743" y="998290"/>
            <a:ext cx="10897299" cy="5620625"/>
          </a:xfrm>
        </p:spPr>
        <p:txBody>
          <a:bodyPr>
            <a:noAutofit/>
          </a:bodyPr>
          <a:lstStyle/>
          <a:p>
            <a:r>
              <a:rPr lang="en-US" sz="2000" b="1" dirty="0" smtClean="0"/>
              <a:t>Assignment Task: Portfolio (Four Pieces)</a:t>
            </a:r>
            <a:r>
              <a:rPr lang="en-GB" sz="2000" dirty="0"/>
              <a:t> </a:t>
            </a:r>
          </a:p>
          <a:p>
            <a:r>
              <a:rPr lang="en-GB" sz="2000" dirty="0"/>
              <a:t>‘Present a Practice portfolio</a:t>
            </a:r>
            <a:r>
              <a:rPr lang="en-GB" sz="2000" dirty="0" smtClean="0"/>
              <a:t>’</a:t>
            </a:r>
            <a:r>
              <a:rPr lang="en-GB" sz="2000" dirty="0"/>
              <a:t> </a:t>
            </a:r>
          </a:p>
          <a:p>
            <a:r>
              <a:rPr lang="en-GB" sz="2000" dirty="0"/>
              <a:t>Guidance</a:t>
            </a:r>
          </a:p>
          <a:p>
            <a:pPr lvl="0"/>
            <a:r>
              <a:rPr lang="en-GB" sz="2000" dirty="0"/>
              <a:t>This will include four pieces of work: </a:t>
            </a:r>
            <a:endParaRPr lang="en-GB" sz="2000" dirty="0" smtClean="0"/>
          </a:p>
          <a:p>
            <a:pPr lvl="0"/>
            <a:r>
              <a:rPr lang="en-GB" sz="2000" dirty="0" smtClean="0"/>
              <a:t>1</a:t>
            </a:r>
            <a:r>
              <a:rPr lang="en-GB" sz="2000" dirty="0"/>
              <a:t>) Client contract/ Boundary </a:t>
            </a:r>
            <a:r>
              <a:rPr lang="en-GB" sz="2000" dirty="0" smtClean="0"/>
              <a:t>Positioning</a:t>
            </a:r>
          </a:p>
          <a:p>
            <a:pPr lvl="0"/>
            <a:r>
              <a:rPr lang="en-GB" sz="2000" dirty="0" smtClean="0"/>
              <a:t>2</a:t>
            </a:r>
            <a:r>
              <a:rPr lang="en-GB" sz="2000" dirty="0"/>
              <a:t>) Assessment and Evaluation </a:t>
            </a:r>
            <a:r>
              <a:rPr lang="en-GB" sz="2000" dirty="0" smtClean="0"/>
              <a:t>Strategy</a:t>
            </a:r>
          </a:p>
          <a:p>
            <a:pPr lvl="0"/>
            <a:r>
              <a:rPr lang="en-GB" sz="2000" dirty="0" smtClean="0"/>
              <a:t>3</a:t>
            </a:r>
            <a:r>
              <a:rPr lang="en-GB" sz="2000" dirty="0"/>
              <a:t>) Supervision </a:t>
            </a:r>
            <a:r>
              <a:rPr lang="en-GB" sz="2000" dirty="0" smtClean="0"/>
              <a:t>Contract</a:t>
            </a:r>
          </a:p>
          <a:p>
            <a:pPr lvl="0"/>
            <a:r>
              <a:rPr lang="en-GB" sz="2000" dirty="0" smtClean="0"/>
              <a:t>4</a:t>
            </a:r>
            <a:r>
              <a:rPr lang="en-GB" sz="2000" dirty="0"/>
              <a:t>) Written evaluation and reflective piece (2000 </a:t>
            </a:r>
            <a:r>
              <a:rPr lang="en-GB" sz="2000" dirty="0" smtClean="0"/>
              <a:t>words</a:t>
            </a:r>
            <a:r>
              <a:rPr lang="en-GB" sz="2000" dirty="0" smtClean="0"/>
              <a:t>)</a:t>
            </a:r>
          </a:p>
          <a:p>
            <a:r>
              <a:rPr lang="en-GB" sz="2000" dirty="0" smtClean="0"/>
              <a:t>‘Critically </a:t>
            </a:r>
            <a:r>
              <a:rPr lang="en-GB" sz="2000" dirty="0"/>
              <a:t>engage with a model of assessment compatible with their core theoretical model in order to determine the client's therapeutic needs, while maintaining an awareness of other assessment </a:t>
            </a:r>
            <a:r>
              <a:rPr lang="en-GB" sz="2000" dirty="0" smtClean="0"/>
              <a:t>strategies’</a:t>
            </a:r>
            <a:endParaRPr lang="en-GB" sz="2000" dirty="0" smtClean="0"/>
          </a:p>
          <a:p>
            <a:pPr lvl="0"/>
            <a:r>
              <a:rPr lang="en-GB" sz="2000" dirty="0" smtClean="0"/>
              <a:t>Submission </a:t>
            </a:r>
            <a:r>
              <a:rPr lang="en-GB" sz="2000" dirty="0" smtClean="0"/>
              <a:t>Date: 7</a:t>
            </a:r>
            <a:r>
              <a:rPr lang="en-GB" sz="2000" baseline="30000" dirty="0" smtClean="0"/>
              <a:t>th</a:t>
            </a:r>
            <a:r>
              <a:rPr lang="en-GB" sz="2000" dirty="0" smtClean="0"/>
              <a:t> May 2019</a:t>
            </a:r>
          </a:p>
          <a:p>
            <a:pPr lvl="0"/>
            <a:r>
              <a:rPr lang="en-GB" sz="2000" dirty="0" smtClean="0"/>
              <a:t>Submit electronic copy through </a:t>
            </a:r>
            <a:r>
              <a:rPr lang="en-GB" sz="2000" dirty="0" err="1" smtClean="0"/>
              <a:t>Turnitin</a:t>
            </a:r>
            <a:r>
              <a:rPr lang="en-GB" sz="2000" dirty="0" smtClean="0"/>
              <a:t>, no later that </a:t>
            </a:r>
            <a:r>
              <a:rPr lang="en-GB" sz="2000" dirty="0" smtClean="0"/>
              <a:t>11:59</a:t>
            </a:r>
            <a:r>
              <a:rPr lang="en-GB" sz="2000" dirty="0"/>
              <a:t> </a:t>
            </a:r>
          </a:p>
        </p:txBody>
      </p:sp>
    </p:spTree>
    <p:extLst>
      <p:ext uri="{BB962C8B-B14F-4D97-AF65-F5344CB8AC3E}">
        <p14:creationId xmlns:p14="http://schemas.microsoft.com/office/powerpoint/2010/main" val="32877534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Outcomes </a:t>
            </a:r>
            <a:endParaRPr lang="en-GB" dirty="0"/>
          </a:p>
        </p:txBody>
      </p:sp>
      <p:sp>
        <p:nvSpPr>
          <p:cNvPr id="3" name="Content Placeholder 2"/>
          <p:cNvSpPr>
            <a:spLocks noGrp="1"/>
          </p:cNvSpPr>
          <p:nvPr>
            <p:ph idx="1"/>
          </p:nvPr>
        </p:nvSpPr>
        <p:spPr>
          <a:xfrm>
            <a:off x="2340634" y="1673525"/>
            <a:ext cx="9163978" cy="5083833"/>
          </a:xfrm>
        </p:spPr>
        <p:txBody>
          <a:bodyPr>
            <a:normAutofit/>
          </a:bodyPr>
          <a:lstStyle/>
          <a:p>
            <a:pPr marL="0" indent="0">
              <a:buNone/>
            </a:pPr>
            <a:r>
              <a:rPr lang="en-US" sz="2400" dirty="0" smtClean="0"/>
              <a:t>Upon </a:t>
            </a:r>
            <a:r>
              <a:rPr lang="en-US" sz="2400" dirty="0"/>
              <a:t>the successful completion of this module, the student should be able to demonstrate the ability to:</a:t>
            </a:r>
            <a:endParaRPr lang="en-GB" sz="2400" dirty="0"/>
          </a:p>
          <a:p>
            <a:pPr lvl="0"/>
            <a:r>
              <a:rPr lang="en-GB" sz="2400" dirty="0"/>
              <a:t>Critically assess the social and cultural context of their practice.</a:t>
            </a:r>
          </a:p>
          <a:p>
            <a:pPr lvl="0"/>
            <a:r>
              <a:rPr lang="en-GB" sz="2400" dirty="0"/>
              <a:t>Develop case formulation strategies, and critically articulate the ways in which Counselling/psychotherapy can address them.</a:t>
            </a:r>
          </a:p>
          <a:p>
            <a:pPr lvl="0"/>
            <a:r>
              <a:rPr lang="en-GB" sz="2400" dirty="0"/>
              <a:t>Critically engage with a model of assessment compatible with their core theoretical model in order to determine the client's therapeutic needs, while maintaining an awareness of other assessment strategies</a:t>
            </a:r>
          </a:p>
        </p:txBody>
      </p:sp>
    </p:spTree>
    <p:extLst>
      <p:ext uri="{BB962C8B-B14F-4D97-AF65-F5344CB8AC3E}">
        <p14:creationId xmlns:p14="http://schemas.microsoft.com/office/powerpoint/2010/main" val="3813646259"/>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400</TotalTime>
  <Words>835</Words>
  <Application>Microsoft Office PowerPoint</Application>
  <PresentationFormat>Widescreen</PresentationFormat>
  <Paragraphs>73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Wingdings 3</vt:lpstr>
      <vt:lpstr>Wisp</vt:lpstr>
      <vt:lpstr>Therapeutic Process ECHC5002 Semester Two</vt:lpstr>
      <vt:lpstr>To Consider:</vt:lpstr>
      <vt:lpstr>Emotion-Focused Therapy (EFT)</vt:lpstr>
      <vt:lpstr>Theory of Human Functioning</vt:lpstr>
      <vt:lpstr>Characteristic ways that people respond emotionally</vt:lpstr>
      <vt:lpstr>EFT: Emotion Regulation</vt:lpstr>
      <vt:lpstr>Therapeutic Tasks</vt:lpstr>
      <vt:lpstr>Process and Outcome</vt:lpstr>
      <vt:lpstr>PowerPoint Presentation</vt:lpstr>
      <vt:lpstr>Stages of Case Formulation</vt:lpstr>
      <vt:lpstr>Stages of Case Formulation</vt:lpstr>
      <vt:lpstr>Stages of Case Formulation</vt:lpstr>
      <vt:lpstr>Assessment Component Two – 50%</vt:lpstr>
      <vt:lpstr>Learning Outcomes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Therapeutic Presence</dc:title>
  <dc:creator>Andrea Williams</dc:creator>
  <cp:lastModifiedBy>Andrea Williams</cp:lastModifiedBy>
  <cp:revision>47</cp:revision>
  <dcterms:created xsi:type="dcterms:W3CDTF">2018-10-07T12:44:43Z</dcterms:created>
  <dcterms:modified xsi:type="dcterms:W3CDTF">2019-03-24T23:44:00Z</dcterms:modified>
</cp:coreProperties>
</file>