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8F0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77348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38747-4367-4BD2-8D51-C97E202738E2}" type="datetime1">
              <a:rPr lang="en-US" smtClean="0"/>
              <a:t>12/11/2019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38456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55A3C-5767-4844-A0A3-83778C2E5409}" type="datetime1">
              <a:rPr lang="en-US" smtClean="0"/>
              <a:t>12/11/2019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94293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763439"/>
            <a:ext cx="9590550" cy="133349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507A8-A5CF-4D38-AB86-7EDDA87A85D4}" type="datetime1">
              <a:rPr lang="en-US" smtClean="0"/>
              <a:t>12/11/2019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32810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6187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76450"/>
            <a:ext cx="4856841" cy="362267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0716" y="2076451"/>
            <a:ext cx="4856841" cy="3622672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CD27C-8599-43EF-BA1D-14DDC1946E06}" type="datetime1">
              <a:rPr lang="en-US" smtClean="0"/>
              <a:t>12/11/2019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104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>
            <a:extLst>
              <a:ext uri="{FF2B5EF4-FFF2-40B4-BE49-F238E27FC236}">
                <a16:creationId xmlns:a16="http://schemas.microsoft.com/office/drawing/2014/main" id="{37B721FF-D609-4D98-9D19-CF75AA8A54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29200" cy="4099959"/>
          </a:xfrm>
          <a:prstGeom prst="rect">
            <a:avLst/>
          </a:prstGeom>
        </p:spPr>
      </p:pic>
      <p:pic>
        <p:nvPicPr>
          <p:cNvPr id="21" name="Picture 20" descr="Slate-V2-HD-compPhotoInset.png">
            <a:extLst>
              <a:ext uri="{FF2B5EF4-FFF2-40B4-BE49-F238E27FC236}">
                <a16:creationId xmlns:a16="http://schemas.microsoft.com/office/drawing/2014/main" id="{073936BD-C868-433F-8E84-D6DD8E640E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8357" y="1734506"/>
            <a:ext cx="5029200" cy="409995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6013" y="1855153"/>
            <a:ext cx="4764764" cy="69249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6013" y="2702103"/>
            <a:ext cx="4764764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3166" y="1855152"/>
            <a:ext cx="4779582" cy="692495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3167" y="2702103"/>
            <a:ext cx="4779581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43D99-809A-49C0-96E5-4250D0B498EE}" type="datetime1">
              <a:rPr lang="en-US" smtClean="0"/>
              <a:t>12/11/2019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54023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3DE9B-B678-4EFB-BB7D-A4370204A0B0}" type="datetime1">
              <a:rPr lang="en-US" smtClean="0"/>
              <a:t>12/11/2019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76068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812DA-F765-4142-A6A3-A8ED7235E082}" type="datetime1">
              <a:rPr lang="en-US" smtClean="0"/>
              <a:t>12/11/2019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68788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0800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673351"/>
            <a:ext cx="3706889" cy="301625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277FD-7DE6-41D4-930D-AC99F5AFE54E}" type="datetime1">
              <a:rPr lang="en-US" smtClean="0"/>
              <a:t>12/11/2019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59120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>
            <a:extLst>
              <a:ext uri="{FF2B5EF4-FFF2-40B4-BE49-F238E27FC236}">
                <a16:creationId xmlns:a16="http://schemas.microsoft.com/office/drawing/2014/main" id="{4D06E496-ACBA-4063-B4A1-C5C484EE5A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763701"/>
            <a:ext cx="5707899" cy="1675559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3698" y="2679699"/>
            <a:ext cx="4588094" cy="3135695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15526-7079-4B7B-987C-1B5FAE11A0FF}" type="datetime1">
              <a:rPr lang="en-US" smtClean="0"/>
              <a:t>12/11/2019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80043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>
            <a:extLst>
              <a:ext uri="{FF2B5EF4-FFF2-40B4-BE49-F238E27FC236}">
                <a16:creationId xmlns:a16="http://schemas.microsoft.com/office/drawing/2014/main" id="{CE39118B-B3AD-4BD4-BA22-DEFF4E76CE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247728"/>
            <a:ext cx="10353762" cy="543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1B079-7EF0-44EE-B798-BCC497C9F3B2}" type="datetime1">
              <a:rPr lang="en-US" smtClean="0"/>
              <a:t>12/11/2019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2941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F70A8-1D13-4657-95F0-A9EA54967B8D}" type="datetime1">
              <a:rPr lang="en-US" smtClean="0"/>
              <a:t>12/11/2019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94524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EB90AC-71BD-4C7F-8ACA-7B3F18292E63}" type="datetime1">
              <a:rPr lang="en-US" smtClean="0"/>
              <a:t>12/11/2019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23F0D53-0705-41B7-8554-09D21E7807F9}"/>
              </a:ext>
            </a:extLst>
          </p:cNvPr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7F647CD-0F1A-4BB3-89E0-A74F1E1B098D}"/>
              </a:ext>
            </a:extLst>
          </p:cNvPr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403564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EFC2C-8905-46F0-B443-CE905B76BA01}" type="datetime1">
              <a:rPr lang="en-US" smtClean="0"/>
              <a:t>12/11/2019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24160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49"/>
            <a:ext cx="3300984" cy="764783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768110"/>
            <a:ext cx="3300984" cy="302308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79DC3-C9B5-499E-9140-0DC28B7074E2}" type="datetime1">
              <a:rPr lang="en-US" smtClean="0"/>
              <a:t>12/11/2019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624997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>
            <a:extLst>
              <a:ext uri="{FF2B5EF4-FFF2-40B4-BE49-F238E27FC236}">
                <a16:creationId xmlns:a16="http://schemas.microsoft.com/office/drawing/2014/main" id="{7E87C569-D426-4615-ADA7-B370EA9834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>
            <a:extLst>
              <a:ext uri="{FF2B5EF4-FFF2-40B4-BE49-F238E27FC236}">
                <a16:creationId xmlns:a16="http://schemas.microsoft.com/office/drawing/2014/main" id="{7B353ED4-7AD0-46C9-88ED-1A16B1433A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>
            <a:extLst>
              <a:ext uri="{FF2B5EF4-FFF2-40B4-BE49-F238E27FC236}">
                <a16:creationId xmlns:a16="http://schemas.microsoft.com/office/drawing/2014/main" id="{F561D985-AD57-459A-B3A6-EBF2960397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572443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B33EA-E472-4D22-9C03-A9C14AA21CED}" type="datetime1">
              <a:rPr lang="en-US" smtClean="0"/>
              <a:t>12/11/2019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594712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E833E-1B6D-415F-AD29-75AE8C43BD0D}" type="datetime1">
              <a:rPr lang="en-US" smtClean="0"/>
              <a:t>12/11/2019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67589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2596F-08A7-4B70-989A-F2B1CF31E66B}" type="datetime1">
              <a:rPr lang="en-US" smtClean="0"/>
              <a:t>12/11/2019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72693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76450"/>
            <a:ext cx="10353762" cy="371474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6000749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073ED0CC-082F-4160-86E5-0D6041F12778}" type="datetime1">
              <a:rPr lang="en-US" smtClean="0"/>
              <a:t>12/11/2019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6000749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6000749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054097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hf sldNum="0" hdr="0" ftr="0" dt="0"/>
  <p:txStyles>
    <p:titleStyle>
      <a:lvl1pPr algn="ctr" defTabSz="457200" rtl="0" eaLnBrk="1" latinLnBrk="0" hangingPunct="1">
        <a:lnSpc>
          <a:spcPct val="90000"/>
        </a:lnSpc>
        <a:spcBef>
          <a:spcPct val="0"/>
        </a:spcBef>
        <a:buNone/>
        <a:defRPr sz="4000" i="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1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9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7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5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5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2CA733A-8D25-4E63-8273-CC14052E0E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F3F5C9-D1D6-4A60-A2D1-28D65EADBF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0693" y="4406537"/>
            <a:ext cx="9440034" cy="1088336"/>
          </a:xfrm>
        </p:spPr>
        <p:txBody>
          <a:bodyPr>
            <a:normAutofit/>
          </a:bodyPr>
          <a:lstStyle/>
          <a:p>
            <a:r>
              <a:rPr lang="en-GB" sz="2300" dirty="0">
                <a:latin typeface="Book Antiqua" panose="02040602050305030304" pitchFamily="18" charset="0"/>
              </a:rPr>
              <a:t>Dissertation: a study of Gender norms in Ancient Egypt and they are reflected in late Eighteenth Century- Nineteenth Century Egypt.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27053A-3C21-4AB7-B014-6A0570607D4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0693" y="5494872"/>
            <a:ext cx="9440034" cy="62161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8F0F"/>
                </a:solidFill>
                <a:latin typeface="Book Antiqua" panose="02040602050305030304" pitchFamily="18" charset="0"/>
              </a:rPr>
              <a:t>Matilda Jones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BFB581C-2142-4222-9A3B-905AD6C095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8" t="2669" r="616"/>
          <a:stretch/>
        </p:blipFill>
        <p:spPr>
          <a:xfrm>
            <a:off x="-1" y="0"/>
            <a:ext cx="12192001" cy="4322278"/>
          </a:xfrm>
          <a:prstGeom prst="rect">
            <a:avLst/>
          </a:prstGeom>
        </p:spPr>
      </p:pic>
      <p:pic>
        <p:nvPicPr>
          <p:cNvPr id="4" name="Picture 3" descr="The desert is on the side of a building&#10;&#10;Description automatically generated">
            <a:extLst>
              <a:ext uri="{FF2B5EF4-FFF2-40B4-BE49-F238E27FC236}">
                <a16:creationId xmlns:a16="http://schemas.microsoft.com/office/drawing/2014/main" id="{F4529152-7809-48A9-973D-06677C4A39D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9520" r="-1" b="18647"/>
          <a:stretch/>
        </p:blipFill>
        <p:spPr>
          <a:xfrm>
            <a:off x="-1" y="-1"/>
            <a:ext cx="12198915" cy="42206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45320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C224410-FF86-4FBB-A05E-61232D4B13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02" y="-2"/>
            <a:ext cx="12192000" cy="6858000"/>
          </a:xfrm>
          <a:prstGeom prst="rect">
            <a:avLst/>
          </a:prstGeom>
          <a:solidFill>
            <a:schemeClr val="bg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F3BDD110-869E-4A8C-9250-C7AE5C8408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02" y="-2"/>
            <a:ext cx="6088698" cy="6858002"/>
          </a:xfrm>
          <a:custGeom>
            <a:avLst/>
            <a:gdLst>
              <a:gd name="connsiteX0" fmla="*/ 0 w 6088698"/>
              <a:gd name="connsiteY0" fmla="*/ 0 h 6858002"/>
              <a:gd name="connsiteX1" fmla="*/ 2610464 w 6088698"/>
              <a:gd name="connsiteY1" fmla="*/ 0 h 6858002"/>
              <a:gd name="connsiteX2" fmla="*/ 2610464 w 6088698"/>
              <a:gd name="connsiteY2" fmla="*/ 3 h 6858002"/>
              <a:gd name="connsiteX3" fmla="*/ 5749313 w 6088698"/>
              <a:gd name="connsiteY3" fmla="*/ 3 h 6858002"/>
              <a:gd name="connsiteX4" fmla="*/ 5749313 w 6088698"/>
              <a:gd name="connsiteY4" fmla="*/ 4 h 6858002"/>
              <a:gd name="connsiteX5" fmla="*/ 5740011 w 6088698"/>
              <a:gd name="connsiteY5" fmla="*/ 4 h 6858002"/>
              <a:gd name="connsiteX6" fmla="*/ 5748114 w 6088698"/>
              <a:gd name="connsiteY6" fmla="*/ 40466 h 6858002"/>
              <a:gd name="connsiteX7" fmla="*/ 5771963 w 6088698"/>
              <a:gd name="connsiteY7" fmla="*/ 159110 h 6858002"/>
              <a:gd name="connsiteX8" fmla="*/ 5788633 w 6088698"/>
              <a:gd name="connsiteY8" fmla="*/ 245521 h 6858002"/>
              <a:gd name="connsiteX9" fmla="*/ 5806229 w 6088698"/>
              <a:gd name="connsiteY9" fmla="*/ 348391 h 6858002"/>
              <a:gd name="connsiteX10" fmla="*/ 5827299 w 6088698"/>
              <a:gd name="connsiteY10" fmla="*/ 470463 h 6858002"/>
              <a:gd name="connsiteX11" fmla="*/ 5849526 w 6088698"/>
              <a:gd name="connsiteY11" fmla="*/ 605566 h 6858002"/>
              <a:gd name="connsiteX12" fmla="*/ 5872911 w 6088698"/>
              <a:gd name="connsiteY12" fmla="*/ 757813 h 6858002"/>
              <a:gd name="connsiteX13" fmla="*/ 5897684 w 6088698"/>
              <a:gd name="connsiteY13" fmla="*/ 923777 h 6858002"/>
              <a:gd name="connsiteX14" fmla="*/ 5922459 w 6088698"/>
              <a:gd name="connsiteY14" fmla="*/ 1104142 h 6858002"/>
              <a:gd name="connsiteX15" fmla="*/ 5947695 w 6088698"/>
              <a:gd name="connsiteY15" fmla="*/ 1296166 h 6858002"/>
              <a:gd name="connsiteX16" fmla="*/ 5971079 w 6088698"/>
              <a:gd name="connsiteY16" fmla="*/ 1503278 h 6858002"/>
              <a:gd name="connsiteX17" fmla="*/ 5993538 w 6088698"/>
              <a:gd name="connsiteY17" fmla="*/ 1719991 h 6858002"/>
              <a:gd name="connsiteX18" fmla="*/ 6013913 w 6088698"/>
              <a:gd name="connsiteY18" fmla="*/ 1949048 h 6858002"/>
              <a:gd name="connsiteX19" fmla="*/ 6033361 w 6088698"/>
              <a:gd name="connsiteY19" fmla="*/ 2187706 h 6858002"/>
              <a:gd name="connsiteX20" fmla="*/ 6051654 w 6088698"/>
              <a:gd name="connsiteY20" fmla="*/ 2436652 h 6858002"/>
              <a:gd name="connsiteX21" fmla="*/ 6058136 w 6088698"/>
              <a:gd name="connsiteY21" fmla="*/ 2564211 h 6858002"/>
              <a:gd name="connsiteX22" fmla="*/ 6065314 w 6088698"/>
              <a:gd name="connsiteY22" fmla="*/ 2694512 h 6858002"/>
              <a:gd name="connsiteX23" fmla="*/ 6072027 w 6088698"/>
              <a:gd name="connsiteY23" fmla="*/ 2826871 h 6858002"/>
              <a:gd name="connsiteX24" fmla="*/ 6076427 w 6088698"/>
              <a:gd name="connsiteY24" fmla="*/ 2959917 h 6858002"/>
              <a:gd name="connsiteX25" fmla="*/ 6080363 w 6088698"/>
              <a:gd name="connsiteY25" fmla="*/ 3095705 h 6858002"/>
              <a:gd name="connsiteX26" fmla="*/ 6084530 w 6088698"/>
              <a:gd name="connsiteY26" fmla="*/ 3232865 h 6858002"/>
              <a:gd name="connsiteX27" fmla="*/ 6087308 w 6088698"/>
              <a:gd name="connsiteY27" fmla="*/ 3372768 h 6858002"/>
              <a:gd name="connsiteX28" fmla="*/ 6087308 w 6088698"/>
              <a:gd name="connsiteY28" fmla="*/ 3514043 h 6858002"/>
              <a:gd name="connsiteX29" fmla="*/ 6088698 w 6088698"/>
              <a:gd name="connsiteY29" fmla="*/ 3656689 h 6858002"/>
              <a:gd name="connsiteX30" fmla="*/ 6087308 w 6088698"/>
              <a:gd name="connsiteY30" fmla="*/ 3800707 h 6858002"/>
              <a:gd name="connsiteX31" fmla="*/ 6084530 w 6088698"/>
              <a:gd name="connsiteY31" fmla="*/ 3946783 h 6858002"/>
              <a:gd name="connsiteX32" fmla="*/ 6081983 w 6088698"/>
              <a:gd name="connsiteY32" fmla="*/ 4092858 h 6858002"/>
              <a:gd name="connsiteX33" fmla="*/ 6076427 w 6088698"/>
              <a:gd name="connsiteY33" fmla="*/ 4240991 h 6858002"/>
              <a:gd name="connsiteX34" fmla="*/ 6070639 w 6088698"/>
              <a:gd name="connsiteY34" fmla="*/ 4390495 h 6858002"/>
              <a:gd name="connsiteX35" fmla="*/ 6063924 w 6088698"/>
              <a:gd name="connsiteY35" fmla="*/ 4540000 h 6858002"/>
              <a:gd name="connsiteX36" fmla="*/ 6054432 w 6088698"/>
              <a:gd name="connsiteY36" fmla="*/ 4690876 h 6858002"/>
              <a:gd name="connsiteX37" fmla="*/ 6043086 w 6088698"/>
              <a:gd name="connsiteY37" fmla="*/ 4843123 h 6858002"/>
              <a:gd name="connsiteX38" fmla="*/ 6032204 w 6088698"/>
              <a:gd name="connsiteY38" fmla="*/ 4996057 h 6858002"/>
              <a:gd name="connsiteX39" fmla="*/ 6018313 w 6088698"/>
              <a:gd name="connsiteY39" fmla="*/ 5148990 h 6858002"/>
              <a:gd name="connsiteX40" fmla="*/ 6001642 w 6088698"/>
              <a:gd name="connsiteY40" fmla="*/ 5303981 h 6858002"/>
              <a:gd name="connsiteX41" fmla="*/ 5984972 w 6088698"/>
              <a:gd name="connsiteY41" fmla="*/ 5456914 h 6858002"/>
              <a:gd name="connsiteX42" fmla="*/ 5965754 w 6088698"/>
              <a:gd name="connsiteY42" fmla="*/ 5612591 h 6858002"/>
              <a:gd name="connsiteX43" fmla="*/ 5944685 w 6088698"/>
              <a:gd name="connsiteY43" fmla="*/ 5768953 h 6858002"/>
              <a:gd name="connsiteX44" fmla="*/ 5922459 w 6088698"/>
              <a:gd name="connsiteY44" fmla="*/ 5923258 h 6858002"/>
              <a:gd name="connsiteX45" fmla="*/ 5896527 w 6088698"/>
              <a:gd name="connsiteY45" fmla="*/ 6079621 h 6858002"/>
              <a:gd name="connsiteX46" fmla="*/ 5868743 w 6088698"/>
              <a:gd name="connsiteY46" fmla="*/ 6235297 h 6858002"/>
              <a:gd name="connsiteX47" fmla="*/ 5841190 w 6088698"/>
              <a:gd name="connsiteY47" fmla="*/ 6391660 h 6858002"/>
              <a:gd name="connsiteX48" fmla="*/ 5809008 w 6088698"/>
              <a:gd name="connsiteY48" fmla="*/ 6547336 h 6858002"/>
              <a:gd name="connsiteX49" fmla="*/ 5776130 w 6088698"/>
              <a:gd name="connsiteY49" fmla="*/ 6702327 h 6858002"/>
              <a:gd name="connsiteX50" fmla="*/ 5741633 w 6088698"/>
              <a:gd name="connsiteY50" fmla="*/ 6858002 h 6858002"/>
              <a:gd name="connsiteX51" fmla="*/ 2610464 w 6088698"/>
              <a:gd name="connsiteY51" fmla="*/ 6858002 h 6858002"/>
              <a:gd name="connsiteX52" fmla="*/ 0 w 6088698"/>
              <a:gd name="connsiteY52" fmla="*/ 6858002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6088698" h="6858002">
                <a:moveTo>
                  <a:pt x="0" y="0"/>
                </a:moveTo>
                <a:lnTo>
                  <a:pt x="2610464" y="0"/>
                </a:lnTo>
                <a:lnTo>
                  <a:pt x="2610464" y="3"/>
                </a:lnTo>
                <a:lnTo>
                  <a:pt x="5749313" y="3"/>
                </a:lnTo>
                <a:lnTo>
                  <a:pt x="5749313" y="4"/>
                </a:lnTo>
                <a:lnTo>
                  <a:pt x="5740011" y="4"/>
                </a:lnTo>
                <a:lnTo>
                  <a:pt x="5748114" y="40466"/>
                </a:lnTo>
                <a:lnTo>
                  <a:pt x="5771963" y="159110"/>
                </a:lnTo>
                <a:lnTo>
                  <a:pt x="5788633" y="245521"/>
                </a:lnTo>
                <a:lnTo>
                  <a:pt x="5806229" y="348391"/>
                </a:lnTo>
                <a:lnTo>
                  <a:pt x="5827299" y="470463"/>
                </a:lnTo>
                <a:lnTo>
                  <a:pt x="5849526" y="605566"/>
                </a:lnTo>
                <a:lnTo>
                  <a:pt x="5872911" y="757813"/>
                </a:lnTo>
                <a:lnTo>
                  <a:pt x="5897684" y="923777"/>
                </a:lnTo>
                <a:lnTo>
                  <a:pt x="5922459" y="1104142"/>
                </a:lnTo>
                <a:lnTo>
                  <a:pt x="5947695" y="1296166"/>
                </a:lnTo>
                <a:lnTo>
                  <a:pt x="5971079" y="1503278"/>
                </a:lnTo>
                <a:lnTo>
                  <a:pt x="5993538" y="1719991"/>
                </a:lnTo>
                <a:lnTo>
                  <a:pt x="6013913" y="1949048"/>
                </a:lnTo>
                <a:lnTo>
                  <a:pt x="6033361" y="2187706"/>
                </a:lnTo>
                <a:lnTo>
                  <a:pt x="6051654" y="2436652"/>
                </a:lnTo>
                <a:lnTo>
                  <a:pt x="6058136" y="2564211"/>
                </a:lnTo>
                <a:lnTo>
                  <a:pt x="6065314" y="2694512"/>
                </a:lnTo>
                <a:lnTo>
                  <a:pt x="6072027" y="2826871"/>
                </a:lnTo>
                <a:lnTo>
                  <a:pt x="6076427" y="2959917"/>
                </a:lnTo>
                <a:lnTo>
                  <a:pt x="6080363" y="3095705"/>
                </a:lnTo>
                <a:lnTo>
                  <a:pt x="6084530" y="3232865"/>
                </a:lnTo>
                <a:lnTo>
                  <a:pt x="6087308" y="3372768"/>
                </a:lnTo>
                <a:lnTo>
                  <a:pt x="6087308" y="3514043"/>
                </a:lnTo>
                <a:lnTo>
                  <a:pt x="6088698" y="3656689"/>
                </a:lnTo>
                <a:lnTo>
                  <a:pt x="6087308" y="3800707"/>
                </a:lnTo>
                <a:lnTo>
                  <a:pt x="6084530" y="3946783"/>
                </a:lnTo>
                <a:lnTo>
                  <a:pt x="6081983" y="4092858"/>
                </a:lnTo>
                <a:lnTo>
                  <a:pt x="6076427" y="4240991"/>
                </a:lnTo>
                <a:lnTo>
                  <a:pt x="6070639" y="4390495"/>
                </a:lnTo>
                <a:lnTo>
                  <a:pt x="6063924" y="4540000"/>
                </a:lnTo>
                <a:lnTo>
                  <a:pt x="6054432" y="4690876"/>
                </a:lnTo>
                <a:lnTo>
                  <a:pt x="6043086" y="4843123"/>
                </a:lnTo>
                <a:lnTo>
                  <a:pt x="6032204" y="4996057"/>
                </a:lnTo>
                <a:lnTo>
                  <a:pt x="6018313" y="5148990"/>
                </a:lnTo>
                <a:lnTo>
                  <a:pt x="6001642" y="5303981"/>
                </a:lnTo>
                <a:lnTo>
                  <a:pt x="5984972" y="5456914"/>
                </a:lnTo>
                <a:lnTo>
                  <a:pt x="5965754" y="5612591"/>
                </a:lnTo>
                <a:lnTo>
                  <a:pt x="5944685" y="5768953"/>
                </a:lnTo>
                <a:lnTo>
                  <a:pt x="5922459" y="5923258"/>
                </a:lnTo>
                <a:lnTo>
                  <a:pt x="5896527" y="6079621"/>
                </a:lnTo>
                <a:lnTo>
                  <a:pt x="5868743" y="6235297"/>
                </a:lnTo>
                <a:lnTo>
                  <a:pt x="5841190" y="6391660"/>
                </a:lnTo>
                <a:lnTo>
                  <a:pt x="5809008" y="6547336"/>
                </a:lnTo>
                <a:lnTo>
                  <a:pt x="5776130" y="6702327"/>
                </a:lnTo>
                <a:lnTo>
                  <a:pt x="5741633" y="6858002"/>
                </a:lnTo>
                <a:lnTo>
                  <a:pt x="2610464" y="6858002"/>
                </a:lnTo>
                <a:lnTo>
                  <a:pt x="0" y="6858002"/>
                </a:lnTo>
                <a:close/>
              </a:path>
            </a:pathLst>
          </a:custGeom>
          <a:ln>
            <a:noFill/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63BACB-E37B-468F-891A-8062202153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078" y="1118808"/>
            <a:ext cx="5094895" cy="4747683"/>
          </a:xfrm>
        </p:spPr>
        <p:txBody>
          <a:bodyPr anchor="ctr">
            <a:normAutofit/>
          </a:bodyPr>
          <a:lstStyle/>
          <a:p>
            <a:pPr algn="l"/>
            <a:r>
              <a:rPr lang="en-GB" dirty="0">
                <a:latin typeface="Book Antiqua" panose="02040602050305030304" pitchFamily="18" charset="0"/>
              </a:rPr>
              <a:t>Aims/Questions: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BC271D-BD08-4137-888B-6E09E1D4FD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02017" y="1118809"/>
            <a:ext cx="5346515" cy="4990443"/>
          </a:xfrm>
          <a:effectLst/>
        </p:spPr>
        <p:txBody>
          <a:bodyPr anchor="ctr">
            <a:normAutofit/>
          </a:bodyPr>
          <a:lstStyle/>
          <a:p>
            <a:r>
              <a:rPr lang="en-GB" dirty="0">
                <a:solidFill>
                  <a:schemeClr val="tx1"/>
                </a:solidFill>
                <a:latin typeface="Book Antiqua" panose="02040602050305030304" pitchFamily="18" charset="0"/>
              </a:rPr>
              <a:t>What is fundamental to Egypt in terms of Gender norms?</a:t>
            </a:r>
          </a:p>
          <a:p>
            <a:r>
              <a:rPr lang="en-GB" dirty="0">
                <a:solidFill>
                  <a:schemeClr val="tx1"/>
                </a:solidFill>
                <a:latin typeface="Book Antiqua" panose="02040602050305030304" pitchFamily="18" charset="0"/>
              </a:rPr>
              <a:t> Has Egypt changed from its original Gender norms, and if so, when did this change occur? </a:t>
            </a:r>
          </a:p>
          <a:p>
            <a:r>
              <a:rPr lang="en-GB" dirty="0">
                <a:solidFill>
                  <a:schemeClr val="tx1"/>
                </a:solidFill>
                <a:latin typeface="Book Antiqua" panose="02040602050305030304" pitchFamily="18" charset="0"/>
              </a:rPr>
              <a:t>What are the similarities and differences between Gender norms in Ancient Egypt and the late 18</a:t>
            </a:r>
            <a:r>
              <a:rPr lang="en-GB" baseline="30000" dirty="0">
                <a:solidFill>
                  <a:schemeClr val="tx1"/>
                </a:solidFill>
                <a:latin typeface="Book Antiqua" panose="02040602050305030304" pitchFamily="18" charset="0"/>
              </a:rPr>
              <a:t>th</a:t>
            </a:r>
            <a:r>
              <a:rPr lang="en-GB" dirty="0">
                <a:solidFill>
                  <a:schemeClr val="tx1"/>
                </a:solidFill>
                <a:latin typeface="Book Antiqua" panose="02040602050305030304" pitchFamily="18" charset="0"/>
              </a:rPr>
              <a:t> Century Egypt- early 19</a:t>
            </a:r>
            <a:r>
              <a:rPr lang="en-GB" baseline="30000" dirty="0">
                <a:solidFill>
                  <a:schemeClr val="tx1"/>
                </a:solidFill>
                <a:latin typeface="Book Antiqua" panose="02040602050305030304" pitchFamily="18" charset="0"/>
              </a:rPr>
              <a:t>th</a:t>
            </a:r>
            <a:r>
              <a:rPr lang="en-GB" dirty="0">
                <a:solidFill>
                  <a:schemeClr val="tx1"/>
                </a:solidFill>
                <a:latin typeface="Book Antiqua" panose="02040602050305030304" pitchFamily="18" charset="0"/>
              </a:rPr>
              <a:t> century Egypt </a:t>
            </a:r>
          </a:p>
          <a:p>
            <a:r>
              <a:rPr lang="en-GB" dirty="0">
                <a:solidFill>
                  <a:schemeClr val="tx1"/>
                </a:solidFill>
                <a:latin typeface="Book Antiqua" panose="02040602050305030304" pitchFamily="18" charset="0"/>
              </a:rPr>
              <a:t>What provoked the change in Gender norms? How has feminism affected Egypt?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53276F8-71A2-4CCC-905D-2E80985ACCA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132" b="96804" l="9143" r="89143">
                        <a14:foregroundMark x1="54857" y1="91781" x2="54857" y2="91781"/>
                        <a14:foregroundMark x1="55429" y1="96804" x2="55429" y2="96804"/>
                        <a14:foregroundMark x1="58857" y1="96347" x2="58857" y2="96347"/>
                      </a14:backgroundRemoval>
                    </a14:imgEffect>
                    <a14:imgEffect>
                      <a14:saturation sat="33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077935" y="654980"/>
            <a:ext cx="1666875" cy="2085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7560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98318E6-69F4-42F4-AB85-F01AA0DAF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1132C7-6CA0-42B8-8024-12F978BA25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6160" y="609599"/>
            <a:ext cx="5978072" cy="1505804"/>
          </a:xfrm>
        </p:spPr>
        <p:txBody>
          <a:bodyPr>
            <a:normAutofit/>
          </a:bodyPr>
          <a:lstStyle/>
          <a:p>
            <a:r>
              <a:rPr lang="en-GB" dirty="0">
                <a:latin typeface="Book Antiqua" panose="02040602050305030304" pitchFamily="18" charset="0"/>
              </a:rPr>
              <a:t>Gender norms in Ancient Egypt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81730CE-8129-4537-874F-2E20266AA64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6727" r="16611"/>
          <a:stretch/>
        </p:blipFill>
        <p:spPr>
          <a:xfrm>
            <a:off x="-10649" y="1"/>
            <a:ext cx="4571649" cy="68580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59DF61F-9058-49C9-8F75-DC501F983B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-10649" y="1"/>
            <a:ext cx="4690532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71D3D7-B0EB-47C5-B5E9-45AF06D81B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6160" y="2286000"/>
            <a:ext cx="5978072" cy="3477088"/>
          </a:xfrm>
        </p:spPr>
        <p:txBody>
          <a:bodyPr anchor="ctr">
            <a:normAutofit/>
          </a:bodyPr>
          <a:lstStyle/>
          <a:p>
            <a:r>
              <a:rPr lang="en-GB" dirty="0">
                <a:latin typeface="Book Antiqua" panose="02040602050305030304" pitchFamily="18" charset="0"/>
              </a:rPr>
              <a:t>Women had no legal rights?</a:t>
            </a:r>
          </a:p>
          <a:p>
            <a:r>
              <a:rPr lang="en-GB" dirty="0">
                <a:latin typeface="Book Antiqua" panose="02040602050305030304" pitchFamily="18" charset="0"/>
              </a:rPr>
              <a:t>Jobs?</a:t>
            </a:r>
          </a:p>
          <a:p>
            <a:r>
              <a:rPr lang="en-GB" dirty="0">
                <a:latin typeface="Book Antiqua" panose="02040602050305030304" pitchFamily="18" charset="0"/>
              </a:rPr>
              <a:t>Roles?</a:t>
            </a:r>
          </a:p>
        </p:txBody>
      </p:sp>
    </p:spTree>
    <p:extLst>
      <p:ext uri="{BB962C8B-B14F-4D97-AF65-F5344CB8AC3E}">
        <p14:creationId xmlns:p14="http://schemas.microsoft.com/office/powerpoint/2010/main" val="26427946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7">
            <a:extLst>
              <a:ext uri="{FF2B5EF4-FFF2-40B4-BE49-F238E27FC236}">
                <a16:creationId xmlns:a16="http://schemas.microsoft.com/office/drawing/2014/main" id="{AC224410-FF86-4FBB-A05E-61232D4B13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02" y="-2"/>
            <a:ext cx="12192000" cy="6858000"/>
          </a:xfrm>
          <a:prstGeom prst="rect">
            <a:avLst/>
          </a:prstGeom>
          <a:solidFill>
            <a:schemeClr val="bg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Freeform: Shape 9">
            <a:extLst>
              <a:ext uri="{FF2B5EF4-FFF2-40B4-BE49-F238E27FC236}">
                <a16:creationId xmlns:a16="http://schemas.microsoft.com/office/drawing/2014/main" id="{F3BDD110-869E-4A8C-9250-C7AE5C8408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02" y="-2"/>
            <a:ext cx="6088698" cy="6858002"/>
          </a:xfrm>
          <a:custGeom>
            <a:avLst/>
            <a:gdLst>
              <a:gd name="connsiteX0" fmla="*/ 0 w 6088698"/>
              <a:gd name="connsiteY0" fmla="*/ 0 h 6858002"/>
              <a:gd name="connsiteX1" fmla="*/ 2610464 w 6088698"/>
              <a:gd name="connsiteY1" fmla="*/ 0 h 6858002"/>
              <a:gd name="connsiteX2" fmla="*/ 2610464 w 6088698"/>
              <a:gd name="connsiteY2" fmla="*/ 3 h 6858002"/>
              <a:gd name="connsiteX3" fmla="*/ 5749313 w 6088698"/>
              <a:gd name="connsiteY3" fmla="*/ 3 h 6858002"/>
              <a:gd name="connsiteX4" fmla="*/ 5749313 w 6088698"/>
              <a:gd name="connsiteY4" fmla="*/ 4 h 6858002"/>
              <a:gd name="connsiteX5" fmla="*/ 5740011 w 6088698"/>
              <a:gd name="connsiteY5" fmla="*/ 4 h 6858002"/>
              <a:gd name="connsiteX6" fmla="*/ 5748114 w 6088698"/>
              <a:gd name="connsiteY6" fmla="*/ 40466 h 6858002"/>
              <a:gd name="connsiteX7" fmla="*/ 5771963 w 6088698"/>
              <a:gd name="connsiteY7" fmla="*/ 159110 h 6858002"/>
              <a:gd name="connsiteX8" fmla="*/ 5788633 w 6088698"/>
              <a:gd name="connsiteY8" fmla="*/ 245521 h 6858002"/>
              <a:gd name="connsiteX9" fmla="*/ 5806229 w 6088698"/>
              <a:gd name="connsiteY9" fmla="*/ 348391 h 6858002"/>
              <a:gd name="connsiteX10" fmla="*/ 5827299 w 6088698"/>
              <a:gd name="connsiteY10" fmla="*/ 470463 h 6858002"/>
              <a:gd name="connsiteX11" fmla="*/ 5849526 w 6088698"/>
              <a:gd name="connsiteY11" fmla="*/ 605566 h 6858002"/>
              <a:gd name="connsiteX12" fmla="*/ 5872911 w 6088698"/>
              <a:gd name="connsiteY12" fmla="*/ 757813 h 6858002"/>
              <a:gd name="connsiteX13" fmla="*/ 5897684 w 6088698"/>
              <a:gd name="connsiteY13" fmla="*/ 923777 h 6858002"/>
              <a:gd name="connsiteX14" fmla="*/ 5922459 w 6088698"/>
              <a:gd name="connsiteY14" fmla="*/ 1104142 h 6858002"/>
              <a:gd name="connsiteX15" fmla="*/ 5947695 w 6088698"/>
              <a:gd name="connsiteY15" fmla="*/ 1296166 h 6858002"/>
              <a:gd name="connsiteX16" fmla="*/ 5971079 w 6088698"/>
              <a:gd name="connsiteY16" fmla="*/ 1503278 h 6858002"/>
              <a:gd name="connsiteX17" fmla="*/ 5993538 w 6088698"/>
              <a:gd name="connsiteY17" fmla="*/ 1719991 h 6858002"/>
              <a:gd name="connsiteX18" fmla="*/ 6013913 w 6088698"/>
              <a:gd name="connsiteY18" fmla="*/ 1949048 h 6858002"/>
              <a:gd name="connsiteX19" fmla="*/ 6033361 w 6088698"/>
              <a:gd name="connsiteY19" fmla="*/ 2187706 h 6858002"/>
              <a:gd name="connsiteX20" fmla="*/ 6051654 w 6088698"/>
              <a:gd name="connsiteY20" fmla="*/ 2436652 h 6858002"/>
              <a:gd name="connsiteX21" fmla="*/ 6058136 w 6088698"/>
              <a:gd name="connsiteY21" fmla="*/ 2564211 h 6858002"/>
              <a:gd name="connsiteX22" fmla="*/ 6065314 w 6088698"/>
              <a:gd name="connsiteY22" fmla="*/ 2694512 h 6858002"/>
              <a:gd name="connsiteX23" fmla="*/ 6072027 w 6088698"/>
              <a:gd name="connsiteY23" fmla="*/ 2826871 h 6858002"/>
              <a:gd name="connsiteX24" fmla="*/ 6076427 w 6088698"/>
              <a:gd name="connsiteY24" fmla="*/ 2959917 h 6858002"/>
              <a:gd name="connsiteX25" fmla="*/ 6080363 w 6088698"/>
              <a:gd name="connsiteY25" fmla="*/ 3095705 h 6858002"/>
              <a:gd name="connsiteX26" fmla="*/ 6084530 w 6088698"/>
              <a:gd name="connsiteY26" fmla="*/ 3232865 h 6858002"/>
              <a:gd name="connsiteX27" fmla="*/ 6087308 w 6088698"/>
              <a:gd name="connsiteY27" fmla="*/ 3372768 h 6858002"/>
              <a:gd name="connsiteX28" fmla="*/ 6087308 w 6088698"/>
              <a:gd name="connsiteY28" fmla="*/ 3514043 h 6858002"/>
              <a:gd name="connsiteX29" fmla="*/ 6088698 w 6088698"/>
              <a:gd name="connsiteY29" fmla="*/ 3656689 h 6858002"/>
              <a:gd name="connsiteX30" fmla="*/ 6087308 w 6088698"/>
              <a:gd name="connsiteY30" fmla="*/ 3800707 h 6858002"/>
              <a:gd name="connsiteX31" fmla="*/ 6084530 w 6088698"/>
              <a:gd name="connsiteY31" fmla="*/ 3946783 h 6858002"/>
              <a:gd name="connsiteX32" fmla="*/ 6081983 w 6088698"/>
              <a:gd name="connsiteY32" fmla="*/ 4092858 h 6858002"/>
              <a:gd name="connsiteX33" fmla="*/ 6076427 w 6088698"/>
              <a:gd name="connsiteY33" fmla="*/ 4240991 h 6858002"/>
              <a:gd name="connsiteX34" fmla="*/ 6070639 w 6088698"/>
              <a:gd name="connsiteY34" fmla="*/ 4390495 h 6858002"/>
              <a:gd name="connsiteX35" fmla="*/ 6063924 w 6088698"/>
              <a:gd name="connsiteY35" fmla="*/ 4540000 h 6858002"/>
              <a:gd name="connsiteX36" fmla="*/ 6054432 w 6088698"/>
              <a:gd name="connsiteY36" fmla="*/ 4690876 h 6858002"/>
              <a:gd name="connsiteX37" fmla="*/ 6043086 w 6088698"/>
              <a:gd name="connsiteY37" fmla="*/ 4843123 h 6858002"/>
              <a:gd name="connsiteX38" fmla="*/ 6032204 w 6088698"/>
              <a:gd name="connsiteY38" fmla="*/ 4996057 h 6858002"/>
              <a:gd name="connsiteX39" fmla="*/ 6018313 w 6088698"/>
              <a:gd name="connsiteY39" fmla="*/ 5148990 h 6858002"/>
              <a:gd name="connsiteX40" fmla="*/ 6001642 w 6088698"/>
              <a:gd name="connsiteY40" fmla="*/ 5303981 h 6858002"/>
              <a:gd name="connsiteX41" fmla="*/ 5984972 w 6088698"/>
              <a:gd name="connsiteY41" fmla="*/ 5456914 h 6858002"/>
              <a:gd name="connsiteX42" fmla="*/ 5965754 w 6088698"/>
              <a:gd name="connsiteY42" fmla="*/ 5612591 h 6858002"/>
              <a:gd name="connsiteX43" fmla="*/ 5944685 w 6088698"/>
              <a:gd name="connsiteY43" fmla="*/ 5768953 h 6858002"/>
              <a:gd name="connsiteX44" fmla="*/ 5922459 w 6088698"/>
              <a:gd name="connsiteY44" fmla="*/ 5923258 h 6858002"/>
              <a:gd name="connsiteX45" fmla="*/ 5896527 w 6088698"/>
              <a:gd name="connsiteY45" fmla="*/ 6079621 h 6858002"/>
              <a:gd name="connsiteX46" fmla="*/ 5868743 w 6088698"/>
              <a:gd name="connsiteY46" fmla="*/ 6235297 h 6858002"/>
              <a:gd name="connsiteX47" fmla="*/ 5841190 w 6088698"/>
              <a:gd name="connsiteY47" fmla="*/ 6391660 h 6858002"/>
              <a:gd name="connsiteX48" fmla="*/ 5809008 w 6088698"/>
              <a:gd name="connsiteY48" fmla="*/ 6547336 h 6858002"/>
              <a:gd name="connsiteX49" fmla="*/ 5776130 w 6088698"/>
              <a:gd name="connsiteY49" fmla="*/ 6702327 h 6858002"/>
              <a:gd name="connsiteX50" fmla="*/ 5741633 w 6088698"/>
              <a:gd name="connsiteY50" fmla="*/ 6858002 h 6858002"/>
              <a:gd name="connsiteX51" fmla="*/ 2610464 w 6088698"/>
              <a:gd name="connsiteY51" fmla="*/ 6858002 h 6858002"/>
              <a:gd name="connsiteX52" fmla="*/ 0 w 6088698"/>
              <a:gd name="connsiteY52" fmla="*/ 6858002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6088698" h="6858002">
                <a:moveTo>
                  <a:pt x="0" y="0"/>
                </a:moveTo>
                <a:lnTo>
                  <a:pt x="2610464" y="0"/>
                </a:lnTo>
                <a:lnTo>
                  <a:pt x="2610464" y="3"/>
                </a:lnTo>
                <a:lnTo>
                  <a:pt x="5749313" y="3"/>
                </a:lnTo>
                <a:lnTo>
                  <a:pt x="5749313" y="4"/>
                </a:lnTo>
                <a:lnTo>
                  <a:pt x="5740011" y="4"/>
                </a:lnTo>
                <a:lnTo>
                  <a:pt x="5748114" y="40466"/>
                </a:lnTo>
                <a:lnTo>
                  <a:pt x="5771963" y="159110"/>
                </a:lnTo>
                <a:lnTo>
                  <a:pt x="5788633" y="245521"/>
                </a:lnTo>
                <a:lnTo>
                  <a:pt x="5806229" y="348391"/>
                </a:lnTo>
                <a:lnTo>
                  <a:pt x="5827299" y="470463"/>
                </a:lnTo>
                <a:lnTo>
                  <a:pt x="5849526" y="605566"/>
                </a:lnTo>
                <a:lnTo>
                  <a:pt x="5872911" y="757813"/>
                </a:lnTo>
                <a:lnTo>
                  <a:pt x="5897684" y="923777"/>
                </a:lnTo>
                <a:lnTo>
                  <a:pt x="5922459" y="1104142"/>
                </a:lnTo>
                <a:lnTo>
                  <a:pt x="5947695" y="1296166"/>
                </a:lnTo>
                <a:lnTo>
                  <a:pt x="5971079" y="1503278"/>
                </a:lnTo>
                <a:lnTo>
                  <a:pt x="5993538" y="1719991"/>
                </a:lnTo>
                <a:lnTo>
                  <a:pt x="6013913" y="1949048"/>
                </a:lnTo>
                <a:lnTo>
                  <a:pt x="6033361" y="2187706"/>
                </a:lnTo>
                <a:lnTo>
                  <a:pt x="6051654" y="2436652"/>
                </a:lnTo>
                <a:lnTo>
                  <a:pt x="6058136" y="2564211"/>
                </a:lnTo>
                <a:lnTo>
                  <a:pt x="6065314" y="2694512"/>
                </a:lnTo>
                <a:lnTo>
                  <a:pt x="6072027" y="2826871"/>
                </a:lnTo>
                <a:lnTo>
                  <a:pt x="6076427" y="2959917"/>
                </a:lnTo>
                <a:lnTo>
                  <a:pt x="6080363" y="3095705"/>
                </a:lnTo>
                <a:lnTo>
                  <a:pt x="6084530" y="3232865"/>
                </a:lnTo>
                <a:lnTo>
                  <a:pt x="6087308" y="3372768"/>
                </a:lnTo>
                <a:lnTo>
                  <a:pt x="6087308" y="3514043"/>
                </a:lnTo>
                <a:lnTo>
                  <a:pt x="6088698" y="3656689"/>
                </a:lnTo>
                <a:lnTo>
                  <a:pt x="6087308" y="3800707"/>
                </a:lnTo>
                <a:lnTo>
                  <a:pt x="6084530" y="3946783"/>
                </a:lnTo>
                <a:lnTo>
                  <a:pt x="6081983" y="4092858"/>
                </a:lnTo>
                <a:lnTo>
                  <a:pt x="6076427" y="4240991"/>
                </a:lnTo>
                <a:lnTo>
                  <a:pt x="6070639" y="4390495"/>
                </a:lnTo>
                <a:lnTo>
                  <a:pt x="6063924" y="4540000"/>
                </a:lnTo>
                <a:lnTo>
                  <a:pt x="6054432" y="4690876"/>
                </a:lnTo>
                <a:lnTo>
                  <a:pt x="6043086" y="4843123"/>
                </a:lnTo>
                <a:lnTo>
                  <a:pt x="6032204" y="4996057"/>
                </a:lnTo>
                <a:lnTo>
                  <a:pt x="6018313" y="5148990"/>
                </a:lnTo>
                <a:lnTo>
                  <a:pt x="6001642" y="5303981"/>
                </a:lnTo>
                <a:lnTo>
                  <a:pt x="5984972" y="5456914"/>
                </a:lnTo>
                <a:lnTo>
                  <a:pt x="5965754" y="5612591"/>
                </a:lnTo>
                <a:lnTo>
                  <a:pt x="5944685" y="5768953"/>
                </a:lnTo>
                <a:lnTo>
                  <a:pt x="5922459" y="5923258"/>
                </a:lnTo>
                <a:lnTo>
                  <a:pt x="5896527" y="6079621"/>
                </a:lnTo>
                <a:lnTo>
                  <a:pt x="5868743" y="6235297"/>
                </a:lnTo>
                <a:lnTo>
                  <a:pt x="5841190" y="6391660"/>
                </a:lnTo>
                <a:lnTo>
                  <a:pt x="5809008" y="6547336"/>
                </a:lnTo>
                <a:lnTo>
                  <a:pt x="5776130" y="6702327"/>
                </a:lnTo>
                <a:lnTo>
                  <a:pt x="5741633" y="6858002"/>
                </a:lnTo>
                <a:lnTo>
                  <a:pt x="2610464" y="6858002"/>
                </a:lnTo>
                <a:lnTo>
                  <a:pt x="0" y="6858002"/>
                </a:lnTo>
                <a:close/>
              </a:path>
            </a:pathLst>
          </a:custGeom>
          <a:ln>
            <a:noFill/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A44E82-9054-4D5D-A817-807EBBC8E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506" y="1118808"/>
            <a:ext cx="4671467" cy="4747683"/>
          </a:xfrm>
        </p:spPr>
        <p:txBody>
          <a:bodyPr anchor="ctr">
            <a:normAutofit/>
          </a:bodyPr>
          <a:lstStyle/>
          <a:p>
            <a:pPr algn="l"/>
            <a:r>
              <a:rPr lang="en-GB" dirty="0">
                <a:ln>
                  <a:solidFill>
                    <a:srgbClr val="000000">
                      <a:lumMod val="75000"/>
                      <a:lumOff val="25000"/>
                      <a:alpha val="10000"/>
                    </a:srgbClr>
                  </a:solidFill>
                </a:ln>
                <a:effectLst>
                  <a:outerShdw blurRad="9525" dist="25400" dir="14640000" algn="tl" rotWithShape="0">
                    <a:srgbClr val="000000">
                      <a:alpha val="30000"/>
                    </a:srgbClr>
                  </a:outerShdw>
                </a:effectLst>
                <a:latin typeface="Book Antiqua" panose="02040602050305030304" pitchFamily="18" charset="0"/>
              </a:rPr>
              <a:t>Late Eighteenth Century- early Nineteenth Century Egypt gender norms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58A077-9402-486F-B601-DD47ED49F0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98769" y="1118809"/>
            <a:ext cx="5049763" cy="4747681"/>
          </a:xfrm>
          <a:effectLst/>
        </p:spPr>
        <p:txBody>
          <a:bodyPr anchor="ctr">
            <a:normAutofit/>
          </a:bodyPr>
          <a:lstStyle/>
          <a:p>
            <a:r>
              <a:rPr lang="en-GB" dirty="0">
                <a:solidFill>
                  <a:schemeClr val="tx1"/>
                </a:solidFill>
                <a:latin typeface="Book Antiqua" panose="02040602050305030304" pitchFamily="18" charset="0"/>
              </a:rPr>
              <a:t>Women were restricted</a:t>
            </a:r>
          </a:p>
          <a:p>
            <a:r>
              <a:rPr lang="en-GB" dirty="0">
                <a:solidFill>
                  <a:schemeClr val="tx1"/>
                </a:solidFill>
                <a:latin typeface="Book Antiqua" panose="02040602050305030304" pitchFamily="18" charset="0"/>
              </a:rPr>
              <a:t>Jobs?</a:t>
            </a:r>
          </a:p>
          <a:p>
            <a:r>
              <a:rPr lang="en-GB" dirty="0">
                <a:solidFill>
                  <a:schemeClr val="tx1"/>
                </a:solidFill>
                <a:latin typeface="Book Antiqua" panose="02040602050305030304" pitchFamily="18" charset="0"/>
              </a:rPr>
              <a:t>Roles?</a:t>
            </a:r>
          </a:p>
          <a:p>
            <a:r>
              <a:rPr lang="en-GB" dirty="0">
                <a:solidFill>
                  <a:schemeClr val="tx1"/>
                </a:solidFill>
                <a:latin typeface="Book Antiqua" panose="02040602050305030304" pitchFamily="18" charset="0"/>
              </a:rPr>
              <a:t>Changes throughout this period?</a:t>
            </a:r>
          </a:p>
        </p:txBody>
      </p:sp>
    </p:spTree>
    <p:extLst>
      <p:ext uri="{BB962C8B-B14F-4D97-AF65-F5344CB8AC3E}">
        <p14:creationId xmlns:p14="http://schemas.microsoft.com/office/powerpoint/2010/main" val="2029227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0074E4E-C1CE-4C4D-8B98-D3117E8704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Book Antiqua" panose="02040602050305030304" pitchFamily="18" charset="0"/>
              </a:rPr>
              <a:t>Gender norms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4CD2914-2BB3-468C-9E85-0B1324F74B5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solidFill>
                  <a:srgbClr val="FF8F0F"/>
                </a:solidFill>
                <a:latin typeface="Book Antiqua" panose="02040602050305030304" pitchFamily="18" charset="0"/>
              </a:rPr>
              <a:t>Ancient Egypt: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153C14-C812-4A3A-A756-53FC0173A79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latin typeface="Book Antiqua" panose="02040602050305030304" pitchFamily="18" charset="0"/>
              </a:rPr>
              <a:t>Women kept the homes, were there for their husbands</a:t>
            </a:r>
          </a:p>
          <a:p>
            <a:r>
              <a:rPr lang="en-GB" dirty="0">
                <a:latin typeface="Book Antiqua" panose="02040602050305030304" pitchFamily="18" charset="0"/>
              </a:rPr>
              <a:t>Jobs for women were typically in service or as entertainers, or  worked in the temples</a:t>
            </a:r>
          </a:p>
          <a:p>
            <a:r>
              <a:rPr lang="en-GB" dirty="0">
                <a:latin typeface="Book Antiqua" panose="02040602050305030304" pitchFamily="18" charset="0"/>
              </a:rPr>
              <a:t>Women had little legal right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31B3B8CE-571C-4026-96CD-EF0C3D7685C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63165" y="1749288"/>
            <a:ext cx="4904391" cy="798360"/>
          </a:xfrm>
        </p:spPr>
        <p:txBody>
          <a:bodyPr/>
          <a:lstStyle/>
          <a:p>
            <a:r>
              <a:rPr lang="en-GB" dirty="0">
                <a:solidFill>
                  <a:srgbClr val="FF8F0F"/>
                </a:solidFill>
                <a:latin typeface="Book Antiqua" panose="02040602050305030304" pitchFamily="18" charset="0"/>
              </a:rPr>
              <a:t>Late Eighteenth Century- Nineteenth Century Egypt: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419AEE1F-D446-4634-AB68-D8DECC0564F2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>
                <a:latin typeface="Book Antiqua" panose="02040602050305030304" pitchFamily="18" charset="0"/>
              </a:rPr>
              <a:t>Women kept the homes, were there for their husbands</a:t>
            </a:r>
          </a:p>
          <a:p>
            <a:r>
              <a:rPr lang="en-GB" dirty="0">
                <a:latin typeface="Book Antiqua" panose="02040602050305030304" pitchFamily="18" charset="0"/>
              </a:rPr>
              <a:t>Women could own and run property during this time, though this changed as the period continued</a:t>
            </a:r>
          </a:p>
          <a:p>
            <a:r>
              <a:rPr lang="en-GB" dirty="0">
                <a:latin typeface="Book Antiqua" panose="02040602050305030304" pitchFamily="18" charset="0"/>
              </a:rPr>
              <a:t>Women had little legal right</a:t>
            </a:r>
          </a:p>
        </p:txBody>
      </p:sp>
    </p:spTree>
    <p:extLst>
      <p:ext uri="{BB962C8B-B14F-4D97-AF65-F5344CB8AC3E}">
        <p14:creationId xmlns:p14="http://schemas.microsoft.com/office/powerpoint/2010/main" val="12351467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4">
            <a:extLst>
              <a:ext uri="{FF2B5EF4-FFF2-40B4-BE49-F238E27FC236}">
                <a16:creationId xmlns:a16="http://schemas.microsoft.com/office/drawing/2014/main" id="{95CB840F-8E41-4CA5-B79B-25CC80AD23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8D4919-A663-410C-95A8-007F6BCF2D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6" y="643465"/>
            <a:ext cx="3382638" cy="1370605"/>
          </a:xfrm>
        </p:spPr>
        <p:txBody>
          <a:bodyPr>
            <a:normAutofit/>
          </a:bodyPr>
          <a:lstStyle/>
          <a:p>
            <a:pPr algn="l"/>
            <a:r>
              <a:rPr lang="en-GB" sz="3000">
                <a:latin typeface="Book Antiqua" panose="02040602050305030304" pitchFamily="18" charset="0"/>
              </a:rPr>
              <a:t>Progress: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CFA841-B8AB-45B8-A3CB-38866822BE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6" y="2247153"/>
            <a:ext cx="3358084" cy="3544046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800">
                <a:latin typeface="Book Antiqua" panose="02040602050305030304" pitchFamily="18" charset="0"/>
              </a:rPr>
              <a:t>Timeline completed</a:t>
            </a:r>
          </a:p>
          <a:p>
            <a:pPr>
              <a:lnSpc>
                <a:spcPct val="100000"/>
              </a:lnSpc>
            </a:pPr>
            <a:r>
              <a:rPr lang="en-GB" sz="1800">
                <a:latin typeface="Book Antiqua" panose="02040602050305030304" pitchFamily="18" charset="0"/>
              </a:rPr>
              <a:t>Plan for dissertation</a:t>
            </a:r>
          </a:p>
          <a:p>
            <a:pPr>
              <a:lnSpc>
                <a:spcPct val="100000"/>
              </a:lnSpc>
            </a:pPr>
            <a:r>
              <a:rPr lang="en-GB" sz="1800">
                <a:latin typeface="Book Antiqua" panose="02040602050305030304" pitchFamily="18" charset="0"/>
              </a:rPr>
              <a:t>Time Period chosen for modern Egypt</a:t>
            </a:r>
          </a:p>
          <a:p>
            <a:pPr>
              <a:lnSpc>
                <a:spcPct val="100000"/>
              </a:lnSpc>
            </a:pPr>
            <a:r>
              <a:rPr lang="en-GB" sz="1800">
                <a:latin typeface="Book Antiqua" panose="02040602050305030304" pitchFamily="18" charset="0"/>
              </a:rPr>
              <a:t>Research done into late 18</a:t>
            </a:r>
            <a:r>
              <a:rPr lang="en-GB" sz="1800" baseline="30000">
                <a:latin typeface="Book Antiqua" panose="02040602050305030304" pitchFamily="18" charset="0"/>
              </a:rPr>
              <a:t>th</a:t>
            </a:r>
            <a:r>
              <a:rPr lang="en-GB" sz="1800">
                <a:latin typeface="Book Antiqua" panose="02040602050305030304" pitchFamily="18" charset="0"/>
              </a:rPr>
              <a:t>-Early 19</a:t>
            </a:r>
            <a:r>
              <a:rPr lang="en-GB" sz="1800" baseline="30000">
                <a:latin typeface="Book Antiqua" panose="02040602050305030304" pitchFamily="18" charset="0"/>
              </a:rPr>
              <a:t>th</a:t>
            </a:r>
            <a:r>
              <a:rPr lang="en-GB" sz="1800">
                <a:latin typeface="Book Antiqua" panose="02040602050305030304" pitchFamily="18" charset="0"/>
              </a:rPr>
              <a:t> Century Egypt</a:t>
            </a:r>
          </a:p>
          <a:p>
            <a:pPr>
              <a:lnSpc>
                <a:spcPct val="100000"/>
              </a:lnSpc>
            </a:pPr>
            <a:r>
              <a:rPr lang="en-GB" sz="1800">
                <a:latin typeface="Book Antiqua" panose="02040602050305030304" pitchFamily="18" charset="0"/>
              </a:rPr>
              <a:t>Basic comparison done between Ancient and Modern Egypt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56AA17D-E4D7-4996-B437-09B2BCB89FA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256" r="5061" b="21755"/>
          <a:stretch/>
        </p:blipFill>
        <p:spPr>
          <a:xfrm>
            <a:off x="4915348" y="972025"/>
            <a:ext cx="6633184" cy="4490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257193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VTI">
  <a:themeElements>
    <a:clrScheme name="AnalogousFromLightSeed_2SEEDS">
      <a:dk1>
        <a:srgbClr val="000000"/>
      </a:dk1>
      <a:lt1>
        <a:srgbClr val="FFFFFF"/>
      </a:lt1>
      <a:dk2>
        <a:srgbClr val="413424"/>
      </a:dk2>
      <a:lt2>
        <a:srgbClr val="E8E7E2"/>
      </a:lt2>
      <a:accent1>
        <a:srgbClr val="85A9BD"/>
      </a:accent1>
      <a:accent2>
        <a:srgbClr val="7F8CBA"/>
      </a:accent2>
      <a:accent3>
        <a:srgbClr val="9F96C6"/>
      </a:accent3>
      <a:accent4>
        <a:srgbClr val="BA867F"/>
      </a:accent4>
      <a:accent5>
        <a:srgbClr val="BA9F80"/>
      </a:accent5>
      <a:accent6>
        <a:srgbClr val="A8A673"/>
      </a:accent6>
      <a:hlink>
        <a:srgbClr val="8F8256"/>
      </a:hlink>
      <a:folHlink>
        <a:srgbClr val="7F7F7F"/>
      </a:folHlink>
    </a:clrScheme>
    <a:fontScheme name="Slate">
      <a:majorFont>
        <a:latin typeface="Georgia Pro Cond Ligh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Speak Pro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VTI" id="{35C4A07C-0176-4A32-9BCB-B016516853F0}" vid="{9B70D35C-BCA8-4715-BB49-8BE54A7FC0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235</Words>
  <Application>Microsoft Office PowerPoint</Application>
  <PresentationFormat>Widescreen</PresentationFormat>
  <Paragraphs>31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Book Antiqua</vt:lpstr>
      <vt:lpstr>Georgia Pro Cond Light</vt:lpstr>
      <vt:lpstr>Speak Pro</vt:lpstr>
      <vt:lpstr>Wingdings 2</vt:lpstr>
      <vt:lpstr>SlateVTI</vt:lpstr>
      <vt:lpstr>Dissertation: a study of Gender norms in Ancient Egypt and they are reflected in late Eighteenth Century- Nineteenth Century Egypt.</vt:lpstr>
      <vt:lpstr>Aims/Questions:</vt:lpstr>
      <vt:lpstr>Gender norms in Ancient Egypt</vt:lpstr>
      <vt:lpstr>Late Eighteenth Century- early Nineteenth Century Egypt gender norms</vt:lpstr>
      <vt:lpstr>Gender norms</vt:lpstr>
      <vt:lpstr>Progress: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Dissertation: a study of Gender norms in Ancient Egypt and they are reflected in late Eighteenth Century- Nineteenth Century Egypt.</dc:title>
  <dc:creator>Matilda Jones (1701654)</dc:creator>
  <cp:lastModifiedBy>Matilda Jones (1701654)</cp:lastModifiedBy>
  <cp:revision>16</cp:revision>
  <dcterms:created xsi:type="dcterms:W3CDTF">2019-12-01T21:16:04Z</dcterms:created>
  <dcterms:modified xsi:type="dcterms:W3CDTF">2019-12-11T12:31:19Z</dcterms:modified>
</cp:coreProperties>
</file>