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2242B1-7A6B-4EB1-8A73-E275DB5A6658}" v="15" dt="2026-02-11T18:58:30.3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8545" autoAdjust="0"/>
  </p:normalViewPr>
  <p:slideViewPr>
    <p:cSldViewPr snapToGrid="0">
      <p:cViewPr varScale="1">
        <p:scale>
          <a:sx n="52" d="100"/>
          <a:sy n="52" d="100"/>
        </p:scale>
        <p:origin x="1204" y="6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iffa Bibi" userId="d0e3342e828f4136" providerId="LiveId" clId="{6A888505-ED72-4593-8FE1-2F7CCCE3B393}"/>
    <pc:docChg chg="undo custSel modSld">
      <pc:chgData name="Haniffa Bibi" userId="d0e3342e828f4136" providerId="LiveId" clId="{6A888505-ED72-4593-8FE1-2F7CCCE3B393}" dt="2026-02-11T19:00:13.342" v="440" actId="20577"/>
      <pc:docMkLst>
        <pc:docMk/>
      </pc:docMkLst>
      <pc:sldChg chg="modSp mod">
        <pc:chgData name="Haniffa Bibi" userId="d0e3342e828f4136" providerId="LiveId" clId="{6A888505-ED72-4593-8FE1-2F7CCCE3B393}" dt="2026-02-11T18:22:27.758" v="18" actId="403"/>
        <pc:sldMkLst>
          <pc:docMk/>
          <pc:sldMk cId="337476882" sldId="256"/>
        </pc:sldMkLst>
        <pc:spChg chg="mod">
          <ac:chgData name="Haniffa Bibi" userId="d0e3342e828f4136" providerId="LiveId" clId="{6A888505-ED72-4593-8FE1-2F7CCCE3B393}" dt="2026-02-11T18:22:27.758" v="18" actId="403"/>
          <ac:spMkLst>
            <pc:docMk/>
            <pc:sldMk cId="337476882" sldId="256"/>
            <ac:spMk id="3" creationId="{9B9C45C3-10D3-38DE-0055-B8324CD6ACAD}"/>
          </ac:spMkLst>
        </pc:spChg>
      </pc:sldChg>
      <pc:sldChg chg="modSp mod modNotesTx">
        <pc:chgData name="Haniffa Bibi" userId="d0e3342e828f4136" providerId="LiveId" clId="{6A888505-ED72-4593-8FE1-2F7CCCE3B393}" dt="2026-02-11T18:30:14.451" v="193" actId="20577"/>
        <pc:sldMkLst>
          <pc:docMk/>
          <pc:sldMk cId="4022667108" sldId="257"/>
        </pc:sldMkLst>
        <pc:spChg chg="mod">
          <ac:chgData name="Haniffa Bibi" userId="d0e3342e828f4136" providerId="LiveId" clId="{6A888505-ED72-4593-8FE1-2F7CCCE3B393}" dt="2026-02-11T18:29:21.967" v="30" actId="27636"/>
          <ac:spMkLst>
            <pc:docMk/>
            <pc:sldMk cId="4022667108" sldId="257"/>
            <ac:spMk id="3" creationId="{5B5A4294-3C4A-2806-5F3A-AB1B31D89F5E}"/>
          </ac:spMkLst>
        </pc:spChg>
      </pc:sldChg>
      <pc:sldChg chg="modSp mod modNotesTx">
        <pc:chgData name="Haniffa Bibi" userId="d0e3342e828f4136" providerId="LiveId" clId="{6A888505-ED72-4593-8FE1-2F7CCCE3B393}" dt="2026-02-11T18:58:52.723" v="403" actId="20577"/>
        <pc:sldMkLst>
          <pc:docMk/>
          <pc:sldMk cId="3488153153" sldId="258"/>
        </pc:sldMkLst>
        <pc:spChg chg="mod">
          <ac:chgData name="Haniffa Bibi" userId="d0e3342e828f4136" providerId="LiveId" clId="{6A888505-ED72-4593-8FE1-2F7CCCE3B393}" dt="2026-02-11T18:58:52.723" v="403" actId="20577"/>
          <ac:spMkLst>
            <pc:docMk/>
            <pc:sldMk cId="3488153153" sldId="258"/>
            <ac:spMk id="3" creationId="{1CBA23AA-ECFC-2452-74EC-E22D60095BCF}"/>
          </ac:spMkLst>
        </pc:spChg>
      </pc:sldChg>
      <pc:sldChg chg="modSp mod modNotesTx">
        <pc:chgData name="Haniffa Bibi" userId="d0e3342e828f4136" providerId="LiveId" clId="{6A888505-ED72-4593-8FE1-2F7CCCE3B393}" dt="2026-02-11T18:59:00.128" v="406" actId="20577"/>
        <pc:sldMkLst>
          <pc:docMk/>
          <pc:sldMk cId="689444948" sldId="259"/>
        </pc:sldMkLst>
        <pc:spChg chg="mod">
          <ac:chgData name="Haniffa Bibi" userId="d0e3342e828f4136" providerId="LiveId" clId="{6A888505-ED72-4593-8FE1-2F7CCCE3B393}" dt="2026-02-11T18:59:00.128" v="406" actId="20577"/>
          <ac:spMkLst>
            <pc:docMk/>
            <pc:sldMk cId="689444948" sldId="259"/>
            <ac:spMk id="3" creationId="{591A430C-3930-2544-A7A9-835CDC65892B}"/>
          </ac:spMkLst>
        </pc:spChg>
      </pc:sldChg>
      <pc:sldChg chg="modSp mod modNotesTx">
        <pc:chgData name="Haniffa Bibi" userId="d0e3342e828f4136" providerId="LiveId" clId="{6A888505-ED72-4593-8FE1-2F7CCCE3B393}" dt="2026-02-11T18:59:10.669" v="412" actId="20577"/>
        <pc:sldMkLst>
          <pc:docMk/>
          <pc:sldMk cId="261178186" sldId="260"/>
        </pc:sldMkLst>
        <pc:spChg chg="mod">
          <ac:chgData name="Haniffa Bibi" userId="d0e3342e828f4136" providerId="LiveId" clId="{6A888505-ED72-4593-8FE1-2F7CCCE3B393}" dt="2026-02-11T18:59:10.669" v="412" actId="20577"/>
          <ac:spMkLst>
            <pc:docMk/>
            <pc:sldMk cId="261178186" sldId="260"/>
            <ac:spMk id="3" creationId="{88F5D74F-56BD-A84B-CF43-45BE3CEBDD68}"/>
          </ac:spMkLst>
        </pc:spChg>
      </pc:sldChg>
      <pc:sldChg chg="modSp mod modNotesTx">
        <pc:chgData name="Haniffa Bibi" userId="d0e3342e828f4136" providerId="LiveId" clId="{6A888505-ED72-4593-8FE1-2F7CCCE3B393}" dt="2026-02-11T18:59:14.039" v="414" actId="20577"/>
        <pc:sldMkLst>
          <pc:docMk/>
          <pc:sldMk cId="1898795784" sldId="261"/>
        </pc:sldMkLst>
        <pc:spChg chg="mod">
          <ac:chgData name="Haniffa Bibi" userId="d0e3342e828f4136" providerId="LiveId" clId="{6A888505-ED72-4593-8FE1-2F7CCCE3B393}" dt="2026-02-11T18:59:14.039" v="414" actId="20577"/>
          <ac:spMkLst>
            <pc:docMk/>
            <pc:sldMk cId="1898795784" sldId="261"/>
            <ac:spMk id="3" creationId="{2035F6FC-4FAD-E1A9-2AA6-C3F0D4CA9757}"/>
          </ac:spMkLst>
        </pc:spChg>
      </pc:sldChg>
      <pc:sldChg chg="modSp mod modNotesTx">
        <pc:chgData name="Haniffa Bibi" userId="d0e3342e828f4136" providerId="LiveId" clId="{6A888505-ED72-4593-8FE1-2F7CCCE3B393}" dt="2026-02-11T18:44:40.967" v="351" actId="20577"/>
        <pc:sldMkLst>
          <pc:docMk/>
          <pc:sldMk cId="1181901083" sldId="262"/>
        </pc:sldMkLst>
        <pc:spChg chg="mod">
          <ac:chgData name="Haniffa Bibi" userId="d0e3342e828f4136" providerId="LiveId" clId="{6A888505-ED72-4593-8FE1-2F7CCCE3B393}" dt="2026-02-11T18:44:01.986" v="345" actId="20577"/>
          <ac:spMkLst>
            <pc:docMk/>
            <pc:sldMk cId="1181901083" sldId="262"/>
            <ac:spMk id="3" creationId="{CB88E49B-FD6C-193B-B8EA-62FFD0613C8C}"/>
          </ac:spMkLst>
        </pc:spChg>
      </pc:sldChg>
      <pc:sldChg chg="modSp mod modNotesTx">
        <pc:chgData name="Haniffa Bibi" userId="d0e3342e828f4136" providerId="LiveId" clId="{6A888505-ED72-4593-8FE1-2F7CCCE3B393}" dt="2026-02-11T18:49:50.892" v="355" actId="20577"/>
        <pc:sldMkLst>
          <pc:docMk/>
          <pc:sldMk cId="3844272411" sldId="263"/>
        </pc:sldMkLst>
        <pc:spChg chg="mod">
          <ac:chgData name="Haniffa Bibi" userId="d0e3342e828f4136" providerId="LiveId" clId="{6A888505-ED72-4593-8FE1-2F7CCCE3B393}" dt="2026-02-11T18:46:15.017" v="354" actId="20577"/>
          <ac:spMkLst>
            <pc:docMk/>
            <pc:sldMk cId="3844272411" sldId="263"/>
            <ac:spMk id="3" creationId="{B785A8FA-ECFA-8450-034F-A5FB28E4A9E9}"/>
          </ac:spMkLst>
        </pc:spChg>
      </pc:sldChg>
      <pc:sldChg chg="modSp mod modNotesTx">
        <pc:chgData name="Haniffa Bibi" userId="d0e3342e828f4136" providerId="LiveId" clId="{6A888505-ED72-4593-8FE1-2F7CCCE3B393}" dt="2026-02-11T18:50:40.124" v="364" actId="20577"/>
        <pc:sldMkLst>
          <pc:docMk/>
          <pc:sldMk cId="288022003" sldId="264"/>
        </pc:sldMkLst>
        <pc:spChg chg="mod">
          <ac:chgData name="Haniffa Bibi" userId="d0e3342e828f4136" providerId="LiveId" clId="{6A888505-ED72-4593-8FE1-2F7CCCE3B393}" dt="2026-02-11T18:50:19.650" v="363" actId="20577"/>
          <ac:spMkLst>
            <pc:docMk/>
            <pc:sldMk cId="288022003" sldId="264"/>
            <ac:spMk id="3" creationId="{9F0F05A4-77A9-9292-E317-B4CABBFEC5FE}"/>
          </ac:spMkLst>
        </pc:spChg>
      </pc:sldChg>
      <pc:sldChg chg="modSp mod">
        <pc:chgData name="Haniffa Bibi" userId="d0e3342e828f4136" providerId="LiveId" clId="{6A888505-ED72-4593-8FE1-2F7CCCE3B393}" dt="2026-02-11T18:59:29.708" v="418" actId="20577"/>
        <pc:sldMkLst>
          <pc:docMk/>
          <pc:sldMk cId="1551104542" sldId="265"/>
        </pc:sldMkLst>
        <pc:spChg chg="mod">
          <ac:chgData name="Haniffa Bibi" userId="d0e3342e828f4136" providerId="LiveId" clId="{6A888505-ED72-4593-8FE1-2F7CCCE3B393}" dt="2026-02-11T18:59:29.708" v="418" actId="20577"/>
          <ac:spMkLst>
            <pc:docMk/>
            <pc:sldMk cId="1551104542" sldId="265"/>
            <ac:spMk id="3" creationId="{D356EFF1-1024-A312-54EB-DC87E5A9846B}"/>
          </ac:spMkLst>
        </pc:spChg>
      </pc:sldChg>
      <pc:sldChg chg="modSp mod">
        <pc:chgData name="Haniffa Bibi" userId="d0e3342e828f4136" providerId="LiveId" clId="{6A888505-ED72-4593-8FE1-2F7CCCE3B393}" dt="2026-02-11T18:59:35.413" v="420" actId="20577"/>
        <pc:sldMkLst>
          <pc:docMk/>
          <pc:sldMk cId="1382249734" sldId="266"/>
        </pc:sldMkLst>
        <pc:spChg chg="mod">
          <ac:chgData name="Haniffa Bibi" userId="d0e3342e828f4136" providerId="LiveId" clId="{6A888505-ED72-4593-8FE1-2F7CCCE3B393}" dt="2026-02-11T18:59:35.413" v="420" actId="20577"/>
          <ac:spMkLst>
            <pc:docMk/>
            <pc:sldMk cId="1382249734" sldId="266"/>
            <ac:spMk id="3" creationId="{BEB7FE6F-38E1-2643-7BD0-E914E7CCB56D}"/>
          </ac:spMkLst>
        </pc:spChg>
      </pc:sldChg>
      <pc:sldChg chg="modSp mod">
        <pc:chgData name="Haniffa Bibi" userId="d0e3342e828f4136" providerId="LiveId" clId="{6A888505-ED72-4593-8FE1-2F7CCCE3B393}" dt="2026-02-11T18:59:44.013" v="425" actId="20577"/>
        <pc:sldMkLst>
          <pc:docMk/>
          <pc:sldMk cId="1713690970" sldId="267"/>
        </pc:sldMkLst>
        <pc:spChg chg="mod">
          <ac:chgData name="Haniffa Bibi" userId="d0e3342e828f4136" providerId="LiveId" clId="{6A888505-ED72-4593-8FE1-2F7CCCE3B393}" dt="2026-02-11T18:59:44.013" v="425" actId="20577"/>
          <ac:spMkLst>
            <pc:docMk/>
            <pc:sldMk cId="1713690970" sldId="267"/>
            <ac:spMk id="3" creationId="{D27783B3-518C-AC82-35B2-9D365862C61C}"/>
          </ac:spMkLst>
        </pc:spChg>
      </pc:sldChg>
      <pc:sldChg chg="modSp mod">
        <pc:chgData name="Haniffa Bibi" userId="d0e3342e828f4136" providerId="LiveId" clId="{6A888505-ED72-4593-8FE1-2F7CCCE3B393}" dt="2026-02-11T18:59:53.355" v="430" actId="20577"/>
        <pc:sldMkLst>
          <pc:docMk/>
          <pc:sldMk cId="4000740474" sldId="268"/>
        </pc:sldMkLst>
        <pc:spChg chg="mod">
          <ac:chgData name="Haniffa Bibi" userId="d0e3342e828f4136" providerId="LiveId" clId="{6A888505-ED72-4593-8FE1-2F7CCCE3B393}" dt="2026-02-11T18:59:53.355" v="430" actId="20577"/>
          <ac:spMkLst>
            <pc:docMk/>
            <pc:sldMk cId="4000740474" sldId="268"/>
            <ac:spMk id="3" creationId="{5A728DE3-D23C-219F-3FE7-1282BA51AFD7}"/>
          </ac:spMkLst>
        </pc:spChg>
      </pc:sldChg>
      <pc:sldChg chg="modSp mod">
        <pc:chgData name="Haniffa Bibi" userId="d0e3342e828f4136" providerId="LiveId" clId="{6A888505-ED72-4593-8FE1-2F7CCCE3B393}" dt="2026-02-11T18:59:59.564" v="433" actId="20577"/>
        <pc:sldMkLst>
          <pc:docMk/>
          <pc:sldMk cId="1733554700" sldId="269"/>
        </pc:sldMkLst>
        <pc:spChg chg="mod">
          <ac:chgData name="Haniffa Bibi" userId="d0e3342e828f4136" providerId="LiveId" clId="{6A888505-ED72-4593-8FE1-2F7CCCE3B393}" dt="2026-02-11T18:59:59.564" v="433" actId="20577"/>
          <ac:spMkLst>
            <pc:docMk/>
            <pc:sldMk cId="1733554700" sldId="269"/>
            <ac:spMk id="3" creationId="{EE9C346A-545D-B4F2-C843-9E9FB5B8CD27}"/>
          </ac:spMkLst>
        </pc:spChg>
      </pc:sldChg>
      <pc:sldChg chg="modSp mod">
        <pc:chgData name="Haniffa Bibi" userId="d0e3342e828f4136" providerId="LiveId" clId="{6A888505-ED72-4593-8FE1-2F7CCCE3B393}" dt="2026-02-11T19:00:06.151" v="437" actId="20577"/>
        <pc:sldMkLst>
          <pc:docMk/>
          <pc:sldMk cId="1600856697" sldId="270"/>
        </pc:sldMkLst>
        <pc:spChg chg="mod">
          <ac:chgData name="Haniffa Bibi" userId="d0e3342e828f4136" providerId="LiveId" clId="{6A888505-ED72-4593-8FE1-2F7CCCE3B393}" dt="2026-02-11T19:00:06.151" v="437" actId="20577"/>
          <ac:spMkLst>
            <pc:docMk/>
            <pc:sldMk cId="1600856697" sldId="270"/>
            <ac:spMk id="3" creationId="{EBEF5DB9-9829-6E60-C6D6-8A1E61C7CFE0}"/>
          </ac:spMkLst>
        </pc:spChg>
      </pc:sldChg>
      <pc:sldChg chg="modSp mod">
        <pc:chgData name="Haniffa Bibi" userId="d0e3342e828f4136" providerId="LiveId" clId="{6A888505-ED72-4593-8FE1-2F7CCCE3B393}" dt="2026-02-11T19:00:13.342" v="440" actId="20577"/>
        <pc:sldMkLst>
          <pc:docMk/>
          <pc:sldMk cId="458198955" sldId="271"/>
        </pc:sldMkLst>
        <pc:spChg chg="mod">
          <ac:chgData name="Haniffa Bibi" userId="d0e3342e828f4136" providerId="LiveId" clId="{6A888505-ED72-4593-8FE1-2F7CCCE3B393}" dt="2026-02-11T19:00:13.342" v="440" actId="20577"/>
          <ac:spMkLst>
            <pc:docMk/>
            <pc:sldMk cId="458198955" sldId="271"/>
            <ac:spMk id="3" creationId="{B2B3E767-ECA9-A071-BBFF-436C33B256B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0D2492-6273-456B-A682-535E39AC3A78}" type="datetimeFigureOut">
              <a:rPr lang="en-IN" smtClean="0"/>
              <a:pPr/>
              <a:t>11-02-2026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3D5289-58EB-4927-B011-52125AA197B4}" type="slidenum">
              <a:rPr lang="en-IN" smtClean="0"/>
              <a:pPr/>
              <a:t>‹#›</a:t>
            </a:fld>
            <a:endParaRPr lang="en-IN"/>
          </a:p>
        </p:txBody>
      </p:sp>
    </p:spTree>
    <p:extLst>
      <p:ext uri="{BB962C8B-B14F-4D97-AF65-F5344CB8AC3E}">
        <p14:creationId xmlns:p14="http://schemas.microsoft.com/office/powerpoint/2010/main" val="1994958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Jenny’s mental state was looked at using Vygotsky’s sociocultural theory. In the last five years, she has focused on caring for her mother and taking on adult responsibilities. This theory was chosen because it explains how thinking and social skills develop through social interactions and cultural experiences, rather than through biological stages alone. </a:t>
            </a:r>
            <a:endParaRPr lang="en-IN" dirty="0"/>
          </a:p>
        </p:txBody>
      </p:sp>
      <p:sp>
        <p:nvSpPr>
          <p:cNvPr id="4" name="Slide Number Placeholder 3"/>
          <p:cNvSpPr>
            <a:spLocks noGrp="1"/>
          </p:cNvSpPr>
          <p:nvPr>
            <p:ph type="sldNum" sz="quarter" idx="5"/>
          </p:nvPr>
        </p:nvSpPr>
        <p:spPr/>
        <p:txBody>
          <a:bodyPr/>
          <a:lstStyle/>
          <a:p>
            <a:fld id="{A73D5289-58EB-4927-B011-52125AA197B4}" type="slidenum">
              <a:rPr lang="en-IN" smtClean="0"/>
              <a:pPr/>
              <a:t>2</a:t>
            </a:fld>
            <a:endParaRPr lang="en-IN"/>
          </a:p>
        </p:txBody>
      </p:sp>
    </p:spTree>
    <p:extLst>
      <p:ext uri="{BB962C8B-B14F-4D97-AF65-F5344CB8AC3E}">
        <p14:creationId xmlns:p14="http://schemas.microsoft.com/office/powerpoint/2010/main" val="16251492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means the Zone of Proximal Development (ZPD) is the difference between what a learner can do by themselves and what they can do with help from someone more skilled.</a:t>
            </a:r>
            <a:endParaRPr lang="en-IN" dirty="0"/>
          </a:p>
        </p:txBody>
      </p:sp>
      <p:sp>
        <p:nvSpPr>
          <p:cNvPr id="4" name="Slide Number Placeholder 3"/>
          <p:cNvSpPr>
            <a:spLocks noGrp="1"/>
          </p:cNvSpPr>
          <p:nvPr>
            <p:ph type="sldNum" sz="quarter" idx="5"/>
          </p:nvPr>
        </p:nvSpPr>
        <p:spPr/>
        <p:txBody>
          <a:bodyPr/>
          <a:lstStyle/>
          <a:p>
            <a:fld id="{A73D5289-58EB-4927-B011-52125AA197B4}" type="slidenum">
              <a:rPr lang="en-IN" smtClean="0"/>
              <a:pPr/>
              <a:t>3</a:t>
            </a:fld>
            <a:endParaRPr lang="en-IN"/>
          </a:p>
        </p:txBody>
      </p:sp>
    </p:spTree>
    <p:extLst>
      <p:ext uri="{BB962C8B-B14F-4D97-AF65-F5344CB8AC3E}">
        <p14:creationId xmlns:p14="http://schemas.microsoft.com/office/powerpoint/2010/main" val="9163782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shows that as a child becomes more skilled, the support they need in their ZPD slowly decreases and they can do more on their own. Culture and language help shape the way a learner thinks and learn. According to the theory, education should focus on what a child can do with guidance, not just on what they can do by themselves.</a:t>
            </a:r>
            <a:endParaRPr lang="en-IN" dirty="0"/>
          </a:p>
        </p:txBody>
      </p:sp>
      <p:sp>
        <p:nvSpPr>
          <p:cNvPr id="4" name="Slide Number Placeholder 3"/>
          <p:cNvSpPr>
            <a:spLocks noGrp="1"/>
          </p:cNvSpPr>
          <p:nvPr>
            <p:ph type="sldNum" sz="quarter" idx="5"/>
          </p:nvPr>
        </p:nvSpPr>
        <p:spPr/>
        <p:txBody>
          <a:bodyPr/>
          <a:lstStyle/>
          <a:p>
            <a:fld id="{A73D5289-58EB-4927-B011-52125AA197B4}" type="slidenum">
              <a:rPr lang="en-IN" smtClean="0"/>
              <a:pPr/>
              <a:t>4</a:t>
            </a:fld>
            <a:endParaRPr lang="en-IN"/>
          </a:p>
        </p:txBody>
      </p:sp>
    </p:spTree>
    <p:extLst>
      <p:ext uri="{BB962C8B-B14F-4D97-AF65-F5344CB8AC3E}">
        <p14:creationId xmlns:p14="http://schemas.microsoft.com/office/powerpoint/2010/main" val="32626113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(MKO) helps children learn and grow their thinking skills through social interaction. Language used in these interactions also helps children connect with others and think better. According to Vygotsky, social interaction comes before cognitive development.</a:t>
            </a:r>
            <a:endParaRPr lang="en-IN" dirty="0"/>
          </a:p>
        </p:txBody>
      </p:sp>
      <p:sp>
        <p:nvSpPr>
          <p:cNvPr id="4" name="Slide Number Placeholder 3"/>
          <p:cNvSpPr>
            <a:spLocks noGrp="1"/>
          </p:cNvSpPr>
          <p:nvPr>
            <p:ph type="sldNum" sz="quarter" idx="5"/>
          </p:nvPr>
        </p:nvSpPr>
        <p:spPr/>
        <p:txBody>
          <a:bodyPr/>
          <a:lstStyle/>
          <a:p>
            <a:fld id="{A73D5289-58EB-4927-B011-52125AA197B4}" type="slidenum">
              <a:rPr lang="en-IN" smtClean="0"/>
              <a:pPr/>
              <a:t>5</a:t>
            </a:fld>
            <a:endParaRPr lang="en-IN"/>
          </a:p>
        </p:txBody>
      </p:sp>
    </p:spTree>
    <p:extLst>
      <p:ext uri="{BB962C8B-B14F-4D97-AF65-F5344CB8AC3E}">
        <p14:creationId xmlns:p14="http://schemas.microsoft.com/office/powerpoint/2010/main" val="30078904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child’s environment helps shape how they think and learn, and peer tutoring helps them understand better by working and talking with others</a:t>
            </a:r>
            <a:endParaRPr lang="en-IN" dirty="0"/>
          </a:p>
        </p:txBody>
      </p:sp>
      <p:sp>
        <p:nvSpPr>
          <p:cNvPr id="4" name="Slide Number Placeholder 3"/>
          <p:cNvSpPr>
            <a:spLocks noGrp="1"/>
          </p:cNvSpPr>
          <p:nvPr>
            <p:ph type="sldNum" sz="quarter" idx="5"/>
          </p:nvPr>
        </p:nvSpPr>
        <p:spPr/>
        <p:txBody>
          <a:bodyPr/>
          <a:lstStyle/>
          <a:p>
            <a:fld id="{A73D5289-58EB-4927-B011-52125AA197B4}" type="slidenum">
              <a:rPr lang="en-IN" smtClean="0"/>
              <a:pPr/>
              <a:t>6</a:t>
            </a:fld>
            <a:endParaRPr lang="en-IN"/>
          </a:p>
        </p:txBody>
      </p:sp>
    </p:spTree>
    <p:extLst>
      <p:ext uri="{BB962C8B-B14F-4D97-AF65-F5344CB8AC3E}">
        <p14:creationId xmlns:p14="http://schemas.microsoft.com/office/powerpoint/2010/main" val="13386021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theory, Jenny reached adult‑level </a:t>
            </a:r>
            <a:r>
              <a:rPr lang="en-GB" b="1" dirty="0"/>
              <a:t>understanding and thinking</a:t>
            </a:r>
            <a:r>
              <a:rPr lang="en-GB" dirty="0"/>
              <a:t> because her administrative tasks and household management activities helped her learn these skills.</a:t>
            </a:r>
            <a:endParaRPr lang="en-IN" dirty="0"/>
          </a:p>
        </p:txBody>
      </p:sp>
      <p:sp>
        <p:nvSpPr>
          <p:cNvPr id="4" name="Slide Number Placeholder 3"/>
          <p:cNvSpPr>
            <a:spLocks noGrp="1"/>
          </p:cNvSpPr>
          <p:nvPr>
            <p:ph type="sldNum" sz="quarter" idx="5"/>
          </p:nvPr>
        </p:nvSpPr>
        <p:spPr/>
        <p:txBody>
          <a:bodyPr/>
          <a:lstStyle/>
          <a:p>
            <a:fld id="{A73D5289-58EB-4927-B011-52125AA197B4}" type="slidenum">
              <a:rPr lang="en-IN" smtClean="0"/>
              <a:pPr/>
              <a:t>7</a:t>
            </a:fld>
            <a:endParaRPr lang="en-IN"/>
          </a:p>
        </p:txBody>
      </p:sp>
    </p:spTree>
    <p:extLst>
      <p:ext uri="{BB962C8B-B14F-4D97-AF65-F5344CB8AC3E}">
        <p14:creationId xmlns:p14="http://schemas.microsoft.com/office/powerpoint/2010/main" val="31001546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MKO is important because they help children learn and develop thinking by guiding them. When Jenny didn’t have enough support from someone more knowledgeable, it slowed her cognitive development. Because Jenny acted as an MKO for her mother, she learned adult challenges even as a child. </a:t>
            </a:r>
            <a:endParaRPr lang="en-IN" dirty="0"/>
          </a:p>
        </p:txBody>
      </p:sp>
      <p:sp>
        <p:nvSpPr>
          <p:cNvPr id="4" name="Slide Number Placeholder 3"/>
          <p:cNvSpPr>
            <a:spLocks noGrp="1"/>
          </p:cNvSpPr>
          <p:nvPr>
            <p:ph type="sldNum" sz="quarter" idx="5"/>
          </p:nvPr>
        </p:nvSpPr>
        <p:spPr/>
        <p:txBody>
          <a:bodyPr/>
          <a:lstStyle/>
          <a:p>
            <a:fld id="{A73D5289-58EB-4927-B011-52125AA197B4}" type="slidenum">
              <a:rPr lang="en-IN" smtClean="0"/>
              <a:pPr/>
              <a:t>8</a:t>
            </a:fld>
            <a:endParaRPr lang="en-IN"/>
          </a:p>
        </p:txBody>
      </p:sp>
    </p:spTree>
    <p:extLst>
      <p:ext uri="{BB962C8B-B14F-4D97-AF65-F5344CB8AC3E}">
        <p14:creationId xmlns:p14="http://schemas.microsoft.com/office/powerpoint/2010/main" val="36812689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typical 16‑year‑old learns through school, friends, and hobbies. But Jenny’s cultural tools were very different because her father died unexpectedly and her mother had mobility problems. These unusual life conditions negatively affected Jenny’s cognitive development and should not be ignored</a:t>
            </a:r>
            <a:endParaRPr lang="en-IN" dirty="0"/>
          </a:p>
        </p:txBody>
      </p:sp>
      <p:sp>
        <p:nvSpPr>
          <p:cNvPr id="4" name="Slide Number Placeholder 3"/>
          <p:cNvSpPr>
            <a:spLocks noGrp="1"/>
          </p:cNvSpPr>
          <p:nvPr>
            <p:ph type="sldNum" sz="quarter" idx="5"/>
          </p:nvPr>
        </p:nvSpPr>
        <p:spPr/>
        <p:txBody>
          <a:bodyPr/>
          <a:lstStyle/>
          <a:p>
            <a:fld id="{A73D5289-58EB-4927-B011-52125AA197B4}" type="slidenum">
              <a:rPr lang="en-IN" smtClean="0"/>
              <a:pPr/>
              <a:t>9</a:t>
            </a:fld>
            <a:endParaRPr lang="en-IN"/>
          </a:p>
        </p:txBody>
      </p:sp>
    </p:spTree>
    <p:extLst>
      <p:ext uri="{BB962C8B-B14F-4D97-AF65-F5344CB8AC3E}">
        <p14:creationId xmlns:p14="http://schemas.microsoft.com/office/powerpoint/2010/main" val="29844019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social workers are required to ensure the fact that Jenny is getting her age-specific environment and learning  in order to strengthen her cognitive development. Enhancing the ZPD of Jenny can be beneficial in filling the gap between what she can do alone and what she can do with support.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73D5289-58EB-4927-B011-52125AA197B4}" type="slidenum">
              <a:rPr lang="en-IN" smtClean="0"/>
              <a:pPr/>
              <a:t>10</a:t>
            </a:fld>
            <a:endParaRPr lang="en-IN"/>
          </a:p>
        </p:txBody>
      </p:sp>
    </p:spTree>
    <p:extLst>
      <p:ext uri="{BB962C8B-B14F-4D97-AF65-F5344CB8AC3E}">
        <p14:creationId xmlns:p14="http://schemas.microsoft.com/office/powerpoint/2010/main" val="3350929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Helping Jenny to develop her social identity outside the career can be beneficial in boosting the motivation of Jenny and contribute to her psychological development as well. Increasing the social interaction of Jenny with her peer groups can be effective in the field of promoting her future career development.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73D5289-58EB-4927-B011-52125AA197B4}" type="slidenum">
              <a:rPr lang="en-IN" smtClean="0"/>
              <a:pPr/>
              <a:t>11</a:t>
            </a:fld>
            <a:endParaRPr lang="en-IN"/>
          </a:p>
        </p:txBody>
      </p:sp>
    </p:spTree>
    <p:extLst>
      <p:ext uri="{BB962C8B-B14F-4D97-AF65-F5344CB8AC3E}">
        <p14:creationId xmlns:p14="http://schemas.microsoft.com/office/powerpoint/2010/main" val="12159549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Developing educational and career goals in the mind of Jenny can be beneficial in making her capable of grabbing the future opportunities. These initiatives can also be beneficial in the field of filling the MKO gap in Jenny’s life which she experienced due to the death of her father.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73D5289-58EB-4927-B011-52125AA197B4}" type="slidenum">
              <a:rPr lang="en-IN" smtClean="0"/>
              <a:pPr/>
              <a:t>12</a:t>
            </a:fld>
            <a:endParaRPr lang="en-IN"/>
          </a:p>
        </p:txBody>
      </p:sp>
    </p:spTree>
    <p:extLst>
      <p:ext uri="{BB962C8B-B14F-4D97-AF65-F5344CB8AC3E}">
        <p14:creationId xmlns:p14="http://schemas.microsoft.com/office/powerpoint/2010/main" val="37500003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premature transition of the children often results in different psychological issues for the children that can deteriorate the mental situation in the future. In the case of Jenny, the premature transition to adulthood created a barrier in getting the age-oriented experiences.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73D5289-58EB-4927-B011-52125AA197B4}" type="slidenum">
              <a:rPr lang="en-IN" smtClean="0"/>
              <a:pPr/>
              <a:t>13</a:t>
            </a:fld>
            <a:endParaRPr lang="en-IN"/>
          </a:p>
        </p:txBody>
      </p:sp>
    </p:spTree>
    <p:extLst>
      <p:ext uri="{BB962C8B-B14F-4D97-AF65-F5344CB8AC3E}">
        <p14:creationId xmlns:p14="http://schemas.microsoft.com/office/powerpoint/2010/main" val="37182643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case of Jenny, it can be said that the chronic stress due to care giving practices to her mother and low mood can biologically impact on her stress-response system. The continuous anxiety and burnout situations of a 16 year old child cannot be considered suitable for cognitive development.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73D5289-58EB-4927-B011-52125AA197B4}" type="slidenum">
              <a:rPr lang="en-IN" smtClean="0"/>
              <a:pPr/>
              <a:t>14</a:t>
            </a:fld>
            <a:endParaRPr lang="en-IN"/>
          </a:p>
        </p:txBody>
      </p:sp>
    </p:spTree>
    <p:extLst>
      <p:ext uri="{BB962C8B-B14F-4D97-AF65-F5344CB8AC3E}">
        <p14:creationId xmlns:p14="http://schemas.microsoft.com/office/powerpoint/2010/main" val="17337131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aforementioned theory has also been beneficial in providing actionable insights to Jenny in order to improve her cognitive development.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73D5289-58EB-4927-B011-52125AA197B4}" type="slidenum">
              <a:rPr lang="en-IN" smtClean="0"/>
              <a:pPr/>
              <a:t>15</a:t>
            </a:fld>
            <a:endParaRPr lang="en-IN"/>
          </a:p>
        </p:txBody>
      </p:sp>
    </p:spTree>
    <p:extLst>
      <p:ext uri="{BB962C8B-B14F-4D97-AF65-F5344CB8AC3E}">
        <p14:creationId xmlns:p14="http://schemas.microsoft.com/office/powerpoint/2010/main" val="22149041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theory has also not effectively identified how far Jenny is compared to the psychological development of other similar girls. Despite this limitation, this theory has been beneficial in understanding the impact of the social condition of Jenny on her cognitive development. </a:t>
            </a:r>
            <a:br>
              <a:rPr lang="en-GB" sz="1200" kern="1200" dirty="0">
                <a:solidFill>
                  <a:schemeClr val="tx1"/>
                </a:solidFill>
                <a:effectLst/>
                <a:latin typeface="+mn-lt"/>
                <a:ea typeface="+mn-ea"/>
                <a:cs typeface="+mn-cs"/>
              </a:rPr>
            </a:b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A73D5289-58EB-4927-B011-52125AA197B4}" type="slidenum">
              <a:rPr lang="en-IN" smtClean="0"/>
              <a:pPr/>
              <a:t>16</a:t>
            </a:fld>
            <a:endParaRPr lang="en-IN"/>
          </a:p>
        </p:txBody>
      </p:sp>
    </p:spTree>
    <p:extLst>
      <p:ext uri="{BB962C8B-B14F-4D97-AF65-F5344CB8AC3E}">
        <p14:creationId xmlns:p14="http://schemas.microsoft.com/office/powerpoint/2010/main" val="42566419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937F8-AFA3-932A-A73F-50EDE3F1F84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527EDF99-3168-64BE-F593-EA3926B79F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441B079D-712C-62BD-EA16-B95B94DE8252}"/>
              </a:ext>
            </a:extLst>
          </p:cNvPr>
          <p:cNvSpPr>
            <a:spLocks noGrp="1"/>
          </p:cNvSpPr>
          <p:nvPr>
            <p:ph type="dt" sz="half" idx="10"/>
          </p:nvPr>
        </p:nvSpPr>
        <p:spPr/>
        <p:txBody>
          <a:bodyPr/>
          <a:lstStyle/>
          <a:p>
            <a:fld id="{4AE3A104-E268-49FB-9545-D7ABA24ED473}" type="datetimeFigureOut">
              <a:rPr lang="en-IN" smtClean="0"/>
              <a:pPr/>
              <a:t>11-02-2026</a:t>
            </a:fld>
            <a:endParaRPr lang="en-IN"/>
          </a:p>
        </p:txBody>
      </p:sp>
      <p:sp>
        <p:nvSpPr>
          <p:cNvPr id="5" name="Footer Placeholder 4">
            <a:extLst>
              <a:ext uri="{FF2B5EF4-FFF2-40B4-BE49-F238E27FC236}">
                <a16:creationId xmlns:a16="http://schemas.microsoft.com/office/drawing/2014/main" id="{7FD3CA67-AEC4-053C-B53E-8189C38780F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DEC27F0-23B6-79A5-4008-0C9F06F4D0EC}"/>
              </a:ext>
            </a:extLst>
          </p:cNvPr>
          <p:cNvSpPr>
            <a:spLocks noGrp="1"/>
          </p:cNvSpPr>
          <p:nvPr>
            <p:ph type="sldNum" sz="quarter" idx="12"/>
          </p:nvPr>
        </p:nvSpPr>
        <p:spPr/>
        <p:txBody>
          <a:bodyPr/>
          <a:lstStyle/>
          <a:p>
            <a:fld id="{E60DB78F-B2D6-4A3E-9B77-8EC162A09054}" type="slidenum">
              <a:rPr lang="en-IN" smtClean="0"/>
              <a:pPr/>
              <a:t>‹#›</a:t>
            </a:fld>
            <a:endParaRPr lang="en-IN"/>
          </a:p>
        </p:txBody>
      </p:sp>
    </p:spTree>
    <p:extLst>
      <p:ext uri="{BB962C8B-B14F-4D97-AF65-F5344CB8AC3E}">
        <p14:creationId xmlns:p14="http://schemas.microsoft.com/office/powerpoint/2010/main" val="3719842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C6582-98DD-57A4-4114-CBC4C52CC70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4B4DD33-6F9E-7F38-4483-B2477D527C3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34F68DD-0F93-81B9-CCA6-ECFEACE34E63}"/>
              </a:ext>
            </a:extLst>
          </p:cNvPr>
          <p:cNvSpPr>
            <a:spLocks noGrp="1"/>
          </p:cNvSpPr>
          <p:nvPr>
            <p:ph type="dt" sz="half" idx="10"/>
          </p:nvPr>
        </p:nvSpPr>
        <p:spPr/>
        <p:txBody>
          <a:bodyPr/>
          <a:lstStyle/>
          <a:p>
            <a:fld id="{4AE3A104-E268-49FB-9545-D7ABA24ED473}" type="datetimeFigureOut">
              <a:rPr lang="en-IN" smtClean="0"/>
              <a:pPr/>
              <a:t>11-02-2026</a:t>
            </a:fld>
            <a:endParaRPr lang="en-IN"/>
          </a:p>
        </p:txBody>
      </p:sp>
      <p:sp>
        <p:nvSpPr>
          <p:cNvPr id="5" name="Footer Placeholder 4">
            <a:extLst>
              <a:ext uri="{FF2B5EF4-FFF2-40B4-BE49-F238E27FC236}">
                <a16:creationId xmlns:a16="http://schemas.microsoft.com/office/drawing/2014/main" id="{D2EF8FA7-2DF9-786A-6481-FF09CDE7BEB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0BDDBA9-6FA7-3DDC-1C9D-5ED5761573F9}"/>
              </a:ext>
            </a:extLst>
          </p:cNvPr>
          <p:cNvSpPr>
            <a:spLocks noGrp="1"/>
          </p:cNvSpPr>
          <p:nvPr>
            <p:ph type="sldNum" sz="quarter" idx="12"/>
          </p:nvPr>
        </p:nvSpPr>
        <p:spPr/>
        <p:txBody>
          <a:bodyPr/>
          <a:lstStyle/>
          <a:p>
            <a:fld id="{E60DB78F-B2D6-4A3E-9B77-8EC162A09054}" type="slidenum">
              <a:rPr lang="en-IN" smtClean="0"/>
              <a:pPr/>
              <a:t>‹#›</a:t>
            </a:fld>
            <a:endParaRPr lang="en-IN"/>
          </a:p>
        </p:txBody>
      </p:sp>
    </p:spTree>
    <p:extLst>
      <p:ext uri="{BB962C8B-B14F-4D97-AF65-F5344CB8AC3E}">
        <p14:creationId xmlns:p14="http://schemas.microsoft.com/office/powerpoint/2010/main" val="17100924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8DD1C-337D-E2F1-6E86-C0A7975DEC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A4FBE891-970F-5F5F-919A-FEC26906BE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1AF266C-08C8-CCCC-A879-AA3B29E13FB6}"/>
              </a:ext>
            </a:extLst>
          </p:cNvPr>
          <p:cNvSpPr>
            <a:spLocks noGrp="1"/>
          </p:cNvSpPr>
          <p:nvPr>
            <p:ph type="dt" sz="half" idx="10"/>
          </p:nvPr>
        </p:nvSpPr>
        <p:spPr/>
        <p:txBody>
          <a:bodyPr/>
          <a:lstStyle/>
          <a:p>
            <a:fld id="{4AE3A104-E268-49FB-9545-D7ABA24ED473}" type="datetimeFigureOut">
              <a:rPr lang="en-IN" smtClean="0"/>
              <a:pPr/>
              <a:t>11-02-2026</a:t>
            </a:fld>
            <a:endParaRPr lang="en-IN"/>
          </a:p>
        </p:txBody>
      </p:sp>
      <p:sp>
        <p:nvSpPr>
          <p:cNvPr id="5" name="Footer Placeholder 4">
            <a:extLst>
              <a:ext uri="{FF2B5EF4-FFF2-40B4-BE49-F238E27FC236}">
                <a16:creationId xmlns:a16="http://schemas.microsoft.com/office/drawing/2014/main" id="{128CAA79-1222-86B3-D01F-1E046488CF1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A37A468-7D77-98FD-F27E-8B8DAF769F5D}"/>
              </a:ext>
            </a:extLst>
          </p:cNvPr>
          <p:cNvSpPr>
            <a:spLocks noGrp="1"/>
          </p:cNvSpPr>
          <p:nvPr>
            <p:ph type="sldNum" sz="quarter" idx="12"/>
          </p:nvPr>
        </p:nvSpPr>
        <p:spPr/>
        <p:txBody>
          <a:bodyPr/>
          <a:lstStyle/>
          <a:p>
            <a:fld id="{E60DB78F-B2D6-4A3E-9B77-8EC162A09054}" type="slidenum">
              <a:rPr lang="en-IN" smtClean="0"/>
              <a:pPr/>
              <a:t>‹#›</a:t>
            </a:fld>
            <a:endParaRPr lang="en-IN"/>
          </a:p>
        </p:txBody>
      </p:sp>
    </p:spTree>
    <p:extLst>
      <p:ext uri="{BB962C8B-B14F-4D97-AF65-F5344CB8AC3E}">
        <p14:creationId xmlns:p14="http://schemas.microsoft.com/office/powerpoint/2010/main" val="1839708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2FCE8-8142-B096-4646-0DFDED4DFEE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1A258116-9E20-0CA7-92F2-88013C8BD42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C52DEC47-8493-2BCC-B0BC-A5775D88963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F7CEF6AC-26D7-425E-0CF9-0FE01DCBD0B9}"/>
              </a:ext>
            </a:extLst>
          </p:cNvPr>
          <p:cNvSpPr>
            <a:spLocks noGrp="1"/>
          </p:cNvSpPr>
          <p:nvPr>
            <p:ph type="dt" sz="half" idx="10"/>
          </p:nvPr>
        </p:nvSpPr>
        <p:spPr/>
        <p:txBody>
          <a:bodyPr/>
          <a:lstStyle/>
          <a:p>
            <a:fld id="{4AE3A104-E268-49FB-9545-D7ABA24ED473}" type="datetimeFigureOut">
              <a:rPr lang="en-IN" smtClean="0"/>
              <a:pPr/>
              <a:t>11-02-2026</a:t>
            </a:fld>
            <a:endParaRPr lang="en-IN"/>
          </a:p>
        </p:txBody>
      </p:sp>
      <p:sp>
        <p:nvSpPr>
          <p:cNvPr id="6" name="Footer Placeholder 5">
            <a:extLst>
              <a:ext uri="{FF2B5EF4-FFF2-40B4-BE49-F238E27FC236}">
                <a16:creationId xmlns:a16="http://schemas.microsoft.com/office/drawing/2014/main" id="{AA3DA027-3A16-A82D-98D7-8CE1E509322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A119E71-9C0A-78DE-F812-935582845EB4}"/>
              </a:ext>
            </a:extLst>
          </p:cNvPr>
          <p:cNvSpPr>
            <a:spLocks noGrp="1"/>
          </p:cNvSpPr>
          <p:nvPr>
            <p:ph type="sldNum" sz="quarter" idx="12"/>
          </p:nvPr>
        </p:nvSpPr>
        <p:spPr/>
        <p:txBody>
          <a:bodyPr/>
          <a:lstStyle/>
          <a:p>
            <a:fld id="{E60DB78F-B2D6-4A3E-9B77-8EC162A09054}" type="slidenum">
              <a:rPr lang="en-IN" smtClean="0"/>
              <a:pPr/>
              <a:t>‹#›</a:t>
            </a:fld>
            <a:endParaRPr lang="en-IN"/>
          </a:p>
        </p:txBody>
      </p:sp>
    </p:spTree>
    <p:extLst>
      <p:ext uri="{BB962C8B-B14F-4D97-AF65-F5344CB8AC3E}">
        <p14:creationId xmlns:p14="http://schemas.microsoft.com/office/powerpoint/2010/main" val="1478496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8A514-26AD-25F6-97C7-8AEC22D715C7}"/>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8648FEB-E173-2483-7A27-6F04A4DA20D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1C9CF2-5CD5-308B-3D97-DBC35116170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084F9E81-FB30-3C31-813E-04D7F1F3377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A43CAE-54D7-C678-10BD-2E8C31FAD38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FA77CE25-A0B5-2A66-53A6-C689CA9D8E6C}"/>
              </a:ext>
            </a:extLst>
          </p:cNvPr>
          <p:cNvSpPr>
            <a:spLocks noGrp="1"/>
          </p:cNvSpPr>
          <p:nvPr>
            <p:ph type="dt" sz="half" idx="10"/>
          </p:nvPr>
        </p:nvSpPr>
        <p:spPr/>
        <p:txBody>
          <a:bodyPr/>
          <a:lstStyle/>
          <a:p>
            <a:fld id="{4AE3A104-E268-49FB-9545-D7ABA24ED473}" type="datetimeFigureOut">
              <a:rPr lang="en-IN" smtClean="0"/>
              <a:pPr/>
              <a:t>11-02-2026</a:t>
            </a:fld>
            <a:endParaRPr lang="en-IN"/>
          </a:p>
        </p:txBody>
      </p:sp>
      <p:sp>
        <p:nvSpPr>
          <p:cNvPr id="8" name="Footer Placeholder 7">
            <a:extLst>
              <a:ext uri="{FF2B5EF4-FFF2-40B4-BE49-F238E27FC236}">
                <a16:creationId xmlns:a16="http://schemas.microsoft.com/office/drawing/2014/main" id="{3A778764-4DC0-C578-68C7-621AB6B056FB}"/>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5382651F-09A9-8058-10F0-1B02FE169B2E}"/>
              </a:ext>
            </a:extLst>
          </p:cNvPr>
          <p:cNvSpPr>
            <a:spLocks noGrp="1"/>
          </p:cNvSpPr>
          <p:nvPr>
            <p:ph type="sldNum" sz="quarter" idx="12"/>
          </p:nvPr>
        </p:nvSpPr>
        <p:spPr/>
        <p:txBody>
          <a:bodyPr/>
          <a:lstStyle/>
          <a:p>
            <a:fld id="{E60DB78F-B2D6-4A3E-9B77-8EC162A09054}" type="slidenum">
              <a:rPr lang="en-IN" smtClean="0"/>
              <a:pPr/>
              <a:t>‹#›</a:t>
            </a:fld>
            <a:endParaRPr lang="en-IN"/>
          </a:p>
        </p:txBody>
      </p:sp>
    </p:spTree>
    <p:extLst>
      <p:ext uri="{BB962C8B-B14F-4D97-AF65-F5344CB8AC3E}">
        <p14:creationId xmlns:p14="http://schemas.microsoft.com/office/powerpoint/2010/main" val="38713545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16BE9-EA37-3B48-55E7-2924B998D045}"/>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B39C2FE4-03CA-E625-270A-215D381822AF}"/>
              </a:ext>
            </a:extLst>
          </p:cNvPr>
          <p:cNvSpPr>
            <a:spLocks noGrp="1"/>
          </p:cNvSpPr>
          <p:nvPr>
            <p:ph type="dt" sz="half" idx="10"/>
          </p:nvPr>
        </p:nvSpPr>
        <p:spPr/>
        <p:txBody>
          <a:bodyPr/>
          <a:lstStyle/>
          <a:p>
            <a:fld id="{4AE3A104-E268-49FB-9545-D7ABA24ED473}" type="datetimeFigureOut">
              <a:rPr lang="en-IN" smtClean="0"/>
              <a:pPr/>
              <a:t>11-02-2026</a:t>
            </a:fld>
            <a:endParaRPr lang="en-IN"/>
          </a:p>
        </p:txBody>
      </p:sp>
      <p:sp>
        <p:nvSpPr>
          <p:cNvPr id="4" name="Footer Placeholder 3">
            <a:extLst>
              <a:ext uri="{FF2B5EF4-FFF2-40B4-BE49-F238E27FC236}">
                <a16:creationId xmlns:a16="http://schemas.microsoft.com/office/drawing/2014/main" id="{68B66F20-AED1-9A26-DF85-BA672139CBC6}"/>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0A85235F-3E77-DB54-F7B5-93AF53B2FE73}"/>
              </a:ext>
            </a:extLst>
          </p:cNvPr>
          <p:cNvSpPr>
            <a:spLocks noGrp="1"/>
          </p:cNvSpPr>
          <p:nvPr>
            <p:ph type="sldNum" sz="quarter" idx="12"/>
          </p:nvPr>
        </p:nvSpPr>
        <p:spPr/>
        <p:txBody>
          <a:bodyPr/>
          <a:lstStyle/>
          <a:p>
            <a:fld id="{E60DB78F-B2D6-4A3E-9B77-8EC162A09054}" type="slidenum">
              <a:rPr lang="en-IN" smtClean="0"/>
              <a:pPr/>
              <a:t>‹#›</a:t>
            </a:fld>
            <a:endParaRPr lang="en-IN"/>
          </a:p>
        </p:txBody>
      </p:sp>
    </p:spTree>
    <p:extLst>
      <p:ext uri="{BB962C8B-B14F-4D97-AF65-F5344CB8AC3E}">
        <p14:creationId xmlns:p14="http://schemas.microsoft.com/office/powerpoint/2010/main" val="21389878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A67696-8C5B-CAAB-605B-2B3E1EC0F4A3}"/>
              </a:ext>
            </a:extLst>
          </p:cNvPr>
          <p:cNvSpPr>
            <a:spLocks noGrp="1"/>
          </p:cNvSpPr>
          <p:nvPr>
            <p:ph type="dt" sz="half" idx="10"/>
          </p:nvPr>
        </p:nvSpPr>
        <p:spPr/>
        <p:txBody>
          <a:bodyPr/>
          <a:lstStyle/>
          <a:p>
            <a:fld id="{4AE3A104-E268-49FB-9545-D7ABA24ED473}" type="datetimeFigureOut">
              <a:rPr lang="en-IN" smtClean="0"/>
              <a:pPr/>
              <a:t>11-02-2026</a:t>
            </a:fld>
            <a:endParaRPr lang="en-IN"/>
          </a:p>
        </p:txBody>
      </p:sp>
      <p:sp>
        <p:nvSpPr>
          <p:cNvPr id="3" name="Footer Placeholder 2">
            <a:extLst>
              <a:ext uri="{FF2B5EF4-FFF2-40B4-BE49-F238E27FC236}">
                <a16:creationId xmlns:a16="http://schemas.microsoft.com/office/drawing/2014/main" id="{C70D90D2-DCF5-641B-5EF1-A354A491E85B}"/>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B391D81E-8F1F-246D-D4FE-716B9F7AC705}"/>
              </a:ext>
            </a:extLst>
          </p:cNvPr>
          <p:cNvSpPr>
            <a:spLocks noGrp="1"/>
          </p:cNvSpPr>
          <p:nvPr>
            <p:ph type="sldNum" sz="quarter" idx="12"/>
          </p:nvPr>
        </p:nvSpPr>
        <p:spPr/>
        <p:txBody>
          <a:bodyPr/>
          <a:lstStyle/>
          <a:p>
            <a:fld id="{E60DB78F-B2D6-4A3E-9B77-8EC162A09054}" type="slidenum">
              <a:rPr lang="en-IN" smtClean="0"/>
              <a:pPr/>
              <a:t>‹#›</a:t>
            </a:fld>
            <a:endParaRPr lang="en-IN"/>
          </a:p>
        </p:txBody>
      </p:sp>
    </p:spTree>
    <p:extLst>
      <p:ext uri="{BB962C8B-B14F-4D97-AF65-F5344CB8AC3E}">
        <p14:creationId xmlns:p14="http://schemas.microsoft.com/office/powerpoint/2010/main" val="7156323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1AE02-253B-AE2C-EB32-080B761DCA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874E3F5F-77AF-E62F-0FB7-9ADEE65D6F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8B041600-2B5A-8197-9C50-4A1FCC636C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ADF7B9-3803-1BDD-C40C-ED35CBB7047D}"/>
              </a:ext>
            </a:extLst>
          </p:cNvPr>
          <p:cNvSpPr>
            <a:spLocks noGrp="1"/>
          </p:cNvSpPr>
          <p:nvPr>
            <p:ph type="dt" sz="half" idx="10"/>
          </p:nvPr>
        </p:nvSpPr>
        <p:spPr/>
        <p:txBody>
          <a:bodyPr/>
          <a:lstStyle/>
          <a:p>
            <a:fld id="{4AE3A104-E268-49FB-9545-D7ABA24ED473}" type="datetimeFigureOut">
              <a:rPr lang="en-IN" smtClean="0"/>
              <a:pPr/>
              <a:t>11-02-2026</a:t>
            </a:fld>
            <a:endParaRPr lang="en-IN"/>
          </a:p>
        </p:txBody>
      </p:sp>
      <p:sp>
        <p:nvSpPr>
          <p:cNvPr id="6" name="Footer Placeholder 5">
            <a:extLst>
              <a:ext uri="{FF2B5EF4-FFF2-40B4-BE49-F238E27FC236}">
                <a16:creationId xmlns:a16="http://schemas.microsoft.com/office/drawing/2014/main" id="{86C6F233-2308-DF95-49DD-CF74FAA1406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3949CFB-6498-4043-5176-1BA3A64A6F2B}"/>
              </a:ext>
            </a:extLst>
          </p:cNvPr>
          <p:cNvSpPr>
            <a:spLocks noGrp="1"/>
          </p:cNvSpPr>
          <p:nvPr>
            <p:ph type="sldNum" sz="quarter" idx="12"/>
          </p:nvPr>
        </p:nvSpPr>
        <p:spPr/>
        <p:txBody>
          <a:bodyPr/>
          <a:lstStyle/>
          <a:p>
            <a:fld id="{E60DB78F-B2D6-4A3E-9B77-8EC162A09054}" type="slidenum">
              <a:rPr lang="en-IN" smtClean="0"/>
              <a:pPr/>
              <a:t>‹#›</a:t>
            </a:fld>
            <a:endParaRPr lang="en-IN"/>
          </a:p>
        </p:txBody>
      </p:sp>
    </p:spTree>
    <p:extLst>
      <p:ext uri="{BB962C8B-B14F-4D97-AF65-F5344CB8AC3E}">
        <p14:creationId xmlns:p14="http://schemas.microsoft.com/office/powerpoint/2010/main" val="3382186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D790B-FAC3-A42A-0B78-2BBBA853A2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061F5AA4-5FF3-3F6C-C133-095F948ABB0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9294EE45-C66D-B06E-2D17-D7111F77F7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D61FBE-5B53-6810-11F0-B72A7316310A}"/>
              </a:ext>
            </a:extLst>
          </p:cNvPr>
          <p:cNvSpPr>
            <a:spLocks noGrp="1"/>
          </p:cNvSpPr>
          <p:nvPr>
            <p:ph type="dt" sz="half" idx="10"/>
          </p:nvPr>
        </p:nvSpPr>
        <p:spPr/>
        <p:txBody>
          <a:bodyPr/>
          <a:lstStyle/>
          <a:p>
            <a:fld id="{4AE3A104-E268-49FB-9545-D7ABA24ED473}" type="datetimeFigureOut">
              <a:rPr lang="en-IN" smtClean="0"/>
              <a:pPr/>
              <a:t>11-02-2026</a:t>
            </a:fld>
            <a:endParaRPr lang="en-IN"/>
          </a:p>
        </p:txBody>
      </p:sp>
      <p:sp>
        <p:nvSpPr>
          <p:cNvPr id="6" name="Footer Placeholder 5">
            <a:extLst>
              <a:ext uri="{FF2B5EF4-FFF2-40B4-BE49-F238E27FC236}">
                <a16:creationId xmlns:a16="http://schemas.microsoft.com/office/drawing/2014/main" id="{09ADAAD4-30B5-5052-B989-06883EEF158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65D28EC-99DF-F625-F0A4-D10F4206338C}"/>
              </a:ext>
            </a:extLst>
          </p:cNvPr>
          <p:cNvSpPr>
            <a:spLocks noGrp="1"/>
          </p:cNvSpPr>
          <p:nvPr>
            <p:ph type="sldNum" sz="quarter" idx="12"/>
          </p:nvPr>
        </p:nvSpPr>
        <p:spPr/>
        <p:txBody>
          <a:bodyPr/>
          <a:lstStyle/>
          <a:p>
            <a:fld id="{E60DB78F-B2D6-4A3E-9B77-8EC162A09054}" type="slidenum">
              <a:rPr lang="en-IN" smtClean="0"/>
              <a:pPr/>
              <a:t>‹#›</a:t>
            </a:fld>
            <a:endParaRPr lang="en-IN"/>
          </a:p>
        </p:txBody>
      </p:sp>
    </p:spTree>
    <p:extLst>
      <p:ext uri="{BB962C8B-B14F-4D97-AF65-F5344CB8AC3E}">
        <p14:creationId xmlns:p14="http://schemas.microsoft.com/office/powerpoint/2010/main" val="144851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E283B-64B7-04A4-24CE-8223819D4DB6}"/>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6DFEAB5C-C60D-F570-CD2A-C55F9712E21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CEF9B95-2AA8-66F7-F700-2EBB3A44A404}"/>
              </a:ext>
            </a:extLst>
          </p:cNvPr>
          <p:cNvSpPr>
            <a:spLocks noGrp="1"/>
          </p:cNvSpPr>
          <p:nvPr>
            <p:ph type="dt" sz="half" idx="10"/>
          </p:nvPr>
        </p:nvSpPr>
        <p:spPr/>
        <p:txBody>
          <a:bodyPr/>
          <a:lstStyle/>
          <a:p>
            <a:fld id="{4AE3A104-E268-49FB-9545-D7ABA24ED473}" type="datetimeFigureOut">
              <a:rPr lang="en-IN" smtClean="0"/>
              <a:pPr/>
              <a:t>11-02-2026</a:t>
            </a:fld>
            <a:endParaRPr lang="en-IN"/>
          </a:p>
        </p:txBody>
      </p:sp>
      <p:sp>
        <p:nvSpPr>
          <p:cNvPr id="5" name="Footer Placeholder 4">
            <a:extLst>
              <a:ext uri="{FF2B5EF4-FFF2-40B4-BE49-F238E27FC236}">
                <a16:creationId xmlns:a16="http://schemas.microsoft.com/office/drawing/2014/main" id="{03D517F2-7156-E0EB-B19E-41045B7234E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7679E01-36BC-B9A4-29A9-72D3E6F5DAEA}"/>
              </a:ext>
            </a:extLst>
          </p:cNvPr>
          <p:cNvSpPr>
            <a:spLocks noGrp="1"/>
          </p:cNvSpPr>
          <p:nvPr>
            <p:ph type="sldNum" sz="quarter" idx="12"/>
          </p:nvPr>
        </p:nvSpPr>
        <p:spPr/>
        <p:txBody>
          <a:bodyPr/>
          <a:lstStyle/>
          <a:p>
            <a:fld id="{E60DB78F-B2D6-4A3E-9B77-8EC162A09054}" type="slidenum">
              <a:rPr lang="en-IN" smtClean="0"/>
              <a:pPr/>
              <a:t>‹#›</a:t>
            </a:fld>
            <a:endParaRPr lang="en-IN"/>
          </a:p>
        </p:txBody>
      </p:sp>
    </p:spTree>
    <p:extLst>
      <p:ext uri="{BB962C8B-B14F-4D97-AF65-F5344CB8AC3E}">
        <p14:creationId xmlns:p14="http://schemas.microsoft.com/office/powerpoint/2010/main" val="1559102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0B3060-1415-61FA-5F5B-4DD15A8DED8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1951F5D-1FD8-A20E-9861-4E19BE86CB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ACBFACA-D39A-365D-9BB2-0AD1514EBE37}"/>
              </a:ext>
            </a:extLst>
          </p:cNvPr>
          <p:cNvSpPr>
            <a:spLocks noGrp="1"/>
          </p:cNvSpPr>
          <p:nvPr>
            <p:ph type="dt" sz="half" idx="10"/>
          </p:nvPr>
        </p:nvSpPr>
        <p:spPr/>
        <p:txBody>
          <a:bodyPr/>
          <a:lstStyle/>
          <a:p>
            <a:fld id="{4AE3A104-E268-49FB-9545-D7ABA24ED473}" type="datetimeFigureOut">
              <a:rPr lang="en-IN" smtClean="0"/>
              <a:pPr/>
              <a:t>11-02-2026</a:t>
            </a:fld>
            <a:endParaRPr lang="en-IN"/>
          </a:p>
        </p:txBody>
      </p:sp>
      <p:sp>
        <p:nvSpPr>
          <p:cNvPr id="5" name="Footer Placeholder 4">
            <a:extLst>
              <a:ext uri="{FF2B5EF4-FFF2-40B4-BE49-F238E27FC236}">
                <a16:creationId xmlns:a16="http://schemas.microsoft.com/office/drawing/2014/main" id="{276BC8A1-6E46-C994-5654-28E3EF178DC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D0503BA-9353-7810-F370-E817865B16A0}"/>
              </a:ext>
            </a:extLst>
          </p:cNvPr>
          <p:cNvSpPr>
            <a:spLocks noGrp="1"/>
          </p:cNvSpPr>
          <p:nvPr>
            <p:ph type="sldNum" sz="quarter" idx="12"/>
          </p:nvPr>
        </p:nvSpPr>
        <p:spPr/>
        <p:txBody>
          <a:bodyPr/>
          <a:lstStyle/>
          <a:p>
            <a:fld id="{E60DB78F-B2D6-4A3E-9B77-8EC162A09054}" type="slidenum">
              <a:rPr lang="en-IN" smtClean="0"/>
              <a:pPr/>
              <a:t>‹#›</a:t>
            </a:fld>
            <a:endParaRPr lang="en-IN"/>
          </a:p>
        </p:txBody>
      </p:sp>
    </p:spTree>
    <p:extLst>
      <p:ext uri="{BB962C8B-B14F-4D97-AF65-F5344CB8AC3E}">
        <p14:creationId xmlns:p14="http://schemas.microsoft.com/office/powerpoint/2010/main" val="3951293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53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30AC5-5A33-757E-BB7D-D865514C6D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28DFAD21-CBEC-60E6-1B90-AFDEEBA0F1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7FD123E-06F3-43AA-610A-4F3EF3009A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E3A104-E268-49FB-9545-D7ABA24ED473}" type="datetimeFigureOut">
              <a:rPr lang="en-IN" smtClean="0"/>
              <a:pPr/>
              <a:t>11-02-2026</a:t>
            </a:fld>
            <a:endParaRPr lang="en-IN"/>
          </a:p>
        </p:txBody>
      </p:sp>
      <p:sp>
        <p:nvSpPr>
          <p:cNvPr id="5" name="Footer Placeholder 4">
            <a:extLst>
              <a:ext uri="{FF2B5EF4-FFF2-40B4-BE49-F238E27FC236}">
                <a16:creationId xmlns:a16="http://schemas.microsoft.com/office/drawing/2014/main" id="{4B45A6B5-307F-829C-BCA1-AF8A1E45F3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01277105-278C-71F0-E9C5-F476D788BC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0DB78F-B2D6-4A3E-9B77-8EC162A09054}" type="slidenum">
              <a:rPr lang="en-IN" smtClean="0"/>
              <a:pPr/>
              <a:t>‹#›</a:t>
            </a:fld>
            <a:endParaRPr lang="en-IN"/>
          </a:p>
        </p:txBody>
      </p:sp>
    </p:spTree>
    <p:extLst>
      <p:ext uri="{BB962C8B-B14F-4D97-AF65-F5344CB8AC3E}">
        <p14:creationId xmlns:p14="http://schemas.microsoft.com/office/powerpoint/2010/main" val="34306744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onlinelibrary.wiley.com/doi/abs/10.1002/wps.70031" TargetMode="External"/><Relationship Id="rId13" Type="http://schemas.openxmlformats.org/officeDocument/2006/relationships/hyperlink" Target="https://journals.co.za/doi/abs/10.38140/pie.v43i3.8595" TargetMode="External"/><Relationship Id="rId3" Type="http://schemas.openxmlformats.org/officeDocument/2006/relationships/hyperlink" Target="https://www.edusoft.ro/brain/index.php/brain/article/view/1287" TargetMode="External"/><Relationship Id="rId7" Type="http://schemas.openxmlformats.org/officeDocument/2006/relationships/hyperlink" Target="https://journal.whioce.com/index.php/eir/article/view/496" TargetMode="External"/><Relationship Id="rId12" Type="http://schemas.openxmlformats.org/officeDocument/2006/relationships/hyperlink" Target="https://onlinelibrary.wiley.com/doi/abs/10.1155/2022/3514892" TargetMode="External"/><Relationship Id="rId2" Type="http://schemas.openxmlformats.org/officeDocument/2006/relationships/hyperlink" Target="https://psycnet.apa.org/record/2022-19039-001" TargetMode="External"/><Relationship Id="rId1" Type="http://schemas.openxmlformats.org/officeDocument/2006/relationships/slideLayout" Target="../slideLayouts/slideLayout2.xml"/><Relationship Id="rId6" Type="http://schemas.openxmlformats.org/officeDocument/2006/relationships/hyperlink" Target="https://www.researchgate.net/profile/Ariel-Tinapay-2/publication/365820347_Socio-Cultural_Theory_in_the_Cognitive_Development_Perspective/links/638575a948124c2bc67f2ad0/Socio-Cultural-Theory-in-the-Cognitive-Development-Perspective.pdf" TargetMode="External"/><Relationship Id="rId11" Type="http://schemas.openxmlformats.org/officeDocument/2006/relationships/hyperlink" Target="https://vje.vn/index.php/journal/article/view/243" TargetMode="External"/><Relationship Id="rId5" Type="http://schemas.openxmlformats.org/officeDocument/2006/relationships/hyperlink" Target="https://journals.sagepub.com/doi/abs/10.1177/00220221221092409" TargetMode="External"/><Relationship Id="rId10" Type="http://schemas.openxmlformats.org/officeDocument/2006/relationships/hyperlink" Target="https://researchers.mq.edu.au/en/publications/safety-identity-attitude-cognition-and-capability-the-siacc-frame" TargetMode="External"/><Relationship Id="rId4" Type="http://schemas.openxmlformats.org/officeDocument/2006/relationships/hyperlink" Target="https://www.mdpi.com/2227-9067/11/11/1299" TargetMode="External"/><Relationship Id="rId9" Type="http://schemas.openxmlformats.org/officeDocument/2006/relationships/hyperlink" Target="https://www.researchgate.net/profile/Ciptro-Handrianto-2/publication/380425964_Analyzing_Students'_Thinking_in_Mathematical_Problem_Solving_Using_Vygotskian_Sociocultural_Theory/links/663bb6cd06ea3d0b74425bb9/Analyzing-Students-Thinking-in-Mathematical-Problem-Solving-Using-Vygotskian-Sociocultural-Theory.pdf" TargetMode="External"/><Relationship Id="rId14" Type="http://schemas.openxmlformats.org/officeDocument/2006/relationships/hyperlink" Target="https://dergipark.org.tr/en/pub/ijof/article/178725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9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79408-CE79-E856-EF9F-05DC9E1FFCB3}"/>
              </a:ext>
            </a:extLst>
          </p:cNvPr>
          <p:cNvSpPr>
            <a:spLocks noGrp="1"/>
          </p:cNvSpPr>
          <p:nvPr>
            <p:ph type="ctrTitle"/>
          </p:nvPr>
        </p:nvSpPr>
        <p:spPr>
          <a:xfrm>
            <a:off x="0" y="0"/>
            <a:ext cx="9576619" cy="1655762"/>
          </a:xfrm>
          <a:solidFill>
            <a:schemeClr val="accent2"/>
          </a:solidFill>
        </p:spPr>
        <p:txBody>
          <a:bodyPr>
            <a:noAutofit/>
          </a:bodyPr>
          <a:lstStyle/>
          <a:p>
            <a:pPr algn="l"/>
            <a:r>
              <a:rPr lang="en-GB" sz="3600" b="1" dirty="0">
                <a:latin typeface="Times New Roman" panose="02020603050405020304" pitchFamily="18" charset="0"/>
                <a:cs typeface="Times New Roman" panose="02020603050405020304" pitchFamily="18" charset="0"/>
              </a:rPr>
              <a:t>LCHS4010</a:t>
            </a:r>
            <a:br>
              <a:rPr lang="en-IN" sz="3600"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ASSESSMENT 1: INDIVIDUAL PRESENTATION </a:t>
            </a:r>
            <a:endParaRPr lang="en-IN" sz="36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9B9C45C3-10D3-38DE-0055-B8324CD6ACAD}"/>
              </a:ext>
            </a:extLst>
          </p:cNvPr>
          <p:cNvSpPr>
            <a:spLocks noGrp="1"/>
          </p:cNvSpPr>
          <p:nvPr>
            <p:ph type="subTitle" idx="1"/>
          </p:nvPr>
        </p:nvSpPr>
        <p:spPr>
          <a:xfrm>
            <a:off x="0" y="1655761"/>
            <a:ext cx="12192000" cy="1655762"/>
          </a:xfrm>
          <a:solidFill>
            <a:schemeClr val="accent2">
              <a:lumMod val="40000"/>
              <a:lumOff val="60000"/>
            </a:schemeClr>
          </a:solidFill>
        </p:spPr>
        <p:txBody>
          <a:bodyPr/>
          <a:lstStyle/>
          <a:p>
            <a:pPr algn="l"/>
            <a:r>
              <a:rPr lang="en-IN" sz="2800" b="1" dirty="0">
                <a:latin typeface="Times New Roman" panose="02020603050405020304" pitchFamily="18" charset="0"/>
                <a:cs typeface="Times New Roman" panose="02020603050405020304" pitchFamily="18" charset="0"/>
              </a:rPr>
              <a:t>Student Name: Haniffa Bibi </a:t>
            </a:r>
          </a:p>
          <a:p>
            <a:pPr algn="l"/>
            <a:r>
              <a:rPr lang="en-IN" sz="2800" b="1" dirty="0">
                <a:latin typeface="Times New Roman" panose="02020603050405020304" pitchFamily="18" charset="0"/>
                <a:cs typeface="Times New Roman" panose="02020603050405020304" pitchFamily="18" charset="0"/>
              </a:rPr>
              <a:t>Number: </a:t>
            </a:r>
            <a:r>
              <a:rPr lang="en-GB" sz="2800" b="1" dirty="0"/>
              <a:t>2433268</a:t>
            </a:r>
          </a:p>
          <a:p>
            <a:pPr algn="l"/>
            <a:endParaRPr lang="en-IN" b="1" dirty="0">
              <a:latin typeface="Times New Roman" panose="02020603050405020304" pitchFamily="18" charset="0"/>
              <a:cs typeface="Times New Roman" panose="02020603050405020304" pitchFamily="18" charset="0"/>
            </a:endParaRPr>
          </a:p>
        </p:txBody>
      </p:sp>
      <p:pic>
        <p:nvPicPr>
          <p:cNvPr id="4" name="image1.png">
            <a:extLst>
              <a:ext uri="{FF2B5EF4-FFF2-40B4-BE49-F238E27FC236}">
                <a16:creationId xmlns:a16="http://schemas.microsoft.com/office/drawing/2014/main" id="{057ED8A7-3DC0-6986-FBE2-A5AABD26848B}"/>
              </a:ext>
            </a:extLst>
          </p:cNvPr>
          <p:cNvPicPr/>
          <p:nvPr/>
        </p:nvPicPr>
        <p:blipFill>
          <a:blip r:embed="rId3"/>
          <a:srcRect/>
          <a:stretch>
            <a:fillRect/>
          </a:stretch>
        </p:blipFill>
        <p:spPr>
          <a:xfrm>
            <a:off x="9576618" y="0"/>
            <a:ext cx="2615381" cy="1655761"/>
          </a:xfrm>
          <a:prstGeom prst="rect">
            <a:avLst/>
          </a:prstGeom>
          <a:ln/>
        </p:spPr>
      </p:pic>
      <p:pic>
        <p:nvPicPr>
          <p:cNvPr id="1026" name="Picture 2" descr="Lev Vygotsky Sociocultural Theory of Cognitive Development ZPD">
            <a:extLst>
              <a:ext uri="{FF2B5EF4-FFF2-40B4-BE49-F238E27FC236}">
                <a16:creationId xmlns:a16="http://schemas.microsoft.com/office/drawing/2014/main" id="{86ED93B0-6999-8695-4A94-25184AA017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11845" y="3117955"/>
            <a:ext cx="4680155" cy="374004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ognitive Development in Children - What It Is &amp; Stages">
            <a:extLst>
              <a:ext uri="{FF2B5EF4-FFF2-40B4-BE49-F238E27FC236}">
                <a16:creationId xmlns:a16="http://schemas.microsoft.com/office/drawing/2014/main" id="{6F5246A9-C563-E8A9-2883-7162FDB83FF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 y="3117955"/>
            <a:ext cx="7511845" cy="37400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4768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B39C3-5FB7-DE45-D243-B554CF1E02F7}"/>
              </a:ext>
            </a:extLst>
          </p:cNvPr>
          <p:cNvSpPr>
            <a:spLocks noGrp="1"/>
          </p:cNvSpPr>
          <p:nvPr>
            <p:ph type="title"/>
          </p:nvPr>
        </p:nvSpPr>
        <p:spPr>
          <a:solidFill>
            <a:schemeClr val="accent2"/>
          </a:solidFill>
        </p:spPr>
        <p:txBody>
          <a:bodyPr>
            <a:normAutofit/>
          </a:bodyPr>
          <a:lstStyle/>
          <a:p>
            <a:pPr algn="ctr"/>
            <a:r>
              <a:rPr lang="en-GB" sz="2800" b="1" dirty="0">
                <a:latin typeface="Times New Roman" panose="02020603050405020304" pitchFamily="18" charset="0"/>
                <a:cs typeface="Times New Roman" panose="02020603050405020304" pitchFamily="18" charset="0"/>
              </a:rPr>
              <a:t>SELECTION OF PSYCHOLOGICAL LIFESPAN THEORY </a:t>
            </a:r>
            <a:endParaRPr lang="en-IN" sz="28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B5A4294-3C4A-2806-5F3A-AB1B31D89F5E}"/>
              </a:ext>
            </a:extLst>
          </p:cNvPr>
          <p:cNvSpPr>
            <a:spLocks noGrp="1"/>
          </p:cNvSpPr>
          <p:nvPr>
            <p:ph idx="1"/>
          </p:nvPr>
        </p:nvSpPr>
        <p:spPr>
          <a:xfrm>
            <a:off x="838200" y="1825625"/>
            <a:ext cx="5257800" cy="4351338"/>
          </a:xfrm>
          <a:solidFill>
            <a:schemeClr val="accent4">
              <a:lumMod val="20000"/>
              <a:lumOff val="80000"/>
            </a:schemeClr>
          </a:solidFill>
        </p:spPr>
        <p:txBody>
          <a:bodyPr>
            <a:normAutofit/>
          </a:bodyPr>
          <a:lstStyle/>
          <a:p>
            <a:pPr lvl="0" algn="just">
              <a:lnSpc>
                <a:spcPct val="150000"/>
              </a:lnSpc>
            </a:pPr>
            <a:r>
              <a:rPr lang="en-GB" sz="2000" dirty="0">
                <a:latin typeface="Times New Roman" panose="02020603050405020304" pitchFamily="18" charset="0"/>
                <a:cs typeface="Times New Roman" panose="02020603050405020304" pitchFamily="18" charset="0"/>
              </a:rPr>
              <a:t>In order to understand the psychological development of Jenny, Vygotsky’s sociocultural theory has been chosen in this presentation </a:t>
            </a:r>
            <a:endParaRPr lang="en-IN" sz="2000" dirty="0">
              <a:latin typeface="Times New Roman" panose="02020603050405020304" pitchFamily="18" charset="0"/>
              <a:cs typeface="Times New Roman" panose="02020603050405020304" pitchFamily="18" charset="0"/>
            </a:endParaRPr>
          </a:p>
          <a:p>
            <a:pPr algn="just">
              <a:lnSpc>
                <a:spcPct val="150000"/>
              </a:lnSpc>
            </a:pPr>
            <a:r>
              <a:rPr lang="en-GB" sz="2000" dirty="0">
                <a:latin typeface="Times New Roman" panose="02020603050405020304" pitchFamily="18" charset="0"/>
                <a:cs typeface="Times New Roman" panose="02020603050405020304" pitchFamily="18" charset="0"/>
              </a:rPr>
              <a:t>The </a:t>
            </a:r>
            <a:r>
              <a:rPr lang="en-GB" sz="2000" dirty="0"/>
              <a:t>Vygotsky’s sociocultural theory says that people’s thinking and learning develop through social interactions and cultural experiences. </a:t>
            </a:r>
            <a:r>
              <a:rPr lang="en-GB" sz="2000" dirty="0">
                <a:latin typeface="Times New Roman" panose="02020603050405020304" pitchFamily="18" charset="0"/>
                <a:cs typeface="Times New Roman" panose="02020603050405020304" pitchFamily="18" charset="0"/>
              </a:rPr>
              <a:t>(Grageda </a:t>
            </a:r>
            <a:r>
              <a:rPr lang="en-GB" sz="2000" i="1" dirty="0">
                <a:latin typeface="Times New Roman" panose="02020603050405020304" pitchFamily="18" charset="0"/>
                <a:cs typeface="Times New Roman" panose="02020603050405020304" pitchFamily="18" charset="0"/>
              </a:rPr>
              <a:t>et al. </a:t>
            </a:r>
            <a:r>
              <a:rPr lang="en-GB" sz="2000" dirty="0">
                <a:latin typeface="Times New Roman" panose="02020603050405020304" pitchFamily="18" charset="0"/>
                <a:cs typeface="Times New Roman" panose="02020603050405020304" pitchFamily="18" charset="0"/>
              </a:rPr>
              <a:t>2022) </a:t>
            </a:r>
            <a:endParaRPr lang="en-IN" sz="2000" dirty="0">
              <a:latin typeface="Times New Roman" panose="02020603050405020304" pitchFamily="18" charset="0"/>
              <a:cs typeface="Times New Roman" panose="02020603050405020304" pitchFamily="18" charset="0"/>
            </a:endParaRPr>
          </a:p>
        </p:txBody>
      </p:sp>
      <p:pic>
        <p:nvPicPr>
          <p:cNvPr id="2050" name="Picture 2" descr="What is Developmental Psychology?">
            <a:extLst>
              <a:ext uri="{FF2B5EF4-FFF2-40B4-BE49-F238E27FC236}">
                <a16:creationId xmlns:a16="http://schemas.microsoft.com/office/drawing/2014/main" id="{64A42AA3-EA86-BCAF-8284-E4581AA162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0045" y="1825624"/>
            <a:ext cx="5133755" cy="4351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26671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3B99F-E95A-9D5E-5D0D-E57753466E9F}"/>
              </a:ext>
            </a:extLst>
          </p:cNvPr>
          <p:cNvSpPr>
            <a:spLocks noGrp="1"/>
          </p:cNvSpPr>
          <p:nvPr>
            <p:ph type="title"/>
          </p:nvPr>
        </p:nvSpPr>
        <p:spPr>
          <a:solidFill>
            <a:schemeClr val="accent2"/>
          </a:solidFill>
        </p:spPr>
        <p:txBody>
          <a:bodyPr>
            <a:normAutofit/>
          </a:bodyPr>
          <a:lstStyle/>
          <a:p>
            <a:pPr algn="ctr"/>
            <a:r>
              <a:rPr lang="en-GB" sz="3000" b="1" dirty="0">
                <a:latin typeface="Times New Roman" panose="02020603050405020304" pitchFamily="18" charset="0"/>
                <a:cs typeface="Times New Roman" panose="02020603050405020304" pitchFamily="18" charset="0"/>
              </a:rPr>
              <a:t>VYGOTSKY’S SOCIOCULTURAL THEORY </a:t>
            </a:r>
            <a:endParaRPr lang="en-IN" sz="3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CBA23AA-ECFC-2452-74EC-E22D60095BCF}"/>
              </a:ext>
            </a:extLst>
          </p:cNvPr>
          <p:cNvSpPr>
            <a:spLocks noGrp="1"/>
          </p:cNvSpPr>
          <p:nvPr>
            <p:ph idx="1"/>
          </p:nvPr>
        </p:nvSpPr>
        <p:spPr>
          <a:xfrm>
            <a:off x="6096000" y="1825625"/>
            <a:ext cx="5257800" cy="4351338"/>
          </a:xfrm>
          <a:solidFill>
            <a:schemeClr val="accent4">
              <a:lumMod val="20000"/>
              <a:lumOff val="80000"/>
            </a:schemeClr>
          </a:solidFill>
        </p:spPr>
        <p:txBody>
          <a:bodyPr>
            <a:normAutofit/>
          </a:bodyPr>
          <a:lstStyle/>
          <a:p>
            <a:pPr lvl="0" algn="just">
              <a:lnSpc>
                <a:spcPct val="150000"/>
              </a:lnSpc>
            </a:pPr>
            <a:r>
              <a:rPr lang="en-GB" sz="2000" dirty="0">
                <a:latin typeface="Times New Roman" panose="02020603050405020304" pitchFamily="18" charset="0"/>
                <a:cs typeface="Times New Roman" panose="02020603050405020304" pitchFamily="18" charset="0"/>
              </a:rPr>
              <a:t>The Vygotsky’s sociocultural theory was developed by Lev Vygotsky in order to prove the connection between social interaction, language and cultural tools (Luong, 2022).</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This theory talks about Zone of Proximal Development (ZPD) which highlights on the differences between what a learner can do independently and what they can do with proper guidance. </a:t>
            </a:r>
            <a:endParaRPr lang="en-IN" sz="2000" dirty="0">
              <a:latin typeface="Times New Roman" panose="02020603050405020304" pitchFamily="18" charset="0"/>
              <a:cs typeface="Times New Roman" panose="02020603050405020304" pitchFamily="18" charset="0"/>
            </a:endParaRPr>
          </a:p>
          <a:p>
            <a:pPr algn="just">
              <a:lnSpc>
                <a:spcPct val="150000"/>
              </a:lnSpc>
            </a:pPr>
            <a:endParaRPr lang="en-IN" sz="2000" dirty="0">
              <a:latin typeface="Times New Roman" panose="02020603050405020304" pitchFamily="18" charset="0"/>
              <a:cs typeface="Times New Roman" panose="02020603050405020304" pitchFamily="18" charset="0"/>
            </a:endParaRPr>
          </a:p>
        </p:txBody>
      </p:sp>
      <p:pic>
        <p:nvPicPr>
          <p:cNvPr id="3074" name="Picture 2" descr="Sociocultural Vygotsky Early Childhood Socio Cultural Zpd Education Social  Cultural Vygotsky Theory Early">
            <a:extLst>
              <a:ext uri="{FF2B5EF4-FFF2-40B4-BE49-F238E27FC236}">
                <a16:creationId xmlns:a16="http://schemas.microsoft.com/office/drawing/2014/main" id="{0242B093-DEDE-86C0-96DF-50641B580C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903228"/>
            <a:ext cx="5041605" cy="42737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8153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1A430C-3930-2544-A7A9-835CDC65892B}"/>
              </a:ext>
            </a:extLst>
          </p:cNvPr>
          <p:cNvSpPr>
            <a:spLocks noGrp="1"/>
          </p:cNvSpPr>
          <p:nvPr>
            <p:ph idx="1"/>
          </p:nvPr>
        </p:nvSpPr>
        <p:spPr>
          <a:xfrm>
            <a:off x="838200" y="1825625"/>
            <a:ext cx="5257800" cy="4351338"/>
          </a:xfrm>
          <a:solidFill>
            <a:schemeClr val="accent4">
              <a:lumMod val="20000"/>
              <a:lumOff val="80000"/>
            </a:schemeClr>
          </a:solidFill>
        </p:spPr>
        <p:txBody>
          <a:bodyPr>
            <a:normAutofit/>
          </a:bodyPr>
          <a:lstStyle/>
          <a:p>
            <a:pPr lvl="0" algn="just">
              <a:lnSpc>
                <a:spcPct val="150000"/>
              </a:lnSpc>
            </a:pPr>
            <a:r>
              <a:rPr lang="en-GB" sz="2000" dirty="0"/>
              <a:t>A More Knowledgeable Other (MKO) in Vygotsky’s theory is someone who has more skill or understanding than the learner and helps them reach learning goals </a:t>
            </a:r>
            <a:r>
              <a:rPr lang="en-GB" sz="2000" dirty="0">
                <a:latin typeface="Times New Roman" panose="02020603050405020304" pitchFamily="18" charset="0"/>
                <a:cs typeface="Times New Roman" panose="02020603050405020304" pitchFamily="18" charset="0"/>
              </a:rPr>
              <a:t>(He, 2024).</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Scaffolding in this theory is a specific part where the MKO can provide temporary support to a learner within their ZPD.</a:t>
            </a:r>
            <a:endParaRPr lang="en-IN" sz="2000" dirty="0">
              <a:latin typeface="Times New Roman" panose="02020603050405020304" pitchFamily="18" charset="0"/>
              <a:cs typeface="Times New Roman" panose="02020603050405020304" pitchFamily="18" charset="0"/>
            </a:endParaRPr>
          </a:p>
          <a:p>
            <a:pPr algn="just">
              <a:lnSpc>
                <a:spcPct val="150000"/>
              </a:lnSpc>
            </a:pPr>
            <a:endParaRPr lang="en-IN" sz="2000" dirty="0">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id="{D28CAA3F-9E5E-D148-22F2-4D12F9373C94}"/>
              </a:ext>
            </a:extLst>
          </p:cNvPr>
          <p:cNvSpPr>
            <a:spLocks noGrp="1"/>
          </p:cNvSpPr>
          <p:nvPr>
            <p:ph type="title"/>
          </p:nvPr>
        </p:nvSpPr>
        <p:spPr>
          <a:xfrm>
            <a:off x="838200" y="365125"/>
            <a:ext cx="10515600" cy="1325563"/>
          </a:xfrm>
          <a:solidFill>
            <a:schemeClr val="accent2"/>
          </a:solidFill>
        </p:spPr>
        <p:txBody>
          <a:bodyPr>
            <a:normAutofit/>
          </a:bodyPr>
          <a:lstStyle/>
          <a:p>
            <a:pPr algn="ctr"/>
            <a:r>
              <a:rPr lang="en-GB" sz="3000" b="1" dirty="0">
                <a:latin typeface="Times New Roman" panose="02020603050405020304" pitchFamily="18" charset="0"/>
                <a:cs typeface="Times New Roman" panose="02020603050405020304" pitchFamily="18" charset="0"/>
              </a:rPr>
              <a:t>VYGOTSKY’S SOCIOCULTURAL THEORY CONT. </a:t>
            </a:r>
            <a:endParaRPr lang="en-IN" sz="3000" b="1" dirty="0">
              <a:latin typeface="Times New Roman" panose="02020603050405020304" pitchFamily="18" charset="0"/>
              <a:cs typeface="Times New Roman" panose="02020603050405020304" pitchFamily="18" charset="0"/>
            </a:endParaRPr>
          </a:p>
        </p:txBody>
      </p:sp>
      <p:pic>
        <p:nvPicPr>
          <p:cNvPr id="4098" name="Picture 2" descr="Mko Vygotsky Learning Vygotsky Theory More Knowledgeable Other Mko Vygotsky">
            <a:extLst>
              <a:ext uri="{FF2B5EF4-FFF2-40B4-BE49-F238E27FC236}">
                <a16:creationId xmlns:a16="http://schemas.microsoft.com/office/drawing/2014/main" id="{BA153C2D-F786-692B-27FE-DFA583AEAF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7640" y="1881188"/>
            <a:ext cx="5076160" cy="4295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9444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1243D-FB21-67BB-1AAD-5735F18DD587}"/>
              </a:ext>
            </a:extLst>
          </p:cNvPr>
          <p:cNvSpPr>
            <a:spLocks noGrp="1"/>
          </p:cNvSpPr>
          <p:nvPr>
            <p:ph type="title"/>
          </p:nvPr>
        </p:nvSpPr>
        <p:spPr>
          <a:solidFill>
            <a:schemeClr val="accent2"/>
          </a:solidFill>
        </p:spPr>
        <p:txBody>
          <a:bodyPr>
            <a:normAutofit/>
          </a:bodyPr>
          <a:lstStyle/>
          <a:p>
            <a:pPr algn="ctr"/>
            <a:r>
              <a:rPr lang="en-GB" sz="3000" b="1" dirty="0">
                <a:latin typeface="Times New Roman" panose="02020603050405020304" pitchFamily="18" charset="0"/>
                <a:cs typeface="Times New Roman" panose="02020603050405020304" pitchFamily="18" charset="0"/>
              </a:rPr>
              <a:t>EXPLANATION OF THE THEORY </a:t>
            </a:r>
            <a:endParaRPr lang="en-IN" sz="3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8F5D74F-56BD-A84B-CF43-45BE3CEBDD68}"/>
              </a:ext>
            </a:extLst>
          </p:cNvPr>
          <p:cNvSpPr>
            <a:spLocks noGrp="1"/>
          </p:cNvSpPr>
          <p:nvPr>
            <p:ph idx="1"/>
          </p:nvPr>
        </p:nvSpPr>
        <p:spPr>
          <a:xfrm>
            <a:off x="6096000" y="1825625"/>
            <a:ext cx="5257800" cy="4351338"/>
          </a:xfrm>
          <a:solidFill>
            <a:schemeClr val="accent4">
              <a:lumMod val="20000"/>
              <a:lumOff val="80000"/>
            </a:schemeClr>
          </a:solidFill>
        </p:spPr>
        <p:txBody>
          <a:bodyPr>
            <a:normAutofit/>
          </a:bodyPr>
          <a:lstStyle/>
          <a:p>
            <a:pPr lvl="0" algn="just">
              <a:lnSpc>
                <a:spcPct val="150000"/>
              </a:lnSpc>
            </a:pPr>
            <a:r>
              <a:rPr lang="en-GB" sz="2000" dirty="0">
                <a:latin typeface="Times New Roman" panose="02020603050405020304" pitchFamily="18" charset="0"/>
                <a:cs typeface="Times New Roman" panose="02020603050405020304" pitchFamily="18" charset="0"/>
              </a:rPr>
              <a:t>Focusing on the ZPD of the children can be beneficial in increasing the progress of the children as per Vygotsky’s sociocultural theory (Sarmiento </a:t>
            </a:r>
            <a:r>
              <a:rPr lang="en-GB" sz="2000" i="1" dirty="0">
                <a:latin typeface="Times New Roman" panose="02020603050405020304" pitchFamily="18" charset="0"/>
                <a:cs typeface="Times New Roman" panose="02020603050405020304" pitchFamily="18" charset="0"/>
              </a:rPr>
              <a:t>et al. </a:t>
            </a:r>
            <a:r>
              <a:rPr lang="en-GB" sz="2000" dirty="0">
                <a:latin typeface="Times New Roman" panose="02020603050405020304" pitchFamily="18" charset="0"/>
                <a:cs typeface="Times New Roman" panose="02020603050405020304" pitchFamily="18" charset="0"/>
              </a:rPr>
              <a:t>2022). </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Cognitive development of the children can be ensured by the interaction of the children with MKO, and this can also contribute to the intellectual development of the children.</a:t>
            </a:r>
            <a:endParaRPr lang="en-IN" sz="2000" dirty="0">
              <a:latin typeface="Times New Roman" panose="02020603050405020304" pitchFamily="18" charset="0"/>
              <a:cs typeface="Times New Roman" panose="02020603050405020304" pitchFamily="18" charset="0"/>
            </a:endParaRPr>
          </a:p>
        </p:txBody>
      </p:sp>
      <p:pic>
        <p:nvPicPr>
          <p:cNvPr id="5122" name="Picture 2" descr="Lev Diagram Vygotsky Sociocultural Theory Vygotsky Theory Of Cognitive  Development Examples Zone Of Proximal Development – Educationjunkieblog">
            <a:extLst>
              <a:ext uri="{FF2B5EF4-FFF2-40B4-BE49-F238E27FC236}">
                <a16:creationId xmlns:a16="http://schemas.microsoft.com/office/drawing/2014/main" id="{C16F6A71-1748-3121-03D9-555CC7C0AF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825625"/>
            <a:ext cx="5052237"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178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35F6FC-4FAD-E1A9-2AA6-C3F0D4CA9757}"/>
              </a:ext>
            </a:extLst>
          </p:cNvPr>
          <p:cNvSpPr>
            <a:spLocks noGrp="1"/>
          </p:cNvSpPr>
          <p:nvPr>
            <p:ph idx="1"/>
          </p:nvPr>
        </p:nvSpPr>
        <p:spPr>
          <a:xfrm>
            <a:off x="838200" y="1825625"/>
            <a:ext cx="5257800" cy="4351338"/>
          </a:xfrm>
          <a:solidFill>
            <a:schemeClr val="accent4">
              <a:lumMod val="20000"/>
              <a:lumOff val="80000"/>
            </a:schemeClr>
          </a:solidFill>
        </p:spPr>
        <p:txBody>
          <a:bodyPr>
            <a:normAutofit/>
          </a:bodyPr>
          <a:lstStyle/>
          <a:p>
            <a:pPr lvl="0" algn="just">
              <a:lnSpc>
                <a:spcPct val="150000"/>
              </a:lnSpc>
            </a:pPr>
            <a:r>
              <a:rPr lang="en-GB" sz="2000" dirty="0">
                <a:latin typeface="Times New Roman" panose="02020603050405020304" pitchFamily="18" charset="0"/>
                <a:cs typeface="Times New Roman" panose="02020603050405020304" pitchFamily="18" charset="0"/>
              </a:rPr>
              <a:t>The cognitive development of children not just come from social interactions but also comes from self-directed learning (Babik </a:t>
            </a:r>
            <a:r>
              <a:rPr lang="en-GB" sz="2000" i="1" dirty="0">
                <a:latin typeface="Times New Roman" panose="02020603050405020304" pitchFamily="18" charset="0"/>
                <a:cs typeface="Times New Roman" panose="02020603050405020304" pitchFamily="18" charset="0"/>
              </a:rPr>
              <a:t>et al. </a:t>
            </a:r>
            <a:r>
              <a:rPr lang="en-GB" sz="2000" dirty="0">
                <a:latin typeface="Times New Roman" panose="02020603050405020304" pitchFamily="18" charset="0"/>
                <a:cs typeface="Times New Roman" panose="02020603050405020304" pitchFamily="18" charset="0"/>
              </a:rPr>
              <a:t>2022). </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Children sometimes learn by observing, listening and also participating in the adult activities.</a:t>
            </a:r>
            <a:endParaRPr lang="en-IN" sz="2000" dirty="0">
              <a:latin typeface="Times New Roman" panose="02020603050405020304" pitchFamily="18" charset="0"/>
              <a:cs typeface="Times New Roman" panose="02020603050405020304" pitchFamily="18" charset="0"/>
            </a:endParaRPr>
          </a:p>
          <a:p>
            <a:pPr algn="just">
              <a:lnSpc>
                <a:spcPct val="150000"/>
              </a:lnSpc>
            </a:pPr>
            <a:endParaRPr lang="en-IN" sz="2000" dirty="0">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id="{4352A3F6-E4C2-90BD-C212-3CC778B33BEF}"/>
              </a:ext>
            </a:extLst>
          </p:cNvPr>
          <p:cNvSpPr>
            <a:spLocks noGrp="1"/>
          </p:cNvSpPr>
          <p:nvPr>
            <p:ph type="title"/>
          </p:nvPr>
        </p:nvSpPr>
        <p:spPr>
          <a:xfrm>
            <a:off x="838200" y="365125"/>
            <a:ext cx="10515600" cy="1325563"/>
          </a:xfrm>
          <a:solidFill>
            <a:schemeClr val="accent2"/>
          </a:solidFill>
        </p:spPr>
        <p:txBody>
          <a:bodyPr>
            <a:normAutofit/>
          </a:bodyPr>
          <a:lstStyle/>
          <a:p>
            <a:pPr algn="ctr"/>
            <a:r>
              <a:rPr lang="en-GB" sz="3000" b="1" dirty="0">
                <a:latin typeface="Times New Roman" panose="02020603050405020304" pitchFamily="18" charset="0"/>
                <a:cs typeface="Times New Roman" panose="02020603050405020304" pitchFamily="18" charset="0"/>
              </a:rPr>
              <a:t>EXPLANATION OF THE THEORY CONT. </a:t>
            </a:r>
            <a:endParaRPr lang="en-IN" sz="3000" b="1"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61117E73-8F5F-DC85-8041-17A7D86E8566}"/>
              </a:ext>
            </a:extLst>
          </p:cNvPr>
          <p:cNvPicPr>
            <a:picLocks noChangeAspect="1"/>
          </p:cNvPicPr>
          <p:nvPr/>
        </p:nvPicPr>
        <p:blipFill>
          <a:blip r:embed="rId3"/>
          <a:stretch>
            <a:fillRect/>
          </a:stretch>
        </p:blipFill>
        <p:spPr>
          <a:xfrm>
            <a:off x="6328122" y="1825625"/>
            <a:ext cx="5025678" cy="4351338"/>
          </a:xfrm>
          <a:prstGeom prst="rect">
            <a:avLst/>
          </a:prstGeom>
        </p:spPr>
      </p:pic>
    </p:spTree>
    <p:extLst>
      <p:ext uri="{BB962C8B-B14F-4D97-AF65-F5344CB8AC3E}">
        <p14:creationId xmlns:p14="http://schemas.microsoft.com/office/powerpoint/2010/main" val="18987957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1974C-C20B-45AF-61CE-2A245E606FE5}"/>
              </a:ext>
            </a:extLst>
          </p:cNvPr>
          <p:cNvSpPr>
            <a:spLocks noGrp="1"/>
          </p:cNvSpPr>
          <p:nvPr>
            <p:ph type="title"/>
          </p:nvPr>
        </p:nvSpPr>
        <p:spPr>
          <a:solidFill>
            <a:schemeClr val="accent2"/>
          </a:solidFill>
        </p:spPr>
        <p:txBody>
          <a:bodyPr>
            <a:normAutofit/>
          </a:bodyPr>
          <a:lstStyle/>
          <a:p>
            <a:pPr algn="ctr"/>
            <a:r>
              <a:rPr lang="en-GB" sz="3000" b="1" dirty="0">
                <a:latin typeface="Times New Roman" panose="02020603050405020304" pitchFamily="18" charset="0"/>
                <a:cs typeface="Times New Roman" panose="02020603050405020304" pitchFamily="18" charset="0"/>
              </a:rPr>
              <a:t>APPLICATION OF THE THEORY TO JENNY’S EXPERIENCES </a:t>
            </a:r>
            <a:endParaRPr lang="en-IN" sz="3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B88E49B-FD6C-193B-B8EA-62FFD0613C8C}"/>
              </a:ext>
            </a:extLst>
          </p:cNvPr>
          <p:cNvSpPr>
            <a:spLocks noGrp="1"/>
          </p:cNvSpPr>
          <p:nvPr>
            <p:ph idx="1"/>
          </p:nvPr>
        </p:nvSpPr>
        <p:spPr>
          <a:xfrm>
            <a:off x="6096000" y="1825625"/>
            <a:ext cx="5257800" cy="4351338"/>
          </a:xfrm>
          <a:solidFill>
            <a:schemeClr val="accent4">
              <a:lumMod val="20000"/>
              <a:lumOff val="80000"/>
            </a:schemeClr>
          </a:solidFill>
        </p:spPr>
        <p:txBody>
          <a:bodyPr>
            <a:normAutofit/>
          </a:bodyPr>
          <a:lstStyle/>
          <a:p>
            <a:pPr lvl="0" algn="just">
              <a:lnSpc>
                <a:spcPct val="150000"/>
              </a:lnSpc>
            </a:pPr>
            <a:r>
              <a:rPr lang="en-GB" sz="2000" dirty="0">
                <a:latin typeface="Times New Roman" panose="02020603050405020304" pitchFamily="18" charset="0"/>
                <a:cs typeface="Times New Roman" panose="02020603050405020304" pitchFamily="18" charset="0"/>
              </a:rPr>
              <a:t>As per the Vygotsky’s sociocultural theory, Jenny experienced adult-level internalisation due to her administrative tasks and household management activities.</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An adult-level internalisation can be referred to as the situation in which an individual fully adopts, embraces and integrates societies values (Luo </a:t>
            </a:r>
            <a:r>
              <a:rPr lang="en-GB" sz="2000" i="1" dirty="0">
                <a:latin typeface="Times New Roman" panose="02020603050405020304" pitchFamily="18" charset="0"/>
                <a:cs typeface="Times New Roman" panose="02020603050405020304" pitchFamily="18" charset="0"/>
              </a:rPr>
              <a:t>et al. </a:t>
            </a:r>
            <a:r>
              <a:rPr lang="en-GB" sz="2000" dirty="0">
                <a:latin typeface="Times New Roman" panose="02020603050405020304" pitchFamily="18" charset="0"/>
                <a:cs typeface="Times New Roman" panose="02020603050405020304" pitchFamily="18" charset="0"/>
              </a:rPr>
              <a:t>2024).</a:t>
            </a:r>
            <a:endParaRPr lang="en-IN" sz="2000" dirty="0">
              <a:latin typeface="Times New Roman" panose="02020603050405020304" pitchFamily="18" charset="0"/>
              <a:cs typeface="Times New Roman" panose="02020603050405020304" pitchFamily="18" charset="0"/>
            </a:endParaRPr>
          </a:p>
          <a:p>
            <a:pPr algn="just">
              <a:lnSpc>
                <a:spcPct val="150000"/>
              </a:lnSpc>
            </a:pPr>
            <a:endParaRPr lang="en-IN" sz="2000" dirty="0">
              <a:latin typeface="Times New Roman" panose="02020603050405020304" pitchFamily="18" charset="0"/>
              <a:cs typeface="Times New Roman" panose="02020603050405020304" pitchFamily="18" charset="0"/>
            </a:endParaRPr>
          </a:p>
        </p:txBody>
      </p:sp>
      <p:pic>
        <p:nvPicPr>
          <p:cNvPr id="7170" name="Picture 2" descr="Factors influencing a firm's internationalization process | Download  Scientific Diagram">
            <a:extLst>
              <a:ext uri="{FF2B5EF4-FFF2-40B4-BE49-F238E27FC236}">
                <a16:creationId xmlns:a16="http://schemas.microsoft.com/office/drawing/2014/main" id="{F5D4E596-4C22-FA3F-9BE0-F7D62AAF30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825625"/>
            <a:ext cx="5105400"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1901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85A8FA-ECFA-8450-034F-A5FB28E4A9E9}"/>
              </a:ext>
            </a:extLst>
          </p:cNvPr>
          <p:cNvSpPr>
            <a:spLocks noGrp="1"/>
          </p:cNvSpPr>
          <p:nvPr>
            <p:ph idx="1"/>
          </p:nvPr>
        </p:nvSpPr>
        <p:spPr>
          <a:xfrm>
            <a:off x="838200" y="1825625"/>
            <a:ext cx="5257800" cy="4351338"/>
          </a:xfrm>
          <a:solidFill>
            <a:schemeClr val="accent4">
              <a:lumMod val="20000"/>
              <a:lumOff val="80000"/>
            </a:schemeClr>
          </a:solidFill>
        </p:spPr>
        <p:txBody>
          <a:bodyPr>
            <a:normAutofit/>
          </a:bodyPr>
          <a:lstStyle/>
          <a:p>
            <a:pPr lvl="0" algn="just">
              <a:lnSpc>
                <a:spcPct val="150000"/>
              </a:lnSpc>
            </a:pPr>
            <a:r>
              <a:rPr lang="en-GB" sz="2000" dirty="0">
                <a:latin typeface="Times New Roman" panose="02020603050405020304" pitchFamily="18" charset="0"/>
                <a:cs typeface="Times New Roman" panose="02020603050405020304" pitchFamily="18" charset="0"/>
              </a:rPr>
              <a:t>MKO is an important component in the Vygotsky’s sociocultural theory that suggest that children need more learned individuals in order to ensure their cognitive development. </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Since Jenny lost her father in the childhood, and her mother has a memory problem Jenny lacked an MKO in her life, and she even acted as the MKO for mother instead.</a:t>
            </a:r>
            <a:endParaRPr lang="en-IN" sz="2000" dirty="0">
              <a:latin typeface="Times New Roman" panose="02020603050405020304" pitchFamily="18" charset="0"/>
              <a:cs typeface="Times New Roman" panose="02020603050405020304" pitchFamily="18" charset="0"/>
            </a:endParaRPr>
          </a:p>
          <a:p>
            <a:pPr algn="just">
              <a:lnSpc>
                <a:spcPct val="150000"/>
              </a:lnSpc>
            </a:pPr>
            <a:endParaRPr lang="en-IN" sz="2000" dirty="0">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id="{F7BD8776-7B9C-4387-AE13-27EE058396C2}"/>
              </a:ext>
            </a:extLst>
          </p:cNvPr>
          <p:cNvSpPr>
            <a:spLocks noGrp="1"/>
          </p:cNvSpPr>
          <p:nvPr>
            <p:ph type="title"/>
          </p:nvPr>
        </p:nvSpPr>
        <p:spPr>
          <a:xfrm>
            <a:off x="838200" y="365125"/>
            <a:ext cx="10515600" cy="1325563"/>
          </a:xfrm>
          <a:solidFill>
            <a:schemeClr val="accent2"/>
          </a:solidFill>
        </p:spPr>
        <p:txBody>
          <a:bodyPr>
            <a:normAutofit/>
          </a:bodyPr>
          <a:lstStyle/>
          <a:p>
            <a:pPr algn="ctr"/>
            <a:r>
              <a:rPr lang="en-GB" sz="3000" b="1" dirty="0">
                <a:latin typeface="Times New Roman" panose="02020603050405020304" pitchFamily="18" charset="0"/>
                <a:cs typeface="Times New Roman" panose="02020603050405020304" pitchFamily="18" charset="0"/>
              </a:rPr>
              <a:t>APPLICATION OF THE THEORY TO JENNY’S EXPERIENCES CONT. </a:t>
            </a:r>
            <a:endParaRPr lang="en-IN" sz="3000" b="1" dirty="0">
              <a:latin typeface="Times New Roman" panose="02020603050405020304" pitchFamily="18" charset="0"/>
              <a:cs typeface="Times New Roman" panose="02020603050405020304" pitchFamily="18" charset="0"/>
            </a:endParaRPr>
          </a:p>
        </p:txBody>
      </p:sp>
      <p:pic>
        <p:nvPicPr>
          <p:cNvPr id="8194" name="Picture 2" descr="Vygotsky's Zone of Proximal Development and Scaffolding - Educational  Technology">
            <a:extLst>
              <a:ext uri="{FF2B5EF4-FFF2-40B4-BE49-F238E27FC236}">
                <a16:creationId xmlns:a16="http://schemas.microsoft.com/office/drawing/2014/main" id="{99427850-1DDC-73CE-285A-0CDD9D6FD5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5296" y="1825624"/>
            <a:ext cx="5038504" cy="4351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42724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0F05A4-77A9-9292-E317-B4CABBFEC5FE}"/>
              </a:ext>
            </a:extLst>
          </p:cNvPr>
          <p:cNvSpPr>
            <a:spLocks noGrp="1"/>
          </p:cNvSpPr>
          <p:nvPr>
            <p:ph idx="1"/>
          </p:nvPr>
        </p:nvSpPr>
        <p:spPr>
          <a:xfrm>
            <a:off x="6096000" y="1825625"/>
            <a:ext cx="5257800" cy="4351338"/>
          </a:xfrm>
          <a:solidFill>
            <a:schemeClr val="accent4">
              <a:lumMod val="20000"/>
              <a:lumOff val="80000"/>
            </a:schemeClr>
          </a:solidFill>
        </p:spPr>
        <p:txBody>
          <a:bodyPr>
            <a:normAutofit/>
          </a:bodyPr>
          <a:lstStyle/>
          <a:p>
            <a:pPr lvl="0" algn="just">
              <a:lnSpc>
                <a:spcPct val="150000"/>
              </a:lnSpc>
            </a:pPr>
            <a:r>
              <a:rPr lang="en-GB" sz="2000" dirty="0">
                <a:latin typeface="Times New Roman" panose="02020603050405020304" pitchFamily="18" charset="0"/>
                <a:cs typeface="Times New Roman" panose="02020603050405020304" pitchFamily="18" charset="0"/>
              </a:rPr>
              <a:t>Cultural tools such as peer groups, language and hobbies play an important role in the field of cognitive development of the children (Dasen, 2022).</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In the case of Jenny, her tool for cultural interaction was making shopping list and facilitating mobility aids to her mother which are different from a normal 16-year-old girl.</a:t>
            </a:r>
            <a:endParaRPr lang="en-IN" sz="2000" dirty="0">
              <a:latin typeface="Times New Roman" panose="02020603050405020304" pitchFamily="18" charset="0"/>
              <a:cs typeface="Times New Roman" panose="02020603050405020304" pitchFamily="18" charset="0"/>
            </a:endParaRPr>
          </a:p>
          <a:p>
            <a:pPr algn="just">
              <a:lnSpc>
                <a:spcPct val="150000"/>
              </a:lnSpc>
            </a:pPr>
            <a:endParaRPr lang="en-IN" sz="2000" dirty="0">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id="{7968E3FF-8FF7-2833-6698-A121B84DA803}"/>
              </a:ext>
            </a:extLst>
          </p:cNvPr>
          <p:cNvSpPr>
            <a:spLocks noGrp="1"/>
          </p:cNvSpPr>
          <p:nvPr>
            <p:ph type="title"/>
          </p:nvPr>
        </p:nvSpPr>
        <p:spPr>
          <a:xfrm>
            <a:off x="838200" y="365125"/>
            <a:ext cx="10515600" cy="1325563"/>
          </a:xfrm>
          <a:solidFill>
            <a:schemeClr val="accent2"/>
          </a:solidFill>
        </p:spPr>
        <p:txBody>
          <a:bodyPr>
            <a:normAutofit/>
          </a:bodyPr>
          <a:lstStyle/>
          <a:p>
            <a:pPr algn="ctr"/>
            <a:r>
              <a:rPr lang="en-GB" sz="3000" b="1" dirty="0">
                <a:latin typeface="Times New Roman" panose="02020603050405020304" pitchFamily="18" charset="0"/>
                <a:cs typeface="Times New Roman" panose="02020603050405020304" pitchFamily="18" charset="0"/>
              </a:rPr>
              <a:t>APPLICATION OF THE THEORY TO JENNY’S EXPERIENCES CONT. </a:t>
            </a:r>
            <a:endParaRPr lang="en-IN" sz="3000" b="1" dirty="0">
              <a:latin typeface="Times New Roman" panose="02020603050405020304" pitchFamily="18" charset="0"/>
              <a:cs typeface="Times New Roman" panose="02020603050405020304" pitchFamily="18" charset="0"/>
            </a:endParaRPr>
          </a:p>
        </p:txBody>
      </p:sp>
      <p:pic>
        <p:nvPicPr>
          <p:cNvPr id="9218" name="Picture 2" descr="Vygotsky's Concept of Socio-Cultural Tools and its Usefulness in the  Educational Setting. – Atlantic International University in blogs |  Atlantic International University">
            <a:extLst>
              <a:ext uri="{FF2B5EF4-FFF2-40B4-BE49-F238E27FC236}">
                <a16:creationId xmlns:a16="http://schemas.microsoft.com/office/drawing/2014/main" id="{D190C0B3-9E96-78E6-D6F9-FD4B9AC81C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825624"/>
            <a:ext cx="4988442" cy="4351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0220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63B8C-9EAB-F314-D6E2-4DE6341D37C5}"/>
              </a:ext>
            </a:extLst>
          </p:cNvPr>
          <p:cNvSpPr>
            <a:spLocks noGrp="1"/>
          </p:cNvSpPr>
          <p:nvPr>
            <p:ph type="title"/>
          </p:nvPr>
        </p:nvSpPr>
        <p:spPr>
          <a:solidFill>
            <a:schemeClr val="accent2"/>
          </a:solidFill>
        </p:spPr>
        <p:txBody>
          <a:bodyPr>
            <a:normAutofit/>
          </a:bodyPr>
          <a:lstStyle/>
          <a:p>
            <a:pPr algn="ctr"/>
            <a:r>
              <a:rPr lang="en-GB" sz="3000" b="1" dirty="0">
                <a:latin typeface="Times New Roman" panose="02020603050405020304" pitchFamily="18" charset="0"/>
                <a:cs typeface="Times New Roman" panose="02020603050405020304" pitchFamily="18" charset="0"/>
              </a:rPr>
              <a:t>PROPOSAL OF PRACTICAL STRATEGIES OR INTERVENTIONS</a:t>
            </a:r>
            <a:endParaRPr lang="en-IN" sz="3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356EFF1-1024-A312-54EB-DC87E5A9846B}"/>
              </a:ext>
            </a:extLst>
          </p:cNvPr>
          <p:cNvSpPr>
            <a:spLocks noGrp="1"/>
          </p:cNvSpPr>
          <p:nvPr>
            <p:ph idx="1"/>
          </p:nvPr>
        </p:nvSpPr>
        <p:spPr>
          <a:xfrm>
            <a:off x="838200" y="1825625"/>
            <a:ext cx="5257800" cy="4351338"/>
          </a:xfrm>
          <a:solidFill>
            <a:schemeClr val="accent4">
              <a:lumMod val="20000"/>
              <a:lumOff val="80000"/>
            </a:schemeClr>
          </a:solidFill>
        </p:spPr>
        <p:txBody>
          <a:bodyPr>
            <a:normAutofit/>
          </a:bodyPr>
          <a:lstStyle/>
          <a:p>
            <a:pPr lvl="0" algn="just">
              <a:lnSpc>
                <a:spcPct val="150000"/>
              </a:lnSpc>
            </a:pPr>
            <a:r>
              <a:rPr lang="en-GB" sz="2000" dirty="0">
                <a:latin typeface="Times New Roman" panose="02020603050405020304" pitchFamily="18" charset="0"/>
                <a:cs typeface="Times New Roman" panose="02020603050405020304" pitchFamily="18" charset="0"/>
              </a:rPr>
              <a:t>A Professional scaffolding can act as a more knowledgeable other (MKO) for the children and contribute in the age-specific learning of the children (He, 2024).</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In the case of Jenny, appointing a social worker or a family-support officer can be beneficial in moving the burdens out of Jenny’s ZPD and ensure age-specific learning.</a:t>
            </a:r>
            <a:endParaRPr lang="en-IN" sz="2000" dirty="0">
              <a:latin typeface="Times New Roman" panose="02020603050405020304" pitchFamily="18" charset="0"/>
              <a:cs typeface="Times New Roman" panose="02020603050405020304" pitchFamily="18" charset="0"/>
            </a:endParaRPr>
          </a:p>
          <a:p>
            <a:pPr algn="just">
              <a:lnSpc>
                <a:spcPct val="150000"/>
              </a:lnSpc>
            </a:pPr>
            <a:endParaRPr lang="en-IN" sz="2000" dirty="0">
              <a:latin typeface="Times New Roman" panose="02020603050405020304" pitchFamily="18" charset="0"/>
              <a:cs typeface="Times New Roman" panose="02020603050405020304" pitchFamily="18" charset="0"/>
            </a:endParaRPr>
          </a:p>
        </p:txBody>
      </p:sp>
      <p:pic>
        <p:nvPicPr>
          <p:cNvPr id="10242" name="Picture 2" descr="Learning Theory What Is Scaffolding In Psychology Psychology What Is  Scaffolding In Vygotsky Theory Scaffolding">
            <a:extLst>
              <a:ext uri="{FF2B5EF4-FFF2-40B4-BE49-F238E27FC236}">
                <a16:creationId xmlns:a16="http://schemas.microsoft.com/office/drawing/2014/main" id="{5894F1D4-F35A-257E-D15A-50627788EE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5107" y="1825625"/>
            <a:ext cx="5048693"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11045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B7FE6F-38E1-2643-7BD0-E914E7CCB56D}"/>
              </a:ext>
            </a:extLst>
          </p:cNvPr>
          <p:cNvSpPr>
            <a:spLocks noGrp="1"/>
          </p:cNvSpPr>
          <p:nvPr>
            <p:ph idx="1"/>
          </p:nvPr>
        </p:nvSpPr>
        <p:spPr>
          <a:xfrm>
            <a:off x="6096000" y="1825625"/>
            <a:ext cx="5257800" cy="4351338"/>
          </a:xfrm>
          <a:solidFill>
            <a:schemeClr val="accent4">
              <a:lumMod val="20000"/>
              <a:lumOff val="80000"/>
            </a:schemeClr>
          </a:solidFill>
        </p:spPr>
        <p:txBody>
          <a:bodyPr>
            <a:normAutofit/>
          </a:bodyPr>
          <a:lstStyle/>
          <a:p>
            <a:pPr lvl="0" algn="just">
              <a:lnSpc>
                <a:spcPct val="150000"/>
              </a:lnSpc>
            </a:pPr>
            <a:r>
              <a:rPr lang="en-GB" sz="2000" dirty="0">
                <a:latin typeface="Times New Roman" panose="02020603050405020304" pitchFamily="18" charset="0"/>
                <a:cs typeface="Times New Roman" panose="02020603050405020304" pitchFamily="18" charset="0"/>
              </a:rPr>
              <a:t>Working in the field of peer-group re-integration can be beneficial for career development of the children (Henderson </a:t>
            </a:r>
            <a:r>
              <a:rPr lang="en-GB" sz="2000" i="1" dirty="0">
                <a:latin typeface="Times New Roman" panose="02020603050405020304" pitchFamily="18" charset="0"/>
                <a:cs typeface="Times New Roman" panose="02020603050405020304" pitchFamily="18" charset="0"/>
              </a:rPr>
              <a:t>et al. </a:t>
            </a:r>
            <a:r>
              <a:rPr lang="en-GB" sz="2000" dirty="0">
                <a:latin typeface="Times New Roman" panose="02020603050405020304" pitchFamily="18" charset="0"/>
                <a:cs typeface="Times New Roman" panose="02020603050405020304" pitchFamily="18" charset="0"/>
              </a:rPr>
              <a:t>2026). </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In the case of Jenny, she needs to be enrolled in the young career-support groups in order to help her to develop her identity. </a:t>
            </a:r>
            <a:endParaRPr lang="en-IN" sz="2000" dirty="0">
              <a:latin typeface="Times New Roman" panose="02020603050405020304" pitchFamily="18" charset="0"/>
              <a:cs typeface="Times New Roman" panose="02020603050405020304" pitchFamily="18" charset="0"/>
            </a:endParaRPr>
          </a:p>
          <a:p>
            <a:pPr algn="just">
              <a:lnSpc>
                <a:spcPct val="150000"/>
              </a:lnSpc>
            </a:pPr>
            <a:endParaRPr lang="en-IN" sz="2000" dirty="0">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id="{D5311555-7D98-0B94-A8DE-A04EADBC31A0}"/>
              </a:ext>
            </a:extLst>
          </p:cNvPr>
          <p:cNvSpPr>
            <a:spLocks noGrp="1"/>
          </p:cNvSpPr>
          <p:nvPr>
            <p:ph type="title"/>
          </p:nvPr>
        </p:nvSpPr>
        <p:spPr>
          <a:xfrm>
            <a:off x="838200" y="365125"/>
            <a:ext cx="10515600" cy="1325563"/>
          </a:xfrm>
          <a:solidFill>
            <a:schemeClr val="accent2"/>
          </a:solidFill>
        </p:spPr>
        <p:txBody>
          <a:bodyPr>
            <a:normAutofit/>
          </a:bodyPr>
          <a:lstStyle/>
          <a:p>
            <a:pPr algn="ctr"/>
            <a:r>
              <a:rPr lang="en-GB" sz="3000" b="1" dirty="0">
                <a:latin typeface="Times New Roman" panose="02020603050405020304" pitchFamily="18" charset="0"/>
                <a:cs typeface="Times New Roman" panose="02020603050405020304" pitchFamily="18" charset="0"/>
              </a:rPr>
              <a:t>PROPOSAL OF PRACTICAL STRATEGIES OR INTERVENTIONS CONT.</a:t>
            </a:r>
            <a:endParaRPr lang="en-IN" sz="3000" b="1" dirty="0">
              <a:latin typeface="Times New Roman" panose="02020603050405020304" pitchFamily="18" charset="0"/>
              <a:cs typeface="Times New Roman" panose="02020603050405020304" pitchFamily="18" charset="0"/>
            </a:endParaRPr>
          </a:p>
        </p:txBody>
      </p:sp>
      <p:pic>
        <p:nvPicPr>
          <p:cNvPr id="11268" name="Picture 4" descr="The power of the peer group - Foundation of Teaching for Learning">
            <a:extLst>
              <a:ext uri="{FF2B5EF4-FFF2-40B4-BE49-F238E27FC236}">
                <a16:creationId xmlns:a16="http://schemas.microsoft.com/office/drawing/2014/main" id="{F090AFAE-107D-5FDD-64BA-C9C477A62C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26782" y="2445488"/>
            <a:ext cx="3689682" cy="33599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2249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7783B3-518C-AC82-35B2-9D365862C61C}"/>
              </a:ext>
            </a:extLst>
          </p:cNvPr>
          <p:cNvSpPr>
            <a:spLocks noGrp="1"/>
          </p:cNvSpPr>
          <p:nvPr>
            <p:ph idx="1"/>
          </p:nvPr>
        </p:nvSpPr>
        <p:spPr>
          <a:xfrm>
            <a:off x="838200" y="1825625"/>
            <a:ext cx="5257800" cy="4351338"/>
          </a:xfrm>
          <a:solidFill>
            <a:schemeClr val="accent4">
              <a:lumMod val="20000"/>
              <a:lumOff val="80000"/>
            </a:schemeClr>
          </a:solidFill>
        </p:spPr>
        <p:txBody>
          <a:bodyPr>
            <a:normAutofit/>
          </a:bodyPr>
          <a:lstStyle/>
          <a:p>
            <a:pPr lvl="0" algn="just">
              <a:lnSpc>
                <a:spcPct val="150000"/>
              </a:lnSpc>
            </a:pPr>
            <a:r>
              <a:rPr lang="en-GB" sz="2000" dirty="0">
                <a:latin typeface="Times New Roman" panose="02020603050405020304" pitchFamily="18" charset="0"/>
                <a:cs typeface="Times New Roman" panose="02020603050405020304" pitchFamily="18" charset="0"/>
              </a:rPr>
              <a:t>Facilitation of educational support to the children is highly important in order to contribute to their cognitive development (Clemente </a:t>
            </a:r>
            <a:r>
              <a:rPr lang="en-GB" sz="2000" i="1" dirty="0">
                <a:latin typeface="Times New Roman" panose="02020603050405020304" pitchFamily="18" charset="0"/>
                <a:cs typeface="Times New Roman" panose="02020603050405020304" pitchFamily="18" charset="0"/>
              </a:rPr>
              <a:t>et al. </a:t>
            </a:r>
            <a:r>
              <a:rPr lang="en-GB" sz="2000" dirty="0">
                <a:latin typeface="Times New Roman" panose="02020603050405020304" pitchFamily="18" charset="0"/>
                <a:cs typeface="Times New Roman" panose="02020603050405020304" pitchFamily="18" charset="0"/>
              </a:rPr>
              <a:t>2024). </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In the case of Jenny, she also requires the educational supports in order to navigate through her career opportunities.</a:t>
            </a:r>
            <a:endParaRPr lang="en-IN" sz="2000" dirty="0">
              <a:latin typeface="Times New Roman" panose="02020603050405020304" pitchFamily="18" charset="0"/>
              <a:cs typeface="Times New Roman" panose="02020603050405020304" pitchFamily="18" charset="0"/>
            </a:endParaRPr>
          </a:p>
          <a:p>
            <a:pPr algn="just">
              <a:lnSpc>
                <a:spcPct val="150000"/>
              </a:lnSpc>
            </a:pPr>
            <a:endParaRPr lang="en-IN" sz="2000" dirty="0">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id="{09881E21-A841-465E-4F92-517D71DC6F1B}"/>
              </a:ext>
            </a:extLst>
          </p:cNvPr>
          <p:cNvSpPr>
            <a:spLocks noGrp="1"/>
          </p:cNvSpPr>
          <p:nvPr>
            <p:ph type="title"/>
          </p:nvPr>
        </p:nvSpPr>
        <p:spPr>
          <a:xfrm>
            <a:off x="838200" y="365125"/>
            <a:ext cx="10515600" cy="1325563"/>
          </a:xfrm>
          <a:solidFill>
            <a:schemeClr val="accent2"/>
          </a:solidFill>
        </p:spPr>
        <p:txBody>
          <a:bodyPr>
            <a:normAutofit/>
          </a:bodyPr>
          <a:lstStyle/>
          <a:p>
            <a:pPr algn="ctr"/>
            <a:r>
              <a:rPr lang="en-GB" sz="3000" b="1" dirty="0">
                <a:latin typeface="Times New Roman" panose="02020603050405020304" pitchFamily="18" charset="0"/>
                <a:cs typeface="Times New Roman" panose="02020603050405020304" pitchFamily="18" charset="0"/>
              </a:rPr>
              <a:t>PROPOSAL OF PRACTICAL STRATEGIES OR INTERVENTIONS CONT.</a:t>
            </a:r>
            <a:endParaRPr lang="en-IN" sz="3000" b="1" dirty="0">
              <a:latin typeface="Times New Roman" panose="02020603050405020304" pitchFamily="18" charset="0"/>
              <a:cs typeface="Times New Roman" panose="02020603050405020304" pitchFamily="18" charset="0"/>
            </a:endParaRPr>
          </a:p>
        </p:txBody>
      </p:sp>
      <p:pic>
        <p:nvPicPr>
          <p:cNvPr id="12290" name="Picture 2" descr="Strategies To Support SEND Children | Spencer Clarke Group">
            <a:extLst>
              <a:ext uri="{FF2B5EF4-FFF2-40B4-BE49-F238E27FC236}">
                <a16:creationId xmlns:a16="http://schemas.microsoft.com/office/drawing/2014/main" id="{B3980A54-EABD-B838-EC04-AF3B74852A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3842" y="1825625"/>
            <a:ext cx="5069958"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6909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86DCF-84B2-4C2D-9E61-A5E408411434}"/>
              </a:ext>
            </a:extLst>
          </p:cNvPr>
          <p:cNvSpPr>
            <a:spLocks noGrp="1"/>
          </p:cNvSpPr>
          <p:nvPr>
            <p:ph type="title"/>
          </p:nvPr>
        </p:nvSpPr>
        <p:spPr>
          <a:solidFill>
            <a:schemeClr val="accent2"/>
          </a:solidFill>
        </p:spPr>
        <p:txBody>
          <a:bodyPr>
            <a:normAutofit/>
          </a:bodyPr>
          <a:lstStyle/>
          <a:p>
            <a:pPr algn="ctr"/>
            <a:r>
              <a:rPr lang="en-GB" sz="3000" b="1" dirty="0">
                <a:latin typeface="Times New Roman" panose="02020603050405020304" pitchFamily="18" charset="0"/>
                <a:cs typeface="Times New Roman" panose="02020603050405020304" pitchFamily="18" charset="0"/>
              </a:rPr>
              <a:t>CONSIDERATION OF BOTH BIOLOGICAL AND ENVIRONMENTAL INFLUENCES </a:t>
            </a:r>
            <a:endParaRPr lang="en-IN" sz="3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A728DE3-D23C-219F-3FE7-1282BA51AFD7}"/>
              </a:ext>
            </a:extLst>
          </p:cNvPr>
          <p:cNvSpPr>
            <a:spLocks noGrp="1"/>
          </p:cNvSpPr>
          <p:nvPr>
            <p:ph idx="1"/>
          </p:nvPr>
        </p:nvSpPr>
        <p:spPr>
          <a:xfrm>
            <a:off x="6096000" y="1825625"/>
            <a:ext cx="5257800" cy="4351338"/>
          </a:xfrm>
          <a:solidFill>
            <a:schemeClr val="accent4">
              <a:lumMod val="20000"/>
              <a:lumOff val="80000"/>
            </a:schemeClr>
          </a:solidFill>
        </p:spPr>
        <p:txBody>
          <a:bodyPr>
            <a:normAutofit/>
          </a:bodyPr>
          <a:lstStyle/>
          <a:p>
            <a:pPr lvl="0" algn="just">
              <a:lnSpc>
                <a:spcPct val="150000"/>
              </a:lnSpc>
            </a:pPr>
            <a:r>
              <a:rPr lang="en-GB" sz="2000" dirty="0">
                <a:latin typeface="Times New Roman" panose="02020603050405020304" pitchFamily="18" charset="0"/>
                <a:cs typeface="Times New Roman" panose="02020603050405020304" pitchFamily="18" charset="0"/>
              </a:rPr>
              <a:t>Environmental (nurture) shock for the children can be referred to as the sudden and unexpected changes in the surrounding nature of the children (Zengin, 2025).</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The death of Jenny’s father and the mobility issues of her mother put Jenny in the environmental shock and forced a premature transition.</a:t>
            </a:r>
            <a:endParaRPr lang="en-IN" sz="2000" dirty="0">
              <a:latin typeface="Times New Roman" panose="02020603050405020304" pitchFamily="18" charset="0"/>
              <a:cs typeface="Times New Roman" panose="02020603050405020304" pitchFamily="18" charset="0"/>
            </a:endParaRPr>
          </a:p>
          <a:p>
            <a:pPr algn="just">
              <a:lnSpc>
                <a:spcPct val="150000"/>
              </a:lnSpc>
            </a:pPr>
            <a:endParaRPr lang="en-IN" sz="2000" dirty="0">
              <a:latin typeface="Times New Roman" panose="02020603050405020304" pitchFamily="18" charset="0"/>
              <a:cs typeface="Times New Roman" panose="02020603050405020304" pitchFamily="18" charset="0"/>
            </a:endParaRPr>
          </a:p>
        </p:txBody>
      </p:sp>
      <p:pic>
        <p:nvPicPr>
          <p:cNvPr id="13316" name="Picture 4" descr="Psychological Effects Of The Death Of A Parent">
            <a:extLst>
              <a:ext uri="{FF2B5EF4-FFF2-40B4-BE49-F238E27FC236}">
                <a16:creationId xmlns:a16="http://schemas.microsoft.com/office/drawing/2014/main" id="{6A31ABF9-A556-C90A-2EF1-3FD360D9A1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1825625"/>
            <a:ext cx="5062870"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07404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9C346A-545D-B4F2-C843-9E9FB5B8CD27}"/>
              </a:ext>
            </a:extLst>
          </p:cNvPr>
          <p:cNvSpPr>
            <a:spLocks noGrp="1"/>
          </p:cNvSpPr>
          <p:nvPr>
            <p:ph idx="1"/>
          </p:nvPr>
        </p:nvSpPr>
        <p:spPr>
          <a:xfrm>
            <a:off x="838200" y="1825625"/>
            <a:ext cx="5257800" cy="4351338"/>
          </a:xfrm>
          <a:solidFill>
            <a:schemeClr val="accent4">
              <a:lumMod val="20000"/>
              <a:lumOff val="80000"/>
            </a:schemeClr>
          </a:solidFill>
        </p:spPr>
        <p:txBody>
          <a:bodyPr>
            <a:normAutofit/>
          </a:bodyPr>
          <a:lstStyle/>
          <a:p>
            <a:pPr lvl="0" algn="just">
              <a:lnSpc>
                <a:spcPct val="150000"/>
              </a:lnSpc>
            </a:pPr>
            <a:r>
              <a:rPr lang="en-GB" sz="2000" dirty="0">
                <a:latin typeface="Times New Roman" panose="02020603050405020304" pitchFamily="18" charset="0"/>
                <a:cs typeface="Times New Roman" panose="02020603050405020304" pitchFamily="18" charset="0"/>
              </a:rPr>
              <a:t>The biological (nature) functions of the children plays an important role in the age-specific mindset development (Chystovska </a:t>
            </a:r>
            <a:r>
              <a:rPr lang="en-GB" sz="2000" i="1" dirty="0">
                <a:latin typeface="Times New Roman" panose="02020603050405020304" pitchFamily="18" charset="0"/>
                <a:cs typeface="Times New Roman" panose="02020603050405020304" pitchFamily="18" charset="0"/>
              </a:rPr>
              <a:t>et al. </a:t>
            </a:r>
            <a:r>
              <a:rPr lang="en-GB" sz="2000" dirty="0">
                <a:latin typeface="Times New Roman" panose="02020603050405020304" pitchFamily="18" charset="0"/>
                <a:cs typeface="Times New Roman" panose="02020603050405020304" pitchFamily="18" charset="0"/>
              </a:rPr>
              <a:t>2022). </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At the age of 16 years, the prefrontal cortex of Jenny is still developing which is responsible for the executive functions.</a:t>
            </a:r>
            <a:endParaRPr lang="en-IN" sz="2000" dirty="0">
              <a:latin typeface="Times New Roman" panose="02020603050405020304" pitchFamily="18" charset="0"/>
              <a:cs typeface="Times New Roman" panose="02020603050405020304" pitchFamily="18" charset="0"/>
            </a:endParaRPr>
          </a:p>
          <a:p>
            <a:pPr algn="just">
              <a:lnSpc>
                <a:spcPct val="150000"/>
              </a:lnSpc>
            </a:pPr>
            <a:endParaRPr lang="en-IN" sz="2000" dirty="0">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id="{00D6818D-AB03-BA05-479C-7BEAE4C9DE0C}"/>
              </a:ext>
            </a:extLst>
          </p:cNvPr>
          <p:cNvSpPr>
            <a:spLocks noGrp="1"/>
          </p:cNvSpPr>
          <p:nvPr>
            <p:ph type="title"/>
          </p:nvPr>
        </p:nvSpPr>
        <p:spPr>
          <a:xfrm>
            <a:off x="838200" y="365125"/>
            <a:ext cx="10515600" cy="1325563"/>
          </a:xfrm>
          <a:solidFill>
            <a:schemeClr val="accent2"/>
          </a:solidFill>
        </p:spPr>
        <p:txBody>
          <a:bodyPr>
            <a:normAutofit/>
          </a:bodyPr>
          <a:lstStyle/>
          <a:p>
            <a:pPr algn="ctr"/>
            <a:r>
              <a:rPr lang="en-GB" sz="3000" b="1" dirty="0">
                <a:latin typeface="Times New Roman" panose="02020603050405020304" pitchFamily="18" charset="0"/>
                <a:cs typeface="Times New Roman" panose="02020603050405020304" pitchFamily="18" charset="0"/>
              </a:rPr>
              <a:t>CONSIDERATION OF BOTH BIOLOGICAL AND ENVIRONMENTAL INFLUENCES CONT.</a:t>
            </a:r>
            <a:endParaRPr lang="en-IN" sz="3000" b="1" dirty="0">
              <a:latin typeface="Times New Roman" panose="02020603050405020304" pitchFamily="18" charset="0"/>
              <a:cs typeface="Times New Roman" panose="02020603050405020304" pitchFamily="18" charset="0"/>
            </a:endParaRPr>
          </a:p>
        </p:txBody>
      </p:sp>
      <p:pic>
        <p:nvPicPr>
          <p:cNvPr id="14338" name="Picture 2" descr="Dorsolateral prefrontal cortex - Wikipedia">
            <a:extLst>
              <a:ext uri="{FF2B5EF4-FFF2-40B4-BE49-F238E27FC236}">
                <a16:creationId xmlns:a16="http://schemas.microsoft.com/office/drawing/2014/main" id="{5A817BFB-2187-C618-0EFC-7687C650643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90488" y="1825625"/>
            <a:ext cx="5063312"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35547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25815-3107-2D93-B537-C79599B4B684}"/>
              </a:ext>
            </a:extLst>
          </p:cNvPr>
          <p:cNvSpPr>
            <a:spLocks noGrp="1"/>
          </p:cNvSpPr>
          <p:nvPr>
            <p:ph type="title"/>
          </p:nvPr>
        </p:nvSpPr>
        <p:spPr>
          <a:solidFill>
            <a:schemeClr val="accent2"/>
          </a:solidFill>
        </p:spPr>
        <p:txBody>
          <a:bodyPr>
            <a:normAutofit/>
          </a:bodyPr>
          <a:lstStyle/>
          <a:p>
            <a:pPr algn="ctr"/>
            <a:r>
              <a:rPr lang="en-GB" sz="3000" b="1" dirty="0">
                <a:latin typeface="Times New Roman" panose="02020603050405020304" pitchFamily="18" charset="0"/>
                <a:cs typeface="Times New Roman" panose="02020603050405020304" pitchFamily="18" charset="0"/>
              </a:rPr>
              <a:t>CRITICAL EVALUATION OF USEFULNESS AND LIMITATIONS OF THE THEORY </a:t>
            </a:r>
            <a:endParaRPr lang="en-IN" sz="3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BEF5DB9-9829-6E60-C6D6-8A1E61C7CFE0}"/>
              </a:ext>
            </a:extLst>
          </p:cNvPr>
          <p:cNvSpPr>
            <a:spLocks noGrp="1"/>
          </p:cNvSpPr>
          <p:nvPr>
            <p:ph idx="1"/>
          </p:nvPr>
        </p:nvSpPr>
        <p:spPr>
          <a:xfrm>
            <a:off x="6096000" y="1825625"/>
            <a:ext cx="5257800" cy="4351338"/>
          </a:xfrm>
          <a:solidFill>
            <a:schemeClr val="accent4">
              <a:lumMod val="20000"/>
              <a:lumOff val="80000"/>
            </a:schemeClr>
          </a:solidFill>
        </p:spPr>
        <p:txBody>
          <a:bodyPr>
            <a:normAutofit/>
          </a:bodyPr>
          <a:lstStyle/>
          <a:p>
            <a:pPr lvl="0" algn="just">
              <a:lnSpc>
                <a:spcPct val="150000"/>
              </a:lnSpc>
            </a:pPr>
            <a:r>
              <a:rPr lang="en-GB" sz="2000" dirty="0">
                <a:latin typeface="Times New Roman" panose="02020603050405020304" pitchFamily="18" charset="0"/>
                <a:cs typeface="Times New Roman" panose="02020603050405020304" pitchFamily="18" charset="0"/>
              </a:rPr>
              <a:t>The Vygotsky’s sociocultural theory tends to analyse the overall situation of the people before coming to any conclusion which is a usefulness of the theory (Hiltrimartin </a:t>
            </a:r>
            <a:r>
              <a:rPr lang="en-GB" sz="2000" i="1" dirty="0">
                <a:latin typeface="Times New Roman" panose="02020603050405020304" pitchFamily="18" charset="0"/>
                <a:cs typeface="Times New Roman" panose="02020603050405020304" pitchFamily="18" charset="0"/>
              </a:rPr>
              <a:t>et al. </a:t>
            </a:r>
            <a:r>
              <a:rPr lang="en-GB" sz="2000" dirty="0">
                <a:latin typeface="Times New Roman" panose="02020603050405020304" pitchFamily="18" charset="0"/>
                <a:cs typeface="Times New Roman" panose="02020603050405020304" pitchFamily="18" charset="0"/>
              </a:rPr>
              <a:t>2024).</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This theory assisted in understanding that Jenny is not delayed in her life, she is actually differently abled.</a:t>
            </a:r>
            <a:endParaRPr lang="en-IN" sz="2000" dirty="0">
              <a:latin typeface="Times New Roman" panose="02020603050405020304" pitchFamily="18" charset="0"/>
              <a:cs typeface="Times New Roman" panose="02020603050405020304" pitchFamily="18" charset="0"/>
            </a:endParaRPr>
          </a:p>
          <a:p>
            <a:pPr algn="just">
              <a:lnSpc>
                <a:spcPct val="150000"/>
              </a:lnSpc>
            </a:pPr>
            <a:endParaRPr lang="en-IN" sz="2000" dirty="0">
              <a:latin typeface="Times New Roman" panose="02020603050405020304" pitchFamily="18" charset="0"/>
              <a:cs typeface="Times New Roman" panose="02020603050405020304" pitchFamily="18" charset="0"/>
            </a:endParaRPr>
          </a:p>
        </p:txBody>
      </p:sp>
      <p:pic>
        <p:nvPicPr>
          <p:cNvPr id="15362" name="Picture 2" descr="Socio Cultural Theory Of Vygotsky&amp;#039;s Approach To Cognitive Development  Hot Vygotsky Sociocultural Theory Of Cognitive Development Factory">
            <a:extLst>
              <a:ext uri="{FF2B5EF4-FFF2-40B4-BE49-F238E27FC236}">
                <a16:creationId xmlns:a16="http://schemas.microsoft.com/office/drawing/2014/main" id="{34CD55D8-C7FF-7550-BDCA-1F079F06DB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199" y="1825625"/>
            <a:ext cx="5041605" cy="4351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08566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B3E767-ECA9-A071-BBFF-436C33B256B9}"/>
              </a:ext>
            </a:extLst>
          </p:cNvPr>
          <p:cNvSpPr>
            <a:spLocks noGrp="1"/>
          </p:cNvSpPr>
          <p:nvPr>
            <p:ph idx="1"/>
          </p:nvPr>
        </p:nvSpPr>
        <p:spPr>
          <a:xfrm>
            <a:off x="838200" y="1825625"/>
            <a:ext cx="5257800" cy="4351338"/>
          </a:xfrm>
          <a:solidFill>
            <a:schemeClr val="accent4">
              <a:lumMod val="20000"/>
              <a:lumOff val="80000"/>
            </a:schemeClr>
          </a:solidFill>
        </p:spPr>
        <p:txBody>
          <a:bodyPr>
            <a:normAutofit/>
          </a:bodyPr>
          <a:lstStyle/>
          <a:p>
            <a:pPr lvl="0" algn="just">
              <a:lnSpc>
                <a:spcPct val="150000"/>
              </a:lnSpc>
            </a:pPr>
            <a:r>
              <a:rPr lang="en-GB" sz="2000" dirty="0">
                <a:latin typeface="Times New Roman" panose="02020603050405020304" pitchFamily="18" charset="0"/>
                <a:cs typeface="Times New Roman" panose="02020603050405020304" pitchFamily="18" charset="0"/>
              </a:rPr>
              <a:t>Vygotsky’s sociocultural theory often neglects individual temperament that is a limitation of this theory in the real-life application (Subandi </a:t>
            </a:r>
            <a:r>
              <a:rPr lang="en-GB" sz="2000" i="1" dirty="0">
                <a:latin typeface="Times New Roman" panose="02020603050405020304" pitchFamily="18" charset="0"/>
                <a:cs typeface="Times New Roman" panose="02020603050405020304" pitchFamily="18" charset="0"/>
              </a:rPr>
              <a:t>et al. </a:t>
            </a:r>
            <a:r>
              <a:rPr lang="en-GB" sz="2000" dirty="0">
                <a:latin typeface="Times New Roman" panose="02020603050405020304" pitchFamily="18" charset="0"/>
                <a:cs typeface="Times New Roman" panose="02020603050405020304" pitchFamily="18" charset="0"/>
              </a:rPr>
              <a:t>2025).</a:t>
            </a:r>
            <a:endParaRPr lang="en-IN" sz="2000" dirty="0">
              <a:latin typeface="Times New Roman" panose="02020603050405020304" pitchFamily="18" charset="0"/>
              <a:cs typeface="Times New Roman" panose="02020603050405020304" pitchFamily="18" charset="0"/>
            </a:endParaRPr>
          </a:p>
          <a:p>
            <a:pPr lvl="0" algn="just">
              <a:lnSpc>
                <a:spcPct val="150000"/>
              </a:lnSpc>
            </a:pPr>
            <a:r>
              <a:rPr lang="en-GB" sz="2000" dirty="0">
                <a:latin typeface="Times New Roman" panose="02020603050405020304" pitchFamily="18" charset="0"/>
                <a:cs typeface="Times New Roman" panose="02020603050405020304" pitchFamily="18" charset="0"/>
              </a:rPr>
              <a:t>This theory highly focused on the social condition of Jenny and sometimes neglected biological predisposition to stress handling.</a:t>
            </a:r>
            <a:endParaRPr lang="en-IN" sz="2000" dirty="0">
              <a:latin typeface="Times New Roman" panose="02020603050405020304" pitchFamily="18" charset="0"/>
              <a:cs typeface="Times New Roman" panose="02020603050405020304" pitchFamily="18" charset="0"/>
            </a:endParaRPr>
          </a:p>
          <a:p>
            <a:pPr algn="just">
              <a:lnSpc>
                <a:spcPct val="150000"/>
              </a:lnSpc>
            </a:pPr>
            <a:endParaRPr lang="en-IN" sz="2000" dirty="0">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id="{681205B2-F99D-C446-2C0D-D017DC9A9250}"/>
              </a:ext>
            </a:extLst>
          </p:cNvPr>
          <p:cNvSpPr>
            <a:spLocks noGrp="1"/>
          </p:cNvSpPr>
          <p:nvPr>
            <p:ph type="title"/>
          </p:nvPr>
        </p:nvSpPr>
        <p:spPr>
          <a:xfrm>
            <a:off x="838200" y="365125"/>
            <a:ext cx="10515600" cy="1325563"/>
          </a:xfrm>
          <a:solidFill>
            <a:schemeClr val="accent2"/>
          </a:solidFill>
        </p:spPr>
        <p:txBody>
          <a:bodyPr>
            <a:normAutofit/>
          </a:bodyPr>
          <a:lstStyle/>
          <a:p>
            <a:pPr algn="ctr"/>
            <a:r>
              <a:rPr lang="en-GB" sz="3000" b="1" dirty="0">
                <a:latin typeface="Times New Roman" panose="02020603050405020304" pitchFamily="18" charset="0"/>
                <a:cs typeface="Times New Roman" panose="02020603050405020304" pitchFamily="18" charset="0"/>
              </a:rPr>
              <a:t>CRITICAL EVALUATION OF USEFULNESS AND LIMITATIONS OF THE THEORY CONT.</a:t>
            </a:r>
            <a:endParaRPr lang="en-IN" sz="3000" b="1" dirty="0">
              <a:latin typeface="Times New Roman" panose="02020603050405020304" pitchFamily="18" charset="0"/>
              <a:cs typeface="Times New Roman" panose="02020603050405020304" pitchFamily="18" charset="0"/>
            </a:endParaRPr>
          </a:p>
        </p:txBody>
      </p:sp>
      <p:pic>
        <p:nvPicPr>
          <p:cNvPr id="16386" name="Picture 2" descr="Learning Sociocultural Theory Child Development Learning Lev  Vygotsky&amp;#039;s Sociocultural Cognitive Theory">
            <a:extLst>
              <a:ext uri="{FF2B5EF4-FFF2-40B4-BE49-F238E27FC236}">
                <a16:creationId xmlns:a16="http://schemas.microsoft.com/office/drawing/2014/main" id="{7AC70776-B17E-5BBA-3F46-839DB04747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1309" y="1825625"/>
            <a:ext cx="5042491"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81989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A687D-1B6D-0948-ECC9-866A8E5F6A51}"/>
              </a:ext>
            </a:extLst>
          </p:cNvPr>
          <p:cNvSpPr>
            <a:spLocks noGrp="1"/>
          </p:cNvSpPr>
          <p:nvPr>
            <p:ph type="title"/>
          </p:nvPr>
        </p:nvSpPr>
        <p:spPr>
          <a:xfrm>
            <a:off x="224851" y="365125"/>
            <a:ext cx="11722309" cy="1325563"/>
          </a:xfrm>
          <a:solidFill>
            <a:schemeClr val="accent2"/>
          </a:solidFill>
        </p:spPr>
        <p:txBody>
          <a:bodyPr>
            <a:normAutofit/>
          </a:bodyPr>
          <a:lstStyle/>
          <a:p>
            <a:pPr algn="ctr"/>
            <a:r>
              <a:rPr lang="en-IN" sz="30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D3AE0E8E-6F9B-4BCD-3E67-7AC338A1A3CB}"/>
              </a:ext>
            </a:extLst>
          </p:cNvPr>
          <p:cNvSpPr>
            <a:spLocks noGrp="1"/>
          </p:cNvSpPr>
          <p:nvPr>
            <p:ph idx="1"/>
          </p:nvPr>
        </p:nvSpPr>
        <p:spPr>
          <a:xfrm>
            <a:off x="209863" y="1825625"/>
            <a:ext cx="11752288" cy="4710086"/>
          </a:xfrm>
          <a:solidFill>
            <a:schemeClr val="accent4">
              <a:lumMod val="20000"/>
              <a:lumOff val="80000"/>
            </a:schemeClr>
          </a:solidFill>
        </p:spPr>
        <p:txBody>
          <a:bodyPr>
            <a:normAutofit lnSpcReduction="10000"/>
          </a:bodyPr>
          <a:lstStyle/>
          <a:p>
            <a:pPr algn="just"/>
            <a:r>
              <a:rPr lang="en-GB" sz="900" dirty="0">
                <a:latin typeface="Times New Roman" panose="02020603050405020304" pitchFamily="18" charset="0"/>
                <a:cs typeface="Times New Roman" panose="02020603050405020304" pitchFamily="18" charset="0"/>
              </a:rPr>
              <a:t>Babik, I., Galloway, J.C. and Lobo, M.A., (2022). ‘Early exploration of one’s own body, exploration of objects, and motor, language, and cognitive development relate dynamically across the first two years of life’. </a:t>
            </a:r>
            <a:r>
              <a:rPr lang="en-GB" sz="900" i="1" dirty="0">
                <a:latin typeface="Times New Roman" panose="02020603050405020304" pitchFamily="18" charset="0"/>
                <a:cs typeface="Times New Roman" panose="02020603050405020304" pitchFamily="18" charset="0"/>
              </a:rPr>
              <a:t>Developmental psychology, 58</a:t>
            </a:r>
            <a:r>
              <a:rPr lang="en-GB" sz="900" dirty="0">
                <a:latin typeface="Times New Roman" panose="02020603050405020304" pitchFamily="18" charset="0"/>
                <a:cs typeface="Times New Roman" panose="02020603050405020304" pitchFamily="18" charset="0"/>
              </a:rPr>
              <a:t>(2), p.222. Available at: </a:t>
            </a:r>
            <a:r>
              <a:rPr lang="en-GB" sz="900" u="sng" dirty="0">
                <a:latin typeface="Times New Roman" panose="02020603050405020304" pitchFamily="18" charset="0"/>
                <a:cs typeface="Times New Roman" panose="02020603050405020304" pitchFamily="18" charset="0"/>
                <a:hlinkClick r:id="rId2"/>
              </a:rPr>
              <a:t>https://psycnet.apa.org/record/2022-19039-001</a:t>
            </a:r>
            <a:r>
              <a:rPr lang="en-GB" sz="900" dirty="0">
                <a:latin typeface="Times New Roman" panose="02020603050405020304" pitchFamily="18" charset="0"/>
                <a:cs typeface="Times New Roman" panose="02020603050405020304" pitchFamily="18" charset="0"/>
              </a:rPr>
              <a:t> (Accessed: 29 January 2026)</a:t>
            </a:r>
            <a:endParaRPr lang="en-IN" sz="900"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Chystovska, Y., Babiak, O., Honcharovska, H., Borets, Y., Dorofey, S. and Savytska, O., (2022). ‘Neuropsychological Means of Developing Emotional Intelligence in Children. BRAIN’. </a:t>
            </a:r>
            <a:r>
              <a:rPr lang="en-GB" sz="900" i="1" dirty="0">
                <a:latin typeface="Times New Roman" panose="02020603050405020304" pitchFamily="18" charset="0"/>
                <a:cs typeface="Times New Roman" panose="02020603050405020304" pitchFamily="18" charset="0"/>
              </a:rPr>
              <a:t>Broad Research in Artificial Intelligence and Neuroscience, 13</a:t>
            </a:r>
            <a:r>
              <a:rPr lang="en-GB" sz="900" dirty="0">
                <a:latin typeface="Times New Roman" panose="02020603050405020304" pitchFamily="18" charset="0"/>
                <a:cs typeface="Times New Roman" panose="02020603050405020304" pitchFamily="18" charset="0"/>
              </a:rPr>
              <a:t>(2), pp.152-165. Available at: </a:t>
            </a:r>
            <a:r>
              <a:rPr lang="en-GB" sz="900" u="sng" dirty="0">
                <a:latin typeface="Times New Roman" panose="02020603050405020304" pitchFamily="18" charset="0"/>
                <a:cs typeface="Times New Roman" panose="02020603050405020304" pitchFamily="18" charset="0"/>
                <a:hlinkClick r:id="rId3"/>
              </a:rPr>
              <a:t>https://www.edusoft.ro/brain/index.php/brain/article/view/1287</a:t>
            </a:r>
            <a:r>
              <a:rPr lang="en-GB" sz="900" dirty="0">
                <a:latin typeface="Times New Roman" panose="02020603050405020304" pitchFamily="18" charset="0"/>
                <a:cs typeface="Times New Roman" panose="02020603050405020304" pitchFamily="18" charset="0"/>
              </a:rPr>
              <a:t> (Accessed: 30 January 2026)</a:t>
            </a:r>
            <a:endParaRPr lang="en-IN" sz="900"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Clemente-Suárez, V.J., Beltrán-Velasco, A.I., Herrero-Roldán, S., Rodriguez-</a:t>
            </a:r>
            <a:r>
              <a:rPr lang="en-GB" sz="900" dirty="0" err="1">
                <a:latin typeface="Times New Roman" panose="02020603050405020304" pitchFamily="18" charset="0"/>
                <a:cs typeface="Times New Roman" panose="02020603050405020304" pitchFamily="18" charset="0"/>
              </a:rPr>
              <a:t>Besteiro</a:t>
            </a:r>
            <a:r>
              <a:rPr lang="en-GB" sz="900" dirty="0">
                <a:latin typeface="Times New Roman" panose="02020603050405020304" pitchFamily="18" charset="0"/>
                <a:cs typeface="Times New Roman" panose="02020603050405020304" pitchFamily="18" charset="0"/>
              </a:rPr>
              <a:t>, S., Martínez-Guardado, I., Martín-Rodríguez, A. and Tornero-Aguilera, J.F., (2024). ‘Digital device usage and childhood cognitive development: Exploring effects on cognitive abilities’. </a:t>
            </a:r>
            <a:r>
              <a:rPr lang="en-GB" sz="900" i="1" dirty="0">
                <a:latin typeface="Times New Roman" panose="02020603050405020304" pitchFamily="18" charset="0"/>
                <a:cs typeface="Times New Roman" panose="02020603050405020304" pitchFamily="18" charset="0"/>
              </a:rPr>
              <a:t>Children, 11</a:t>
            </a:r>
            <a:r>
              <a:rPr lang="en-GB" sz="900" dirty="0">
                <a:latin typeface="Times New Roman" panose="02020603050405020304" pitchFamily="18" charset="0"/>
                <a:cs typeface="Times New Roman" panose="02020603050405020304" pitchFamily="18" charset="0"/>
              </a:rPr>
              <a:t>(11), p.1299. Available at: </a:t>
            </a:r>
            <a:r>
              <a:rPr lang="en-GB" sz="900" u="sng" dirty="0">
                <a:latin typeface="Times New Roman" panose="02020603050405020304" pitchFamily="18" charset="0"/>
                <a:cs typeface="Times New Roman" panose="02020603050405020304" pitchFamily="18" charset="0"/>
                <a:hlinkClick r:id="rId4"/>
              </a:rPr>
              <a:t>https://www.mdpi.com/2227-9067/11/11/1299</a:t>
            </a:r>
            <a:r>
              <a:rPr lang="en-GB" sz="900" dirty="0">
                <a:latin typeface="Times New Roman" panose="02020603050405020304" pitchFamily="18" charset="0"/>
                <a:cs typeface="Times New Roman" panose="02020603050405020304" pitchFamily="18" charset="0"/>
              </a:rPr>
              <a:t> (Accessed: 30 January 2026)</a:t>
            </a:r>
            <a:endParaRPr lang="en-IN" sz="900"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Dasen, P.R., (2022). ‘Culture and cognitive development’. </a:t>
            </a:r>
            <a:r>
              <a:rPr lang="en-GB" sz="900" i="1" dirty="0">
                <a:latin typeface="Times New Roman" panose="02020603050405020304" pitchFamily="18" charset="0"/>
                <a:cs typeface="Times New Roman" panose="02020603050405020304" pitchFamily="18" charset="0"/>
              </a:rPr>
              <a:t>Journal of Cross-Cultural Psychology, 53</a:t>
            </a:r>
            <a:r>
              <a:rPr lang="en-GB" sz="900" dirty="0">
                <a:latin typeface="Times New Roman" panose="02020603050405020304" pitchFamily="18" charset="0"/>
                <a:cs typeface="Times New Roman" panose="02020603050405020304" pitchFamily="18" charset="0"/>
              </a:rPr>
              <a:t>(7-8), pp.789-816. Available at: </a:t>
            </a:r>
            <a:r>
              <a:rPr lang="en-GB" sz="900" u="sng" dirty="0">
                <a:latin typeface="Times New Roman" panose="02020603050405020304" pitchFamily="18" charset="0"/>
                <a:cs typeface="Times New Roman" panose="02020603050405020304" pitchFamily="18" charset="0"/>
                <a:hlinkClick r:id="rId5"/>
              </a:rPr>
              <a:t>https://journals.sagepub.com/doi/abs/10.1177/00220221221092409</a:t>
            </a:r>
            <a:r>
              <a:rPr lang="en-GB" sz="900" dirty="0">
                <a:latin typeface="Times New Roman" panose="02020603050405020304" pitchFamily="18" charset="0"/>
                <a:cs typeface="Times New Roman" panose="02020603050405020304" pitchFamily="18" charset="0"/>
              </a:rPr>
              <a:t> (Accessed: 30 January 2026)</a:t>
            </a:r>
            <a:endParaRPr lang="en-IN" sz="900"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Grageda, C., Tinapay, A.O., Tirol, S.L. and Abadiano, M.N., (2022). ‘Socio-Cultural theory in the cognitive development perspective’. </a:t>
            </a:r>
            <a:r>
              <a:rPr lang="en-GB" sz="900" i="1" dirty="0">
                <a:latin typeface="Times New Roman" panose="02020603050405020304" pitchFamily="18" charset="0"/>
                <a:cs typeface="Times New Roman" panose="02020603050405020304" pitchFamily="18" charset="0"/>
              </a:rPr>
              <a:t>NeuroQuantology, 20</a:t>
            </a:r>
            <a:r>
              <a:rPr lang="en-GB" sz="900" dirty="0">
                <a:latin typeface="Times New Roman" panose="02020603050405020304" pitchFamily="18" charset="0"/>
                <a:cs typeface="Times New Roman" panose="02020603050405020304" pitchFamily="18" charset="0"/>
              </a:rPr>
              <a:t>(16), p.1482. Available at: </a:t>
            </a:r>
            <a:r>
              <a:rPr lang="en-GB" sz="900" u="sng" dirty="0">
                <a:latin typeface="Times New Roman" panose="02020603050405020304" pitchFamily="18" charset="0"/>
                <a:cs typeface="Times New Roman" panose="02020603050405020304" pitchFamily="18" charset="0"/>
                <a:hlinkClick r:id="rId6"/>
              </a:rPr>
              <a:t>https://www.researchgate.net/profile/Ariel-Tinapay-2/publication/365820347_Socio-Cultural_Theory_in_the_Cognitive_Development_Perspective/links/638575a948124c2bc67f2ad0/Socio-Cultural-Theory-in-the-Cognitive-Development-Perspective.pdf</a:t>
            </a:r>
            <a:r>
              <a:rPr lang="en-GB" sz="900" dirty="0">
                <a:latin typeface="Times New Roman" panose="02020603050405020304" pitchFamily="18" charset="0"/>
                <a:cs typeface="Times New Roman" panose="02020603050405020304" pitchFamily="18" charset="0"/>
              </a:rPr>
              <a:t> (Accessed: 29 January 2026)</a:t>
            </a:r>
            <a:endParaRPr lang="en-IN" sz="900"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He, B., (2024). ‘An Exploration of a New Relationship Between Teaching and Learning and Its Application to Classroom Teaching in China’. </a:t>
            </a:r>
            <a:r>
              <a:rPr lang="en-GB" sz="900" i="1" dirty="0">
                <a:latin typeface="Times New Roman" panose="02020603050405020304" pitchFamily="18" charset="0"/>
                <a:cs typeface="Times New Roman" panose="02020603050405020304" pitchFamily="18" charset="0"/>
              </a:rPr>
              <a:t>Educational Innovation Research, 2</a:t>
            </a:r>
            <a:r>
              <a:rPr lang="en-GB" sz="900" dirty="0">
                <a:latin typeface="Times New Roman" panose="02020603050405020304" pitchFamily="18" charset="0"/>
                <a:cs typeface="Times New Roman" panose="02020603050405020304" pitchFamily="18" charset="0"/>
              </a:rPr>
              <a:t>(2), pp.47-59. Available at: </a:t>
            </a:r>
            <a:r>
              <a:rPr lang="en-GB" sz="900" u="sng" dirty="0">
                <a:latin typeface="Times New Roman" panose="02020603050405020304" pitchFamily="18" charset="0"/>
                <a:cs typeface="Times New Roman" panose="02020603050405020304" pitchFamily="18" charset="0"/>
                <a:hlinkClick r:id="rId7"/>
              </a:rPr>
              <a:t>https://journal.whioce.com/index.php/eir/article/view/496</a:t>
            </a:r>
            <a:r>
              <a:rPr lang="en-GB" sz="900" dirty="0">
                <a:latin typeface="Times New Roman" panose="02020603050405020304" pitchFamily="18" charset="0"/>
                <a:cs typeface="Times New Roman" panose="02020603050405020304" pitchFamily="18" charset="0"/>
              </a:rPr>
              <a:t> (Accessed: 29 January 2026)</a:t>
            </a:r>
            <a:endParaRPr lang="en-IN" sz="900"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Henderson, C., Kotera, Y., Lloyd‐Evans, B., Jordan, G., </a:t>
            </a:r>
            <a:r>
              <a:rPr lang="en-GB" sz="900" dirty="0" err="1">
                <a:latin typeface="Times New Roman" panose="02020603050405020304" pitchFamily="18" charset="0"/>
                <a:cs typeface="Times New Roman" panose="02020603050405020304" pitchFamily="18" charset="0"/>
              </a:rPr>
              <a:t>Gorner</a:t>
            </a:r>
            <a:r>
              <a:rPr lang="en-GB" sz="900" dirty="0">
                <a:latin typeface="Times New Roman" panose="02020603050405020304" pitchFamily="18" charset="0"/>
                <a:cs typeface="Times New Roman" panose="02020603050405020304" pitchFamily="18" charset="0"/>
              </a:rPr>
              <a:t>, M., Salla, A., Kalha, J., Coventry, P.A., Bojke, L., Hinde, S. and Slade, M., (2026). ‘Social inclusion of people with severe mental illness: a review of current practices, evidence and unmet needs, and future directions’. </a:t>
            </a:r>
            <a:r>
              <a:rPr lang="en-GB" sz="900" i="1" dirty="0">
                <a:latin typeface="Times New Roman" panose="02020603050405020304" pitchFamily="18" charset="0"/>
                <a:cs typeface="Times New Roman" panose="02020603050405020304" pitchFamily="18" charset="0"/>
              </a:rPr>
              <a:t>World Psychiatry, 25</a:t>
            </a:r>
            <a:r>
              <a:rPr lang="en-GB" sz="900" dirty="0">
                <a:latin typeface="Times New Roman" panose="02020603050405020304" pitchFamily="18" charset="0"/>
                <a:cs typeface="Times New Roman" panose="02020603050405020304" pitchFamily="18" charset="0"/>
              </a:rPr>
              <a:t>(1), pp.56-82. Available at: </a:t>
            </a:r>
            <a:r>
              <a:rPr lang="en-GB" sz="900" u="sng" dirty="0">
                <a:latin typeface="Times New Roman" panose="02020603050405020304" pitchFamily="18" charset="0"/>
                <a:cs typeface="Times New Roman" panose="02020603050405020304" pitchFamily="18" charset="0"/>
                <a:hlinkClick r:id="rId8"/>
              </a:rPr>
              <a:t>https://onlinelibrary.wiley.com/doi/abs/10.1002/wps.70031</a:t>
            </a:r>
            <a:r>
              <a:rPr lang="en-GB" sz="900" dirty="0">
                <a:latin typeface="Times New Roman" panose="02020603050405020304" pitchFamily="18" charset="0"/>
                <a:cs typeface="Times New Roman" panose="02020603050405020304" pitchFamily="18" charset="0"/>
              </a:rPr>
              <a:t> (Accessed: 30 January 2026)</a:t>
            </a:r>
            <a:endParaRPr lang="en-IN" sz="900"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Hiltrimartin, C., Afifah, A., Pratiwi, W.D., Handrianto, C. and Rahman, M.A., (2024). ‘Analyzing students’ thinking in mathematical problem solving using Vygotskian sociocultural theory’. </a:t>
            </a:r>
            <a:r>
              <a:rPr lang="en-GB" sz="900" i="1" dirty="0">
                <a:latin typeface="Times New Roman" panose="02020603050405020304" pitchFamily="18" charset="0"/>
                <a:cs typeface="Times New Roman" panose="02020603050405020304" pitchFamily="18" charset="0"/>
              </a:rPr>
              <a:t>Revista de Gestão Social e Ambiental, 18</a:t>
            </a:r>
            <a:r>
              <a:rPr lang="en-GB" sz="900" dirty="0">
                <a:latin typeface="Times New Roman" panose="02020603050405020304" pitchFamily="18" charset="0"/>
                <a:cs typeface="Times New Roman" panose="02020603050405020304" pitchFamily="18" charset="0"/>
              </a:rPr>
              <a:t>(1), pp.e04802-e04802. Available at: </a:t>
            </a:r>
            <a:r>
              <a:rPr lang="en-GB" sz="900" u="sng" dirty="0">
                <a:latin typeface="Times New Roman" panose="02020603050405020304" pitchFamily="18" charset="0"/>
                <a:cs typeface="Times New Roman" panose="02020603050405020304" pitchFamily="18" charset="0"/>
                <a:hlinkClick r:id="rId9"/>
              </a:rPr>
              <a:t>https://www.researchgate.net/profile/Ciptro-Handrianto-2/publication/380425964_Analyzing_Students'_Thinking_in_Mathematical_Problem_Solving_Using_Vygotskian_Sociocultural_Theory/links/663bb6cd06ea3d0b74425bb9/Analyzing-Students-Thinking-in-Mathematical-Problem-Solving-Using-Vygotskian-Sociocultural-Theory.pdf</a:t>
            </a:r>
            <a:r>
              <a:rPr lang="en-GB" sz="900" dirty="0">
                <a:latin typeface="Times New Roman" panose="02020603050405020304" pitchFamily="18" charset="0"/>
                <a:cs typeface="Times New Roman" panose="02020603050405020304" pitchFamily="18" charset="0"/>
              </a:rPr>
              <a:t> (Accessed: 30 January 2026)</a:t>
            </a:r>
            <a:endParaRPr lang="en-IN" sz="900"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Luo, W., He, H., Gao, M. and Li, H., (2024). ‘Safety, identity, attitude, cognition, and capability: The ‘SIACC’framework of early childhood AI literacy’. </a:t>
            </a:r>
            <a:r>
              <a:rPr lang="en-GB" sz="900" i="1" dirty="0">
                <a:latin typeface="Times New Roman" panose="02020603050405020304" pitchFamily="18" charset="0"/>
                <a:cs typeface="Times New Roman" panose="02020603050405020304" pitchFamily="18" charset="0"/>
              </a:rPr>
              <a:t>Education Sciences, 14</a:t>
            </a:r>
            <a:r>
              <a:rPr lang="en-GB" sz="900" dirty="0">
                <a:latin typeface="Times New Roman" panose="02020603050405020304" pitchFamily="18" charset="0"/>
                <a:cs typeface="Times New Roman" panose="02020603050405020304" pitchFamily="18" charset="0"/>
              </a:rPr>
              <a:t>(8), pp.1-19. Available at: </a:t>
            </a:r>
            <a:r>
              <a:rPr lang="en-GB" sz="900" u="sng" dirty="0">
                <a:latin typeface="Times New Roman" panose="02020603050405020304" pitchFamily="18" charset="0"/>
                <a:cs typeface="Times New Roman" panose="02020603050405020304" pitchFamily="18" charset="0"/>
                <a:hlinkClick r:id="rId10"/>
              </a:rPr>
              <a:t>https://researchers.mq.edu.au/en/publications/safety-identity-attitude-cognition-and-capability-the-siacc-frame</a:t>
            </a:r>
            <a:r>
              <a:rPr lang="en-GB" sz="900" dirty="0">
                <a:latin typeface="Times New Roman" panose="02020603050405020304" pitchFamily="18" charset="0"/>
                <a:cs typeface="Times New Roman" panose="02020603050405020304" pitchFamily="18" charset="0"/>
              </a:rPr>
              <a:t> (Accessed: 29 January 2026)</a:t>
            </a:r>
            <a:endParaRPr lang="en-IN" sz="900"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Luong, P.A., (2022). ‘Applying the concepts of “community” and “social interaction” from Vygotsky’s sociocultural theory of cognitive development in math teaching to develop learner’s math communication competencies’. </a:t>
            </a:r>
            <a:r>
              <a:rPr lang="en-GB" sz="900" i="1" dirty="0">
                <a:latin typeface="Times New Roman" panose="02020603050405020304" pitchFamily="18" charset="0"/>
                <a:cs typeface="Times New Roman" panose="02020603050405020304" pitchFamily="18" charset="0"/>
              </a:rPr>
              <a:t>Vietnam Journal of Education,</a:t>
            </a:r>
            <a:r>
              <a:rPr lang="en-GB" sz="900" dirty="0">
                <a:latin typeface="Times New Roman" panose="02020603050405020304" pitchFamily="18" charset="0"/>
                <a:cs typeface="Times New Roman" panose="02020603050405020304" pitchFamily="18" charset="0"/>
              </a:rPr>
              <a:t> pp.209-215. Available at: </a:t>
            </a:r>
            <a:r>
              <a:rPr lang="en-GB" sz="900" u="sng" dirty="0">
                <a:latin typeface="Times New Roman" panose="02020603050405020304" pitchFamily="18" charset="0"/>
                <a:cs typeface="Times New Roman" panose="02020603050405020304" pitchFamily="18" charset="0"/>
                <a:hlinkClick r:id="rId11"/>
              </a:rPr>
              <a:t>https://vje.vn/index.php/journal/article/view/243</a:t>
            </a:r>
            <a:r>
              <a:rPr lang="en-GB" sz="900" dirty="0">
                <a:latin typeface="Times New Roman" panose="02020603050405020304" pitchFamily="18" charset="0"/>
                <a:cs typeface="Times New Roman" panose="02020603050405020304" pitchFamily="18" charset="0"/>
              </a:rPr>
              <a:t> (Accessed: 29 January 2026)</a:t>
            </a:r>
            <a:endParaRPr lang="en-IN" sz="900"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Sarmiento-Campos, N.V., Lázaro-Guillermo, J.C., Silvera-Alarcón, E.N., Cuellar-Quispe, S., Huamán-Romaní, Y.L., Apaza, O.A. and Sorkheh, A., (2022). ‘A look at Vygotsky’s sociocultural theory (SCT): The effectiveness of scaffolding method on EFL learners’ speaking achievement’. </a:t>
            </a:r>
            <a:r>
              <a:rPr lang="en-GB" sz="900" i="1" dirty="0">
                <a:latin typeface="Times New Roman" panose="02020603050405020304" pitchFamily="18" charset="0"/>
                <a:cs typeface="Times New Roman" panose="02020603050405020304" pitchFamily="18" charset="0"/>
              </a:rPr>
              <a:t>Education Research International, 2022</a:t>
            </a:r>
            <a:r>
              <a:rPr lang="en-GB" sz="900" dirty="0">
                <a:latin typeface="Times New Roman" panose="02020603050405020304" pitchFamily="18" charset="0"/>
                <a:cs typeface="Times New Roman" panose="02020603050405020304" pitchFamily="18" charset="0"/>
              </a:rPr>
              <a:t>(1), p.3514892. Available at: </a:t>
            </a:r>
            <a:r>
              <a:rPr lang="en-GB" sz="900" u="sng" dirty="0">
                <a:latin typeface="Times New Roman" panose="02020603050405020304" pitchFamily="18" charset="0"/>
                <a:cs typeface="Times New Roman" panose="02020603050405020304" pitchFamily="18" charset="0"/>
                <a:hlinkClick r:id="rId12"/>
              </a:rPr>
              <a:t>https://onlinelibrary.wiley.com/doi/abs/10.1155/2022/3514892</a:t>
            </a:r>
            <a:r>
              <a:rPr lang="en-GB" sz="900" dirty="0">
                <a:latin typeface="Times New Roman" panose="02020603050405020304" pitchFamily="18" charset="0"/>
                <a:cs typeface="Times New Roman" panose="02020603050405020304" pitchFamily="18" charset="0"/>
              </a:rPr>
              <a:t> (Accessed: 29 January 2026)</a:t>
            </a:r>
            <a:endParaRPr lang="en-IN" sz="900"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Subandi, G., </a:t>
            </a:r>
            <a:r>
              <a:rPr lang="en-GB" sz="900" dirty="0" err="1">
                <a:latin typeface="Times New Roman" panose="02020603050405020304" pitchFamily="18" charset="0"/>
                <a:cs typeface="Times New Roman" panose="02020603050405020304" pitchFamily="18" charset="0"/>
              </a:rPr>
              <a:t>Eriyanti</a:t>
            </a:r>
            <a:r>
              <a:rPr lang="en-GB" sz="900" dirty="0">
                <a:latin typeface="Times New Roman" panose="02020603050405020304" pitchFamily="18" charset="0"/>
                <a:cs typeface="Times New Roman" panose="02020603050405020304" pitchFamily="18" charset="0"/>
              </a:rPr>
              <a:t>, R.W., Karmiyati, D., Nurfaisal, N. and Widodo, J., (2025). ‘A response to the character crisis: Can a digital Islamic character education based on local wisdom be the solution?’. </a:t>
            </a:r>
            <a:r>
              <a:rPr lang="en-GB" sz="900" i="1" dirty="0">
                <a:latin typeface="Times New Roman" panose="02020603050405020304" pitchFamily="18" charset="0"/>
                <a:cs typeface="Times New Roman" panose="02020603050405020304" pitchFamily="18" charset="0"/>
              </a:rPr>
              <a:t>Perspectives in Education, 43</a:t>
            </a:r>
            <a:r>
              <a:rPr lang="en-GB" sz="900" dirty="0">
                <a:latin typeface="Times New Roman" panose="02020603050405020304" pitchFamily="18" charset="0"/>
                <a:cs typeface="Times New Roman" panose="02020603050405020304" pitchFamily="18" charset="0"/>
              </a:rPr>
              <a:t>(3), pp.236-253. Available at: </a:t>
            </a:r>
            <a:r>
              <a:rPr lang="en-GB" sz="900" u="sng" dirty="0">
                <a:latin typeface="Times New Roman" panose="02020603050405020304" pitchFamily="18" charset="0"/>
                <a:cs typeface="Times New Roman" panose="02020603050405020304" pitchFamily="18" charset="0"/>
                <a:hlinkClick r:id="rId13"/>
              </a:rPr>
              <a:t>https://journals.co.za/doi/abs/10.38140/pie.v43i3.8595</a:t>
            </a:r>
            <a:r>
              <a:rPr lang="en-GB" sz="900" dirty="0">
                <a:latin typeface="Times New Roman" panose="02020603050405020304" pitchFamily="18" charset="0"/>
                <a:cs typeface="Times New Roman" panose="02020603050405020304" pitchFamily="18" charset="0"/>
              </a:rPr>
              <a:t> (Accessed: 30 January 2026)</a:t>
            </a:r>
            <a:endParaRPr lang="en-IN" sz="900"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Zengin, M., (2025). ‘Gothic Elements and Family Disintegration in Doris Lessing's The Fifth Child’. </a:t>
            </a:r>
            <a:r>
              <a:rPr lang="en-GB" sz="900" i="1" dirty="0">
                <a:latin typeface="Times New Roman" panose="02020603050405020304" pitchFamily="18" charset="0"/>
                <a:cs typeface="Times New Roman" panose="02020603050405020304" pitchFamily="18" charset="0"/>
              </a:rPr>
              <a:t>International Journal of Filologia</a:t>
            </a:r>
            <a:r>
              <a:rPr lang="en-GB" sz="900" dirty="0">
                <a:latin typeface="Times New Roman" panose="02020603050405020304" pitchFamily="18" charset="0"/>
                <a:cs typeface="Times New Roman" panose="02020603050405020304" pitchFamily="18" charset="0"/>
              </a:rPr>
              <a:t>, (14), pp.159-182. Available at: </a:t>
            </a:r>
            <a:r>
              <a:rPr lang="en-GB" sz="900" u="sng" dirty="0">
                <a:latin typeface="Times New Roman" panose="02020603050405020304" pitchFamily="18" charset="0"/>
                <a:cs typeface="Times New Roman" panose="02020603050405020304" pitchFamily="18" charset="0"/>
                <a:hlinkClick r:id="rId14"/>
              </a:rPr>
              <a:t>https://dergipark.org.tr/en/pub/ijof/article/1787256</a:t>
            </a:r>
            <a:r>
              <a:rPr lang="en-GB" sz="900" dirty="0">
                <a:latin typeface="Times New Roman" panose="02020603050405020304" pitchFamily="18" charset="0"/>
                <a:cs typeface="Times New Roman" panose="02020603050405020304" pitchFamily="18" charset="0"/>
              </a:rPr>
              <a:t> (Accessed: 30 January 2026)</a:t>
            </a:r>
            <a:endParaRPr lang="en-IN" sz="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42887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TotalTime>
  <Words>2652</Words>
  <Application>Microsoft Office PowerPoint</Application>
  <PresentationFormat>Widescreen</PresentationFormat>
  <Paragraphs>92</Paragraphs>
  <Slides>17</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Times New Roman</vt:lpstr>
      <vt:lpstr>Office Theme</vt:lpstr>
      <vt:lpstr>LCHS4010 ASSESSMENT 1: INDIVIDUAL PRESENTATION </vt:lpstr>
      <vt:lpstr>SELECTION OF PSYCHOLOGICAL LIFESPAN THEORY </vt:lpstr>
      <vt:lpstr>VYGOTSKY’S SOCIOCULTURAL THEORY </vt:lpstr>
      <vt:lpstr>VYGOTSKY’S SOCIOCULTURAL THEORY CONT. </vt:lpstr>
      <vt:lpstr>EXPLANATION OF THE THEORY </vt:lpstr>
      <vt:lpstr>EXPLANATION OF THE THEORY CONT. </vt:lpstr>
      <vt:lpstr>APPLICATION OF THE THEORY TO JENNY’S EXPERIENCES </vt:lpstr>
      <vt:lpstr>APPLICATION OF THE THEORY TO JENNY’S EXPERIENCES CONT. </vt:lpstr>
      <vt:lpstr>APPLICATION OF THE THEORY TO JENNY’S EXPERIENCES CONT. </vt:lpstr>
      <vt:lpstr>PROPOSAL OF PRACTICAL STRATEGIES OR INTERVENTIONS</vt:lpstr>
      <vt:lpstr>PROPOSAL OF PRACTICAL STRATEGIES OR INTERVENTIONS CONT.</vt:lpstr>
      <vt:lpstr>PROPOSAL OF PRACTICAL STRATEGIES OR INTERVENTIONS CONT.</vt:lpstr>
      <vt:lpstr>CONSIDERATION OF BOTH BIOLOGICAL AND ENVIRONMENTAL INFLUENCES </vt:lpstr>
      <vt:lpstr>CONSIDERATION OF BOTH BIOLOGICAL AND ENVIRONMENTAL INFLUENCES CONT.</vt:lpstr>
      <vt:lpstr>CRITICAL EVALUATION OF USEFULNESS AND LIMITATIONS OF THE THEORY </vt:lpstr>
      <vt:lpstr>CRITICAL EVALUATION OF USEFULNESS AND LIMITATIONS OF THE THEORY CONT.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Haniffa Bibi</dc:creator>
  <cp:lastModifiedBy>Haniffa Bibi</cp:lastModifiedBy>
  <cp:revision>1</cp:revision>
  <dcterms:created xsi:type="dcterms:W3CDTF">2026-01-30T12:56:02Z</dcterms:created>
  <dcterms:modified xsi:type="dcterms:W3CDTF">2026-02-11T19:00:17Z</dcterms:modified>
</cp:coreProperties>
</file>