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" ContentType="image/ti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6" r:id="rId1"/>
  </p:sldMasterIdLst>
  <p:notesMasterIdLst>
    <p:notesMasterId r:id="rId24"/>
  </p:notesMasterIdLst>
  <p:sldIdLst>
    <p:sldId id="299" r:id="rId2"/>
    <p:sldId id="300" r:id="rId3"/>
    <p:sldId id="256" r:id="rId4"/>
    <p:sldId id="257" r:id="rId5"/>
    <p:sldId id="258" r:id="rId6"/>
    <p:sldId id="292" r:id="rId7"/>
    <p:sldId id="259" r:id="rId8"/>
    <p:sldId id="298" r:id="rId9"/>
    <p:sldId id="308" r:id="rId10"/>
    <p:sldId id="309" r:id="rId11"/>
    <p:sldId id="310" r:id="rId12"/>
    <p:sldId id="311" r:id="rId13"/>
    <p:sldId id="312" r:id="rId14"/>
    <p:sldId id="314" r:id="rId15"/>
    <p:sldId id="303" r:id="rId16"/>
    <p:sldId id="304" r:id="rId17"/>
    <p:sldId id="305" r:id="rId18"/>
    <p:sldId id="306" r:id="rId19"/>
    <p:sldId id="313" r:id="rId20"/>
    <p:sldId id="260" r:id="rId21"/>
    <p:sldId id="307" r:id="rId22"/>
    <p:sldId id="26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62AD95-C260-8F47-A009-7823EACDC620}" v="46" dt="2022-03-25T19:02:00.6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41"/>
    <p:restoredTop sz="94704"/>
  </p:normalViewPr>
  <p:slideViewPr>
    <p:cSldViewPr snapToGrid="0" snapToObjects="1">
      <p:cViewPr varScale="1">
        <p:scale>
          <a:sx n="71" d="100"/>
          <a:sy n="71" d="100"/>
        </p:scale>
        <p:origin x="168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341877-9A89-FE49-9BE8-BC2940B42BF5}" type="datetimeFigureOut">
              <a:rPr lang="en-US" smtClean="0"/>
              <a:t>3/26/22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26C94C-AE7A-3E46-865B-CE17D44354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8374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This communication model is a process which involves a sender, receiver, a message, a channel, and medium through which the message is sent. This model was developed By Shannon &amp; Weaver to help develop a mathematical theory of communication.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26C94C-AE7A-3E46-865B-CE17D443543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0015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Berlos</a:t>
            </a:r>
            <a:r>
              <a:rPr lang="en-US" dirty="0"/>
              <a:t> model focuses on encoding and decoding.  Which is way before the sender sends the message. </a:t>
            </a:r>
            <a:r>
              <a:rPr lang="en-US" dirty="0" err="1"/>
              <a:t>Berlos</a:t>
            </a:r>
            <a:r>
              <a:rPr lang="en-US" dirty="0"/>
              <a:t> communication model has four main components. Which are sender, message, channel and receiver.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26C94C-AE7A-3E46-865B-CE17D443543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9649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Shramm’s model is an extension of Shannon-Weaver. This process highlights the process of encoding and decoding the message. This is a two-way process between the sender and the receiver. This model receives feedback from the recipient.  Schramm highlights communication is incomplete until the sender receives feedback from the recipient.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26C94C-AE7A-3E46-865B-CE17D443543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9073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4182CB-E07D-7D4F-9F66-03AF927F80C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8779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4182CB-E07D-7D4F-9F66-03AF927F80C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5829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4B388-885C-EC4A-9F57-A1333360AF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8F533C-891C-B94C-BD27-76433F587C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548D53-780D-CD4C-AD06-86DB6C8EBE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5C5C9-164C-46B3-A87E-7660D39D3106}" type="datetime2">
              <a:rPr lang="en-US" smtClean="0"/>
              <a:t>Saturday, March 26,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ACFCB7-478A-1C4F-BFD6-FE4748E3F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964F39-F8BB-5045-AF51-435B49AF7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748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9B45E-C7EE-2F41-89F6-047F81D48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FF800-32D3-C441-AFB6-5A9B15E0D2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A513A-8714-D540-A22F-7682368BF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CFF8A-AAF8-4A12-8A91-9CA0EAF6CBB9}" type="datetime2">
              <a:rPr lang="en-US" smtClean="0"/>
              <a:t>Saturday, March 26,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80BE0C-E34D-CA41-8329-E3A0601FF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B008BC-288F-784B-88D4-93F0E06E3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864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240F7-68D9-D54D-AEF5-AB5666A0F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995FF7-6924-DA4F-8DF1-6043B5AAA0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3F689B-BBDD-014F-BFB2-2F479040CB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C25C3-021A-4B0B-8F70-0C181FE1CF45}" type="datetime2">
              <a:rPr lang="en-US" smtClean="0"/>
              <a:t>Saturday, March 26,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B52858-C8B1-B043-AF71-C3507D2F5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BD38C7-7363-C342-9F02-5E53A7A24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391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28200-526C-A44E-9874-528179BA1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464AB-EB56-E548-8EDC-FB8A1C3A3B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649D04-F38D-0A4E-A853-C66B91C641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B7143C-2908-0C4F-A9B1-8A526CC6F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3D88D-8CEC-4ED9-A53B-5596187D9A16}" type="datetime2">
              <a:rPr lang="en-US" smtClean="0"/>
              <a:t>Saturday, March 26,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A328B-8A1D-6A45-B8F7-416A09D77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36B854-388A-7F41-9125-52F1F4104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563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89613-CC4D-A840-A11D-EAE561450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023A3F-5744-9F43-9D50-E01CCB198A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06BB0D-4082-5A4C-B61D-3E7CB7533B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B8AE32-CE18-3B45-9DB8-5E3C051D2E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F293F0-CC34-9649-B3E3-14A0D6A0E6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E8D48D-B5B3-B145-883B-B7B5D68B9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CD382-DFDA-4722-A27A-59C21AD112F2}" type="datetime2">
              <a:rPr lang="en-US" smtClean="0"/>
              <a:t>Saturday, March 26,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0ED06F-3647-4F45-A0C3-62BB1B6B5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622D56-D4FC-0E40-B65E-2DAB3013D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704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8B866-87AD-CE45-ACA7-9A61687D4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C77FBD-668C-FC4B-8FB6-8B6B83C7C2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2A30D-1C09-413F-AAB1-38F366000715}" type="datetime2">
              <a:rPr lang="en-US" smtClean="0"/>
              <a:t>Saturday, March 26,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59B3BE-AFC8-814D-8A0A-E318907D77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6E90A4-B6E2-3A45-BB69-06617C440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974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CD6D0B-1FF9-574D-99B8-E2C58D12FB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2B9C-D65E-4F64-95C3-B10F3B00F0D9}" type="datetime2">
              <a:rPr lang="en-US" smtClean="0"/>
              <a:t>Saturday, March 26,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AAC647-54C4-0644-8379-395445E60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85B225-8690-2A47-BF1E-BABDAE89A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00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153E7-93C4-454D-9EF9-0E0E6E08D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577C4-6752-B541-9F7B-085B9D446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6C6F94-1464-354E-B329-24AF88FF94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A535-4BDA-CB49-BF58-28E52A3A9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5FDCC-6AAC-4A08-B9E0-3793AB5E64C3}" type="datetime2">
              <a:rPr lang="en-US" smtClean="0"/>
              <a:t>Saturday, March 26,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7BECA1-41CA-1040-BFC8-398466D2B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E97D98-0C78-9444-B8E5-612659498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5347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04286-626D-8F47-84A0-9A8FDAD6F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7A3828-14DD-2540-9330-E0C4923FCA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8BA667-0586-514F-8320-336CC03EC9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4EF68-948C-5D43-B86A-2212483F7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FE94D-439C-40F1-900E-BC07940E3988}" type="datetime2">
              <a:rPr lang="en-US" smtClean="0"/>
              <a:t>Saturday, March 26,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2E0925-7865-7649-AC3F-F3517B699D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CB6ECE-6E3A-9C40-88D6-9E2895BCD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105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54281-1643-8342-83F9-CE5BB6D29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F10DC7-F6D3-6244-A7F1-761EC708FF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601E99-616D-614D-A4AF-8CE813A66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5179A-1E2B-41AB-B400-4F1B4022FAEE}" type="datetime2">
              <a:rPr lang="en-US" smtClean="0"/>
              <a:t>Saturday, March 26,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55F481-BF3B-FF4E-BA5E-C6EEB0A33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0384F6-CD23-B644-854E-FBD0A2927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185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1D5D6E-AF55-4640-B870-64E8F197E0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9AEA3B-9064-A644-AD45-F8C43E2F2D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2F21E4-05DF-C44A-B373-39ACF5C7E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81D0F-6595-4F14-8EF3-954CD87C797B}" type="datetime2">
              <a:rPr lang="en-US" smtClean="0"/>
              <a:t>Saturday, March 26,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232342-8D12-1442-92E5-6978C62A8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D3BA9-E628-814D-96E3-67695B60C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214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F420EB-6035-9B40-8D8E-62AB1440B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18D376-9FC3-E94F-8EB4-2F597ED11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6DB6FC-540A-484B-BA43-49C4063536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EA2CF1-0EB2-4673-802D-3371233E4A77}" type="datetime2">
              <a:rPr lang="en-US" smtClean="0"/>
              <a:t>Saturday, March 26,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30950D-4DE2-9047-AE63-75AA15FB2F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A02BA-F1AB-314B-AA30-17A606ED57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0033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7" r:id="rId1"/>
    <p:sldLayoutId id="2147483848" r:id="rId2"/>
    <p:sldLayoutId id="2147483849" r:id="rId3"/>
    <p:sldLayoutId id="2147483850" r:id="rId4"/>
    <p:sldLayoutId id="2147483851" r:id="rId5"/>
    <p:sldLayoutId id="2147483852" r:id="rId6"/>
    <p:sldLayoutId id="2147483853" r:id="rId7"/>
    <p:sldLayoutId id="2147483854" r:id="rId8"/>
    <p:sldLayoutId id="2147483855" r:id="rId9"/>
    <p:sldLayoutId id="2147483856" r:id="rId10"/>
    <p:sldLayoutId id="214748385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dfreephotos.com/vector-images/notebook-and-pencil-vector-clipart.png.php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13" Type="http://schemas.openxmlformats.org/officeDocument/2006/relationships/image" Target="../media/image29.png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12" Type="http://schemas.microsoft.com/office/2007/relationships/hdphoto" Target="../media/hdphoto4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28.png"/><Relationship Id="rId5" Type="http://schemas.openxmlformats.org/officeDocument/2006/relationships/image" Target="../media/image24.png"/><Relationship Id="rId10" Type="http://schemas.microsoft.com/office/2007/relationships/hdphoto" Target="../media/hdphoto3.wdp"/><Relationship Id="rId4" Type="http://schemas.microsoft.com/office/2007/relationships/hdphoto" Target="../media/hdphoto1.wdp"/><Relationship Id="rId9" Type="http://schemas.openxmlformats.org/officeDocument/2006/relationships/image" Target="../media/image27.png"/><Relationship Id="rId14" Type="http://schemas.microsoft.com/office/2007/relationships/hdphoto" Target="../media/hdphoto5.wdp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5Tao6KHV5w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9">
            <a:extLst>
              <a:ext uri="{FF2B5EF4-FFF2-40B4-BE49-F238E27FC236}">
                <a16:creationId xmlns:a16="http://schemas.microsoft.com/office/drawing/2014/main" id="{B746E3C6-DFCC-DD49-B15F-9F6B1F7C9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11">
            <a:extLst>
              <a:ext uri="{FF2B5EF4-FFF2-40B4-BE49-F238E27FC236}">
                <a16:creationId xmlns:a16="http://schemas.microsoft.com/office/drawing/2014/main" id="{F66F799A-6B2A-7F48-864D-00986FB97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13">
            <a:extLst>
              <a:ext uri="{FF2B5EF4-FFF2-40B4-BE49-F238E27FC236}">
                <a16:creationId xmlns:a16="http://schemas.microsoft.com/office/drawing/2014/main" id="{B56BAFAA-5470-DD45-9CEE-11EAE73C7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15">
            <a:extLst>
              <a:ext uri="{FF2B5EF4-FFF2-40B4-BE49-F238E27FC236}">
                <a16:creationId xmlns:a16="http://schemas.microsoft.com/office/drawing/2014/main" id="{622D3333-680F-0941-B5F3-44498F17E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17">
            <a:extLst>
              <a:ext uri="{FF2B5EF4-FFF2-40B4-BE49-F238E27FC236}">
                <a16:creationId xmlns:a16="http://schemas.microsoft.com/office/drawing/2014/main" id="{167E00FD-4184-FD43-BD48-C7FE32A8C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19">
            <a:extLst>
              <a:ext uri="{FF2B5EF4-FFF2-40B4-BE49-F238E27FC236}">
                <a16:creationId xmlns:a16="http://schemas.microsoft.com/office/drawing/2014/main" id="{A6F9289D-A8D3-9147-9D15-6BFF8819C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21">
            <a:extLst>
              <a:ext uri="{FF2B5EF4-FFF2-40B4-BE49-F238E27FC236}">
                <a16:creationId xmlns:a16="http://schemas.microsoft.com/office/drawing/2014/main" id="{94957725-AD25-9345-9FCD-6780E32313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23">
            <a:extLst>
              <a:ext uri="{FF2B5EF4-FFF2-40B4-BE49-F238E27FC236}">
                <a16:creationId xmlns:a16="http://schemas.microsoft.com/office/drawing/2014/main" id="{EA669542-E7E0-0846-AC9D-0793D754C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23">
            <a:extLst>
              <a:ext uri="{FF2B5EF4-FFF2-40B4-BE49-F238E27FC236}">
                <a16:creationId xmlns:a16="http://schemas.microsoft.com/office/drawing/2014/main" id="{6344D745-3AA9-744E-A45B-819E9F24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1"/>
            <a:ext cx="7960944" cy="6859759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3837993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3837993 w 6125882"/>
              <a:gd name="connsiteY4" fmla="*/ 0 h 6857998"/>
              <a:gd name="connsiteX0" fmla="*/ 3244301 w 6125882"/>
              <a:gd name="connsiteY0" fmla="*/ 0 h 6868949"/>
              <a:gd name="connsiteX1" fmla="*/ 6125882 w 6125882"/>
              <a:gd name="connsiteY1" fmla="*/ 10951 h 6868949"/>
              <a:gd name="connsiteX2" fmla="*/ 6125882 w 6125882"/>
              <a:gd name="connsiteY2" fmla="*/ 6868949 h 6868949"/>
              <a:gd name="connsiteX3" fmla="*/ 0 w 6125882"/>
              <a:gd name="connsiteY3" fmla="*/ 6856996 h 6868949"/>
              <a:gd name="connsiteX4" fmla="*/ 3244301 w 6125882"/>
              <a:gd name="connsiteY4" fmla="*/ 0 h 6868949"/>
              <a:gd name="connsiteX0" fmla="*/ 3010169 w 6125882"/>
              <a:gd name="connsiteY0" fmla="*/ 0 h 6868949"/>
              <a:gd name="connsiteX1" fmla="*/ 6125882 w 6125882"/>
              <a:gd name="connsiteY1" fmla="*/ 10951 h 6868949"/>
              <a:gd name="connsiteX2" fmla="*/ 6125882 w 6125882"/>
              <a:gd name="connsiteY2" fmla="*/ 6868949 h 6868949"/>
              <a:gd name="connsiteX3" fmla="*/ 0 w 6125882"/>
              <a:gd name="connsiteY3" fmla="*/ 6856996 h 6868949"/>
              <a:gd name="connsiteX4" fmla="*/ 3010169 w 6125882"/>
              <a:gd name="connsiteY4" fmla="*/ 0 h 6868949"/>
              <a:gd name="connsiteX0" fmla="*/ 2951635 w 6067348"/>
              <a:gd name="connsiteY0" fmla="*/ 0 h 6868949"/>
              <a:gd name="connsiteX1" fmla="*/ 6067348 w 6067348"/>
              <a:gd name="connsiteY1" fmla="*/ 10951 h 6868949"/>
              <a:gd name="connsiteX2" fmla="*/ 6067348 w 6067348"/>
              <a:gd name="connsiteY2" fmla="*/ 6868949 h 6868949"/>
              <a:gd name="connsiteX3" fmla="*/ 0 w 6067348"/>
              <a:gd name="connsiteY3" fmla="*/ 6867946 h 6868949"/>
              <a:gd name="connsiteX4" fmla="*/ 2951635 w 6067348"/>
              <a:gd name="connsiteY4" fmla="*/ 0 h 6868949"/>
              <a:gd name="connsiteX0" fmla="*/ 2762929 w 6067348"/>
              <a:gd name="connsiteY0" fmla="*/ 0 h 6859759"/>
              <a:gd name="connsiteX1" fmla="*/ 6067348 w 6067348"/>
              <a:gd name="connsiteY1" fmla="*/ 1761 h 6859759"/>
              <a:gd name="connsiteX2" fmla="*/ 6067348 w 6067348"/>
              <a:gd name="connsiteY2" fmla="*/ 6859759 h 6859759"/>
              <a:gd name="connsiteX3" fmla="*/ 0 w 6067348"/>
              <a:gd name="connsiteY3" fmla="*/ 6858756 h 6859759"/>
              <a:gd name="connsiteX4" fmla="*/ 2762929 w 6067348"/>
              <a:gd name="connsiteY4" fmla="*/ 0 h 6859759"/>
              <a:gd name="connsiteX0" fmla="*/ 2675315 w 6067348"/>
              <a:gd name="connsiteY0" fmla="*/ 0 h 6859759"/>
              <a:gd name="connsiteX1" fmla="*/ 6067348 w 6067348"/>
              <a:gd name="connsiteY1" fmla="*/ 1761 h 6859759"/>
              <a:gd name="connsiteX2" fmla="*/ 6067348 w 6067348"/>
              <a:gd name="connsiteY2" fmla="*/ 6859759 h 6859759"/>
              <a:gd name="connsiteX3" fmla="*/ 0 w 6067348"/>
              <a:gd name="connsiteY3" fmla="*/ 6858756 h 6859759"/>
              <a:gd name="connsiteX4" fmla="*/ 2675315 w 6067348"/>
              <a:gd name="connsiteY4" fmla="*/ 0 h 6859759"/>
              <a:gd name="connsiteX0" fmla="*/ 2446171 w 5838204"/>
              <a:gd name="connsiteY0" fmla="*/ 0 h 6859759"/>
              <a:gd name="connsiteX1" fmla="*/ 5838204 w 5838204"/>
              <a:gd name="connsiteY1" fmla="*/ 1761 h 6859759"/>
              <a:gd name="connsiteX2" fmla="*/ 5838204 w 5838204"/>
              <a:gd name="connsiteY2" fmla="*/ 6859759 h 6859759"/>
              <a:gd name="connsiteX3" fmla="*/ 0 w 5838204"/>
              <a:gd name="connsiteY3" fmla="*/ 6858756 h 6859759"/>
              <a:gd name="connsiteX4" fmla="*/ 2446171 w 5838204"/>
              <a:gd name="connsiteY4" fmla="*/ 0 h 6859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38204" h="6859759">
                <a:moveTo>
                  <a:pt x="2446171" y="0"/>
                </a:moveTo>
                <a:lnTo>
                  <a:pt x="5838204" y="1761"/>
                </a:lnTo>
                <a:lnTo>
                  <a:pt x="5838204" y="6859759"/>
                </a:lnTo>
                <a:lnTo>
                  <a:pt x="0" y="6858756"/>
                </a:lnTo>
                <a:lnTo>
                  <a:pt x="2446171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530DB72-B142-BB47-9ECE-4755D7315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350" y="541964"/>
            <a:ext cx="4768938" cy="38186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dirty="0"/>
              <a:t>Effective team working and communication (BMSW4002_BIRM)</a:t>
            </a:r>
          </a:p>
        </p:txBody>
      </p:sp>
      <p:cxnSp>
        <p:nvCxnSpPr>
          <p:cNvPr id="14" name="Straight Connector 27">
            <a:extLst>
              <a:ext uri="{FF2B5EF4-FFF2-40B4-BE49-F238E27FC236}">
                <a16:creationId xmlns:a16="http://schemas.microsoft.com/office/drawing/2014/main" id="{45C51C1D-26A1-E44C-AD44-F8B9AA1A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1187" y="10631"/>
            <a:ext cx="876073" cy="68580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29">
            <a:extLst>
              <a:ext uri="{FF2B5EF4-FFF2-40B4-BE49-F238E27FC236}">
                <a16:creationId xmlns:a16="http://schemas.microsoft.com/office/drawing/2014/main" id="{5AA3FBE6-EBB4-984B-8A17-19E099A77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9307961" y="640726"/>
            <a:ext cx="2884039" cy="621727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31">
            <a:extLst>
              <a:ext uri="{FF2B5EF4-FFF2-40B4-BE49-F238E27FC236}">
                <a16:creationId xmlns:a16="http://schemas.microsoft.com/office/drawing/2014/main" id="{3123A9DC-1C5B-3143-B49A-D8E8B068B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34086" y="0"/>
            <a:ext cx="2757914" cy="142520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Graphic 6" descr="Users">
            <a:extLst>
              <a:ext uri="{FF2B5EF4-FFF2-40B4-BE49-F238E27FC236}">
                <a16:creationId xmlns:a16="http://schemas.microsoft.com/office/drawing/2014/main" id="{41AD19BA-3717-0743-9B0D-CB94C618C2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0" y="651981"/>
            <a:ext cx="5562600" cy="55626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9999117-C681-414A-BB4C-0E038CDB5A9F}"/>
              </a:ext>
            </a:extLst>
          </p:cNvPr>
          <p:cNvSpPr txBox="1"/>
          <p:nvPr/>
        </p:nvSpPr>
        <p:spPr>
          <a:xfrm>
            <a:off x="1856509" y="4433455"/>
            <a:ext cx="313112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Huma Shamas 2030024</a:t>
            </a:r>
            <a:endParaRPr lang="en-US" dirty="0"/>
          </a:p>
          <a:p>
            <a:r>
              <a:rPr lang="en-GB" dirty="0" err="1"/>
              <a:t>Janhara</a:t>
            </a:r>
            <a:r>
              <a:rPr lang="en-GB" dirty="0"/>
              <a:t> Bibi 2025745</a:t>
            </a:r>
          </a:p>
          <a:p>
            <a:r>
              <a:rPr lang="en-GB" dirty="0"/>
              <a:t>Saima Faser 2108665</a:t>
            </a:r>
          </a:p>
        </p:txBody>
      </p:sp>
    </p:spTree>
    <p:extLst>
      <p:ext uri="{BB962C8B-B14F-4D97-AF65-F5344CB8AC3E}">
        <p14:creationId xmlns:p14="http://schemas.microsoft.com/office/powerpoint/2010/main" val="40824863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9">
            <a:extLst>
              <a:ext uri="{FF2B5EF4-FFF2-40B4-BE49-F238E27FC236}">
                <a16:creationId xmlns:a16="http://schemas.microsoft.com/office/drawing/2014/main" id="{F506D1F5-092A-3945-BEFA-ADF64261F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57129842-DD00-4A43-848B-BE661F9B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3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13">
            <a:extLst>
              <a:ext uri="{FF2B5EF4-FFF2-40B4-BE49-F238E27FC236}">
                <a16:creationId xmlns:a16="http://schemas.microsoft.com/office/drawing/2014/main" id="{3AB38CE1-29AA-F742-958D-22C54326D3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15">
            <a:extLst>
              <a:ext uri="{FF2B5EF4-FFF2-40B4-BE49-F238E27FC236}">
                <a16:creationId xmlns:a16="http://schemas.microsoft.com/office/drawing/2014/main" id="{A7931A74-B4AB-B344-81FC-26698A5FD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78117" y="0"/>
            <a:ext cx="340591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17">
            <a:extLst>
              <a:ext uri="{FF2B5EF4-FFF2-40B4-BE49-F238E27FC236}">
                <a16:creationId xmlns:a16="http://schemas.microsoft.com/office/drawing/2014/main" id="{DD724E62-CB43-2649-A198-2762182DF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1299548"/>
            <a:ext cx="1769035" cy="69557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19">
            <a:extLst>
              <a:ext uri="{FF2B5EF4-FFF2-40B4-BE49-F238E27FC236}">
                <a16:creationId xmlns:a16="http://schemas.microsoft.com/office/drawing/2014/main" id="{44E013E9-F5BF-894D-B0B0-283940C28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1150" y="1171094"/>
            <a:ext cx="4860850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21">
            <a:extLst>
              <a:ext uri="{FF2B5EF4-FFF2-40B4-BE49-F238E27FC236}">
                <a16:creationId xmlns:a16="http://schemas.microsoft.com/office/drawing/2014/main" id="{B034F31D-DFB5-A849-A9E7-86C6FE8D9C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68704" y="0"/>
            <a:ext cx="2147217" cy="199511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845E8C3F-588E-6140-84D3-98B2C8C5E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399"/>
            <a:ext cx="8279559" cy="1095565"/>
          </a:xfrm>
        </p:spPr>
        <p:txBody>
          <a:bodyPr anchor="ctr">
            <a:normAutofit/>
          </a:bodyPr>
          <a:lstStyle/>
          <a:p>
            <a:r>
              <a:rPr lang="en-GB" i="0" dirty="0"/>
              <a:t>Introduction</a:t>
            </a:r>
          </a:p>
        </p:txBody>
      </p:sp>
      <p:cxnSp>
        <p:nvCxnSpPr>
          <p:cNvPr id="12" name="Straight Connector 23">
            <a:extLst>
              <a:ext uri="{FF2B5EF4-FFF2-40B4-BE49-F238E27FC236}">
                <a16:creationId xmlns:a16="http://schemas.microsoft.com/office/drawing/2014/main" id="{020D07A3-444F-3446-A66E-E5C340DB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94353" y="-14436"/>
            <a:ext cx="239059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F183FAD1-34F0-E343-BFD9-A6BAFB536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416196"/>
            <a:ext cx="7492327" cy="3908405"/>
          </a:xfrm>
        </p:spPr>
        <p:txBody>
          <a:bodyPr anchor="ctr">
            <a:normAutofit lnSpcReduction="10000"/>
          </a:bodyPr>
          <a:lstStyle/>
          <a:p>
            <a:r>
              <a:rPr lang="en-GB" sz="3200" dirty="0"/>
              <a:t>Addressing lack of effective communication at Rainbow Children’s Hospital</a:t>
            </a:r>
          </a:p>
          <a:p>
            <a:r>
              <a:rPr lang="en-GB" sz="3200" dirty="0"/>
              <a:t>We will be discussing…</a:t>
            </a:r>
          </a:p>
          <a:p>
            <a:pPr lvl="1"/>
            <a:r>
              <a:rPr lang="en-GB" sz="2800" dirty="0"/>
              <a:t>Models of Communication</a:t>
            </a:r>
          </a:p>
          <a:p>
            <a:pPr lvl="1"/>
            <a:r>
              <a:rPr lang="en-GB" sz="2800" dirty="0"/>
              <a:t>Channels of Communication and related improvements</a:t>
            </a:r>
          </a:p>
          <a:p>
            <a:pPr lvl="1"/>
            <a:r>
              <a:rPr lang="en-GB" sz="2800" dirty="0"/>
              <a:t>Types of Communication Barriers</a:t>
            </a:r>
          </a:p>
          <a:p>
            <a:pPr lvl="1"/>
            <a:r>
              <a:rPr lang="en-GB" sz="2800" dirty="0"/>
              <a:t>Impact of Effective Communication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3BDA499-ABC1-A048-9B6C-4AB5BEA705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0334" y="2617216"/>
            <a:ext cx="2478266" cy="1493155"/>
          </a:xfrm>
          <a:prstGeom prst="rect">
            <a:avLst/>
          </a:prstGeom>
        </p:spPr>
      </p:pic>
      <p:pic>
        <p:nvPicPr>
          <p:cNvPr id="15" name="Picture 14" descr="Shape, circle&#10;&#10;Description automatically generated">
            <a:extLst>
              <a:ext uri="{FF2B5EF4-FFF2-40B4-BE49-F238E27FC236}">
                <a16:creationId xmlns:a16="http://schemas.microsoft.com/office/drawing/2014/main" id="{539F462C-A8FC-774F-83BC-33B184B72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4530" y="4831197"/>
            <a:ext cx="2478266" cy="1239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3353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94187-01AE-6F4F-B336-1600E6066A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000" y="1554630"/>
            <a:ext cx="5015638" cy="1969770"/>
          </a:xfrm>
        </p:spPr>
        <p:txBody>
          <a:bodyPr>
            <a:normAutofit/>
          </a:bodyPr>
          <a:lstStyle/>
          <a:p>
            <a:r>
              <a:rPr lang="en-US"/>
              <a:t>Theories of team models</a:t>
            </a:r>
          </a:p>
        </p:txBody>
      </p:sp>
      <p:pic>
        <p:nvPicPr>
          <p:cNvPr id="46" name="Video 45">
            <a:extLst>
              <a:ext uri="{FF2B5EF4-FFF2-40B4-BE49-F238E27FC236}">
                <a16:creationId xmlns:a16="http://schemas.microsoft.com/office/drawing/2014/main" id="{F374852F-064A-EBEA-45B1-83AA3F55509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59" r="-1" b="-1"/>
          <a:stretch/>
        </p:blipFill>
        <p:spPr>
          <a:xfrm>
            <a:off x="720000" y="2017909"/>
            <a:ext cx="5014800" cy="2813519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25155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6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A28DDC4-6832-244C-BEEA-45E0F24C6863}"/>
              </a:ext>
            </a:extLst>
          </p:cNvPr>
          <p:cNvSpPr txBox="1"/>
          <p:nvPr/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Shanon and Weaver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6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6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6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6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6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6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6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6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5" name="Picture 1" descr="page2image3116733008">
            <a:extLst>
              <a:ext uri="{FF2B5EF4-FFF2-40B4-BE49-F238E27FC236}">
                <a16:creationId xmlns:a16="http://schemas.microsoft.com/office/drawing/2014/main" id="{D7B26B2A-EC33-B340-A44E-699EE0BC38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38600" y="1450550"/>
            <a:ext cx="7188199" cy="3953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67065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C5B9C-9DE2-A247-B4CB-299ADD8B4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Berlo’s</a:t>
            </a:r>
            <a:r>
              <a:rPr lang="en-US" dirty="0"/>
              <a:t> model of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CA329-D8F1-3244-BF46-D004699E4F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/>
              <a:t>Berlo’s</a:t>
            </a:r>
            <a:r>
              <a:rPr lang="en-US" dirty="0"/>
              <a:t> communication model has four main components. Which are:</a:t>
            </a:r>
          </a:p>
          <a:p>
            <a:r>
              <a:rPr lang="en-US" dirty="0"/>
              <a:t>Sender</a:t>
            </a:r>
          </a:p>
          <a:p>
            <a:r>
              <a:rPr lang="en-US" dirty="0"/>
              <a:t>Message</a:t>
            </a:r>
          </a:p>
          <a:p>
            <a:r>
              <a:rPr lang="en-US" dirty="0"/>
              <a:t>Channel</a:t>
            </a:r>
          </a:p>
          <a:p>
            <a:r>
              <a:rPr lang="en-US" dirty="0"/>
              <a:t>Receiver </a:t>
            </a:r>
          </a:p>
        </p:txBody>
      </p:sp>
    </p:spTree>
    <p:extLst>
      <p:ext uri="{BB962C8B-B14F-4D97-AF65-F5344CB8AC3E}">
        <p14:creationId xmlns:p14="http://schemas.microsoft.com/office/powerpoint/2010/main" val="2730469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5520" y="188640"/>
            <a:ext cx="8641334" cy="5472608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2289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1DE94-0CD3-3E40-9D6A-330B221FD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Schramm’s interactive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0E775-CD05-7048-AFBA-76B0260BF9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Schramm’s model is an extension of Shannon-Weaver. </a:t>
            </a:r>
          </a:p>
          <a:p>
            <a:r>
              <a:rPr lang="en-US" dirty="0"/>
              <a:t>This process highlights the process of encoding and decoding the message.</a:t>
            </a:r>
          </a:p>
          <a:p>
            <a:r>
              <a:rPr lang="en-US" dirty="0"/>
              <a:t>This is to way process between the sender and the receiver. </a:t>
            </a:r>
          </a:p>
          <a:p>
            <a:r>
              <a:rPr lang="en-US" dirty="0"/>
              <a:t>This model receives FEEDBACK from the recipient.  </a:t>
            </a:r>
          </a:p>
        </p:txBody>
      </p:sp>
    </p:spTree>
    <p:extLst>
      <p:ext uri="{BB962C8B-B14F-4D97-AF65-F5344CB8AC3E}">
        <p14:creationId xmlns:p14="http://schemas.microsoft.com/office/powerpoint/2010/main" val="1665770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Schramm’s Interactive Model</a:t>
            </a:r>
          </a:p>
        </p:txBody>
      </p:sp>
      <p:pic>
        <p:nvPicPr>
          <p:cNvPr id="4" name="Picture 3" descr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1436" y="1556792"/>
            <a:ext cx="8767053" cy="403244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391432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63">
            <a:extLst>
              <a:ext uri="{FF2B5EF4-FFF2-40B4-BE49-F238E27FC236}">
                <a16:creationId xmlns:a16="http://schemas.microsoft.com/office/drawing/2014/main" id="{5DCE4DB8-6DF3-2E4A-BA1E-E92C1E556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65">
            <a:extLst>
              <a:ext uri="{FF2B5EF4-FFF2-40B4-BE49-F238E27FC236}">
                <a16:creationId xmlns:a16="http://schemas.microsoft.com/office/drawing/2014/main" id="{FBEAEEF0-2EFF-574D-B5EC-3BF0A3834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Oval 2">
            <a:extLst>
              <a:ext uri="{FF2B5EF4-FFF2-40B4-BE49-F238E27FC236}">
                <a16:creationId xmlns:a16="http://schemas.microsoft.com/office/drawing/2014/main" id="{7916D525-8AE2-DC4C-8A50-CE04B3062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3679" y="0"/>
            <a:ext cx="2315058" cy="1533849"/>
          </a:xfrm>
          <a:custGeom>
            <a:avLst/>
            <a:gdLst>
              <a:gd name="connsiteX0" fmla="*/ 67919 w 2315058"/>
              <a:gd name="connsiteY0" fmla="*/ 0 h 1533849"/>
              <a:gd name="connsiteX1" fmla="*/ 2247140 w 2315058"/>
              <a:gd name="connsiteY1" fmla="*/ 0 h 1533849"/>
              <a:gd name="connsiteX2" fmla="*/ 2291541 w 2315058"/>
              <a:gd name="connsiteY2" fmla="*/ 143038 h 1533849"/>
              <a:gd name="connsiteX3" fmla="*/ 2315058 w 2315058"/>
              <a:gd name="connsiteY3" fmla="*/ 376320 h 1533849"/>
              <a:gd name="connsiteX4" fmla="*/ 1157529 w 2315058"/>
              <a:gd name="connsiteY4" fmla="*/ 1533849 h 1533849"/>
              <a:gd name="connsiteX5" fmla="*/ 0 w 2315058"/>
              <a:gd name="connsiteY5" fmla="*/ 376320 h 1533849"/>
              <a:gd name="connsiteX6" fmla="*/ 23517 w 2315058"/>
              <a:gd name="connsiteY6" fmla="*/ 143038 h 15338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15058" h="1533849">
                <a:moveTo>
                  <a:pt x="67919" y="0"/>
                </a:moveTo>
                <a:lnTo>
                  <a:pt x="2247140" y="0"/>
                </a:lnTo>
                <a:lnTo>
                  <a:pt x="2291541" y="143038"/>
                </a:lnTo>
                <a:cubicBezTo>
                  <a:pt x="2306961" y="218390"/>
                  <a:pt x="2315058" y="296409"/>
                  <a:pt x="2315058" y="376320"/>
                </a:cubicBezTo>
                <a:cubicBezTo>
                  <a:pt x="2315058" y="1015606"/>
                  <a:pt x="1796815" y="1533849"/>
                  <a:pt x="1157529" y="1533849"/>
                </a:cubicBezTo>
                <a:cubicBezTo>
                  <a:pt x="518244" y="1533849"/>
                  <a:pt x="0" y="1015606"/>
                  <a:pt x="0" y="376320"/>
                </a:cubicBezTo>
                <a:cubicBezTo>
                  <a:pt x="0" y="296409"/>
                  <a:pt x="8098" y="218390"/>
                  <a:pt x="23517" y="143038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9">
            <a:extLst>
              <a:ext uri="{FF2B5EF4-FFF2-40B4-BE49-F238E27FC236}">
                <a16:creationId xmlns:a16="http://schemas.microsoft.com/office/drawing/2014/main" id="{1AC4F83F-2427-304E-944A-A8CB6AA06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4832" t="41008" r="13582" b="10443"/>
          <a:stretch/>
        </p:blipFill>
        <p:spPr>
          <a:xfrm>
            <a:off x="5730117" y="0"/>
            <a:ext cx="2196839" cy="1524974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BF70F58-4DCE-9344-9817-A02CE9AAC136}"/>
              </a:ext>
            </a:extLst>
          </p:cNvPr>
          <p:cNvSpPr txBox="1">
            <a:spLocks/>
          </p:cNvSpPr>
          <p:nvPr/>
        </p:nvSpPr>
        <p:spPr>
          <a:xfrm>
            <a:off x="777239" y="1122363"/>
            <a:ext cx="5047488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/>
              <a:t>The Channels of communications used by the organisation</a:t>
            </a:r>
          </a:p>
        </p:txBody>
      </p:sp>
      <p:grpSp>
        <p:nvGrpSpPr>
          <p:cNvPr id="9" name="Decorative circles">
            <a:extLst>
              <a:ext uri="{FF2B5EF4-FFF2-40B4-BE49-F238E27FC236}">
                <a16:creationId xmlns:a16="http://schemas.microsoft.com/office/drawing/2014/main" id="{2DF1F6B7-EF82-5F45-AA5F-5CE8B18CE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05126" y="310026"/>
            <a:ext cx="896531" cy="5965317"/>
            <a:chOff x="8105126" y="310026"/>
            <a:chExt cx="896531" cy="5965317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CCF5D4BF-3EE7-9A42-8288-81E70B109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14834" y="5969563"/>
              <a:ext cx="305780" cy="3057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BEC5324-5625-8241-ABDE-2B3F48DDC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05126" y="573568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B9C3EA8-E70D-1E4B-BF3F-5E21BC1EC6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08481" y="310026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75">
              <a:extLst>
                <a:ext uri="{FF2B5EF4-FFF2-40B4-BE49-F238E27FC236}">
                  <a16:creationId xmlns:a16="http://schemas.microsoft.com/office/drawing/2014/main" id="{D8B48683-BC35-BA45-AF47-FEBF72597B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35216" y="735547"/>
              <a:ext cx="466441" cy="466441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4" name="Picture 13" descr="Close up shot of connecting patterns">
            <a:extLst>
              <a:ext uri="{FF2B5EF4-FFF2-40B4-BE49-F238E27FC236}">
                <a16:creationId xmlns:a16="http://schemas.microsoft.com/office/drawing/2014/main" id="{32FD61D6-A665-E34D-8F1D-9742285D11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857" r="9766" b="-3"/>
          <a:stretch/>
        </p:blipFill>
        <p:spPr>
          <a:xfrm>
            <a:off x="9609917" y="10"/>
            <a:ext cx="2579034" cy="2619744"/>
          </a:xfrm>
          <a:custGeom>
            <a:avLst/>
            <a:gdLst/>
            <a:ahLst/>
            <a:cxnLst/>
            <a:rect l="l" t="t" r="r" b="b"/>
            <a:pathLst>
              <a:path w="2579034" h="2619754">
                <a:moveTo>
                  <a:pt x="455682" y="0"/>
                </a:moveTo>
                <a:lnTo>
                  <a:pt x="2579034" y="0"/>
                </a:lnTo>
                <a:lnTo>
                  <a:pt x="2579034" y="2202359"/>
                </a:lnTo>
                <a:lnTo>
                  <a:pt x="2504372" y="2270216"/>
                </a:lnTo>
                <a:cubicBezTo>
                  <a:pt x="2239776" y="2488580"/>
                  <a:pt x="1900558" y="2619754"/>
                  <a:pt x="1530703" y="2619754"/>
                </a:cubicBezTo>
                <a:cubicBezTo>
                  <a:pt x="685318" y="2619754"/>
                  <a:pt x="0" y="1934436"/>
                  <a:pt x="0" y="1089051"/>
                </a:cubicBezTo>
                <a:cubicBezTo>
                  <a:pt x="0" y="666360"/>
                  <a:pt x="171330" y="283684"/>
                  <a:pt x="448332" y="6680"/>
                </a:cubicBezTo>
                <a:close/>
              </a:path>
            </a:pathLst>
          </a:custGeom>
        </p:spPr>
      </p:pic>
      <p:sp>
        <p:nvSpPr>
          <p:cNvPr id="15" name="Oval 3">
            <a:extLst>
              <a:ext uri="{FF2B5EF4-FFF2-40B4-BE49-F238E27FC236}">
                <a16:creationId xmlns:a16="http://schemas.microsoft.com/office/drawing/2014/main" id="{EF819269-D3E8-424F-B8B8-7795C4FFD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02210" y="4258198"/>
            <a:ext cx="2142460" cy="214246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6" name="Picture 7">
            <a:extLst>
              <a:ext uri="{FF2B5EF4-FFF2-40B4-BE49-F238E27FC236}">
                <a16:creationId xmlns:a16="http://schemas.microsoft.com/office/drawing/2014/main" id="{C2C71130-C875-7240-8A23-B78E36EBF7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2" b="-2"/>
          <a:stretch/>
        </p:blipFill>
        <p:spPr>
          <a:xfrm>
            <a:off x="6417778" y="1470499"/>
            <a:ext cx="3615672" cy="3615672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17" name="Graphic 79">
            <a:extLst>
              <a:ext uri="{FF2B5EF4-FFF2-40B4-BE49-F238E27FC236}">
                <a16:creationId xmlns:a16="http://schemas.microsoft.com/office/drawing/2014/main" id="{DD1A352C-8A3F-864E-A997-2E596493B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702209" y="4258198"/>
            <a:ext cx="2142460" cy="214246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317B38B-6902-7E47-9366-5B055894C251}"/>
              </a:ext>
            </a:extLst>
          </p:cNvPr>
          <p:cNvSpPr txBox="1"/>
          <p:nvPr/>
        </p:nvSpPr>
        <p:spPr>
          <a:xfrm flipV="1">
            <a:off x="8666480" y="-1794748"/>
            <a:ext cx="35153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 dirty="0"/>
              <a:t>Click to add text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564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0F9A8DE-5BA7-0B43-B69C-3D1BA9B4C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2550" y="456478"/>
            <a:ext cx="8219256" cy="981604"/>
          </a:xfrm>
        </p:spPr>
        <p:txBody>
          <a:bodyPr>
            <a:normAutofit/>
          </a:bodyPr>
          <a:lstStyle/>
          <a:p>
            <a:r>
              <a:rPr lang="en-GB" altLang="en-US" sz="49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Channels of communication</a:t>
            </a:r>
          </a:p>
        </p:txBody>
      </p:sp>
      <p:pic>
        <p:nvPicPr>
          <p:cNvPr id="5" name="Picture 4" descr="internal communications">
            <a:extLst>
              <a:ext uri="{FF2B5EF4-FFF2-40B4-BE49-F238E27FC236}">
                <a16:creationId xmlns:a16="http://schemas.microsoft.com/office/drawing/2014/main" id="{CDAB9BB3-7509-9044-9C34-B25DCC8DD1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0201" y="1844301"/>
            <a:ext cx="5564149" cy="44434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irc_mi" descr="3-1externalcommunications_000">
            <a:extLst>
              <a:ext uri="{FF2B5EF4-FFF2-40B4-BE49-F238E27FC236}">
                <a16:creationId xmlns:a16="http://schemas.microsoft.com/office/drawing/2014/main" id="{5126241B-C65F-304D-B6D4-39B8BA52E6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70814" y="1817797"/>
            <a:ext cx="5965106" cy="44338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D402C1E-7CD6-F747-AE13-24DA0B80D12B}"/>
              </a:ext>
            </a:extLst>
          </p:cNvPr>
          <p:cNvSpPr txBox="1"/>
          <p:nvPr/>
        </p:nvSpPr>
        <p:spPr>
          <a:xfrm>
            <a:off x="1316906" y="1579370"/>
            <a:ext cx="8724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070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0F26FD29-0B00-864A-AB8E-5D6312C37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3" descr="Diagram&#10;&#10;Description automatically generated">
            <a:extLst>
              <a:ext uri="{FF2B5EF4-FFF2-40B4-BE49-F238E27FC236}">
                <a16:creationId xmlns:a16="http://schemas.microsoft.com/office/drawing/2014/main" id="{F4569257-E5C5-AD44-8097-8167A7B1EF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9836" b="15164"/>
          <a:stretch/>
        </p:blipFill>
        <p:spPr>
          <a:xfrm>
            <a:off x="3679116" y="538731"/>
            <a:ext cx="8512884" cy="47884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543D76B-5E1A-BE4F-9CA5-29DF3B5557A5}"/>
              </a:ext>
            </a:extLst>
          </p:cNvPr>
          <p:cNvSpPr txBox="1"/>
          <p:nvPr/>
        </p:nvSpPr>
        <p:spPr>
          <a:xfrm>
            <a:off x="134471" y="411479"/>
            <a:ext cx="420892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 system or a method that is used for communicating with other people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High richness</a:t>
            </a:r>
          </a:p>
          <a:p>
            <a:r>
              <a:rPr lang="en-GB" sz="2000" b="1" dirty="0"/>
              <a:t> is non routine communication are likely to be complicated and a potential of misunderstanding.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Low richness</a:t>
            </a:r>
          </a:p>
          <a:p>
            <a:r>
              <a:rPr lang="en-GB" sz="2000" b="1" dirty="0"/>
              <a:t>Suitable for routine messages are straightforward, channels low in richness can carry them efficiently.</a:t>
            </a:r>
          </a:p>
          <a:p>
            <a:endParaRPr lang="en-GB" sz="2000" b="1" dirty="0"/>
          </a:p>
          <a:p>
            <a:endParaRPr lang="en-GB" sz="2000" b="1" dirty="0"/>
          </a:p>
          <a:p>
            <a:r>
              <a:rPr lang="en-GB" sz="2000" b="1" dirty="0">
                <a:solidFill>
                  <a:schemeClr val="bg1"/>
                </a:solidFill>
              </a:rPr>
              <a:t>Rayudu, 2009, p10)</a:t>
            </a:r>
            <a:endParaRPr lang="en-GB" sz="2000" b="1" dirty="0"/>
          </a:p>
          <a:p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1395109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EA830E3C-4AE4-604E-8295-164A2EC22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D53FC2B-DE45-6249-9E89-9DA7E7CE8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6" name="Decorative Circles">
            <a:extLst>
              <a:ext uri="{FF2B5EF4-FFF2-40B4-BE49-F238E27FC236}">
                <a16:creationId xmlns:a16="http://schemas.microsoft.com/office/drawing/2014/main" id="{776F74F2-D979-0A4B-B0AC-86D4AD20D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C06FCD83-6950-664B-9AED-0BF52C9B8F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8043406C-8A41-1349-A550-065C3D7384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999407A6-6EA6-B144-83E3-39C00B38B5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E3CA719-ACE6-C948-8950-C226EF40E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66ED0694-9658-3644-A895-1A38CD5534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C70F2BA-24FD-094A-BE10-9FBF29587D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AC94004-7EE9-804A-995A-4D2AC3C806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4907DE1-F61B-D145-8D87-1BB2F4F1A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ED45584-8BAE-9A41-B5D5-99A6E89DF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D382BCE6-75E5-5E4A-86BB-8850BD7EF1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52">
              <a:extLst>
                <a:ext uri="{FF2B5EF4-FFF2-40B4-BE49-F238E27FC236}">
                  <a16:creationId xmlns:a16="http://schemas.microsoft.com/office/drawing/2014/main" id="{FCB80809-19FA-1943-A16B-EE0027A67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8" name="Freeform: Shape 53">
              <a:extLst>
                <a:ext uri="{FF2B5EF4-FFF2-40B4-BE49-F238E27FC236}">
                  <a16:creationId xmlns:a16="http://schemas.microsoft.com/office/drawing/2014/main" id="{41C59269-22E4-1F43-8994-0D7F143284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9" name="Freeform: Shape 54">
              <a:extLst>
                <a:ext uri="{FF2B5EF4-FFF2-40B4-BE49-F238E27FC236}">
                  <a16:creationId xmlns:a16="http://schemas.microsoft.com/office/drawing/2014/main" id="{BAE74E2F-3BF4-0B44-963C-7E445C7E1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DF5336E-DB16-D042-83A1-A54CEC812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56">
              <a:extLst>
                <a:ext uri="{FF2B5EF4-FFF2-40B4-BE49-F238E27FC236}">
                  <a16:creationId xmlns:a16="http://schemas.microsoft.com/office/drawing/2014/main" id="{9A5DD9FC-B7DD-0341-9A98-292E33455F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D6B6DE4-80AB-F54E-8FE2-03F113DEB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3" name="Picture 5">
            <a:extLst>
              <a:ext uri="{FF2B5EF4-FFF2-40B4-BE49-F238E27FC236}">
                <a16:creationId xmlns:a16="http://schemas.microsoft.com/office/drawing/2014/main" id="{0130E593-8249-9146-B9FA-AEC0855F91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/>
          </a:blip>
          <a:srcRect l="13"/>
          <a:stretch/>
        </p:blipFill>
        <p:spPr>
          <a:xfrm>
            <a:off x="20" y="10"/>
            <a:ext cx="12190456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E9A496B2-A925-A248-A59F-5B91234CFC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493446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itle 2">
            <a:extLst>
              <a:ext uri="{FF2B5EF4-FFF2-40B4-BE49-F238E27FC236}">
                <a16:creationId xmlns:a16="http://schemas.microsoft.com/office/drawing/2014/main" id="{FB9451B2-1EB3-264C-9C76-00A51DC93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143294"/>
            <a:ext cx="9923708" cy="10201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>
                <a:solidFill>
                  <a:srgbClr val="FFFFFF"/>
                </a:solidFill>
              </a:rPr>
              <a:t>Channels that are used to improve communication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3925895-6F56-6341-BAC8-EB998574F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65714" y="236341"/>
            <a:ext cx="113367" cy="113367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3A6ED758-B276-C945-92C7-C8F0D3D23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4840" y="538627"/>
            <a:ext cx="94160" cy="94160"/>
          </a:xfrm>
          <a:prstGeom prst="ellipse">
            <a:avLst/>
          </a:prstGeom>
          <a:solidFill>
            <a:schemeClr val="tx2">
              <a:lumMod val="50000"/>
              <a:lumOff val="50000"/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80C7A011-B1BF-5C44-98C4-CC00564D9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3509" y="516637"/>
            <a:ext cx="466441" cy="46644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23C039EA-A6AA-E645-AE4F-F0AD25FB7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8803" y="1206077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5B9B70C6-221E-2840-95B9-167BD0956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0142" y="4588038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88B5067C-0323-544B-A073-2BB749D6C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3540" y="6169156"/>
            <a:ext cx="113367" cy="11336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028F5C9C-B261-6740-972E-CCBA9ABD0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42793" y="5536248"/>
            <a:ext cx="800716" cy="800716"/>
          </a:xfrm>
          <a:prstGeom prst="ellipse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76">
            <a:extLst>
              <a:ext uri="{FF2B5EF4-FFF2-40B4-BE49-F238E27FC236}">
                <a16:creationId xmlns:a16="http://schemas.microsoft.com/office/drawing/2014/main" id="{EEA7AF72-DE6E-CD4B-BB0B-531910C9C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02762" y="6299355"/>
            <a:ext cx="489238" cy="558645"/>
          </a:xfrm>
          <a:custGeom>
            <a:avLst/>
            <a:gdLst>
              <a:gd name="connsiteX0" fmla="*/ 1156116 w 3186814"/>
              <a:gd name="connsiteY0" fmla="*/ 0 h 3638922"/>
              <a:gd name="connsiteX1" fmla="*/ 3186814 w 3186814"/>
              <a:gd name="connsiteY1" fmla="*/ 2030698 h 3638922"/>
              <a:gd name="connsiteX2" fmla="*/ 2447829 w 3186814"/>
              <a:gd name="connsiteY2" fmla="*/ 3597684 h 3638922"/>
              <a:gd name="connsiteX3" fmla="*/ 2392682 w 3186814"/>
              <a:gd name="connsiteY3" fmla="*/ 3638922 h 3638922"/>
              <a:gd name="connsiteX4" fmla="*/ 0 w 3186814"/>
              <a:gd name="connsiteY4" fmla="*/ 3638922 h 3638922"/>
              <a:gd name="connsiteX5" fmla="*/ 0 w 3186814"/>
              <a:gd name="connsiteY5" fmla="*/ 362315 h 3638922"/>
              <a:gd name="connsiteX6" fmla="*/ 20733 w 3186814"/>
              <a:gd name="connsiteY6" fmla="*/ 346811 h 3638922"/>
              <a:gd name="connsiteX7" fmla="*/ 1156116 w 3186814"/>
              <a:gd name="connsiteY7" fmla="*/ 0 h 3638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86814" h="3638922">
                <a:moveTo>
                  <a:pt x="1156116" y="0"/>
                </a:moveTo>
                <a:cubicBezTo>
                  <a:pt x="2277640" y="0"/>
                  <a:pt x="3186814" y="909174"/>
                  <a:pt x="3186814" y="2030698"/>
                </a:cubicBezTo>
                <a:cubicBezTo>
                  <a:pt x="3186814" y="2661556"/>
                  <a:pt x="2899146" y="3225224"/>
                  <a:pt x="2447829" y="3597684"/>
                </a:cubicBezTo>
                <a:lnTo>
                  <a:pt x="2392682" y="3638922"/>
                </a:lnTo>
                <a:lnTo>
                  <a:pt x="0" y="3638922"/>
                </a:lnTo>
                <a:lnTo>
                  <a:pt x="0" y="362315"/>
                </a:lnTo>
                <a:lnTo>
                  <a:pt x="20733" y="346811"/>
                </a:lnTo>
                <a:cubicBezTo>
                  <a:pt x="344835" y="127853"/>
                  <a:pt x="735545" y="0"/>
                  <a:pt x="1156116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2096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B2ADE40-572A-EC44-BCF0-9F8F273CF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9921240" cy="1323707"/>
          </a:xfrm>
        </p:spPr>
        <p:txBody>
          <a:bodyPr>
            <a:normAutofit/>
          </a:bodyPr>
          <a:lstStyle/>
          <a:p>
            <a:r>
              <a:rPr lang="en-GB" dirty="0"/>
              <a:t>How to improve face to face communication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AC6731C-A9DA-C043-85EE-DBC6B70A09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1825625"/>
            <a:ext cx="10659110" cy="435133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Face to face communication is more effective then written or audio conversations.</a:t>
            </a:r>
          </a:p>
          <a:p>
            <a:r>
              <a:rPr lang="en-GB" dirty="0"/>
              <a:t>Seeing another allows us to pick on non verbal cues and body language.</a:t>
            </a:r>
          </a:p>
          <a:p>
            <a:r>
              <a:rPr lang="en-GB" dirty="0"/>
              <a:t>Maintain eye contact</a:t>
            </a:r>
          </a:p>
          <a:p>
            <a:r>
              <a:rPr lang="en-GB" dirty="0"/>
              <a:t>Smile</a:t>
            </a:r>
          </a:p>
          <a:p>
            <a:r>
              <a:rPr lang="en-GB" dirty="0"/>
              <a:t>Active Listening (listen before responding)</a:t>
            </a:r>
          </a:p>
          <a:p>
            <a:r>
              <a:rPr lang="en-GB" dirty="0"/>
              <a:t>Body posture (keep an open posture)</a:t>
            </a:r>
          </a:p>
          <a:p>
            <a:r>
              <a:rPr lang="en-GB" dirty="0"/>
              <a:t>Reduce background noise</a:t>
            </a:r>
          </a:p>
          <a:p>
            <a:r>
              <a:rPr lang="en-GB" dirty="0"/>
              <a:t>Respect</a:t>
            </a:r>
          </a:p>
          <a:p>
            <a:r>
              <a:rPr lang="en-GB" dirty="0"/>
              <a:t>Stay relaxed</a:t>
            </a:r>
          </a:p>
          <a:p>
            <a:r>
              <a:rPr lang="en-GB" dirty="0"/>
              <a:t>Facial expressions, body gestures</a:t>
            </a:r>
          </a:p>
          <a:p>
            <a:pPr marL="0" indent="0">
              <a:buNone/>
            </a:pPr>
            <a:r>
              <a:rPr lang="en-GB" dirty="0"/>
              <a:t>(Rayudu, 2009)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349EA2-DBAB-6949-8193-44BFD25779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6244" y="2987039"/>
            <a:ext cx="5218516" cy="3326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622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93157-B75A-C647-A063-3FA749341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Written Communication in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98761-7DE9-8145-8D8F-DCD0F8489D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ensure continuity of care is safely provided everyday</a:t>
            </a:r>
          </a:p>
          <a:p>
            <a:r>
              <a:rPr lang="en-GB" dirty="0"/>
              <a:t>Keep a record of all the care that has been given to the patients</a:t>
            </a:r>
          </a:p>
          <a:p>
            <a:r>
              <a:rPr lang="en-GB" dirty="0"/>
              <a:t>Make sure that there is a accurate record to be used as evidence when there is a complaint</a:t>
            </a:r>
          </a:p>
          <a:p>
            <a:pPr marL="0" indent="0">
              <a:buNone/>
            </a:pPr>
            <a:r>
              <a:rPr lang="en-GB" dirty="0"/>
              <a:t>(Royal College of Nursing)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7347CE-9C7C-D247-A72F-D1DA98B751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73471" y="3136153"/>
            <a:ext cx="2895600" cy="284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4734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B49BA2D-0F6C-FA4B-8CE2-ECCC5FC2F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638174"/>
            <a:ext cx="10529048" cy="1476375"/>
          </a:xfrm>
        </p:spPr>
        <p:txBody>
          <a:bodyPr>
            <a:normAutofit/>
          </a:bodyPr>
          <a:lstStyle/>
          <a:p>
            <a:r>
              <a:rPr lang="en-GB" b="1" i="0" dirty="0"/>
              <a:t>Types of communication barriers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DE969-3973-3048-8DB1-A37F570E0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360" y="2114549"/>
            <a:ext cx="5575999" cy="4190331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A communication barrier is something that stops messages from being received and understood between people 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sz="2400" i="1" dirty="0"/>
          </a:p>
          <a:p>
            <a:pPr>
              <a:lnSpc>
                <a:spcPct val="90000"/>
              </a:lnSpc>
            </a:pPr>
            <a:r>
              <a:rPr lang="en-GB" dirty="0"/>
              <a:t>Common examples of barriers preventing effective communication include: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Filtering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Emotions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Information Overload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Language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Defensiveness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National Culture (</a:t>
            </a:r>
            <a:r>
              <a:rPr lang="en-GB" sz="2400" dirty="0" err="1"/>
              <a:t>Jijo’s</a:t>
            </a:r>
            <a:r>
              <a:rPr lang="en-GB" sz="2400" dirty="0"/>
              <a:t> Skill Factory, 2020)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sz="17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F02E3FD-FB5B-E148-B795-271D99EA8F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8437" y="2888632"/>
            <a:ext cx="5110163" cy="2661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9550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val 16">
            <a:extLst>
              <a:ext uri="{FF2B5EF4-FFF2-40B4-BE49-F238E27FC236}">
                <a16:creationId xmlns:a16="http://schemas.microsoft.com/office/drawing/2014/main" id="{3C016631-612B-7440-8969-BAC70D93B7A3}"/>
              </a:ext>
            </a:extLst>
          </p:cNvPr>
          <p:cNvSpPr/>
          <p:nvPr/>
        </p:nvSpPr>
        <p:spPr>
          <a:xfrm>
            <a:off x="4791075" y="2124075"/>
            <a:ext cx="2609850" cy="2609850"/>
          </a:xfrm>
          <a:prstGeom prst="ellipse">
            <a:avLst/>
          </a:prstGeom>
          <a:ln>
            <a:solidFill>
              <a:schemeClr val="accent4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00" b="1" dirty="0"/>
              <a:t>Barriers to Communication </a:t>
            </a:r>
            <a:endParaRPr lang="en-GB" sz="2400" b="1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31D8DE5-59A5-AC49-A55A-45A1E38BDA1D}"/>
              </a:ext>
            </a:extLst>
          </p:cNvPr>
          <p:cNvSpPr/>
          <p:nvPr/>
        </p:nvSpPr>
        <p:spPr>
          <a:xfrm>
            <a:off x="2762251" y="333375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Filtering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502E70F-306F-A24B-9540-A98774DD7DCC}"/>
              </a:ext>
            </a:extLst>
          </p:cNvPr>
          <p:cNvSpPr/>
          <p:nvPr/>
        </p:nvSpPr>
        <p:spPr>
          <a:xfrm>
            <a:off x="2882792" y="4733925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Information Overload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AC4E5E9-EB73-7945-9514-ECBA28A629E8}"/>
              </a:ext>
            </a:extLst>
          </p:cNvPr>
          <p:cNvSpPr/>
          <p:nvPr/>
        </p:nvSpPr>
        <p:spPr>
          <a:xfrm>
            <a:off x="1276352" y="2533650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Emotions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7508E8E3-9A84-814A-A25C-0871291A0DD8}"/>
              </a:ext>
            </a:extLst>
          </p:cNvPr>
          <p:cNvSpPr/>
          <p:nvPr/>
        </p:nvSpPr>
        <p:spPr>
          <a:xfrm>
            <a:off x="7400925" y="333375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National Culture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EDFEBA3C-24D3-DD4C-BACD-25DC464B3EE8}"/>
              </a:ext>
            </a:extLst>
          </p:cNvPr>
          <p:cNvSpPr/>
          <p:nvPr/>
        </p:nvSpPr>
        <p:spPr>
          <a:xfrm>
            <a:off x="7396480" y="4733925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Defensiveness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053171D1-4032-A04A-8C93-F199856C889E}"/>
              </a:ext>
            </a:extLst>
          </p:cNvPr>
          <p:cNvSpPr/>
          <p:nvPr/>
        </p:nvSpPr>
        <p:spPr>
          <a:xfrm>
            <a:off x="8724900" y="2533650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Language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9A20B479-16A2-D143-A903-A5AEE9BFB460}"/>
              </a:ext>
            </a:extLst>
          </p:cNvPr>
          <p:cNvCxnSpPr>
            <a:cxnSpLocks/>
            <a:stCxn id="18" idx="5"/>
            <a:endCxn id="17" idx="1"/>
          </p:cNvCxnSpPr>
          <p:nvPr/>
        </p:nvCxnSpPr>
        <p:spPr>
          <a:xfrm>
            <a:off x="4493961" y="2008175"/>
            <a:ext cx="679318" cy="498104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C55C20E-7DB5-054C-B714-FAA716B63C25}"/>
              </a:ext>
            </a:extLst>
          </p:cNvPr>
          <p:cNvCxnSpPr>
            <a:cxnSpLocks/>
            <a:endCxn id="17" idx="2"/>
          </p:cNvCxnSpPr>
          <p:nvPr/>
        </p:nvCxnSpPr>
        <p:spPr>
          <a:xfrm flipV="1">
            <a:off x="3305176" y="3429000"/>
            <a:ext cx="1485899" cy="29132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C6FC27F-CDEF-C54E-9F5E-DAB762B55DD1}"/>
              </a:ext>
            </a:extLst>
          </p:cNvPr>
          <p:cNvCxnSpPr>
            <a:cxnSpLocks/>
            <a:stCxn id="19" idx="7"/>
            <a:endCxn id="17" idx="3"/>
          </p:cNvCxnSpPr>
          <p:nvPr/>
        </p:nvCxnSpPr>
        <p:spPr>
          <a:xfrm flipV="1">
            <a:off x="4614502" y="4351721"/>
            <a:ext cx="558777" cy="669554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2633005-8EC4-9043-BAEA-5D687615EF77}"/>
              </a:ext>
            </a:extLst>
          </p:cNvPr>
          <p:cNvCxnSpPr>
            <a:cxnSpLocks/>
            <a:stCxn id="17" idx="7"/>
            <a:endCxn id="21" idx="3"/>
          </p:cNvCxnSpPr>
          <p:nvPr/>
        </p:nvCxnSpPr>
        <p:spPr>
          <a:xfrm flipV="1">
            <a:off x="7018721" y="2008175"/>
            <a:ext cx="679318" cy="498104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8054C30-8C80-2241-AEAF-00A0678C55FC}"/>
              </a:ext>
            </a:extLst>
          </p:cNvPr>
          <p:cNvCxnSpPr>
            <a:cxnSpLocks/>
            <a:stCxn id="17" idx="6"/>
            <a:endCxn id="23" idx="2"/>
          </p:cNvCxnSpPr>
          <p:nvPr/>
        </p:nvCxnSpPr>
        <p:spPr>
          <a:xfrm>
            <a:off x="7400925" y="3429000"/>
            <a:ext cx="1323975" cy="85725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E2A443E7-8983-D240-9183-B1F15A5B4058}"/>
              </a:ext>
            </a:extLst>
          </p:cNvPr>
          <p:cNvCxnSpPr>
            <a:cxnSpLocks/>
            <a:stCxn id="22" idx="1"/>
            <a:endCxn id="17" idx="5"/>
          </p:cNvCxnSpPr>
          <p:nvPr/>
        </p:nvCxnSpPr>
        <p:spPr>
          <a:xfrm flipH="1" flipV="1">
            <a:off x="7018721" y="4351721"/>
            <a:ext cx="674873" cy="669554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45" name="Picture 44">
            <a:extLst>
              <a:ext uri="{FF2B5EF4-FFF2-40B4-BE49-F238E27FC236}">
                <a16:creationId xmlns:a16="http://schemas.microsoft.com/office/drawing/2014/main" id="{85D0F823-CB77-2E40-AB12-636022C9E0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6364" r="90000">
                        <a14:foregroundMark x1="6364" y1="54348" x2="8182" y2="5478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77821" y="1314450"/>
            <a:ext cx="997683" cy="1043033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425F3735-6F9E-264F-8C29-08652A6C377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670" b="78027" l="10000" r="90000">
                        <a14:foregroundMark x1="9901" y1="37143" x2="10644" y2="55000"/>
                        <a14:foregroundMark x1="16584" y1="41071" x2="17822" y2="57500"/>
                        <a14:foregroundMark x1="17822" y1="57500" x2="26980" y2="32857"/>
                        <a14:foregroundMark x1="26980" y1="32857" x2="21287" y2="32143"/>
                        <a14:foregroundMark x1="29703" y1="34286" x2="30941" y2="61071"/>
                        <a14:foregroundMark x1="34901" y1="37143" x2="37871" y2="53214"/>
                        <a14:foregroundMark x1="37871" y1="53214" x2="37871" y2="53571"/>
                        <a14:foregroundMark x1="22030" y1="27143" x2="33911" y2="28571"/>
                        <a14:foregroundMark x1="33911" y1="28571" x2="39109" y2="32500"/>
                        <a14:foregroundMark x1="24010" y1="67857" x2="34901" y2="62857"/>
                        <a14:foregroundMark x1="34901" y1="62857" x2="38119" y2="57857"/>
                        <a14:foregroundMark x1="65099" y1="36429" x2="62624" y2="52500"/>
                        <a14:foregroundMark x1="62624" y1="52500" x2="73515" y2="59643"/>
                        <a14:foregroundMark x1="73515" y1="59643" x2="78218" y2="44643"/>
                        <a14:foregroundMark x1="78218" y1="44643" x2="75743" y2="37857"/>
                        <a14:foregroundMark x1="74505" y1="30714" x2="86386" y2="38571"/>
                        <a14:foregroundMark x1="86386" y1="38571" x2="88614" y2="45714"/>
                        <a14:foregroundMark x1="81436" y1="52143" x2="83663" y2="45714"/>
                        <a14:foregroundMark x1="77228" y1="66071" x2="83168" y2="60000"/>
                      </a14:backgroundRemoval>
                    </a14:imgEffect>
                  </a14:imgLayer>
                </a14:imgProps>
              </a:ext>
            </a:extLst>
          </a:blip>
          <a:srcRect b="13303"/>
          <a:stretch/>
        </p:blipFill>
        <p:spPr>
          <a:xfrm>
            <a:off x="1579059" y="3557402"/>
            <a:ext cx="1423410" cy="855279"/>
          </a:xfrm>
          <a:prstGeom prst="rect">
            <a:avLst/>
          </a:prstGeom>
        </p:spPr>
      </p:pic>
      <p:pic>
        <p:nvPicPr>
          <p:cNvPr id="48" name="Graphic 47" descr="Brain in head">
            <a:extLst>
              <a:ext uri="{FF2B5EF4-FFF2-40B4-BE49-F238E27FC236}">
                <a16:creationId xmlns:a16="http://schemas.microsoft.com/office/drawing/2014/main" id="{18B6F9AA-B263-CD43-AE49-88D751E279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499313" y="5900293"/>
            <a:ext cx="795782" cy="795782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4E7A94ED-8749-374D-A917-AE797673A71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5750" l="10000" r="90000">
                        <a14:foregroundMark x1="30833" y1="79250" x2="33500" y2="94500"/>
                        <a14:foregroundMark x1="33500" y1="94500" x2="35000" y2="95750"/>
                        <a14:backgroundMark x1="82500" y1="35500" x2="79000" y2="37500"/>
                        <a14:backgroundMark x1="79500" y1="37250" x2="75333" y2="40750"/>
                        <a14:backgroundMark x1="74833" y1="41500" x2="71667" y2="43750"/>
                        <a14:backgroundMark x1="71333" y1="32000" x2="68000" y2="36750"/>
                        <a14:backgroundMark x1="68667" y1="36500" x2="67167" y2="37500"/>
                        <a14:backgroundMark x1="67667" y1="37750" x2="67000" y2="38500"/>
                        <a14:backgroundMark x1="73167" y1="53000" x2="74000" y2="52750"/>
                        <a14:backgroundMark x1="24167" y1="55500" x2="26500" y2="56500"/>
                        <a14:backgroundMark x1="25667" y1="56500" x2="27500" y2="56750"/>
                        <a14:backgroundMark x1="26167" y1="56500" x2="27833" y2="565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50710" y="5715000"/>
            <a:ext cx="1320363" cy="880242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87BC91A1-E1FD-8842-B099-81DDAEF7EFB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8798" b="89883" l="8105" r="95508">
                        <a14:foregroundMark x1="87598" y1="53812" x2="92090" y2="53812"/>
                        <a14:foregroundMark x1="95605" y1="52493" x2="95605" y2="52493"/>
                        <a14:foregroundMark x1="71484" y1="28739" x2="68848" y2="29912"/>
                        <a14:foregroundMark x1="69629" y1="20674" x2="79004" y2="28446"/>
                        <a14:foregroundMark x1="79004" y1="28446" x2="79004" y2="28446"/>
                        <a14:foregroundMark x1="78516" y1="33138" x2="82324" y2="31818"/>
                        <a14:foregroundMark x1="32520" y1="11584" x2="43262" y2="14516"/>
                        <a14:foregroundMark x1="43262" y1="14516" x2="44336" y2="23754"/>
                        <a14:foregroundMark x1="44336" y1="23754" x2="43457" y2="26100"/>
                        <a14:foregroundMark x1="42480" y1="28152" x2="43945" y2="34164"/>
                        <a14:foregroundMark x1="47461" y1="29032" x2="46387" y2="16129"/>
                        <a14:foregroundMark x1="23242" y1="14956" x2="23438" y2="24047"/>
                        <a14:foregroundMark x1="23438" y1="24047" x2="26758" y2="32405"/>
                        <a14:foregroundMark x1="26758" y1="32405" x2="27051" y2="40469"/>
                        <a14:foregroundMark x1="37695" y1="15836" x2="38672" y2="22141"/>
                        <a14:foregroundMark x1="26953" y1="9384" x2="38770" y2="8944"/>
                        <a14:foregroundMark x1="38770" y1="8944" x2="43945" y2="9238"/>
                        <a14:foregroundMark x1="14355" y1="45894" x2="28906" y2="45894"/>
                        <a14:foregroundMark x1="28906" y1="45894" x2="31250" y2="45748"/>
                        <a14:foregroundMark x1="8105" y1="51026" x2="8691" y2="65543"/>
                        <a14:foregroundMark x1="18848" y1="55279" x2="18848" y2="63930"/>
                        <a14:foregroundMark x1="33887" y1="47214" x2="33887" y2="63343"/>
                        <a14:foregroundMark x1="12207" y1="46481" x2="12207" y2="54252"/>
                        <a14:foregroundMark x1="27148" y1="58358" x2="27637" y2="65396"/>
                        <a14:foregroundMark x1="20215" y1="85191" x2="50488" y2="82698"/>
                        <a14:foregroundMark x1="50488" y1="82698" x2="50488" y2="82698"/>
                        <a14:foregroundMark x1="13281" y1="44868" x2="16406" y2="4501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71073" y="3614012"/>
            <a:ext cx="1323975" cy="881788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82FEBB5E-EDA0-0144-B276-3F9AF50F32A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4372" b="97268" l="1091" r="99273">
                        <a14:foregroundMark x1="24727" y1="15301" x2="24727" y2="54645"/>
                        <a14:foregroundMark x1="24727" y1="8197" x2="28000" y2="9290"/>
                        <a14:foregroundMark x1="49818" y1="4918" x2="49818" y2="39891"/>
                        <a14:foregroundMark x1="90182" y1="13115" x2="89818" y2="53552"/>
                        <a14:foregroundMark x1="1091" y1="46448" x2="57455" y2="75956"/>
                        <a14:foregroundMark x1="57455" y1="75956" x2="84727" y2="72131"/>
                        <a14:foregroundMark x1="84727" y1="72131" x2="86182" y2="69945"/>
                        <a14:foregroundMark x1="91636" y1="40437" x2="99636" y2="53005"/>
                        <a14:foregroundMark x1="67273" y1="65574" x2="67273" y2="93443"/>
                        <a14:foregroundMark x1="88727" y1="71038" x2="96364" y2="90710"/>
                        <a14:foregroundMark x1="2545" y1="79781" x2="75273" y2="81421"/>
                        <a14:foregroundMark x1="28000" y1="91257" x2="77818" y2="92350"/>
                        <a14:foregroundMark x1="89818" y1="95628" x2="95273" y2="97268"/>
                        <a14:foregroundMark x1="65818" y1="37705" x2="65818" y2="60656"/>
                        <a14:foregroundMark x1="82545" y1="31148" x2="84364" y2="4699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43892" y="1552575"/>
            <a:ext cx="933998" cy="621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7161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, arrow&#10;&#10;Description automatically generated">
            <a:extLst>
              <a:ext uri="{FF2B5EF4-FFF2-40B4-BE49-F238E27FC236}">
                <a16:creationId xmlns:a16="http://schemas.microsoft.com/office/drawing/2014/main" id="{D4BC06F0-BA75-E341-8A9A-48CAF1C622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858" r="22691"/>
          <a:stretch/>
        </p:blipFill>
        <p:spPr>
          <a:xfrm>
            <a:off x="7237506" y="10"/>
            <a:ext cx="4954496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B6696E4-1048-7644-BB74-883A5339E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1" y="467834"/>
            <a:ext cx="6132605" cy="1738422"/>
          </a:xfrm>
        </p:spPr>
        <p:txBody>
          <a:bodyPr>
            <a:normAutofit/>
          </a:bodyPr>
          <a:lstStyle/>
          <a:p>
            <a:r>
              <a:rPr lang="en-GB" sz="3700" i="0"/>
              <a:t>Ways of overcoming communication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2C287-40A7-B441-97B6-B47EE00120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2" y="2206255"/>
            <a:ext cx="6132602" cy="411834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Rainbow Children’s Hospital communication barriers causing decreased quality of care and putting patients off accessing medical help (</a:t>
            </a:r>
            <a:r>
              <a:rPr lang="en-GB" sz="2000" dirty="0" err="1"/>
              <a:t>Moissac</a:t>
            </a:r>
            <a:r>
              <a:rPr lang="en-GB" sz="2000" dirty="0"/>
              <a:t> &amp; Bowen, 2017)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Therefore must overcome barriers by: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Hiring interpreters for patients with EAL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Listen to patients’ concerns and watch body language – know when to rephrase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Use simple language to explain medical terms and conditions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Remain neutral when delivering info (avoid emotions)</a:t>
            </a:r>
          </a:p>
        </p:txBody>
      </p:sp>
    </p:spTree>
    <p:extLst>
      <p:ext uri="{BB962C8B-B14F-4D97-AF65-F5344CB8AC3E}">
        <p14:creationId xmlns:p14="http://schemas.microsoft.com/office/powerpoint/2010/main" val="2724960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sitting at a table&#10;&#10;Description automatically generated with medium confidence">
            <a:extLst>
              <a:ext uri="{FF2B5EF4-FFF2-40B4-BE49-F238E27FC236}">
                <a16:creationId xmlns:a16="http://schemas.microsoft.com/office/drawing/2014/main" id="{93E45551-0014-EC4B-94C8-6ED22A30CB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110" r="41611" b="1"/>
          <a:stretch/>
        </p:blipFill>
        <p:spPr>
          <a:xfrm>
            <a:off x="6938682" y="10"/>
            <a:ext cx="5253320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825FBC-3E6A-074D-90B5-4A41384F9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1" y="467834"/>
            <a:ext cx="6132605" cy="1738422"/>
          </a:xfrm>
        </p:spPr>
        <p:txBody>
          <a:bodyPr>
            <a:normAutofit/>
          </a:bodyPr>
          <a:lstStyle/>
          <a:p>
            <a:r>
              <a:rPr lang="en-GB" sz="3700" i="0"/>
              <a:t>Impacts of 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F870F-DD93-7F44-8287-723E2B377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2" y="2206255"/>
            <a:ext cx="5487146" cy="411834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Effective communication between the staff and patients at the Rainbow’s Children Hospital would lead to…</a:t>
            </a:r>
          </a:p>
          <a:p>
            <a:pPr lvl="1"/>
            <a:r>
              <a:rPr lang="en-GB" dirty="0"/>
              <a:t>Improved quality of care and satisfaction for patients</a:t>
            </a:r>
          </a:p>
          <a:p>
            <a:pPr lvl="1"/>
            <a:r>
              <a:rPr lang="en-GB" dirty="0"/>
              <a:t>Reduced administrative errors (ex. giving out wrong medication)</a:t>
            </a:r>
          </a:p>
          <a:p>
            <a:pPr lvl="1"/>
            <a:r>
              <a:rPr lang="en-GB" dirty="0"/>
              <a:t>Reduced no. of times patients need to return to hospital</a:t>
            </a:r>
          </a:p>
          <a:p>
            <a:pPr lvl="1"/>
            <a:r>
              <a:rPr lang="en-GB" dirty="0"/>
              <a:t>Improved nurses’ job satisfaction (Bello, 2017)</a:t>
            </a:r>
          </a:p>
        </p:txBody>
      </p:sp>
    </p:spTree>
    <p:extLst>
      <p:ext uri="{BB962C8B-B14F-4D97-AF65-F5344CB8AC3E}">
        <p14:creationId xmlns:p14="http://schemas.microsoft.com/office/powerpoint/2010/main" val="41953121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012CD-2445-484E-80D6-82AFBADA4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81A79-0364-7C4C-AFA0-FDBDDB2784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model the hospital should use between the staff and patients is the </a:t>
            </a:r>
            <a:r>
              <a:rPr lang="en-US" dirty="0" err="1"/>
              <a:t>schramm’s</a:t>
            </a:r>
            <a:r>
              <a:rPr lang="en-US" dirty="0"/>
              <a:t> model. As feedback is very important to receive. This communication model is the best model to use. </a:t>
            </a:r>
          </a:p>
          <a:p>
            <a:r>
              <a:rPr lang="en-US" dirty="0"/>
              <a:t>This may resolve </a:t>
            </a:r>
            <a:r>
              <a:rPr lang="en-US"/>
              <a:t>the miscommunication </a:t>
            </a:r>
            <a:r>
              <a:rPr lang="en-US" dirty="0"/>
              <a:t>in the nursing team. As they will be able to resolve the issues once they receive feedback from the patients. </a:t>
            </a:r>
          </a:p>
        </p:txBody>
      </p:sp>
    </p:spTree>
    <p:extLst>
      <p:ext uri="{BB962C8B-B14F-4D97-AF65-F5344CB8AC3E}">
        <p14:creationId xmlns:p14="http://schemas.microsoft.com/office/powerpoint/2010/main" val="4100005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8E8EE5B-9EAF-F748-8BB1-4162199392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8714744"/>
              </p:ext>
            </p:extLst>
          </p:nvPr>
        </p:nvGraphicFramePr>
        <p:xfrm>
          <a:off x="1000124" y="719666"/>
          <a:ext cx="10101264" cy="5390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Saima </a:t>
                      </a:r>
                      <a:r>
                        <a:rPr lang="en-GB" dirty="0" err="1"/>
                        <a:t>Faser</a:t>
                      </a:r>
                      <a:r>
                        <a:rPr lang="en-GB" dirty="0"/>
                        <a:t>, </a:t>
                      </a:r>
                      <a:r>
                        <a:rPr lang="en-GB" dirty="0" err="1"/>
                        <a:t>Janhara</a:t>
                      </a:r>
                      <a:r>
                        <a:rPr lang="en-GB" dirty="0"/>
                        <a:t> Bibi, Huma Shamas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Saima and </a:t>
                      </a:r>
                      <a:r>
                        <a:rPr lang="en-GB" dirty="0" err="1"/>
                        <a:t>janhara</a:t>
                      </a:r>
                      <a:r>
                        <a:rPr lang="en-GB" dirty="0"/>
                        <a:t> and myself helped each other through out. Listened to each other.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Deciding how long we will all speak for.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 our time better. In order to be prepared in advance with the presentation.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61007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B4E44-3EBD-F74D-9A14-0E30A58F5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2CDAA-E13D-DE4D-A762-1E9AE5B26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Bello, O. (2017) </a:t>
            </a:r>
            <a:r>
              <a:rPr lang="en-GB" sz="2400" i="1" dirty="0"/>
              <a:t>Effective communication in nursing practice: A literature review</a:t>
            </a:r>
            <a:r>
              <a:rPr lang="en-GB" sz="2400" dirty="0"/>
              <a:t>. </a:t>
            </a:r>
            <a:r>
              <a:rPr lang="en-GB" sz="2400" dirty="0" err="1"/>
              <a:t>Fornamm</a:t>
            </a:r>
            <a:r>
              <a:rPr lang="en-GB" sz="2400" dirty="0"/>
              <a:t> </a:t>
            </a:r>
            <a:r>
              <a:rPr lang="en-GB" sz="2400" dirty="0" err="1"/>
              <a:t>Efternamm</a:t>
            </a:r>
            <a:r>
              <a:rPr lang="en-GB" sz="2400" dirty="0"/>
              <a:t>, </a:t>
            </a:r>
            <a:r>
              <a:rPr lang="en-GB" sz="2400" dirty="0" err="1"/>
              <a:t>Arcada</a:t>
            </a:r>
            <a:r>
              <a:rPr lang="en-GB" sz="2400" dirty="0"/>
              <a:t>, pp. 1-55.</a:t>
            </a:r>
          </a:p>
          <a:p>
            <a:r>
              <a:rPr lang="en-GB" sz="2400" dirty="0"/>
              <a:t>de </a:t>
            </a:r>
            <a:r>
              <a:rPr lang="en-GB" sz="2400" dirty="0" err="1"/>
              <a:t>Moissac</a:t>
            </a:r>
            <a:r>
              <a:rPr lang="en-GB" sz="2400" dirty="0"/>
              <a:t>, D. and Bowen, S. (2017) Impact of language barriers on access to healthcare for official language minority Francophones in Canada. </a:t>
            </a:r>
            <a:r>
              <a:rPr lang="en-GB" sz="2400" i="1" dirty="0"/>
              <a:t>Healthcare Management Forum, </a:t>
            </a:r>
            <a:r>
              <a:rPr lang="en-GB" sz="2400" dirty="0"/>
              <a:t>30(4), pp. 207-212. </a:t>
            </a:r>
          </a:p>
          <a:p>
            <a:r>
              <a:rPr lang="en-GB" sz="2400" dirty="0" err="1"/>
              <a:t>Jijo's</a:t>
            </a:r>
            <a:r>
              <a:rPr lang="en-GB" sz="2400" dirty="0"/>
              <a:t> Skill Factory (2020) </a:t>
            </a:r>
            <a:r>
              <a:rPr lang="en-GB" sz="2400" i="1" dirty="0"/>
              <a:t>10 Barriers to Effective Communication, </a:t>
            </a:r>
            <a:r>
              <a:rPr lang="en-GB" sz="2400" dirty="0"/>
              <a:t>[video], Available at: </a:t>
            </a:r>
            <a:r>
              <a:rPr lang="en-GB" sz="2400" dirty="0">
                <a:hlinkClick r:id="rId2"/>
              </a:rPr>
              <a:t>https://www.youtube.com/watch?v=f5Tao6KHV5w</a:t>
            </a:r>
            <a:r>
              <a:rPr lang="en-GB" sz="2400" dirty="0"/>
              <a:t> (Accessed: 21 March 2022).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5328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BB0C1-B023-C247-B332-73F636A94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7102" y="266635"/>
            <a:ext cx="8006760" cy="1518934"/>
          </a:xfrm>
        </p:spPr>
        <p:txBody>
          <a:bodyPr anchor="t">
            <a:normAutofit/>
          </a:bodyPr>
          <a:lstStyle/>
          <a:p>
            <a:pPr algn="l"/>
            <a:r>
              <a:rPr lang="en-US" sz="5000" dirty="0">
                <a:solidFill>
                  <a:schemeClr val="tx2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E0CE2-3DE7-254E-8109-F6E58983F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0640" y="1833502"/>
            <a:ext cx="8006760" cy="3284189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1900" i="1" dirty="0"/>
              <a:t>What is “Communication”? ―Beyond the Shannon &amp; Weaver’s Model―</a:t>
            </a:r>
            <a:r>
              <a:rPr lang="en-GB" sz="1900" dirty="0"/>
              <a:t>, 2022. International Journal for Educational Media and Technology. vol 13(ISSN 1882–2290).</a:t>
            </a:r>
            <a:endParaRPr lang="en-US" sz="1900" dirty="0"/>
          </a:p>
          <a:p>
            <a:r>
              <a:rPr lang="en-US" sz="1900" dirty="0"/>
              <a:t>  Stead, B.A. (1972) ‘</a:t>
            </a:r>
            <a:r>
              <a:rPr lang="en-US" sz="1900" dirty="0" err="1"/>
              <a:t>Berlo’s</a:t>
            </a:r>
            <a:r>
              <a:rPr lang="en-US" sz="1900" dirty="0"/>
              <a:t> Communication Process Model as Applied to the Behavioral Theories of Maslow, Herzberg, and McGregor’, Academy of Management journal, 15(3), pp. 389–394. doi:10.2307/254868.</a:t>
            </a:r>
          </a:p>
          <a:p>
            <a:r>
              <a:rPr lang="en-GB" sz="1900" dirty="0"/>
              <a:t>Rayudu, C., (2009) </a:t>
            </a:r>
            <a:r>
              <a:rPr lang="en-GB" sz="1900" i="1" dirty="0"/>
              <a:t>Communication, Global Media, Mumbai</a:t>
            </a:r>
            <a:r>
              <a:rPr lang="en-GB" sz="1900" dirty="0"/>
              <a:t>. Available from: ProQuest </a:t>
            </a:r>
            <a:r>
              <a:rPr lang="en-GB" sz="1900" dirty="0" err="1"/>
              <a:t>Ebook</a:t>
            </a:r>
            <a:r>
              <a:rPr lang="en-GB" sz="1900" dirty="0"/>
              <a:t> Central.</a:t>
            </a:r>
          </a:p>
          <a:p>
            <a:r>
              <a:rPr lang="en-GB" sz="1900" dirty="0"/>
              <a:t>2022. Wilbur Schramm: Beginnings of the “Communication” Field. VOLUME 33(0144-4646).</a:t>
            </a:r>
          </a:p>
          <a:p>
            <a:r>
              <a:rPr lang="en-GB" sz="2000" dirty="0"/>
              <a:t>Royal College of Nursing, (no date) Written Communication | First Steps. [online] </a:t>
            </a:r>
            <a:r>
              <a:rPr lang="en-GB" sz="2000" dirty="0" err="1"/>
              <a:t>Rcni.com</a:t>
            </a:r>
            <a:r>
              <a:rPr lang="en-GB" sz="2000" dirty="0"/>
              <a:t>. Available at: &lt;https://</a:t>
            </a:r>
            <a:r>
              <a:rPr lang="en-GB" sz="2000" dirty="0" err="1"/>
              <a:t>rcni.com</a:t>
            </a:r>
            <a:r>
              <a:rPr lang="en-GB" sz="2000" dirty="0"/>
              <a:t>/hosted-content/</a:t>
            </a:r>
            <a:r>
              <a:rPr lang="en-GB" sz="2000" dirty="0" err="1"/>
              <a:t>rcn</a:t>
            </a:r>
            <a:r>
              <a:rPr lang="en-GB" sz="2000" dirty="0"/>
              <a:t>/first-steps/written-communication&gt; (Accessed: 17 May 2020).</a:t>
            </a:r>
          </a:p>
          <a:p>
            <a:pPr marL="0" indent="0">
              <a:buNone/>
            </a:pPr>
            <a:endParaRPr lang="en-GB" sz="1900" dirty="0"/>
          </a:p>
          <a:p>
            <a:endParaRPr lang="en-US" sz="1900" dirty="0"/>
          </a:p>
          <a:p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50665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1339</TotalTime>
  <Words>1078</Words>
  <Application>Microsoft Macintosh PowerPoint</Application>
  <PresentationFormat>Widescreen</PresentationFormat>
  <Paragraphs>127</Paragraphs>
  <Slides>22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AvenirNext LT Pro Medium</vt:lpstr>
      <vt:lpstr>Arial</vt:lpstr>
      <vt:lpstr>Calibri</vt:lpstr>
      <vt:lpstr>Calibri Light</vt:lpstr>
      <vt:lpstr>Rockwell Condensed</vt:lpstr>
      <vt:lpstr>Office Theme</vt:lpstr>
      <vt:lpstr>Effective team working and communication (BMSW4002_BIRM)</vt:lpstr>
      <vt:lpstr>Introduction</vt:lpstr>
      <vt:lpstr>Theories of team models</vt:lpstr>
      <vt:lpstr>PowerPoint Presentation</vt:lpstr>
      <vt:lpstr>Berlo’s model of communication </vt:lpstr>
      <vt:lpstr>PowerPoint Presentation</vt:lpstr>
      <vt:lpstr>Schramm’s interactive model</vt:lpstr>
      <vt:lpstr>Schramm’s Interactive Model</vt:lpstr>
      <vt:lpstr>PowerPoint Presentation</vt:lpstr>
      <vt:lpstr>Channels of communication</vt:lpstr>
      <vt:lpstr>PowerPoint Presentation</vt:lpstr>
      <vt:lpstr>Channels that are used to improve communication</vt:lpstr>
      <vt:lpstr>How to improve face to face communication</vt:lpstr>
      <vt:lpstr>Written Communication in HealthCare</vt:lpstr>
      <vt:lpstr>Types of communication barriers</vt:lpstr>
      <vt:lpstr>PowerPoint Presentation</vt:lpstr>
      <vt:lpstr>Ways of overcoming communication barriers</vt:lpstr>
      <vt:lpstr>Impacts of effective communication</vt:lpstr>
      <vt:lpstr>Conclusion</vt:lpstr>
      <vt:lpstr>PowerPoint Presentation</vt:lpstr>
      <vt:lpstr>References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Huma Shamas (2030024)</dc:creator>
  <cp:lastModifiedBy>Saima Faser (2108665)</cp:lastModifiedBy>
  <cp:revision>4</cp:revision>
  <dcterms:created xsi:type="dcterms:W3CDTF">2022-03-24T15:14:42Z</dcterms:created>
  <dcterms:modified xsi:type="dcterms:W3CDTF">2022-03-27T10:54:41Z</dcterms:modified>
</cp:coreProperties>
</file>