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5"/>
  </p:notesMasterIdLst>
  <p:handoutMasterIdLst>
    <p:handoutMasterId r:id="rId16"/>
  </p:handoutMasterIdLst>
  <p:sldIdLst>
    <p:sldId id="258" r:id="rId3"/>
    <p:sldId id="259" r:id="rId4"/>
    <p:sldId id="262" r:id="rId5"/>
    <p:sldId id="263" r:id="rId6"/>
    <p:sldId id="264" r:id="rId7"/>
    <p:sldId id="265" r:id="rId8"/>
    <p:sldId id="266" r:id="rId9"/>
    <p:sldId id="267" r:id="rId10"/>
    <p:sldId id="272" r:id="rId11"/>
    <p:sldId id="268" r:id="rId12"/>
    <p:sldId id="270"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4BC9587-8BFF-4F44-9253-A33CBD0405C2}">
          <p14:sldIdLst>
            <p14:sldId id="258"/>
          </p14:sldIdLst>
        </p14:section>
        <p14:section name="Untitled Section" id="{FB2EFE82-171F-4B93-9E84-FAEAE7E2B926}">
          <p14:sldIdLst>
            <p14:sldId id="259"/>
          </p14:sldIdLst>
        </p14:section>
        <p14:section name="Untitled Section" id="{42E171E2-A9A4-4691-9E66-E2C54EC63213}">
          <p14:sldIdLst>
            <p14:sldId id="262"/>
            <p14:sldId id="263"/>
            <p14:sldId id="264"/>
            <p14:sldId id="265"/>
            <p14:sldId id="266"/>
            <p14:sldId id="267"/>
            <p14:sldId id="272"/>
            <p14:sldId id="268"/>
            <p14:sldId id="270"/>
            <p14:sldId id="271"/>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ouise Salmon" initials="LS" lastIdx="1" clrIdx="0">
    <p:extLst>
      <p:ext uri="{19B8F6BF-5375-455C-9EA6-DF929625EA0E}">
        <p15:presenceInfo xmlns:p15="http://schemas.microsoft.com/office/powerpoint/2012/main" userId="50d64a8e8e2edf0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66" autoAdjust="0"/>
    <p:restoredTop sz="94660"/>
  </p:normalViewPr>
  <p:slideViewPr>
    <p:cSldViewPr snapToGrid="0">
      <p:cViewPr varScale="1">
        <p:scale>
          <a:sx n="81" d="100"/>
          <a:sy n="81" d="100"/>
        </p:scale>
        <p:origin x="662" y="58"/>
      </p:cViewPr>
      <p:guideLst/>
    </p:cSldViewPr>
  </p:slideViewPr>
  <p:notesTextViewPr>
    <p:cViewPr>
      <p:scale>
        <a:sx n="1" d="1"/>
        <a:sy n="1" d="1"/>
      </p:scale>
      <p:origin x="0" y="0"/>
    </p:cViewPr>
  </p:notesTextViewPr>
  <p:notesViewPr>
    <p:cSldViewPr snapToGrid="0">
      <p:cViewPr varScale="1">
        <p:scale>
          <a:sx n="65" d="100"/>
          <a:sy n="65" d="100"/>
        </p:scale>
        <p:origin x="3154"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CBD34DC-4698-48FE-AE22-99E4DD4F571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9AA07BB-F524-44D6-93D8-143775988284}">
      <dgm:prSet custT="1"/>
      <dgm:spPr/>
      <dgm:t>
        <a:bodyPr/>
        <a:lstStyle/>
        <a:p>
          <a:r>
            <a:rPr lang="en-GB" sz="1600" dirty="0"/>
            <a:t>There are arguments that it is a form of exploitation of the animal, to use animals in this manner is immoral and that models of it should be abolished. </a:t>
          </a:r>
          <a:endParaRPr lang="en-US" sz="1600" dirty="0"/>
        </a:p>
      </dgm:t>
    </dgm:pt>
    <dgm:pt modelId="{AC509F20-F317-4B3D-B587-D910EB1B2521}" type="parTrans" cxnId="{75852DBA-1643-404D-BBD7-EF391AB36D34}">
      <dgm:prSet/>
      <dgm:spPr/>
      <dgm:t>
        <a:bodyPr/>
        <a:lstStyle/>
        <a:p>
          <a:endParaRPr lang="en-US"/>
        </a:p>
      </dgm:t>
    </dgm:pt>
    <dgm:pt modelId="{A5F9BF70-EEF6-4A66-9362-B5BA1C0744E7}" type="sibTrans" cxnId="{75852DBA-1643-404D-BBD7-EF391AB36D34}">
      <dgm:prSet/>
      <dgm:spPr/>
      <dgm:t>
        <a:bodyPr/>
        <a:lstStyle/>
        <a:p>
          <a:endParaRPr lang="en-US"/>
        </a:p>
      </dgm:t>
    </dgm:pt>
    <dgm:pt modelId="{9EC8B9E8-90B0-43A6-972D-DD0B21DE673A}">
      <dgm:prSet custT="1"/>
      <dgm:spPr/>
      <dgm:t>
        <a:bodyPr/>
        <a:lstStyle/>
        <a:p>
          <a:r>
            <a:rPr lang="en-GB" sz="1600" dirty="0"/>
            <a:t>If there is fear towards animals or lack of willingness to work with animals or allergies - the therapy intervention is likely to be unsuccessful.</a:t>
          </a:r>
          <a:endParaRPr lang="en-US" sz="1600" dirty="0"/>
        </a:p>
      </dgm:t>
    </dgm:pt>
    <dgm:pt modelId="{91D40204-24BE-4EEF-8CBB-6033FD5455B8}" type="parTrans" cxnId="{669F8AD6-E71D-4387-9A22-2E1A2ACDEDAB}">
      <dgm:prSet/>
      <dgm:spPr/>
      <dgm:t>
        <a:bodyPr/>
        <a:lstStyle/>
        <a:p>
          <a:endParaRPr lang="en-US"/>
        </a:p>
      </dgm:t>
    </dgm:pt>
    <dgm:pt modelId="{96D88D94-FE4C-49D1-822E-0AAC40B09797}" type="sibTrans" cxnId="{669F8AD6-E71D-4387-9A22-2E1A2ACDEDAB}">
      <dgm:prSet/>
      <dgm:spPr/>
      <dgm:t>
        <a:bodyPr/>
        <a:lstStyle/>
        <a:p>
          <a:endParaRPr lang="en-US"/>
        </a:p>
      </dgm:t>
    </dgm:pt>
    <dgm:pt modelId="{A5C42FC0-0DCA-4D67-8118-D4AC74F3C0F0}">
      <dgm:prSet/>
      <dgm:spPr/>
      <dgm:t>
        <a:bodyPr/>
        <a:lstStyle/>
        <a:p>
          <a:r>
            <a:rPr lang="en-GB" dirty="0"/>
            <a:t>Although AAT is generally supported in the sector - training in this area is inadequate. In the</a:t>
          </a:r>
          <a:r>
            <a:rPr lang="en-GB" b="0" i="0" dirty="0"/>
            <a:t> UK there are no National Occupational Standards and no regulated qualifications for animal-assisted therapy or practitioners. There is not a recognised profession as an Animal –Assisted Therapist.</a:t>
          </a:r>
          <a:endParaRPr lang="en-US" dirty="0"/>
        </a:p>
      </dgm:t>
    </dgm:pt>
    <dgm:pt modelId="{12CD9CFB-752C-4DA8-97BA-82A6F80DB212}" type="parTrans" cxnId="{0BDDD75E-1104-49EF-AD13-2A5A253BC957}">
      <dgm:prSet/>
      <dgm:spPr/>
      <dgm:t>
        <a:bodyPr/>
        <a:lstStyle/>
        <a:p>
          <a:endParaRPr lang="en-US"/>
        </a:p>
      </dgm:t>
    </dgm:pt>
    <dgm:pt modelId="{7294D98E-2F41-48F5-98E2-5B1873A71028}" type="sibTrans" cxnId="{0BDDD75E-1104-49EF-AD13-2A5A253BC957}">
      <dgm:prSet/>
      <dgm:spPr/>
      <dgm:t>
        <a:bodyPr/>
        <a:lstStyle/>
        <a:p>
          <a:endParaRPr lang="en-US"/>
        </a:p>
      </dgm:t>
    </dgm:pt>
    <dgm:pt modelId="{31BDCD60-041A-49CA-A561-A7E25D10869A}">
      <dgm:prSet custT="1"/>
      <dgm:spPr/>
      <dgm:t>
        <a:bodyPr/>
        <a:lstStyle/>
        <a:p>
          <a:r>
            <a:rPr lang="en-GB" sz="1600" dirty="0"/>
            <a:t>Efficacy studies are lacking (limited research!).</a:t>
          </a:r>
          <a:endParaRPr lang="en-US" sz="1600" dirty="0"/>
        </a:p>
      </dgm:t>
    </dgm:pt>
    <dgm:pt modelId="{43E77C07-82B3-4744-9A8F-ABD55E99BD24}" type="parTrans" cxnId="{2AF552FA-6C89-4B05-B9EE-47CB4AB1F096}">
      <dgm:prSet/>
      <dgm:spPr/>
      <dgm:t>
        <a:bodyPr/>
        <a:lstStyle/>
        <a:p>
          <a:endParaRPr lang="en-US"/>
        </a:p>
      </dgm:t>
    </dgm:pt>
    <dgm:pt modelId="{CA26FFDA-0598-4615-8B6D-18760B694093}" type="sibTrans" cxnId="{2AF552FA-6C89-4B05-B9EE-47CB4AB1F096}">
      <dgm:prSet/>
      <dgm:spPr/>
      <dgm:t>
        <a:bodyPr/>
        <a:lstStyle/>
        <a:p>
          <a:endParaRPr lang="en-US"/>
        </a:p>
      </dgm:t>
    </dgm:pt>
    <dgm:pt modelId="{A48DB6AB-9525-4708-9466-C0F3E6A1A780}">
      <dgm:prSet custT="1"/>
      <dgm:spPr/>
      <dgm:t>
        <a:bodyPr/>
        <a:lstStyle/>
        <a:p>
          <a:r>
            <a:rPr lang="en-GB" sz="1600" dirty="0"/>
            <a:t>There are barriers to AAT implementation, such as the animal’s welfare, hygiene, an adult or child’s safety and cultural considerations. </a:t>
          </a:r>
          <a:endParaRPr lang="en-US" sz="1600" dirty="0"/>
        </a:p>
      </dgm:t>
    </dgm:pt>
    <dgm:pt modelId="{5394EA80-4743-4BA3-A75D-440CA7169D2F}" type="parTrans" cxnId="{A5747FDE-162E-469F-B436-A9532E037B6D}">
      <dgm:prSet/>
      <dgm:spPr/>
      <dgm:t>
        <a:bodyPr/>
        <a:lstStyle/>
        <a:p>
          <a:endParaRPr lang="en-US"/>
        </a:p>
      </dgm:t>
    </dgm:pt>
    <dgm:pt modelId="{6AEA6021-C4FD-43F5-B49B-67445C6DB616}" type="sibTrans" cxnId="{A5747FDE-162E-469F-B436-A9532E037B6D}">
      <dgm:prSet/>
      <dgm:spPr/>
      <dgm:t>
        <a:bodyPr/>
        <a:lstStyle/>
        <a:p>
          <a:endParaRPr lang="en-US"/>
        </a:p>
      </dgm:t>
    </dgm:pt>
    <dgm:pt modelId="{055DB57E-2610-4B48-A1C1-C7134615E6C3}" type="pres">
      <dgm:prSet presAssocID="{5CBD34DC-4698-48FE-AE22-99E4DD4F5713}" presName="root" presStyleCnt="0">
        <dgm:presLayoutVars>
          <dgm:dir/>
          <dgm:resizeHandles val="exact"/>
        </dgm:presLayoutVars>
      </dgm:prSet>
      <dgm:spPr/>
    </dgm:pt>
    <dgm:pt modelId="{0D768ABF-A327-4A68-8888-0547BAFF627D}" type="pres">
      <dgm:prSet presAssocID="{A9AA07BB-F524-44D6-93D8-143775988284}" presName="compNode" presStyleCnt="0"/>
      <dgm:spPr/>
    </dgm:pt>
    <dgm:pt modelId="{CC015A9F-9D76-4B31-A6B3-8AC41293F518}" type="pres">
      <dgm:prSet presAssocID="{A9AA07BB-F524-44D6-93D8-143775988284}" presName="bgRect" presStyleLbl="bgShp" presStyleIdx="0" presStyleCnt="5"/>
      <dgm:spPr/>
    </dgm:pt>
    <dgm:pt modelId="{112D665E-DD17-44C7-B176-AB78C385A657}" type="pres">
      <dgm:prSet presAssocID="{A9AA07BB-F524-44D6-93D8-14377598828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iraffe"/>
        </a:ext>
      </dgm:extLst>
    </dgm:pt>
    <dgm:pt modelId="{563CF91F-A67E-407D-A0B5-943F691EF0FB}" type="pres">
      <dgm:prSet presAssocID="{A9AA07BB-F524-44D6-93D8-143775988284}" presName="spaceRect" presStyleCnt="0"/>
      <dgm:spPr/>
    </dgm:pt>
    <dgm:pt modelId="{4F3D09FB-5D9D-429C-A854-198FE0A0AE33}" type="pres">
      <dgm:prSet presAssocID="{A9AA07BB-F524-44D6-93D8-143775988284}" presName="parTx" presStyleLbl="revTx" presStyleIdx="0" presStyleCnt="5">
        <dgm:presLayoutVars>
          <dgm:chMax val="0"/>
          <dgm:chPref val="0"/>
        </dgm:presLayoutVars>
      </dgm:prSet>
      <dgm:spPr/>
    </dgm:pt>
    <dgm:pt modelId="{12D9A60C-0B52-4A40-8010-D76FFA0EEC9D}" type="pres">
      <dgm:prSet presAssocID="{A5F9BF70-EEF6-4A66-9362-B5BA1C0744E7}" presName="sibTrans" presStyleCnt="0"/>
      <dgm:spPr/>
    </dgm:pt>
    <dgm:pt modelId="{D082DD22-884D-45B8-94AC-303EF630BB47}" type="pres">
      <dgm:prSet presAssocID="{9EC8B9E8-90B0-43A6-972D-DD0B21DE673A}" presName="compNode" presStyleCnt="0"/>
      <dgm:spPr/>
    </dgm:pt>
    <dgm:pt modelId="{06F32E24-6448-40EF-8793-821D77E6AF1B}" type="pres">
      <dgm:prSet presAssocID="{9EC8B9E8-90B0-43A6-972D-DD0B21DE673A}" presName="bgRect" presStyleLbl="bgShp" presStyleIdx="1" presStyleCnt="5" custLinFactNeighborX="764" custLinFactNeighborY="2026"/>
      <dgm:spPr/>
    </dgm:pt>
    <dgm:pt modelId="{96BD0359-8EC9-459C-81AE-C972386AF9E9}" type="pres">
      <dgm:prSet presAssocID="{9EC8B9E8-90B0-43A6-972D-DD0B21DE673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8EEFC5C0-61D2-45E0-B1DB-57E294964C2A}" type="pres">
      <dgm:prSet presAssocID="{9EC8B9E8-90B0-43A6-972D-DD0B21DE673A}" presName="spaceRect" presStyleCnt="0"/>
      <dgm:spPr/>
    </dgm:pt>
    <dgm:pt modelId="{AAA23BD4-A8F4-40B2-A548-7FD18656F0DC}" type="pres">
      <dgm:prSet presAssocID="{9EC8B9E8-90B0-43A6-972D-DD0B21DE673A}" presName="parTx" presStyleLbl="revTx" presStyleIdx="1" presStyleCnt="5">
        <dgm:presLayoutVars>
          <dgm:chMax val="0"/>
          <dgm:chPref val="0"/>
        </dgm:presLayoutVars>
      </dgm:prSet>
      <dgm:spPr/>
    </dgm:pt>
    <dgm:pt modelId="{BB23A532-7DCF-4783-A3D1-E645C576927F}" type="pres">
      <dgm:prSet presAssocID="{96D88D94-FE4C-49D1-822E-0AAC40B09797}" presName="sibTrans" presStyleCnt="0"/>
      <dgm:spPr/>
    </dgm:pt>
    <dgm:pt modelId="{68849B72-D5D4-41CD-B2BB-9B6733BFE222}" type="pres">
      <dgm:prSet presAssocID="{A5C42FC0-0DCA-4D67-8118-D4AC74F3C0F0}" presName="compNode" presStyleCnt="0"/>
      <dgm:spPr/>
    </dgm:pt>
    <dgm:pt modelId="{88AF8FC4-8E74-4FE9-98B8-8BBB267415EB}" type="pres">
      <dgm:prSet presAssocID="{A5C42FC0-0DCA-4D67-8118-D4AC74F3C0F0}" presName="bgRect" presStyleLbl="bgShp" presStyleIdx="2" presStyleCnt="5"/>
      <dgm:spPr/>
    </dgm:pt>
    <dgm:pt modelId="{1857CBA7-A74A-4668-BE06-F9D7E3EBBDC7}" type="pres">
      <dgm:prSet presAssocID="{A5C42FC0-0DCA-4D67-8118-D4AC74F3C0F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eleton"/>
        </a:ext>
      </dgm:extLst>
    </dgm:pt>
    <dgm:pt modelId="{D90C6027-03FE-418E-B69F-B46DD3E18C58}" type="pres">
      <dgm:prSet presAssocID="{A5C42FC0-0DCA-4D67-8118-D4AC74F3C0F0}" presName="spaceRect" presStyleCnt="0"/>
      <dgm:spPr/>
    </dgm:pt>
    <dgm:pt modelId="{B71ED499-392A-47F8-A5FA-BC49EBECF0F9}" type="pres">
      <dgm:prSet presAssocID="{A5C42FC0-0DCA-4D67-8118-D4AC74F3C0F0}" presName="parTx" presStyleLbl="revTx" presStyleIdx="2" presStyleCnt="5" custScaleY="132778">
        <dgm:presLayoutVars>
          <dgm:chMax val="0"/>
          <dgm:chPref val="0"/>
        </dgm:presLayoutVars>
      </dgm:prSet>
      <dgm:spPr/>
    </dgm:pt>
    <dgm:pt modelId="{40302F26-2DD3-4975-9826-26A993F889FD}" type="pres">
      <dgm:prSet presAssocID="{7294D98E-2F41-48F5-98E2-5B1873A71028}" presName="sibTrans" presStyleCnt="0"/>
      <dgm:spPr/>
    </dgm:pt>
    <dgm:pt modelId="{C2E3F7DB-A847-4658-8EC2-664ACC6CAD1D}" type="pres">
      <dgm:prSet presAssocID="{31BDCD60-041A-49CA-A561-A7E25D10869A}" presName="compNode" presStyleCnt="0"/>
      <dgm:spPr/>
    </dgm:pt>
    <dgm:pt modelId="{21D142EC-9D66-46F7-B43E-020BB17EECA3}" type="pres">
      <dgm:prSet presAssocID="{31BDCD60-041A-49CA-A561-A7E25D10869A}" presName="bgRect" presStyleLbl="bgShp" presStyleIdx="3" presStyleCnt="5"/>
      <dgm:spPr/>
    </dgm:pt>
    <dgm:pt modelId="{AF7B972E-8FEC-4EC6-985C-14E2D947F821}" type="pres">
      <dgm:prSet presAssocID="{31BDCD60-041A-49CA-A561-A7E25D10869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5FC86E3E-3C44-4CFA-BEDE-6A49C68A79C7}" type="pres">
      <dgm:prSet presAssocID="{31BDCD60-041A-49CA-A561-A7E25D10869A}" presName="spaceRect" presStyleCnt="0"/>
      <dgm:spPr/>
    </dgm:pt>
    <dgm:pt modelId="{7068A900-040F-4EE4-BF1C-3D808C8EF874}" type="pres">
      <dgm:prSet presAssocID="{31BDCD60-041A-49CA-A561-A7E25D10869A}" presName="parTx" presStyleLbl="revTx" presStyleIdx="3" presStyleCnt="5">
        <dgm:presLayoutVars>
          <dgm:chMax val="0"/>
          <dgm:chPref val="0"/>
        </dgm:presLayoutVars>
      </dgm:prSet>
      <dgm:spPr/>
    </dgm:pt>
    <dgm:pt modelId="{7FE45F63-A436-4916-8214-430E67D64897}" type="pres">
      <dgm:prSet presAssocID="{CA26FFDA-0598-4615-8B6D-18760B694093}" presName="sibTrans" presStyleCnt="0"/>
      <dgm:spPr/>
    </dgm:pt>
    <dgm:pt modelId="{E61E51AF-D9B0-4D58-B228-212CAEB47C94}" type="pres">
      <dgm:prSet presAssocID="{A48DB6AB-9525-4708-9466-C0F3E6A1A780}" presName="compNode" presStyleCnt="0"/>
      <dgm:spPr/>
    </dgm:pt>
    <dgm:pt modelId="{866DB110-86FF-48F5-9C67-567B7C5C1775}" type="pres">
      <dgm:prSet presAssocID="{A48DB6AB-9525-4708-9466-C0F3E6A1A780}" presName="bgRect" presStyleLbl="bgShp" presStyleIdx="4" presStyleCnt="5" custLinFactNeighborX="764" custLinFactNeighborY="247"/>
      <dgm:spPr/>
    </dgm:pt>
    <dgm:pt modelId="{ACA4E331-97D5-4BA0-85D8-9DBEB312DCBE}" type="pres">
      <dgm:prSet presAssocID="{A48DB6AB-9525-4708-9466-C0F3E6A1A78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Japanese Dolls"/>
        </a:ext>
      </dgm:extLst>
    </dgm:pt>
    <dgm:pt modelId="{E0D53BE7-0B68-4A8A-9323-43848337A592}" type="pres">
      <dgm:prSet presAssocID="{A48DB6AB-9525-4708-9466-C0F3E6A1A780}" presName="spaceRect" presStyleCnt="0"/>
      <dgm:spPr/>
    </dgm:pt>
    <dgm:pt modelId="{F92D6D3A-B4E6-4354-AC90-2356A1A2D0AA}" type="pres">
      <dgm:prSet presAssocID="{A48DB6AB-9525-4708-9466-C0F3E6A1A780}" presName="parTx" presStyleLbl="revTx" presStyleIdx="4" presStyleCnt="5">
        <dgm:presLayoutVars>
          <dgm:chMax val="0"/>
          <dgm:chPref val="0"/>
        </dgm:presLayoutVars>
      </dgm:prSet>
      <dgm:spPr/>
    </dgm:pt>
  </dgm:ptLst>
  <dgm:cxnLst>
    <dgm:cxn modelId="{9B1AEB2E-33AF-4759-8C3F-CC0493C5ACCC}" type="presOf" srcId="{9EC8B9E8-90B0-43A6-972D-DD0B21DE673A}" destId="{AAA23BD4-A8F4-40B2-A548-7FD18656F0DC}" srcOrd="0" destOrd="0" presId="urn:microsoft.com/office/officeart/2018/2/layout/IconVerticalSolidList"/>
    <dgm:cxn modelId="{3EF3FF36-52CB-4CAF-B821-CD08EF675444}" type="presOf" srcId="{A5C42FC0-0DCA-4D67-8118-D4AC74F3C0F0}" destId="{B71ED499-392A-47F8-A5FA-BC49EBECF0F9}" srcOrd="0" destOrd="0" presId="urn:microsoft.com/office/officeart/2018/2/layout/IconVerticalSolidList"/>
    <dgm:cxn modelId="{0BDDD75E-1104-49EF-AD13-2A5A253BC957}" srcId="{5CBD34DC-4698-48FE-AE22-99E4DD4F5713}" destId="{A5C42FC0-0DCA-4D67-8118-D4AC74F3C0F0}" srcOrd="2" destOrd="0" parTransId="{12CD9CFB-752C-4DA8-97BA-82A6F80DB212}" sibTransId="{7294D98E-2F41-48F5-98E2-5B1873A71028}"/>
    <dgm:cxn modelId="{9EF8AA78-4522-407F-AC11-10E9F022DB7E}" type="presOf" srcId="{31BDCD60-041A-49CA-A561-A7E25D10869A}" destId="{7068A900-040F-4EE4-BF1C-3D808C8EF874}" srcOrd="0" destOrd="0" presId="urn:microsoft.com/office/officeart/2018/2/layout/IconVerticalSolidList"/>
    <dgm:cxn modelId="{31087A89-0A51-4ACD-835E-AAF3543B2491}" type="presOf" srcId="{A9AA07BB-F524-44D6-93D8-143775988284}" destId="{4F3D09FB-5D9D-429C-A854-198FE0A0AE33}" srcOrd="0" destOrd="0" presId="urn:microsoft.com/office/officeart/2018/2/layout/IconVerticalSolidList"/>
    <dgm:cxn modelId="{760002B7-6C1A-43DF-B64E-E33EE9A951C0}" type="presOf" srcId="{5CBD34DC-4698-48FE-AE22-99E4DD4F5713}" destId="{055DB57E-2610-4B48-A1C1-C7134615E6C3}" srcOrd="0" destOrd="0" presId="urn:microsoft.com/office/officeart/2018/2/layout/IconVerticalSolidList"/>
    <dgm:cxn modelId="{75852DBA-1643-404D-BBD7-EF391AB36D34}" srcId="{5CBD34DC-4698-48FE-AE22-99E4DD4F5713}" destId="{A9AA07BB-F524-44D6-93D8-143775988284}" srcOrd="0" destOrd="0" parTransId="{AC509F20-F317-4B3D-B587-D910EB1B2521}" sibTransId="{A5F9BF70-EEF6-4A66-9362-B5BA1C0744E7}"/>
    <dgm:cxn modelId="{FEC26DD4-5FC1-407A-861C-3B9EA2687C1E}" type="presOf" srcId="{A48DB6AB-9525-4708-9466-C0F3E6A1A780}" destId="{F92D6D3A-B4E6-4354-AC90-2356A1A2D0AA}" srcOrd="0" destOrd="0" presId="urn:microsoft.com/office/officeart/2018/2/layout/IconVerticalSolidList"/>
    <dgm:cxn modelId="{669F8AD6-E71D-4387-9A22-2E1A2ACDEDAB}" srcId="{5CBD34DC-4698-48FE-AE22-99E4DD4F5713}" destId="{9EC8B9E8-90B0-43A6-972D-DD0B21DE673A}" srcOrd="1" destOrd="0" parTransId="{91D40204-24BE-4EEF-8CBB-6033FD5455B8}" sibTransId="{96D88D94-FE4C-49D1-822E-0AAC40B09797}"/>
    <dgm:cxn modelId="{A5747FDE-162E-469F-B436-A9532E037B6D}" srcId="{5CBD34DC-4698-48FE-AE22-99E4DD4F5713}" destId="{A48DB6AB-9525-4708-9466-C0F3E6A1A780}" srcOrd="4" destOrd="0" parTransId="{5394EA80-4743-4BA3-A75D-440CA7169D2F}" sibTransId="{6AEA6021-C4FD-43F5-B49B-67445C6DB616}"/>
    <dgm:cxn modelId="{2AF552FA-6C89-4B05-B9EE-47CB4AB1F096}" srcId="{5CBD34DC-4698-48FE-AE22-99E4DD4F5713}" destId="{31BDCD60-041A-49CA-A561-A7E25D10869A}" srcOrd="3" destOrd="0" parTransId="{43E77C07-82B3-4744-9A8F-ABD55E99BD24}" sibTransId="{CA26FFDA-0598-4615-8B6D-18760B694093}"/>
    <dgm:cxn modelId="{099A0ECC-1C1A-4733-892F-6ADDA0E0AB2B}" type="presParOf" srcId="{055DB57E-2610-4B48-A1C1-C7134615E6C3}" destId="{0D768ABF-A327-4A68-8888-0547BAFF627D}" srcOrd="0" destOrd="0" presId="urn:microsoft.com/office/officeart/2018/2/layout/IconVerticalSolidList"/>
    <dgm:cxn modelId="{F9853B92-99A6-46F6-B9B4-9502AB3FE127}" type="presParOf" srcId="{0D768ABF-A327-4A68-8888-0547BAFF627D}" destId="{CC015A9F-9D76-4B31-A6B3-8AC41293F518}" srcOrd="0" destOrd="0" presId="urn:microsoft.com/office/officeart/2018/2/layout/IconVerticalSolidList"/>
    <dgm:cxn modelId="{84E8AC9D-7FA9-457B-9599-A65909B745F7}" type="presParOf" srcId="{0D768ABF-A327-4A68-8888-0547BAFF627D}" destId="{112D665E-DD17-44C7-B176-AB78C385A657}" srcOrd="1" destOrd="0" presId="urn:microsoft.com/office/officeart/2018/2/layout/IconVerticalSolidList"/>
    <dgm:cxn modelId="{DDB73FAD-99FC-4002-81F4-8020284FB823}" type="presParOf" srcId="{0D768ABF-A327-4A68-8888-0547BAFF627D}" destId="{563CF91F-A67E-407D-A0B5-943F691EF0FB}" srcOrd="2" destOrd="0" presId="urn:microsoft.com/office/officeart/2018/2/layout/IconVerticalSolidList"/>
    <dgm:cxn modelId="{78BFE6D9-0525-453B-928F-5FD86C4A5E08}" type="presParOf" srcId="{0D768ABF-A327-4A68-8888-0547BAFF627D}" destId="{4F3D09FB-5D9D-429C-A854-198FE0A0AE33}" srcOrd="3" destOrd="0" presId="urn:microsoft.com/office/officeart/2018/2/layout/IconVerticalSolidList"/>
    <dgm:cxn modelId="{DCF4023B-1E5F-413D-80E4-7B8AFCBCAF54}" type="presParOf" srcId="{055DB57E-2610-4B48-A1C1-C7134615E6C3}" destId="{12D9A60C-0B52-4A40-8010-D76FFA0EEC9D}" srcOrd="1" destOrd="0" presId="urn:microsoft.com/office/officeart/2018/2/layout/IconVerticalSolidList"/>
    <dgm:cxn modelId="{EE4C037C-7816-4715-86C5-FAC3492F0C62}" type="presParOf" srcId="{055DB57E-2610-4B48-A1C1-C7134615E6C3}" destId="{D082DD22-884D-45B8-94AC-303EF630BB47}" srcOrd="2" destOrd="0" presId="urn:microsoft.com/office/officeart/2018/2/layout/IconVerticalSolidList"/>
    <dgm:cxn modelId="{D056A3DD-D6AD-4103-938A-6C5C421705C5}" type="presParOf" srcId="{D082DD22-884D-45B8-94AC-303EF630BB47}" destId="{06F32E24-6448-40EF-8793-821D77E6AF1B}" srcOrd="0" destOrd="0" presId="urn:microsoft.com/office/officeart/2018/2/layout/IconVerticalSolidList"/>
    <dgm:cxn modelId="{3660942E-6604-4415-83AF-F5CBC54CB8CA}" type="presParOf" srcId="{D082DD22-884D-45B8-94AC-303EF630BB47}" destId="{96BD0359-8EC9-459C-81AE-C972386AF9E9}" srcOrd="1" destOrd="0" presId="urn:microsoft.com/office/officeart/2018/2/layout/IconVerticalSolidList"/>
    <dgm:cxn modelId="{DF8F20D3-D3A0-427B-BC0A-7A542C7A65BA}" type="presParOf" srcId="{D082DD22-884D-45B8-94AC-303EF630BB47}" destId="{8EEFC5C0-61D2-45E0-B1DB-57E294964C2A}" srcOrd="2" destOrd="0" presId="urn:microsoft.com/office/officeart/2018/2/layout/IconVerticalSolidList"/>
    <dgm:cxn modelId="{75243747-C927-47EA-A665-9C8556221C71}" type="presParOf" srcId="{D082DD22-884D-45B8-94AC-303EF630BB47}" destId="{AAA23BD4-A8F4-40B2-A548-7FD18656F0DC}" srcOrd="3" destOrd="0" presId="urn:microsoft.com/office/officeart/2018/2/layout/IconVerticalSolidList"/>
    <dgm:cxn modelId="{694EBE51-DDE6-4186-9B44-85B74A4D126D}" type="presParOf" srcId="{055DB57E-2610-4B48-A1C1-C7134615E6C3}" destId="{BB23A532-7DCF-4783-A3D1-E645C576927F}" srcOrd="3" destOrd="0" presId="urn:microsoft.com/office/officeart/2018/2/layout/IconVerticalSolidList"/>
    <dgm:cxn modelId="{DFC64577-5C0C-4428-88E9-B94063F8D0A7}" type="presParOf" srcId="{055DB57E-2610-4B48-A1C1-C7134615E6C3}" destId="{68849B72-D5D4-41CD-B2BB-9B6733BFE222}" srcOrd="4" destOrd="0" presId="urn:microsoft.com/office/officeart/2018/2/layout/IconVerticalSolidList"/>
    <dgm:cxn modelId="{553225F6-D6B7-4BC8-9AF0-E811544477D5}" type="presParOf" srcId="{68849B72-D5D4-41CD-B2BB-9B6733BFE222}" destId="{88AF8FC4-8E74-4FE9-98B8-8BBB267415EB}" srcOrd="0" destOrd="0" presId="urn:microsoft.com/office/officeart/2018/2/layout/IconVerticalSolidList"/>
    <dgm:cxn modelId="{CA0B72BE-779A-43C9-8E0B-F710BAE5ED4E}" type="presParOf" srcId="{68849B72-D5D4-41CD-B2BB-9B6733BFE222}" destId="{1857CBA7-A74A-4668-BE06-F9D7E3EBBDC7}" srcOrd="1" destOrd="0" presId="urn:microsoft.com/office/officeart/2018/2/layout/IconVerticalSolidList"/>
    <dgm:cxn modelId="{74D4A439-1C23-463A-8EAA-B79D41300B8E}" type="presParOf" srcId="{68849B72-D5D4-41CD-B2BB-9B6733BFE222}" destId="{D90C6027-03FE-418E-B69F-B46DD3E18C58}" srcOrd="2" destOrd="0" presId="urn:microsoft.com/office/officeart/2018/2/layout/IconVerticalSolidList"/>
    <dgm:cxn modelId="{3D6C70E7-C1CE-4CB1-9104-1872DE4CC507}" type="presParOf" srcId="{68849B72-D5D4-41CD-B2BB-9B6733BFE222}" destId="{B71ED499-392A-47F8-A5FA-BC49EBECF0F9}" srcOrd="3" destOrd="0" presId="urn:microsoft.com/office/officeart/2018/2/layout/IconVerticalSolidList"/>
    <dgm:cxn modelId="{261D63C8-7CE5-4D7A-B43F-6B50B439DFC4}" type="presParOf" srcId="{055DB57E-2610-4B48-A1C1-C7134615E6C3}" destId="{40302F26-2DD3-4975-9826-26A993F889FD}" srcOrd="5" destOrd="0" presId="urn:microsoft.com/office/officeart/2018/2/layout/IconVerticalSolidList"/>
    <dgm:cxn modelId="{9F52FE12-A03D-45C2-9CB5-73213D842150}" type="presParOf" srcId="{055DB57E-2610-4B48-A1C1-C7134615E6C3}" destId="{C2E3F7DB-A847-4658-8EC2-664ACC6CAD1D}" srcOrd="6" destOrd="0" presId="urn:microsoft.com/office/officeart/2018/2/layout/IconVerticalSolidList"/>
    <dgm:cxn modelId="{34D453AA-F850-4B6C-9839-24BC09900BDD}" type="presParOf" srcId="{C2E3F7DB-A847-4658-8EC2-664ACC6CAD1D}" destId="{21D142EC-9D66-46F7-B43E-020BB17EECA3}" srcOrd="0" destOrd="0" presId="urn:microsoft.com/office/officeart/2018/2/layout/IconVerticalSolidList"/>
    <dgm:cxn modelId="{43901595-2D74-404E-A5A9-7D18AE5334A5}" type="presParOf" srcId="{C2E3F7DB-A847-4658-8EC2-664ACC6CAD1D}" destId="{AF7B972E-8FEC-4EC6-985C-14E2D947F821}" srcOrd="1" destOrd="0" presId="urn:microsoft.com/office/officeart/2018/2/layout/IconVerticalSolidList"/>
    <dgm:cxn modelId="{ADB9FF01-3E64-4E4A-8EBA-FA30C11DEF24}" type="presParOf" srcId="{C2E3F7DB-A847-4658-8EC2-664ACC6CAD1D}" destId="{5FC86E3E-3C44-4CFA-BEDE-6A49C68A79C7}" srcOrd="2" destOrd="0" presId="urn:microsoft.com/office/officeart/2018/2/layout/IconVerticalSolidList"/>
    <dgm:cxn modelId="{7BD58A9C-B2DD-4900-AFF3-CBC0338EE9FC}" type="presParOf" srcId="{C2E3F7DB-A847-4658-8EC2-664ACC6CAD1D}" destId="{7068A900-040F-4EE4-BF1C-3D808C8EF874}" srcOrd="3" destOrd="0" presId="urn:microsoft.com/office/officeart/2018/2/layout/IconVerticalSolidList"/>
    <dgm:cxn modelId="{66F2A164-B8D9-42F6-ABC3-891AAB24E4EE}" type="presParOf" srcId="{055DB57E-2610-4B48-A1C1-C7134615E6C3}" destId="{7FE45F63-A436-4916-8214-430E67D64897}" srcOrd="7" destOrd="0" presId="urn:microsoft.com/office/officeart/2018/2/layout/IconVerticalSolidList"/>
    <dgm:cxn modelId="{5BFF6C4B-1AFF-4A5D-BE37-86EC0EDF99E6}" type="presParOf" srcId="{055DB57E-2610-4B48-A1C1-C7134615E6C3}" destId="{E61E51AF-D9B0-4D58-B228-212CAEB47C94}" srcOrd="8" destOrd="0" presId="urn:microsoft.com/office/officeart/2018/2/layout/IconVerticalSolidList"/>
    <dgm:cxn modelId="{64166DE1-EB29-43C3-9774-DCB9752671E6}" type="presParOf" srcId="{E61E51AF-D9B0-4D58-B228-212CAEB47C94}" destId="{866DB110-86FF-48F5-9C67-567B7C5C1775}" srcOrd="0" destOrd="0" presId="urn:microsoft.com/office/officeart/2018/2/layout/IconVerticalSolidList"/>
    <dgm:cxn modelId="{342F58CB-579A-47CE-A738-50D4266016F9}" type="presParOf" srcId="{E61E51AF-D9B0-4D58-B228-212CAEB47C94}" destId="{ACA4E331-97D5-4BA0-85D8-9DBEB312DCBE}" srcOrd="1" destOrd="0" presId="urn:microsoft.com/office/officeart/2018/2/layout/IconVerticalSolidList"/>
    <dgm:cxn modelId="{0A0080A4-7236-412C-8A93-7D6D4B2BFE41}" type="presParOf" srcId="{E61E51AF-D9B0-4D58-B228-212CAEB47C94}" destId="{E0D53BE7-0B68-4A8A-9323-43848337A592}" srcOrd="2" destOrd="0" presId="urn:microsoft.com/office/officeart/2018/2/layout/IconVerticalSolidList"/>
    <dgm:cxn modelId="{DD24263B-7C68-4A21-B2A9-173DA1ED91A8}" type="presParOf" srcId="{E61E51AF-D9B0-4D58-B228-212CAEB47C94}" destId="{F92D6D3A-B4E6-4354-AC90-2356A1A2D0A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015A9F-9D76-4B31-A6B3-8AC41293F518}">
      <dsp:nvSpPr>
        <dsp:cNvPr id="0" name=""/>
        <dsp:cNvSpPr/>
      </dsp:nvSpPr>
      <dsp:spPr>
        <a:xfrm>
          <a:off x="0" y="2295"/>
          <a:ext cx="6513603" cy="93042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2D665E-DD17-44C7-B176-AB78C385A657}">
      <dsp:nvSpPr>
        <dsp:cNvPr id="0" name=""/>
        <dsp:cNvSpPr/>
      </dsp:nvSpPr>
      <dsp:spPr>
        <a:xfrm>
          <a:off x="281452" y="211640"/>
          <a:ext cx="511732" cy="5117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3D09FB-5D9D-429C-A854-198FE0A0AE33}">
      <dsp:nvSpPr>
        <dsp:cNvPr id="0" name=""/>
        <dsp:cNvSpPr/>
      </dsp:nvSpPr>
      <dsp:spPr>
        <a:xfrm>
          <a:off x="1074638" y="2295"/>
          <a:ext cx="5438965" cy="930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70" tIns="98470" rIns="98470" bIns="98470" numCol="1" spcCol="1270" anchor="ctr" anchorCtr="0">
          <a:noAutofit/>
        </a:bodyPr>
        <a:lstStyle/>
        <a:p>
          <a:pPr marL="0" lvl="0" indent="0" algn="l" defTabSz="711200">
            <a:lnSpc>
              <a:spcPct val="90000"/>
            </a:lnSpc>
            <a:spcBef>
              <a:spcPct val="0"/>
            </a:spcBef>
            <a:spcAft>
              <a:spcPct val="35000"/>
            </a:spcAft>
            <a:buNone/>
          </a:pPr>
          <a:r>
            <a:rPr lang="en-GB" sz="1600" kern="1200" dirty="0"/>
            <a:t>There are arguments that it is a form of exploitation of the animal, to use animals in this manner is immoral and that models of it should be abolished. </a:t>
          </a:r>
          <a:endParaRPr lang="en-US" sz="1600" kern="1200" dirty="0"/>
        </a:p>
      </dsp:txBody>
      <dsp:txXfrm>
        <a:off x="1074638" y="2295"/>
        <a:ext cx="5438965" cy="930422"/>
      </dsp:txXfrm>
    </dsp:sp>
    <dsp:sp modelId="{06F32E24-6448-40EF-8793-821D77E6AF1B}">
      <dsp:nvSpPr>
        <dsp:cNvPr id="0" name=""/>
        <dsp:cNvSpPr/>
      </dsp:nvSpPr>
      <dsp:spPr>
        <a:xfrm>
          <a:off x="0" y="1184174"/>
          <a:ext cx="6513603" cy="93042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D0359-8EC9-459C-81AE-C972386AF9E9}">
      <dsp:nvSpPr>
        <dsp:cNvPr id="0" name=""/>
        <dsp:cNvSpPr/>
      </dsp:nvSpPr>
      <dsp:spPr>
        <a:xfrm>
          <a:off x="281452" y="1374669"/>
          <a:ext cx="511732" cy="5117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A23BD4-A8F4-40B2-A548-7FD18656F0DC}">
      <dsp:nvSpPr>
        <dsp:cNvPr id="0" name=""/>
        <dsp:cNvSpPr/>
      </dsp:nvSpPr>
      <dsp:spPr>
        <a:xfrm>
          <a:off x="1074638" y="1165324"/>
          <a:ext cx="5438965" cy="930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70" tIns="98470" rIns="98470" bIns="98470" numCol="1" spcCol="1270" anchor="ctr" anchorCtr="0">
          <a:noAutofit/>
        </a:bodyPr>
        <a:lstStyle/>
        <a:p>
          <a:pPr marL="0" lvl="0" indent="0" algn="l" defTabSz="711200">
            <a:lnSpc>
              <a:spcPct val="90000"/>
            </a:lnSpc>
            <a:spcBef>
              <a:spcPct val="0"/>
            </a:spcBef>
            <a:spcAft>
              <a:spcPct val="35000"/>
            </a:spcAft>
            <a:buNone/>
          </a:pPr>
          <a:r>
            <a:rPr lang="en-GB" sz="1600" kern="1200" dirty="0"/>
            <a:t>If there is fear towards animals or lack of willingness to work with animals or allergies - the therapy intervention is likely to be unsuccessful.</a:t>
          </a:r>
          <a:endParaRPr lang="en-US" sz="1600" kern="1200" dirty="0"/>
        </a:p>
      </dsp:txBody>
      <dsp:txXfrm>
        <a:off x="1074638" y="1165324"/>
        <a:ext cx="5438965" cy="930422"/>
      </dsp:txXfrm>
    </dsp:sp>
    <dsp:sp modelId="{88AF8FC4-8E74-4FE9-98B8-8BBB267415EB}">
      <dsp:nvSpPr>
        <dsp:cNvPr id="0" name=""/>
        <dsp:cNvSpPr/>
      </dsp:nvSpPr>
      <dsp:spPr>
        <a:xfrm>
          <a:off x="0" y="2480840"/>
          <a:ext cx="6513603" cy="93042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57CBA7-A74A-4668-BE06-F9D7E3EBBDC7}">
      <dsp:nvSpPr>
        <dsp:cNvPr id="0" name=""/>
        <dsp:cNvSpPr/>
      </dsp:nvSpPr>
      <dsp:spPr>
        <a:xfrm>
          <a:off x="281452" y="2690185"/>
          <a:ext cx="511732" cy="5117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1ED499-392A-47F8-A5FA-BC49EBECF0F9}">
      <dsp:nvSpPr>
        <dsp:cNvPr id="0" name=""/>
        <dsp:cNvSpPr/>
      </dsp:nvSpPr>
      <dsp:spPr>
        <a:xfrm>
          <a:off x="1074638" y="2328353"/>
          <a:ext cx="5438965" cy="1235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70" tIns="98470" rIns="98470" bIns="98470" numCol="1" spcCol="1270" anchor="ctr" anchorCtr="0">
          <a:noAutofit/>
        </a:bodyPr>
        <a:lstStyle/>
        <a:p>
          <a:pPr marL="0" lvl="0" indent="0" algn="l" defTabSz="622300">
            <a:lnSpc>
              <a:spcPct val="90000"/>
            </a:lnSpc>
            <a:spcBef>
              <a:spcPct val="0"/>
            </a:spcBef>
            <a:spcAft>
              <a:spcPct val="35000"/>
            </a:spcAft>
            <a:buNone/>
          </a:pPr>
          <a:r>
            <a:rPr lang="en-GB" sz="1400" kern="1200" dirty="0"/>
            <a:t>Although AAT is generally supported in the sector - training in this area is inadequate. In the</a:t>
          </a:r>
          <a:r>
            <a:rPr lang="en-GB" sz="1400" b="0" i="0" kern="1200" dirty="0"/>
            <a:t> UK there are no National Occupational Standards and no regulated qualifications for animal-assisted therapy or practitioners. There is not a recognised profession as an Animal –Assisted Therapist.</a:t>
          </a:r>
          <a:endParaRPr lang="en-US" sz="1400" kern="1200" dirty="0"/>
        </a:p>
      </dsp:txBody>
      <dsp:txXfrm>
        <a:off x="1074638" y="2328353"/>
        <a:ext cx="5438965" cy="1235396"/>
      </dsp:txXfrm>
    </dsp:sp>
    <dsp:sp modelId="{21D142EC-9D66-46F7-B43E-020BB17EECA3}">
      <dsp:nvSpPr>
        <dsp:cNvPr id="0" name=""/>
        <dsp:cNvSpPr/>
      </dsp:nvSpPr>
      <dsp:spPr>
        <a:xfrm>
          <a:off x="0" y="3796355"/>
          <a:ext cx="6513603" cy="93042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7B972E-8FEC-4EC6-985C-14E2D947F821}">
      <dsp:nvSpPr>
        <dsp:cNvPr id="0" name=""/>
        <dsp:cNvSpPr/>
      </dsp:nvSpPr>
      <dsp:spPr>
        <a:xfrm>
          <a:off x="281452" y="4005700"/>
          <a:ext cx="511732" cy="5117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68A900-040F-4EE4-BF1C-3D808C8EF874}">
      <dsp:nvSpPr>
        <dsp:cNvPr id="0" name=""/>
        <dsp:cNvSpPr/>
      </dsp:nvSpPr>
      <dsp:spPr>
        <a:xfrm>
          <a:off x="1074638" y="3796355"/>
          <a:ext cx="5438965" cy="930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70" tIns="98470" rIns="98470" bIns="98470" numCol="1" spcCol="1270" anchor="ctr" anchorCtr="0">
          <a:noAutofit/>
        </a:bodyPr>
        <a:lstStyle/>
        <a:p>
          <a:pPr marL="0" lvl="0" indent="0" algn="l" defTabSz="711200">
            <a:lnSpc>
              <a:spcPct val="90000"/>
            </a:lnSpc>
            <a:spcBef>
              <a:spcPct val="0"/>
            </a:spcBef>
            <a:spcAft>
              <a:spcPct val="35000"/>
            </a:spcAft>
            <a:buNone/>
          </a:pPr>
          <a:r>
            <a:rPr lang="en-GB" sz="1600" kern="1200" dirty="0"/>
            <a:t>Efficacy studies are lacking (limited research!).</a:t>
          </a:r>
          <a:endParaRPr lang="en-US" sz="1600" kern="1200" dirty="0"/>
        </a:p>
      </dsp:txBody>
      <dsp:txXfrm>
        <a:off x="1074638" y="3796355"/>
        <a:ext cx="5438965" cy="930422"/>
      </dsp:txXfrm>
    </dsp:sp>
    <dsp:sp modelId="{866DB110-86FF-48F5-9C67-567B7C5C1775}">
      <dsp:nvSpPr>
        <dsp:cNvPr id="0" name=""/>
        <dsp:cNvSpPr/>
      </dsp:nvSpPr>
      <dsp:spPr>
        <a:xfrm>
          <a:off x="0" y="4961680"/>
          <a:ext cx="6513603" cy="93042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A4E331-97D5-4BA0-85D8-9DBEB312DCBE}">
      <dsp:nvSpPr>
        <dsp:cNvPr id="0" name=""/>
        <dsp:cNvSpPr/>
      </dsp:nvSpPr>
      <dsp:spPr>
        <a:xfrm>
          <a:off x="281452" y="5168729"/>
          <a:ext cx="511732" cy="51173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2D6D3A-B4E6-4354-AC90-2356A1A2D0AA}">
      <dsp:nvSpPr>
        <dsp:cNvPr id="0" name=""/>
        <dsp:cNvSpPr/>
      </dsp:nvSpPr>
      <dsp:spPr>
        <a:xfrm>
          <a:off x="1074638" y="4959384"/>
          <a:ext cx="5438965" cy="930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70" tIns="98470" rIns="98470" bIns="98470" numCol="1" spcCol="1270" anchor="ctr" anchorCtr="0">
          <a:noAutofit/>
        </a:bodyPr>
        <a:lstStyle/>
        <a:p>
          <a:pPr marL="0" lvl="0" indent="0" algn="l" defTabSz="711200">
            <a:lnSpc>
              <a:spcPct val="90000"/>
            </a:lnSpc>
            <a:spcBef>
              <a:spcPct val="0"/>
            </a:spcBef>
            <a:spcAft>
              <a:spcPct val="35000"/>
            </a:spcAft>
            <a:buNone/>
          </a:pPr>
          <a:r>
            <a:rPr lang="en-GB" sz="1600" kern="1200" dirty="0"/>
            <a:t>There are barriers to AAT implementation, such as the animal’s welfare, hygiene, an adult or child’s safety and cultural considerations. </a:t>
          </a:r>
          <a:endParaRPr lang="en-US" sz="1600" kern="1200" dirty="0"/>
        </a:p>
      </dsp:txBody>
      <dsp:txXfrm>
        <a:off x="1074638" y="4959384"/>
        <a:ext cx="5438965" cy="93042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5D47802-320A-4A8D-A8EE-C1ABBAA537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5C860670-0941-49D7-9256-97772D83FDB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7BB6FA7-4A6B-4008-AC81-162F1F9AB3D2}" type="datetimeFigureOut">
              <a:rPr lang="en-GB" smtClean="0"/>
              <a:t>17/11/2019</a:t>
            </a:fld>
            <a:endParaRPr lang="en-GB"/>
          </a:p>
        </p:txBody>
      </p:sp>
      <p:sp>
        <p:nvSpPr>
          <p:cNvPr id="4" name="Footer Placeholder 3">
            <a:extLst>
              <a:ext uri="{FF2B5EF4-FFF2-40B4-BE49-F238E27FC236}">
                <a16:creationId xmlns:a16="http://schemas.microsoft.com/office/drawing/2014/main" id="{2DDB073C-C3B4-4825-998C-7C3BD6ABA1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CBEB7D4-84C2-4CED-8665-13ECC0E053D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4FF59F8-5AEB-480E-90A5-7EC8F73BCB44}" type="slidenum">
              <a:rPr lang="en-GB" smtClean="0"/>
              <a:t>‹#›</a:t>
            </a:fld>
            <a:endParaRPr lang="en-GB"/>
          </a:p>
        </p:txBody>
      </p:sp>
    </p:spTree>
    <p:extLst>
      <p:ext uri="{BB962C8B-B14F-4D97-AF65-F5344CB8AC3E}">
        <p14:creationId xmlns:p14="http://schemas.microsoft.com/office/powerpoint/2010/main" val="21962338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11/17/2019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dirty="0"/>
          </a:p>
        </p:txBody>
      </p:sp>
    </p:spTree>
    <p:extLst>
      <p:ext uri="{BB962C8B-B14F-4D97-AF65-F5344CB8AC3E}">
        <p14:creationId xmlns:p14="http://schemas.microsoft.com/office/powerpoint/2010/main" val="1257612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4</a:t>
            </a:fld>
            <a:endParaRPr lang="en-US" dirty="0"/>
          </a:p>
        </p:txBody>
      </p:sp>
    </p:spTree>
    <p:extLst>
      <p:ext uri="{BB962C8B-B14F-4D97-AF65-F5344CB8AC3E}">
        <p14:creationId xmlns:p14="http://schemas.microsoft.com/office/powerpoint/2010/main" val="25476001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dirty="0"/>
          </a:p>
        </p:txBody>
      </p:sp>
    </p:spTree>
    <p:extLst>
      <p:ext uri="{BB962C8B-B14F-4D97-AF65-F5344CB8AC3E}">
        <p14:creationId xmlns:p14="http://schemas.microsoft.com/office/powerpoint/2010/main" val="24098296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391AB-F383-4237-A071-AD1C6E9246D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F6636DA-4FDE-4B32-8CCE-37EFA3E757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0F87932-8FF0-4DF1-A776-9A3CE37618A7}"/>
              </a:ext>
            </a:extLst>
          </p:cNvPr>
          <p:cNvSpPr>
            <a:spLocks noGrp="1"/>
          </p:cNvSpPr>
          <p:nvPr>
            <p:ph type="dt" sz="half" idx="10"/>
          </p:nvPr>
        </p:nvSpPr>
        <p:spPr/>
        <p:txBody>
          <a:bodyPr/>
          <a:lstStyle/>
          <a:p>
            <a:fld id="{5D6495F3-B757-4FAF-98AA-EDA7D1485485}" type="datetimeFigureOut">
              <a:rPr lang="en-US" smtClean="0"/>
              <a:t>11/17/2019</a:t>
            </a:fld>
            <a:endParaRPr lang="en-US" dirty="0"/>
          </a:p>
        </p:txBody>
      </p:sp>
      <p:sp>
        <p:nvSpPr>
          <p:cNvPr id="5" name="Footer Placeholder 4">
            <a:extLst>
              <a:ext uri="{FF2B5EF4-FFF2-40B4-BE49-F238E27FC236}">
                <a16:creationId xmlns:a16="http://schemas.microsoft.com/office/drawing/2014/main" id="{5F38FAB8-C9F1-4DBB-B355-D8DEE370657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4490E3-D8E8-4766-9104-14009BF5636F}"/>
              </a:ext>
            </a:extLst>
          </p:cNvPr>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3456901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BC967-18DB-4664-9B4D-06177FB946B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ADF7174-64B4-4D8F-BF44-3DD1F66CAD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CD83D3-86C4-482F-A2DC-B4C55DBF3F7A}"/>
              </a:ext>
            </a:extLst>
          </p:cNvPr>
          <p:cNvSpPr>
            <a:spLocks noGrp="1"/>
          </p:cNvSpPr>
          <p:nvPr>
            <p:ph type="dt" sz="half" idx="10"/>
          </p:nvPr>
        </p:nvSpPr>
        <p:spPr/>
        <p:txBody>
          <a:bodyPr/>
          <a:lstStyle/>
          <a:p>
            <a:fld id="{5D6495F3-B757-4FAF-98AA-EDA7D1485485}" type="datetimeFigureOut">
              <a:rPr lang="en-US" smtClean="0"/>
              <a:t>11/17/2019</a:t>
            </a:fld>
            <a:endParaRPr lang="en-US" dirty="0"/>
          </a:p>
        </p:txBody>
      </p:sp>
      <p:sp>
        <p:nvSpPr>
          <p:cNvPr id="5" name="Footer Placeholder 4">
            <a:extLst>
              <a:ext uri="{FF2B5EF4-FFF2-40B4-BE49-F238E27FC236}">
                <a16:creationId xmlns:a16="http://schemas.microsoft.com/office/drawing/2014/main" id="{DCF05BE2-6C23-4CB4-A63E-457E635BF2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C097965-24FE-4C07-BE16-69AE439950EF}"/>
              </a:ext>
            </a:extLst>
          </p:cNvPr>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1275768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3394D-04EF-440C-B08B-114464B315C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BEBE3F6-F021-4D6B-8B0D-EF74D7461F9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196233C-6806-4593-91C0-CF4ECD84A601}"/>
              </a:ext>
            </a:extLst>
          </p:cNvPr>
          <p:cNvSpPr>
            <a:spLocks noGrp="1"/>
          </p:cNvSpPr>
          <p:nvPr>
            <p:ph type="dt" sz="half" idx="10"/>
          </p:nvPr>
        </p:nvSpPr>
        <p:spPr/>
        <p:txBody>
          <a:bodyPr/>
          <a:lstStyle/>
          <a:p>
            <a:fld id="{5D6495F3-B757-4FAF-98AA-EDA7D1485485}" type="datetimeFigureOut">
              <a:rPr lang="en-US" smtClean="0"/>
              <a:t>11/17/2019</a:t>
            </a:fld>
            <a:endParaRPr lang="en-US" dirty="0"/>
          </a:p>
        </p:txBody>
      </p:sp>
      <p:sp>
        <p:nvSpPr>
          <p:cNvPr id="5" name="Footer Placeholder 4">
            <a:extLst>
              <a:ext uri="{FF2B5EF4-FFF2-40B4-BE49-F238E27FC236}">
                <a16:creationId xmlns:a16="http://schemas.microsoft.com/office/drawing/2014/main" id="{963A761E-2D3A-4397-A82C-2F3B981DE04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8297E71-B59F-4260-B01B-2B7CEB0896BD}"/>
              </a:ext>
            </a:extLst>
          </p:cNvPr>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1639326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4DFCB-DD40-4637-9CAB-2BAF24231C7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94065F-4B44-4622-98EE-166F936489F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7AF1249-B890-4466-9E24-84A24907008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0FA9B4-D282-452F-B78A-FF5873ACF45A}"/>
              </a:ext>
            </a:extLst>
          </p:cNvPr>
          <p:cNvSpPr>
            <a:spLocks noGrp="1"/>
          </p:cNvSpPr>
          <p:nvPr>
            <p:ph type="dt" sz="half" idx="10"/>
          </p:nvPr>
        </p:nvSpPr>
        <p:spPr/>
        <p:txBody>
          <a:bodyPr/>
          <a:lstStyle/>
          <a:p>
            <a:fld id="{5D6495F3-B757-4FAF-98AA-EDA7D1485485}" type="datetimeFigureOut">
              <a:rPr lang="en-US" smtClean="0"/>
              <a:t>11/17/2019</a:t>
            </a:fld>
            <a:endParaRPr lang="en-US" dirty="0"/>
          </a:p>
        </p:txBody>
      </p:sp>
      <p:sp>
        <p:nvSpPr>
          <p:cNvPr id="6" name="Footer Placeholder 5">
            <a:extLst>
              <a:ext uri="{FF2B5EF4-FFF2-40B4-BE49-F238E27FC236}">
                <a16:creationId xmlns:a16="http://schemas.microsoft.com/office/drawing/2014/main" id="{6E9B0F13-A139-4B66-9544-16480800F68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B8791D0-EC30-4D8C-8764-475D8DB34F19}"/>
              </a:ext>
            </a:extLst>
          </p:cNvPr>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1081502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3AA7D-15D2-4D5F-B1C4-501073416DE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5E80A0E-25B9-4E8E-8B0D-201E1C5640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189B111-0CA0-47CD-9F0B-DBCBA3AE3C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EF0E02D-3176-4B85-ACB6-721F268274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7D9317-BBE1-4F36-82FE-E348F6F18A9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837DDCB-69F8-49FA-A111-C8AB271389E7}"/>
              </a:ext>
            </a:extLst>
          </p:cNvPr>
          <p:cNvSpPr>
            <a:spLocks noGrp="1"/>
          </p:cNvSpPr>
          <p:nvPr>
            <p:ph type="dt" sz="half" idx="10"/>
          </p:nvPr>
        </p:nvSpPr>
        <p:spPr/>
        <p:txBody>
          <a:bodyPr/>
          <a:lstStyle/>
          <a:p>
            <a:fld id="{5D6495F3-B757-4FAF-98AA-EDA7D1485485}" type="datetimeFigureOut">
              <a:rPr lang="en-US" smtClean="0"/>
              <a:t>11/17/2019</a:t>
            </a:fld>
            <a:endParaRPr lang="en-US" dirty="0"/>
          </a:p>
        </p:txBody>
      </p:sp>
      <p:sp>
        <p:nvSpPr>
          <p:cNvPr id="8" name="Footer Placeholder 7">
            <a:extLst>
              <a:ext uri="{FF2B5EF4-FFF2-40B4-BE49-F238E27FC236}">
                <a16:creationId xmlns:a16="http://schemas.microsoft.com/office/drawing/2014/main" id="{4A18B0CD-1F68-412E-9232-F267114CA75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29B21FC-12CC-472D-BC38-EF413158CC5D}"/>
              </a:ext>
            </a:extLst>
          </p:cNvPr>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1894143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F51AB-8384-4E67-914C-B39484AD233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0909660-3861-4545-BF68-9ED039B5D0F0}"/>
              </a:ext>
            </a:extLst>
          </p:cNvPr>
          <p:cNvSpPr>
            <a:spLocks noGrp="1"/>
          </p:cNvSpPr>
          <p:nvPr>
            <p:ph type="dt" sz="half" idx="10"/>
          </p:nvPr>
        </p:nvSpPr>
        <p:spPr/>
        <p:txBody>
          <a:bodyPr/>
          <a:lstStyle/>
          <a:p>
            <a:fld id="{5D6495F3-B757-4FAF-98AA-EDA7D1485485}" type="datetimeFigureOut">
              <a:rPr lang="en-US" smtClean="0"/>
              <a:t>11/17/2019</a:t>
            </a:fld>
            <a:endParaRPr lang="en-US" dirty="0"/>
          </a:p>
        </p:txBody>
      </p:sp>
      <p:sp>
        <p:nvSpPr>
          <p:cNvPr id="4" name="Footer Placeholder 3">
            <a:extLst>
              <a:ext uri="{FF2B5EF4-FFF2-40B4-BE49-F238E27FC236}">
                <a16:creationId xmlns:a16="http://schemas.microsoft.com/office/drawing/2014/main" id="{FDDD5392-AC3A-4EAF-ADE6-B6CF4B50ACA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5679880-BF48-4F4D-B8B3-4E99FC415FF9}"/>
              </a:ext>
            </a:extLst>
          </p:cNvPr>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1351489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F98E25-CF37-4F73-9E22-210238167867}"/>
              </a:ext>
            </a:extLst>
          </p:cNvPr>
          <p:cNvSpPr>
            <a:spLocks noGrp="1"/>
          </p:cNvSpPr>
          <p:nvPr>
            <p:ph type="dt" sz="half" idx="10"/>
          </p:nvPr>
        </p:nvSpPr>
        <p:spPr/>
        <p:txBody>
          <a:bodyPr/>
          <a:lstStyle/>
          <a:p>
            <a:fld id="{5D6495F3-B757-4FAF-98AA-EDA7D1485485}" type="datetimeFigureOut">
              <a:rPr lang="en-US" smtClean="0"/>
              <a:t>11/17/2019</a:t>
            </a:fld>
            <a:endParaRPr lang="en-US" dirty="0"/>
          </a:p>
        </p:txBody>
      </p:sp>
      <p:sp>
        <p:nvSpPr>
          <p:cNvPr id="3" name="Footer Placeholder 2">
            <a:extLst>
              <a:ext uri="{FF2B5EF4-FFF2-40B4-BE49-F238E27FC236}">
                <a16:creationId xmlns:a16="http://schemas.microsoft.com/office/drawing/2014/main" id="{89D7A0E1-38AB-4FDA-8EC1-2D7617909C1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8A8E424-5A91-4557-9ADF-4A9422A0690D}"/>
              </a:ext>
            </a:extLst>
          </p:cNvPr>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497802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BB935-0427-44CC-A384-333EAD8317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CB9DCF6-55CF-43EE-B135-BFC4B4D403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337538E-A112-4E8F-A445-1A06B0C353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30D413-9505-4ED8-BFF1-5141BE9EE3C4}"/>
              </a:ext>
            </a:extLst>
          </p:cNvPr>
          <p:cNvSpPr>
            <a:spLocks noGrp="1"/>
          </p:cNvSpPr>
          <p:nvPr>
            <p:ph type="dt" sz="half" idx="10"/>
          </p:nvPr>
        </p:nvSpPr>
        <p:spPr/>
        <p:txBody>
          <a:bodyPr/>
          <a:lstStyle/>
          <a:p>
            <a:fld id="{5D6495F3-B757-4FAF-98AA-EDA7D1485485}" type="datetimeFigureOut">
              <a:rPr lang="en-US" smtClean="0"/>
              <a:t>11/17/2019</a:t>
            </a:fld>
            <a:endParaRPr lang="en-US" dirty="0"/>
          </a:p>
        </p:txBody>
      </p:sp>
      <p:sp>
        <p:nvSpPr>
          <p:cNvPr id="6" name="Footer Placeholder 5">
            <a:extLst>
              <a:ext uri="{FF2B5EF4-FFF2-40B4-BE49-F238E27FC236}">
                <a16:creationId xmlns:a16="http://schemas.microsoft.com/office/drawing/2014/main" id="{F60815B0-4528-4FA2-8472-8F19C0F1650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5C9FCEF-4406-4552-BFE4-6DA3761357F2}"/>
              </a:ext>
            </a:extLst>
          </p:cNvPr>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3754063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CE22C-69D4-49EC-8858-787B3C67B0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46A4341-3C0B-4025-AE17-8F0F8FABF5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DEF5FF01-E0B6-419C-ABCC-70844E4EAC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501218-FFD7-4F25-B220-F5DE5F70693C}"/>
              </a:ext>
            </a:extLst>
          </p:cNvPr>
          <p:cNvSpPr>
            <a:spLocks noGrp="1"/>
          </p:cNvSpPr>
          <p:nvPr>
            <p:ph type="dt" sz="half" idx="10"/>
          </p:nvPr>
        </p:nvSpPr>
        <p:spPr/>
        <p:txBody>
          <a:bodyPr/>
          <a:lstStyle/>
          <a:p>
            <a:fld id="{5D6495F3-B757-4FAF-98AA-EDA7D1485485}" type="datetimeFigureOut">
              <a:rPr lang="en-US" smtClean="0"/>
              <a:t>11/17/2019</a:t>
            </a:fld>
            <a:endParaRPr lang="en-US" dirty="0"/>
          </a:p>
        </p:txBody>
      </p:sp>
      <p:sp>
        <p:nvSpPr>
          <p:cNvPr id="6" name="Footer Placeholder 5">
            <a:extLst>
              <a:ext uri="{FF2B5EF4-FFF2-40B4-BE49-F238E27FC236}">
                <a16:creationId xmlns:a16="http://schemas.microsoft.com/office/drawing/2014/main" id="{9687CBFB-34A6-49D8-A1D2-45DF38876EE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C2726A4-D33A-486A-B120-648AF3D8BA76}"/>
              </a:ext>
            </a:extLst>
          </p:cNvPr>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2644743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B8678-553E-4A5B-8CFE-5DB358BDF3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43AF303-1F73-4575-83E6-561589F163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36EC56-7DCF-400D-A871-C26291EB10AD}"/>
              </a:ext>
            </a:extLst>
          </p:cNvPr>
          <p:cNvSpPr>
            <a:spLocks noGrp="1"/>
          </p:cNvSpPr>
          <p:nvPr>
            <p:ph type="dt" sz="half" idx="10"/>
          </p:nvPr>
        </p:nvSpPr>
        <p:spPr/>
        <p:txBody>
          <a:bodyPr/>
          <a:lstStyle/>
          <a:p>
            <a:fld id="{5D6495F3-B757-4FAF-98AA-EDA7D1485485}" type="datetimeFigureOut">
              <a:rPr lang="en-US" smtClean="0"/>
              <a:t>11/17/2019</a:t>
            </a:fld>
            <a:endParaRPr lang="en-US" dirty="0"/>
          </a:p>
        </p:txBody>
      </p:sp>
      <p:sp>
        <p:nvSpPr>
          <p:cNvPr id="5" name="Footer Placeholder 4">
            <a:extLst>
              <a:ext uri="{FF2B5EF4-FFF2-40B4-BE49-F238E27FC236}">
                <a16:creationId xmlns:a16="http://schemas.microsoft.com/office/drawing/2014/main" id="{17FFAC5B-7C77-4F8C-ADB0-8D208A2EB30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D2F48AF-AB8F-4DD2-BC77-7E2F42AD3B87}"/>
              </a:ext>
            </a:extLst>
          </p:cNvPr>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3187317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0ED820-BFE6-41B5-8064-984037A999A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CA27FEA-5359-474A-B4F8-FF510DD748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14DD33D-563C-4B8C-B8C1-625FF5C5B85D}"/>
              </a:ext>
            </a:extLst>
          </p:cNvPr>
          <p:cNvSpPr>
            <a:spLocks noGrp="1"/>
          </p:cNvSpPr>
          <p:nvPr>
            <p:ph type="dt" sz="half" idx="10"/>
          </p:nvPr>
        </p:nvSpPr>
        <p:spPr/>
        <p:txBody>
          <a:bodyPr/>
          <a:lstStyle/>
          <a:p>
            <a:fld id="{5D6495F3-B757-4FAF-98AA-EDA7D1485485}" type="datetimeFigureOut">
              <a:rPr lang="en-US" smtClean="0"/>
              <a:t>11/17/2019</a:t>
            </a:fld>
            <a:endParaRPr lang="en-US" dirty="0"/>
          </a:p>
        </p:txBody>
      </p:sp>
      <p:sp>
        <p:nvSpPr>
          <p:cNvPr id="5" name="Footer Placeholder 4">
            <a:extLst>
              <a:ext uri="{FF2B5EF4-FFF2-40B4-BE49-F238E27FC236}">
                <a16:creationId xmlns:a16="http://schemas.microsoft.com/office/drawing/2014/main" id="{40471877-89FD-46BE-832F-C5660A5567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E6E675F-CC4D-48CF-90C8-53829EE08B8C}"/>
              </a:ext>
            </a:extLst>
          </p:cNvPr>
          <p:cNvSpPr>
            <a:spLocks noGrp="1"/>
          </p:cNvSpPr>
          <p:nvPr>
            <p:ph type="sldNum" sz="quarter" idx="12"/>
          </p:nvPr>
        </p:nvSpPr>
        <p:spPr/>
        <p:txBody>
          <a:bodyPr/>
          <a:lstStyle/>
          <a:p>
            <a:fld id="{EE1939C1-24D7-49E9-A58A-7960365209F5}" type="slidenum">
              <a:rPr lang="en-US" smtClean="0"/>
              <a:t>‹#›</a:t>
            </a:fld>
            <a:endParaRPr lang="en-US" dirty="0"/>
          </a:p>
        </p:txBody>
      </p:sp>
    </p:spTree>
    <p:extLst>
      <p:ext uri="{BB962C8B-B14F-4D97-AF65-F5344CB8AC3E}">
        <p14:creationId xmlns:p14="http://schemas.microsoft.com/office/powerpoint/2010/main" val="24546216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4260" y="462455"/>
            <a:ext cx="10515600" cy="822263"/>
          </a:xfrm>
        </p:spPr>
        <p:txBody>
          <a:bodyPr>
            <a:normAutofit/>
          </a:bodyPr>
          <a:lstStyle>
            <a:lvl1pPr>
              <a:defRPr sz="3600">
                <a:solidFill>
                  <a:srgbClr val="D24726"/>
                </a:solidFill>
                <a:latin typeface="Segoe UI Light" panose="020B0502040204020203" pitchFamily="34" charset="0"/>
                <a:cs typeface="Segoe UI Light" panose="020B0502040204020203" pitchFamily="34" charset="0"/>
              </a:defRPr>
            </a:lvl1pPr>
          </a:lstStyle>
          <a:p>
            <a:r>
              <a:rPr lang="en-US" dirty="0"/>
              <a:t>Click to edit Master title style</a:t>
            </a:r>
          </a:p>
        </p:txBody>
      </p:sp>
      <p:sp>
        <p:nvSpPr>
          <p:cNvPr id="3" name="Content Placeholder 2"/>
          <p:cNvSpPr>
            <a:spLocks noGrp="1"/>
          </p:cNvSpPr>
          <p:nvPr>
            <p:ph idx="1"/>
          </p:nvPr>
        </p:nvSpPr>
        <p:spPr>
          <a:xfrm>
            <a:off x="838200" y="1625936"/>
            <a:ext cx="10515600" cy="4351338"/>
          </a:xfrm>
        </p:spPr>
        <p:txBody>
          <a:bodyPr/>
          <a:lstStyle>
            <a:lvl1pPr>
              <a:defRPr sz="1400" baseline="0">
                <a:solidFill>
                  <a:srgbClr val="595959"/>
                </a:solidFill>
                <a:latin typeface="Segoe UI Semilight" panose="020B0402040204020203" pitchFamily="34" charset="0"/>
                <a:cs typeface="Segoe UI Semilight" panose="020B0402040204020203" pitchFamily="34" charset="0"/>
              </a:defRPr>
            </a:lvl1pPr>
            <a:lvl2pPr>
              <a:defRPr sz="1200" baseline="0">
                <a:solidFill>
                  <a:srgbClr val="595959"/>
                </a:solidFill>
                <a:latin typeface="Segoe UI Semilight" panose="020B0402040204020203" pitchFamily="34" charset="0"/>
                <a:cs typeface="Segoe UI Semilight" panose="020B0402040204020203" pitchFamily="34" charset="0"/>
              </a:defRPr>
            </a:lvl2pPr>
            <a:lvl3pPr>
              <a:defRPr sz="1200" baseline="0">
                <a:solidFill>
                  <a:srgbClr val="595959"/>
                </a:solidFill>
                <a:latin typeface="Segoe UI Semilight" panose="020B0402040204020203" pitchFamily="34" charset="0"/>
                <a:cs typeface="Segoe UI Semilight" panose="020B0402040204020203" pitchFamily="34" charset="0"/>
              </a:defRPr>
            </a:lvl3pPr>
            <a:lvl4pPr>
              <a:defRPr sz="1200" baseline="0">
                <a:solidFill>
                  <a:srgbClr val="595959"/>
                </a:solidFill>
                <a:latin typeface="Segoe UI Semilight" panose="020B0402040204020203" pitchFamily="34" charset="0"/>
                <a:cs typeface="Segoe UI Semilight" panose="020B0402040204020203" pitchFamily="34" charset="0"/>
              </a:defRPr>
            </a:lvl4pPr>
            <a:lvl5pPr>
              <a:defRPr sz="1200" baseline="0">
                <a:solidFill>
                  <a:srgbClr val="595959"/>
                </a:solidFill>
                <a:latin typeface="Segoe UI Semilight" panose="020B0402040204020203" pitchFamily="34" charset="0"/>
                <a:cs typeface="Segoe UI Semilight" panose="020B0402040204020203"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652CD92-9D15-43B4-8516-073FCDAC90D4}" type="datetimeFigureOut">
              <a:rPr lang="en-US" smtClean="0"/>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5E1560-7126-406C-A531-3A398E8D0EEA}" type="slidenum">
              <a:rPr lang="en-US" smtClean="0"/>
              <a:t>‹#›</a:t>
            </a:fld>
            <a:endParaRPr lang="en-US" dirty="0"/>
          </a:p>
        </p:txBody>
      </p:sp>
      <p:cxnSp>
        <p:nvCxnSpPr>
          <p:cNvPr id="7" name="Straight Connector 6"/>
          <p:cNvCxnSpPr/>
          <p:nvPr userDrawn="1"/>
        </p:nvCxnSpPr>
        <p:spPr>
          <a:xfrm>
            <a:off x="952500" y="1284718"/>
            <a:ext cx="1036320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5525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07C8C3-4165-4353-ABF2-492454AF91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89AA46A-3C66-4E4A-9907-225E50ABB7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57F8214-A11A-4309-9D51-44F35987D1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6495F3-B757-4FAF-98AA-EDA7D1485485}" type="datetimeFigureOut">
              <a:rPr lang="en-US" smtClean="0"/>
              <a:t>11/17/2019</a:t>
            </a:fld>
            <a:endParaRPr lang="en-US" dirty="0"/>
          </a:p>
        </p:txBody>
      </p:sp>
      <p:sp>
        <p:nvSpPr>
          <p:cNvPr id="5" name="Footer Placeholder 4">
            <a:extLst>
              <a:ext uri="{FF2B5EF4-FFF2-40B4-BE49-F238E27FC236}">
                <a16:creationId xmlns:a16="http://schemas.microsoft.com/office/drawing/2014/main" id="{D6A334EB-8260-4F13-9553-5A8593D9DC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00C1EF96-E028-4E68-864E-9B77CF9F25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1939C1-24D7-49E9-A58A-7960365209F5}" type="slidenum">
              <a:rPr lang="en-US" smtClean="0"/>
              <a:t>‹#›</a:t>
            </a:fld>
            <a:endParaRPr lang="en-US" dirty="0"/>
          </a:p>
        </p:txBody>
      </p:sp>
    </p:spTree>
    <p:extLst>
      <p:ext uri="{BB962C8B-B14F-4D97-AF65-F5344CB8AC3E}">
        <p14:creationId xmlns:p14="http://schemas.microsoft.com/office/powerpoint/2010/main" val="3510405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52CD92-9D15-43B4-8516-073FCDAC90D4}" type="datetimeFigureOut">
              <a:rPr lang="en-US" smtClean="0"/>
              <a:t>11/17/2019</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5E1560-7126-406C-A531-3A398E8D0EEA}" type="slidenum">
              <a:rPr lang="en-US" smtClean="0"/>
              <a:t>‹#›</a:t>
            </a:fld>
            <a:endParaRPr lang="en-US" dirty="0"/>
          </a:p>
        </p:txBody>
      </p:sp>
    </p:spTree>
    <p:extLst>
      <p:ext uri="{BB962C8B-B14F-4D97-AF65-F5344CB8AC3E}">
        <p14:creationId xmlns:p14="http://schemas.microsoft.com/office/powerpoint/2010/main" val="3184122265"/>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publicdomainpictures.net/view-image.php?image=41628&amp;picture=paw-prints" TargetMode="Externa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commons.wikimedia.org/wiki/File:Forest-horses-edit.jpg" TargetMode="External"/><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hyperlink" Target="http://dogdays.grouchypuppy.com/2012/02/pet-therapy-dogs-bring-joy-to-hospital-patients.html" TargetMode="External"/><Relationship Id="rId2" Type="http://schemas.openxmlformats.org/officeDocument/2006/relationships/image" Target="../media/image3.jpeg"/><Relationship Id="rId1" Type="http://schemas.openxmlformats.org/officeDocument/2006/relationships/slideLayout" Target="../slideLayouts/slideLayout9.xml"/><Relationship Id="rId5" Type="http://schemas.openxmlformats.org/officeDocument/2006/relationships/hyperlink" Target="http://commons.wikimedia.org/wiki/Category:Pawprints_in_art" TargetMode="Externa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hyperlink" Target="https://www.youtube.com/watch?v=d1UcTZwP0v0" TargetMode="External"/><Relationship Id="rId4" Type="http://schemas.openxmlformats.org/officeDocument/2006/relationships/hyperlink" Target="https://www.solvibrations.org/why-it-is-important-to-have-animals-around-your-ki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hyperlink" Target="http://ipkitten.blogspot.com/2013/11/tv-and-radio-transmissions-in-spa.html"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www.pngall.com/emoji-png"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hyperlink" Target="https://pixabay.com/en/cat-s-paw-cat-animal-fur-paw-print-1609094/"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openxmlformats.org/officeDocument/2006/relationships/hyperlink" Target="https://www.wideopenpets.com/parrots-for-patriots-birds-are-helping-veterans-battle-ptsd/" TargetMode="External"/><Relationship Id="rId3" Type="http://schemas.openxmlformats.org/officeDocument/2006/relationships/hyperlink" Target="https://assistancedogsinternational.org/" TargetMode="External"/><Relationship Id="rId7" Type="http://schemas.openxmlformats.org/officeDocument/2006/relationships/hyperlink" Target="https://www.wideopenpets.com/cat-helped-autistic-six-year-old-talk/" TargetMode="External"/><Relationship Id="rId2" Type="http://schemas.openxmlformats.org/officeDocument/2006/relationships/hyperlink" Target="https://www.psychologytoday.com/gb/therapy-types/animal-assisted-therapy" TargetMode="External"/><Relationship Id="rId1" Type="http://schemas.openxmlformats.org/officeDocument/2006/relationships/slideLayout" Target="../slideLayouts/slideLayout12.xml"/><Relationship Id="rId6" Type="http://schemas.openxmlformats.org/officeDocument/2006/relationships/hyperlink" Target="https://www.scas.org.uk/animal-assisted-interventions/accreditation-and-qualifications/" TargetMode="External"/><Relationship Id="rId11" Type="http://schemas.openxmlformats.org/officeDocument/2006/relationships/hyperlink" Target="http://www.dogplay.com/Activities/Therapy/program.html" TargetMode="External"/><Relationship Id="rId5" Type="http://schemas.openxmlformats.org/officeDocument/2006/relationships/hyperlink" Target="https://www.youtube.com/watch?v=J1yA_jPcjEo" TargetMode="External"/><Relationship Id="rId10" Type="http://schemas.openxmlformats.org/officeDocument/2006/relationships/hyperlink" Target="https://www.healthline.com/health/pet-therapy" TargetMode="External"/><Relationship Id="rId4" Type="http://schemas.openxmlformats.org/officeDocument/2006/relationships/hyperlink" Target="https://www.assistancedogs.org.uk/" TargetMode="External"/><Relationship Id="rId9" Type="http://schemas.openxmlformats.org/officeDocument/2006/relationships/hyperlink" Target="https://www.itv.com/news/2018-12-17/first-prison-in-uk-uses-dog-therapy-to-tackle-mental-health-problem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journals.sagepub.com/doi/abs/10.1177/019394502320555403" TargetMode="External"/><Relationship Id="rId2" Type="http://schemas.openxmlformats.org/officeDocument/2006/relationships/hyperlink" Target="https://www.psychotherapy.org.uk/ukcp-news/midweek-mindset/uk-prison-uses-dog-therapy-to-tackle-mental-health-problems/" TargetMode="External"/><Relationship Id="rId1" Type="http://schemas.openxmlformats.org/officeDocument/2006/relationships/slideLayout" Target="../slideLayouts/slideLayout12.xml"/><Relationship Id="rId4" Type="http://schemas.openxmlformats.org/officeDocument/2006/relationships/hyperlink" Target="https://tandfonline.com/doi/abs/10.1080/10888691.2016.1191952?src=recsys&amp;journalCode=hads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838199" y="4525347"/>
            <a:ext cx="6801321" cy="1737360"/>
          </a:xfrm>
        </p:spPr>
        <p:txBody>
          <a:bodyPr anchor="ctr">
            <a:normAutofit/>
          </a:bodyPr>
          <a:lstStyle/>
          <a:p>
            <a:pPr algn="r"/>
            <a:r>
              <a:rPr lang="en-US" dirty="0"/>
              <a:t>Animal-Assisted Therapy</a:t>
            </a:r>
          </a:p>
        </p:txBody>
      </p:sp>
      <p:sp>
        <p:nvSpPr>
          <p:cNvPr id="3" name="Content Placeholder 2"/>
          <p:cNvSpPr>
            <a:spLocks noGrp="1"/>
          </p:cNvSpPr>
          <p:nvPr>
            <p:ph type="subTitle" idx="1"/>
          </p:nvPr>
        </p:nvSpPr>
        <p:spPr>
          <a:xfrm>
            <a:off x="7961258" y="4525347"/>
            <a:ext cx="3258675" cy="1737360"/>
          </a:xfrm>
        </p:spPr>
        <p:txBody>
          <a:bodyPr anchor="ctr">
            <a:normAutofit/>
          </a:bodyPr>
          <a:lstStyle/>
          <a:p>
            <a:pPr algn="l"/>
            <a:r>
              <a:rPr lang="en-GB" dirty="0"/>
              <a:t>By Louise Salmon</a:t>
            </a:r>
          </a:p>
        </p:txBody>
      </p:sp>
      <p:sp>
        <p:nvSpPr>
          <p:cNvPr id="18" name="Oval 17">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Oval 19">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AB84D7E8-4ECB-42D7-ADBF-01689B0F2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cxnSp>
        <p:nvCxnSpPr>
          <p:cNvPr id="26" name="Straight Connector 25">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77763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1946481A-D236-41EC-A8C4-52764CB56B25}"/>
              </a:ext>
            </a:extLst>
          </p:cNvPr>
          <p:cNvPicPr>
            <a:picLocks noChangeAspect="1"/>
          </p:cNvPicPr>
          <p:nvPr/>
        </p:nvPicPr>
        <p:blipFill rotWithShape="1">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120"/>
          <a:stretch/>
        </p:blipFill>
        <p:spPr>
          <a:xfrm>
            <a:off x="-1" y="-28"/>
            <a:ext cx="12192000" cy="6855958"/>
          </a:xfrm>
          <a:prstGeom prst="rect">
            <a:avLst/>
          </a:prstGeom>
        </p:spPr>
      </p:pic>
      <p:sp>
        <p:nvSpPr>
          <p:cNvPr id="2" name="Title 1"/>
          <p:cNvSpPr>
            <a:spLocks noGrp="1"/>
          </p:cNvSpPr>
          <p:nvPr>
            <p:ph type="title"/>
          </p:nvPr>
        </p:nvSpPr>
        <p:spPr>
          <a:xfrm>
            <a:off x="204282" y="1420238"/>
            <a:ext cx="4669276" cy="4912469"/>
          </a:xfrm>
        </p:spPr>
        <p:txBody>
          <a:bodyPr vert="horz" lIns="91440" tIns="45720" rIns="91440" bIns="45720" rtlCol="0" anchor="t">
            <a:normAutofit fontScale="90000"/>
          </a:bodyPr>
          <a:lstStyle/>
          <a:p>
            <a:pPr marL="457200" indent="-457200">
              <a:buFont typeface="Wingdings" panose="05000000000000000000" pitchFamily="2" charset="2"/>
              <a:buChar char="§"/>
            </a:pPr>
            <a:r>
              <a:rPr lang="en-US" sz="3600" b="1" u="sng" kern="1200" dirty="0">
                <a:solidFill>
                  <a:schemeClr val="accent6">
                    <a:lumMod val="75000"/>
                  </a:schemeClr>
                </a:solidFill>
                <a:latin typeface="+mn-lt"/>
                <a:ea typeface="+mj-ea"/>
                <a:cs typeface="+mj-cs"/>
              </a:rPr>
              <a:t>Contents:</a:t>
            </a:r>
            <a:br>
              <a:rPr lang="en-US" sz="2700" b="1" kern="1200" dirty="0">
                <a:solidFill>
                  <a:schemeClr val="tx1"/>
                </a:solidFill>
                <a:latin typeface="+mj-lt"/>
                <a:ea typeface="+mj-ea"/>
                <a:cs typeface="+mj-cs"/>
              </a:rPr>
            </a:br>
            <a:br>
              <a:rPr lang="en-US" sz="2700" b="1" kern="1200" dirty="0">
                <a:solidFill>
                  <a:schemeClr val="tx1"/>
                </a:solidFill>
                <a:latin typeface="+mj-lt"/>
                <a:ea typeface="+mj-ea"/>
                <a:cs typeface="+mj-cs"/>
              </a:rPr>
            </a:br>
            <a:r>
              <a:rPr lang="en-US" sz="2700" kern="1200" dirty="0">
                <a:solidFill>
                  <a:schemeClr val="tx1"/>
                </a:solidFill>
                <a:latin typeface="+mj-lt"/>
                <a:ea typeface="+mj-ea"/>
                <a:cs typeface="+mj-cs"/>
              </a:rPr>
              <a:t>What is Animal-Assisted Therapy?</a:t>
            </a:r>
            <a:br>
              <a:rPr lang="en-US" sz="2700" kern="1200" dirty="0">
                <a:solidFill>
                  <a:schemeClr val="tx1"/>
                </a:solidFill>
                <a:latin typeface="+mj-lt"/>
                <a:ea typeface="+mj-ea"/>
                <a:cs typeface="+mj-cs"/>
              </a:rPr>
            </a:br>
            <a:br>
              <a:rPr lang="en-US" sz="2700" kern="1200" dirty="0">
                <a:solidFill>
                  <a:schemeClr val="tx1"/>
                </a:solidFill>
                <a:latin typeface="+mj-lt"/>
                <a:ea typeface="+mj-ea"/>
                <a:cs typeface="+mj-cs"/>
              </a:rPr>
            </a:br>
            <a:r>
              <a:rPr lang="en-US" sz="2700" dirty="0"/>
              <a:t>How</a:t>
            </a:r>
            <a:r>
              <a:rPr lang="en-US" sz="2700" kern="1200" dirty="0">
                <a:solidFill>
                  <a:schemeClr val="tx1"/>
                </a:solidFill>
                <a:latin typeface="+mj-lt"/>
                <a:ea typeface="+mj-ea"/>
                <a:cs typeface="+mj-cs"/>
              </a:rPr>
              <a:t> is it used?</a:t>
            </a:r>
            <a:br>
              <a:rPr lang="en-US" sz="2700" kern="1200" dirty="0">
                <a:solidFill>
                  <a:schemeClr val="tx1"/>
                </a:solidFill>
                <a:latin typeface="+mj-lt"/>
                <a:ea typeface="+mj-ea"/>
                <a:cs typeface="+mj-cs"/>
              </a:rPr>
            </a:br>
            <a:br>
              <a:rPr lang="en-US" sz="2700" kern="1200" dirty="0">
                <a:solidFill>
                  <a:schemeClr val="tx1"/>
                </a:solidFill>
                <a:latin typeface="+mj-lt"/>
                <a:ea typeface="+mj-ea"/>
                <a:cs typeface="+mj-cs"/>
              </a:rPr>
            </a:br>
            <a:r>
              <a:rPr lang="en-US" sz="2700" kern="1200" dirty="0">
                <a:solidFill>
                  <a:schemeClr val="tx1"/>
                </a:solidFill>
                <a:latin typeface="+mj-lt"/>
                <a:ea typeface="+mj-ea"/>
                <a:cs typeface="+mj-cs"/>
              </a:rPr>
              <a:t>Benefits?</a:t>
            </a:r>
            <a:br>
              <a:rPr lang="en-US" sz="2700" kern="1200" dirty="0">
                <a:solidFill>
                  <a:schemeClr val="tx1"/>
                </a:solidFill>
                <a:latin typeface="+mj-lt"/>
                <a:ea typeface="+mj-ea"/>
                <a:cs typeface="+mj-cs"/>
              </a:rPr>
            </a:br>
            <a:br>
              <a:rPr lang="en-US" sz="2700" kern="1200" dirty="0">
                <a:solidFill>
                  <a:schemeClr val="tx1"/>
                </a:solidFill>
                <a:latin typeface="+mj-lt"/>
                <a:ea typeface="+mj-ea"/>
                <a:cs typeface="+mj-cs"/>
              </a:rPr>
            </a:br>
            <a:r>
              <a:rPr lang="en-US" sz="2700" kern="1200" dirty="0">
                <a:solidFill>
                  <a:schemeClr val="tx1"/>
                </a:solidFill>
                <a:latin typeface="+mj-lt"/>
                <a:ea typeface="+mj-ea"/>
                <a:cs typeface="+mj-cs"/>
              </a:rPr>
              <a:t>Limitations?</a:t>
            </a:r>
            <a:br>
              <a:rPr lang="en-US" sz="2700" kern="1200" dirty="0">
                <a:solidFill>
                  <a:schemeClr val="tx1"/>
                </a:solidFill>
                <a:latin typeface="+mj-lt"/>
                <a:ea typeface="+mj-ea"/>
                <a:cs typeface="+mj-cs"/>
              </a:rPr>
            </a:br>
            <a:br>
              <a:rPr lang="en-US" sz="2700" kern="1200" dirty="0">
                <a:solidFill>
                  <a:schemeClr val="tx1"/>
                </a:solidFill>
                <a:latin typeface="+mj-lt"/>
                <a:ea typeface="+mj-ea"/>
                <a:cs typeface="+mj-cs"/>
              </a:rPr>
            </a:br>
            <a:r>
              <a:rPr lang="en-US" sz="2700" kern="1200" dirty="0">
                <a:solidFill>
                  <a:schemeClr val="tx1"/>
                </a:solidFill>
                <a:latin typeface="+mj-lt"/>
                <a:ea typeface="+mj-ea"/>
                <a:cs typeface="+mj-cs"/>
              </a:rPr>
              <a:t>Research?</a:t>
            </a:r>
            <a:br>
              <a:rPr lang="en-US" sz="2700" kern="1200" dirty="0">
                <a:solidFill>
                  <a:schemeClr val="tx1"/>
                </a:solidFill>
                <a:latin typeface="+mj-lt"/>
                <a:ea typeface="+mj-ea"/>
                <a:cs typeface="+mj-cs"/>
              </a:rPr>
            </a:br>
            <a:br>
              <a:rPr lang="en-US" sz="2700" kern="1200" dirty="0">
                <a:solidFill>
                  <a:schemeClr val="tx1"/>
                </a:solidFill>
                <a:latin typeface="+mj-lt"/>
                <a:ea typeface="+mj-ea"/>
                <a:cs typeface="+mj-cs"/>
              </a:rPr>
            </a:br>
            <a:r>
              <a:rPr lang="en-US" sz="2700" kern="1200" dirty="0">
                <a:solidFill>
                  <a:schemeClr val="tx1"/>
                </a:solidFill>
                <a:latin typeface="+mj-lt"/>
                <a:ea typeface="+mj-ea"/>
                <a:cs typeface="+mj-cs"/>
              </a:rPr>
              <a:t>My </a:t>
            </a:r>
            <a:r>
              <a:rPr lang="en-US" sz="2700" dirty="0"/>
              <a:t>F</a:t>
            </a:r>
            <a:r>
              <a:rPr lang="en-US" sz="2700" kern="1200" dirty="0">
                <a:solidFill>
                  <a:schemeClr val="tx1"/>
                </a:solidFill>
                <a:latin typeface="+mj-lt"/>
                <a:ea typeface="+mj-ea"/>
                <a:cs typeface="+mj-cs"/>
              </a:rPr>
              <a:t>indings</a:t>
            </a:r>
            <a:br>
              <a:rPr lang="en-US" sz="2700" kern="1200" dirty="0">
                <a:solidFill>
                  <a:schemeClr val="tx1"/>
                </a:solidFill>
                <a:latin typeface="+mj-lt"/>
                <a:ea typeface="+mj-ea"/>
                <a:cs typeface="+mj-cs"/>
              </a:rPr>
            </a:br>
            <a:br>
              <a:rPr lang="en-US" sz="1200" kern="1200" dirty="0">
                <a:solidFill>
                  <a:schemeClr val="tx1"/>
                </a:solidFill>
                <a:latin typeface="+mj-lt"/>
                <a:ea typeface="+mj-ea"/>
                <a:cs typeface="+mj-cs"/>
              </a:rPr>
            </a:br>
            <a:br>
              <a:rPr lang="en-US" sz="1200" kern="1200" dirty="0">
                <a:solidFill>
                  <a:schemeClr val="tx1"/>
                </a:solidFill>
                <a:latin typeface="+mj-lt"/>
                <a:ea typeface="+mj-ea"/>
                <a:cs typeface="+mj-cs"/>
              </a:rPr>
            </a:br>
            <a:endParaRPr lang="en-US" sz="1200" kern="1200" dirty="0">
              <a:solidFill>
                <a:schemeClr val="tx1"/>
              </a:solidFill>
              <a:latin typeface="+mj-lt"/>
              <a:ea typeface="+mj-ea"/>
              <a:cs typeface="+mj-cs"/>
            </a:endParaRPr>
          </a:p>
        </p:txBody>
      </p:sp>
      <p:sp>
        <p:nvSpPr>
          <p:cNvPr id="21" name="Freeform: Shape 20">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57312" y="381000"/>
            <a:ext cx="6334689"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Picture 5" descr="A brown horse standing next to a forest&#10;&#10;Description automatically generated">
            <a:extLst>
              <a:ext uri="{FF2B5EF4-FFF2-40B4-BE49-F238E27FC236}">
                <a16:creationId xmlns:a16="http://schemas.microsoft.com/office/drawing/2014/main" id="{C15385C6-5B08-4595-A122-5D30CA674B5B}"/>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3450" r="11304"/>
          <a:stretch/>
        </p:blipFill>
        <p:spPr>
          <a:xfrm>
            <a:off x="6764055" y="1202500"/>
            <a:ext cx="5427944" cy="5653430"/>
          </a:xfrm>
          <a:custGeom>
            <a:avLst/>
            <a:gdLst>
              <a:gd name="connsiteX0" fmla="*/ 3397813 w 6170914"/>
              <a:gd name="connsiteY0" fmla="*/ 0 h 6313225"/>
              <a:gd name="connsiteX1" fmla="*/ 6019731 w 6170914"/>
              <a:gd name="connsiteY1" fmla="*/ 1236489 h 6313225"/>
              <a:gd name="connsiteX2" fmla="*/ 6170914 w 6170914"/>
              <a:gd name="connsiteY2" fmla="*/ 1438663 h 6313225"/>
              <a:gd name="connsiteX3" fmla="*/ 6170914 w 6170914"/>
              <a:gd name="connsiteY3" fmla="*/ 5356963 h 6313225"/>
              <a:gd name="connsiteX4" fmla="*/ 6019731 w 6170914"/>
              <a:gd name="connsiteY4" fmla="*/ 5559138 h 6313225"/>
              <a:gd name="connsiteX5" fmla="*/ 5194591 w 6170914"/>
              <a:gd name="connsiteY5" fmla="*/ 6282226 h 6313225"/>
              <a:gd name="connsiteX6" fmla="*/ 5141791 w 6170914"/>
              <a:gd name="connsiteY6" fmla="*/ 6313225 h 6313225"/>
              <a:gd name="connsiteX7" fmla="*/ 1659199 w 6170914"/>
              <a:gd name="connsiteY7" fmla="*/ 6313225 h 6313225"/>
              <a:gd name="connsiteX8" fmla="*/ 1498064 w 6170914"/>
              <a:gd name="connsiteY8" fmla="*/ 6215333 h 6313225"/>
              <a:gd name="connsiteX9" fmla="*/ 0 w 6170914"/>
              <a:gd name="connsiteY9" fmla="*/ 3397813 h 6313225"/>
              <a:gd name="connsiteX10" fmla="*/ 3397813 w 6170914"/>
              <a:gd name="connsiteY10" fmla="*/ 0 h 63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Tree>
    <p:extLst>
      <p:ext uri="{BB962C8B-B14F-4D97-AF65-F5344CB8AC3E}">
        <p14:creationId xmlns:p14="http://schemas.microsoft.com/office/powerpoint/2010/main" val="2285490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77136-5189-424F-95B4-3119AADA17B2}"/>
              </a:ext>
            </a:extLst>
          </p:cNvPr>
          <p:cNvSpPr>
            <a:spLocks noGrp="1"/>
          </p:cNvSpPr>
          <p:nvPr>
            <p:ph type="title"/>
          </p:nvPr>
        </p:nvSpPr>
        <p:spPr>
          <a:xfrm>
            <a:off x="839788" y="987424"/>
            <a:ext cx="3932237" cy="1329891"/>
          </a:xfrm>
        </p:spPr>
        <p:txBody>
          <a:bodyPr vert="horz" lIns="91440" tIns="45720" rIns="91440" bIns="45720" rtlCol="0" anchor="t">
            <a:noAutofit/>
          </a:bodyPr>
          <a:lstStyle/>
          <a:p>
            <a:r>
              <a:rPr lang="en-US" sz="4400" kern="1200" dirty="0">
                <a:solidFill>
                  <a:schemeClr val="tx1"/>
                </a:solidFill>
                <a:latin typeface="+mj-lt"/>
                <a:ea typeface="+mj-ea"/>
                <a:cs typeface="+mj-cs"/>
              </a:rPr>
              <a:t>Animal-Assisted Therapy</a:t>
            </a:r>
          </a:p>
        </p:txBody>
      </p:sp>
      <p:sp>
        <p:nvSpPr>
          <p:cNvPr id="10" name="Text Placeholder 9">
            <a:extLst>
              <a:ext uri="{FF2B5EF4-FFF2-40B4-BE49-F238E27FC236}">
                <a16:creationId xmlns:a16="http://schemas.microsoft.com/office/drawing/2014/main" id="{8E958E3E-62C9-49B8-89F5-BE027FF430CE}"/>
              </a:ext>
            </a:extLst>
          </p:cNvPr>
          <p:cNvSpPr>
            <a:spLocks noGrp="1"/>
          </p:cNvSpPr>
          <p:nvPr>
            <p:ph type="body" sz="half" idx="2"/>
          </p:nvPr>
        </p:nvSpPr>
        <p:spPr>
          <a:xfrm>
            <a:off x="839788" y="3244240"/>
            <a:ext cx="3932237" cy="2624747"/>
          </a:xfrm>
        </p:spPr>
        <p:txBody>
          <a:bodyPr/>
          <a:lstStyle/>
          <a:p>
            <a:endParaRPr lang="en-GB" dirty="0"/>
          </a:p>
        </p:txBody>
      </p:sp>
      <p:pic>
        <p:nvPicPr>
          <p:cNvPr id="15" name="Picture 14" descr="A person petting a dog&#10;&#10;Description automatically generated">
            <a:extLst>
              <a:ext uri="{FF2B5EF4-FFF2-40B4-BE49-F238E27FC236}">
                <a16:creationId xmlns:a16="http://schemas.microsoft.com/office/drawing/2014/main" id="{08E81277-DA5E-4D41-838F-DB85440C229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8371" y="2924680"/>
            <a:ext cx="4255070" cy="3085710"/>
          </a:xfrm>
          <a:prstGeom prst="rect">
            <a:avLst/>
          </a:prstGeom>
        </p:spPr>
      </p:pic>
      <p:sp>
        <p:nvSpPr>
          <p:cNvPr id="12" name="Rectangle 11">
            <a:extLst>
              <a:ext uri="{FF2B5EF4-FFF2-40B4-BE49-F238E27FC236}">
                <a16:creationId xmlns:a16="http://schemas.microsoft.com/office/drawing/2014/main" id="{27A1684C-FFDD-4F4A-BF93-FBC38A8DF557}"/>
              </a:ext>
            </a:extLst>
          </p:cNvPr>
          <p:cNvSpPr/>
          <p:nvPr/>
        </p:nvSpPr>
        <p:spPr>
          <a:xfrm>
            <a:off x="4933440" y="1859340"/>
            <a:ext cx="6803447" cy="4708981"/>
          </a:xfrm>
          <a:prstGeom prst="rect">
            <a:avLst/>
          </a:prstGeom>
        </p:spPr>
        <p:txBody>
          <a:bodyPr wrap="square">
            <a:spAutoFit/>
          </a:bodyPr>
          <a:lstStyle/>
          <a:p>
            <a:pPr marL="342900" indent="-342900">
              <a:buFont typeface="Wingdings" panose="05000000000000000000" pitchFamily="2" charset="2"/>
              <a:buChar char="§"/>
            </a:pPr>
            <a:r>
              <a:rPr lang="en-GB" sz="2000" dirty="0"/>
              <a:t>A therapy intervention involving animals as a form of treatment.</a:t>
            </a:r>
          </a:p>
          <a:p>
            <a:pPr marL="342900" indent="-342900">
              <a:buFont typeface="Wingdings" panose="05000000000000000000" pitchFamily="2" charset="2"/>
              <a:buChar char="§"/>
            </a:pPr>
            <a:endParaRPr lang="en-GB" sz="2000" dirty="0"/>
          </a:p>
          <a:p>
            <a:pPr marL="342900" indent="-342900">
              <a:buFont typeface="Wingdings" panose="05000000000000000000" pitchFamily="2" charset="2"/>
              <a:buChar char="§"/>
            </a:pPr>
            <a:r>
              <a:rPr lang="en-GB" sz="2000" dirty="0"/>
              <a:t> A wide variety of animals can be used in AAT, such as cats, dogs, horses, pigs, birds, guinea pigs – even fish!!</a:t>
            </a:r>
          </a:p>
          <a:p>
            <a:pPr marL="342900" indent="-342900">
              <a:buFont typeface="Wingdings" panose="05000000000000000000" pitchFamily="2" charset="2"/>
              <a:buChar char="§"/>
            </a:pPr>
            <a:endParaRPr lang="en-GB" sz="2000" dirty="0"/>
          </a:p>
          <a:p>
            <a:pPr marL="342900" indent="-342900">
              <a:buFont typeface="Wingdings" panose="05000000000000000000" pitchFamily="2" charset="2"/>
              <a:buChar char="§"/>
            </a:pPr>
            <a:r>
              <a:rPr lang="en-GB" sz="2000" dirty="0"/>
              <a:t>The type of animal chosen depends on the therapeutic goals of the treatment.</a:t>
            </a:r>
          </a:p>
          <a:p>
            <a:endParaRPr lang="en-GB" sz="2000" dirty="0"/>
          </a:p>
          <a:p>
            <a:pPr marL="342900" indent="-342900">
              <a:buFont typeface="Wingdings" panose="05000000000000000000" pitchFamily="2" charset="2"/>
              <a:buChar char="§"/>
            </a:pPr>
            <a:r>
              <a:rPr lang="en-GB" sz="2000" dirty="0"/>
              <a:t>AAT is a formal, structured set of sessions that helps people reach specific goals in their treatment assisted by an animal and its handler.</a:t>
            </a:r>
          </a:p>
          <a:p>
            <a:pPr marL="342900" indent="-342900">
              <a:buFont typeface="Wingdings" panose="05000000000000000000" pitchFamily="2" charset="2"/>
              <a:buChar char="§"/>
            </a:pPr>
            <a:endParaRPr lang="en-GB" sz="2000" dirty="0"/>
          </a:p>
          <a:p>
            <a:pPr marL="342900" indent="-342900">
              <a:buFont typeface="Wingdings" panose="05000000000000000000" pitchFamily="2" charset="2"/>
              <a:buChar char="§"/>
            </a:pPr>
            <a:r>
              <a:rPr lang="en-GB" sz="2000" dirty="0"/>
              <a:t>Animal-Assisted Activities (AAA) are different to AAT. Less structured and more casual, for comfort and recreation.</a:t>
            </a:r>
          </a:p>
        </p:txBody>
      </p:sp>
      <p:pic>
        <p:nvPicPr>
          <p:cNvPr id="14" name="Picture 13" descr="A picture containing weapon, star&#10;&#10;Description automatically generated">
            <a:extLst>
              <a:ext uri="{FF2B5EF4-FFF2-40B4-BE49-F238E27FC236}">
                <a16:creationId xmlns:a16="http://schemas.microsoft.com/office/drawing/2014/main" id="{A6E11F05-0C44-4A26-A4CF-86746C6C515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738971" y="319524"/>
            <a:ext cx="1490457" cy="1335799"/>
          </a:xfrm>
          <a:prstGeom prst="rect">
            <a:avLst/>
          </a:prstGeom>
        </p:spPr>
      </p:pic>
    </p:spTree>
    <p:extLst>
      <p:ext uri="{BB962C8B-B14F-4D97-AF65-F5344CB8AC3E}">
        <p14:creationId xmlns:p14="http://schemas.microsoft.com/office/powerpoint/2010/main" val="37059389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E5F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vert="horz" lIns="91440" tIns="45720" rIns="91440" bIns="45720" rtlCol="0" anchor="ctr">
            <a:normAutofit/>
          </a:bodyPr>
          <a:lstStyle/>
          <a:p>
            <a:pPr algn="ctr"/>
            <a:r>
              <a:rPr lang="en-US" b="1" dirty="0">
                <a:solidFill>
                  <a:srgbClr val="FFFFFF"/>
                </a:solidFill>
              </a:rPr>
              <a:t>When is Animal Therapy used?</a:t>
            </a:r>
          </a:p>
        </p:txBody>
      </p:sp>
      <p:pic>
        <p:nvPicPr>
          <p:cNvPr id="27" name="Content Placeholder 26" descr="A person sitting at a table with a dog&#10;&#10;Description automatically generated">
            <a:extLst>
              <a:ext uri="{FF2B5EF4-FFF2-40B4-BE49-F238E27FC236}">
                <a16:creationId xmlns:a16="http://schemas.microsoft.com/office/drawing/2014/main" id="{D4A7B5DB-96DA-45A2-B4E1-427C801A7907}"/>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95" r="13583"/>
          <a:stretch/>
        </p:blipFill>
        <p:spPr>
          <a:xfrm>
            <a:off x="321732" y="320624"/>
            <a:ext cx="7028771" cy="4107392"/>
          </a:xfrm>
          <a:prstGeom prst="rect">
            <a:avLst/>
          </a:prstGeom>
        </p:spPr>
      </p:pic>
      <p:sp>
        <p:nvSpPr>
          <p:cNvPr id="35" name="Rectangle 3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Content Placeholder 14">
            <a:extLst>
              <a:ext uri="{FF2B5EF4-FFF2-40B4-BE49-F238E27FC236}">
                <a16:creationId xmlns:a16="http://schemas.microsoft.com/office/drawing/2014/main" id="{4A7CC341-29B9-42FD-BECE-12E8778FFDBD}"/>
              </a:ext>
            </a:extLst>
          </p:cNvPr>
          <p:cNvSpPr>
            <a:spLocks noGrp="1"/>
          </p:cNvSpPr>
          <p:nvPr>
            <p:ph sz="half" idx="1"/>
          </p:nvPr>
        </p:nvSpPr>
        <p:spPr>
          <a:xfrm>
            <a:off x="8029319" y="475989"/>
            <a:ext cx="3424739" cy="6477581"/>
          </a:xfrm>
        </p:spPr>
        <p:txBody>
          <a:bodyPr vert="horz" lIns="91440" tIns="45720" rIns="91440" bIns="45720" rtlCol="0" anchor="ctr">
            <a:normAutofit/>
          </a:bodyPr>
          <a:lstStyle/>
          <a:p>
            <a:pPr>
              <a:buFont typeface="Wingdings" panose="05000000000000000000" pitchFamily="2" charset="2"/>
              <a:buChar char="§"/>
            </a:pPr>
            <a:r>
              <a:rPr lang="en-US" sz="1400" dirty="0">
                <a:solidFill>
                  <a:srgbClr val="FFFFFF"/>
                </a:solidFill>
              </a:rPr>
              <a:t>Interventions for individuals – adults or children/group work and disabilities.</a:t>
            </a:r>
          </a:p>
          <a:p>
            <a:pPr>
              <a:buFont typeface="Wingdings" panose="05000000000000000000" pitchFamily="2" charset="2"/>
              <a:buChar char="§"/>
            </a:pPr>
            <a:r>
              <a:rPr lang="en-US" sz="1400" dirty="0">
                <a:solidFill>
                  <a:srgbClr val="FFFFFF"/>
                </a:solidFill>
              </a:rPr>
              <a:t>When the therapy goals are to improve over-all wellbeing.</a:t>
            </a:r>
          </a:p>
          <a:p>
            <a:pPr>
              <a:buFont typeface="Wingdings" panose="05000000000000000000" pitchFamily="2" charset="2"/>
              <a:buChar char="§"/>
            </a:pPr>
            <a:r>
              <a:rPr lang="en-US" sz="1400" dirty="0">
                <a:solidFill>
                  <a:srgbClr val="FFFFFF"/>
                </a:solidFill>
              </a:rPr>
              <a:t>However, studies show improvements of enhanced emotional wellbeing for those with autism, medical conditions and behavioral conditions.</a:t>
            </a:r>
          </a:p>
          <a:p>
            <a:pPr marL="0" indent="0">
              <a:buNone/>
            </a:pPr>
            <a:r>
              <a:rPr lang="en-US" sz="1400" dirty="0">
                <a:solidFill>
                  <a:srgbClr val="FFFFFF"/>
                </a:solidFill>
                <a:hlinkClick r:id="rId5"/>
              </a:rPr>
              <a:t>https://www.youtube.com/watch?v=d1UcTZwP0v0</a:t>
            </a:r>
            <a:r>
              <a:rPr lang="en-US" sz="1400" dirty="0">
                <a:solidFill>
                  <a:srgbClr val="FFFFFF"/>
                </a:solidFill>
              </a:rPr>
              <a:t> </a:t>
            </a:r>
          </a:p>
          <a:p>
            <a:pPr>
              <a:buFont typeface="Wingdings" panose="05000000000000000000" pitchFamily="2" charset="2"/>
              <a:buChar char="§"/>
            </a:pPr>
            <a:r>
              <a:rPr lang="en-US" sz="1400" dirty="0">
                <a:solidFill>
                  <a:srgbClr val="FFFFFF"/>
                </a:solidFill>
              </a:rPr>
              <a:t>Further research has shown AAT can be helpful for those battling depression, schizophrenia and addiction. </a:t>
            </a:r>
          </a:p>
          <a:p>
            <a:pPr>
              <a:buFont typeface="Wingdings" panose="05000000000000000000" pitchFamily="2" charset="2"/>
              <a:buChar char="§"/>
            </a:pPr>
            <a:r>
              <a:rPr lang="en-US" sz="1400" dirty="0">
                <a:solidFill>
                  <a:srgbClr val="FFFFFF"/>
                </a:solidFill>
              </a:rPr>
              <a:t>AAT has been used with individuals suffering with PTSD, particularly veterans.</a:t>
            </a:r>
          </a:p>
          <a:p>
            <a:pPr>
              <a:buFont typeface="Wingdings" panose="05000000000000000000" pitchFamily="2" charset="2"/>
              <a:buChar char="§"/>
            </a:pPr>
            <a:r>
              <a:rPr lang="en-US" sz="1400" dirty="0">
                <a:solidFill>
                  <a:srgbClr val="FFFFFF"/>
                </a:solidFill>
              </a:rPr>
              <a:t>Used in rehabilitation work in prisons.</a:t>
            </a:r>
          </a:p>
          <a:p>
            <a:pPr>
              <a:buFont typeface="Wingdings" panose="05000000000000000000" pitchFamily="2" charset="2"/>
              <a:buChar char="§"/>
            </a:pPr>
            <a:r>
              <a:rPr lang="en-US" sz="1400" dirty="0">
                <a:solidFill>
                  <a:srgbClr val="FFFFFF"/>
                </a:solidFill>
              </a:rPr>
              <a:t>AAT used in nursing homes for both physical therapy,  help regain motor skills as well as social and communication skills.</a:t>
            </a:r>
          </a:p>
          <a:p>
            <a:pPr>
              <a:buFont typeface="Wingdings" panose="05000000000000000000" pitchFamily="2" charset="2"/>
              <a:buChar char="§"/>
            </a:pPr>
            <a:r>
              <a:rPr lang="en-US" sz="1400" dirty="0">
                <a:solidFill>
                  <a:srgbClr val="FFFFFF"/>
                </a:solidFill>
              </a:rPr>
              <a:t>Used in non-medical settings such as - schools to aid children’s concentration and help support progression in a particular skill, like reading. Universities and community projects – to help ease anxiety and stress.</a:t>
            </a:r>
          </a:p>
          <a:p>
            <a:endParaRPr lang="en-US" sz="1100" dirty="0">
              <a:solidFill>
                <a:srgbClr val="FFFFFF"/>
              </a:solidFill>
            </a:endParaRPr>
          </a:p>
          <a:p>
            <a:endParaRPr lang="en-US" sz="1100" dirty="0">
              <a:solidFill>
                <a:srgbClr val="FFFFFF"/>
              </a:solidFill>
            </a:endParaRPr>
          </a:p>
        </p:txBody>
      </p:sp>
    </p:spTree>
    <p:extLst>
      <p:ext uri="{BB962C8B-B14F-4D97-AF65-F5344CB8AC3E}">
        <p14:creationId xmlns:p14="http://schemas.microsoft.com/office/powerpoint/2010/main" val="3190864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ACEB9-7898-4449-9784-9F7EE51726F0}"/>
              </a:ext>
            </a:extLst>
          </p:cNvPr>
          <p:cNvSpPr>
            <a:spLocks noGrp="1"/>
          </p:cNvSpPr>
          <p:nvPr>
            <p:ph type="title"/>
          </p:nvPr>
        </p:nvSpPr>
        <p:spPr>
          <a:xfrm>
            <a:off x="655320" y="365125"/>
            <a:ext cx="5120114" cy="1296524"/>
          </a:xfrm>
        </p:spPr>
        <p:txBody>
          <a:bodyPr vert="horz" lIns="91440" tIns="45720" rIns="91440" bIns="45720" rtlCol="0" anchor="ctr">
            <a:normAutofit fontScale="90000"/>
          </a:bodyPr>
          <a:lstStyle/>
          <a:p>
            <a:r>
              <a:rPr lang="en-US" sz="4400" b="1" dirty="0">
                <a:solidFill>
                  <a:schemeClr val="accent6">
                    <a:lumMod val="75000"/>
                  </a:schemeClr>
                </a:solidFill>
              </a:rPr>
              <a:t>Animal Therapy Benefits</a:t>
            </a:r>
          </a:p>
        </p:txBody>
      </p:sp>
      <p:cxnSp>
        <p:nvCxnSpPr>
          <p:cNvPr id="26" name="Straight Arrow Connector 21">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6B7239BD-CDEF-43B1-87A7-B32650ADF05C}"/>
              </a:ext>
            </a:extLst>
          </p:cNvPr>
          <p:cNvSpPr>
            <a:spLocks noGrp="1"/>
          </p:cNvSpPr>
          <p:nvPr>
            <p:ph type="body" sz="half" idx="2"/>
          </p:nvPr>
        </p:nvSpPr>
        <p:spPr>
          <a:xfrm>
            <a:off x="655321" y="1425678"/>
            <a:ext cx="5120113" cy="5232255"/>
          </a:xfrm>
        </p:spPr>
        <p:txBody>
          <a:bodyPr vert="horz" lIns="91440" tIns="45720" rIns="91440" bIns="45720" rtlCol="0">
            <a:normAutofit fontScale="92500" lnSpcReduction="10000"/>
          </a:bodyPr>
          <a:lstStyle/>
          <a:p>
            <a:endParaRPr lang="en-US" sz="2000" b="1" dirty="0"/>
          </a:p>
          <a:p>
            <a:r>
              <a:rPr lang="en-US" sz="2000" b="1" dirty="0">
                <a:solidFill>
                  <a:schemeClr val="accent5">
                    <a:lumMod val="50000"/>
                  </a:schemeClr>
                </a:solidFill>
              </a:rPr>
              <a:t>Common Physical Health Benefits are:</a:t>
            </a:r>
          </a:p>
          <a:p>
            <a:endParaRPr lang="en-US" sz="2000" b="1" dirty="0"/>
          </a:p>
          <a:p>
            <a:pPr marL="400050" indent="-342900">
              <a:buFont typeface="Wingdings" panose="05000000000000000000" pitchFamily="2" charset="2"/>
              <a:buChar char="§"/>
            </a:pPr>
            <a:r>
              <a:rPr lang="en-US" sz="2000" dirty="0"/>
              <a:t>lowers blood pressure</a:t>
            </a:r>
          </a:p>
          <a:p>
            <a:pPr marL="400050" indent="-342900">
              <a:buFont typeface="Wingdings" panose="05000000000000000000" pitchFamily="2" charset="2"/>
              <a:buChar char="§"/>
            </a:pPr>
            <a:r>
              <a:rPr lang="en-US" sz="2000" dirty="0"/>
              <a:t>releases endorphins, that have a calming effect</a:t>
            </a:r>
          </a:p>
          <a:p>
            <a:pPr marL="400050" indent="-342900">
              <a:buFont typeface="Wingdings" panose="05000000000000000000" pitchFamily="2" charset="2"/>
              <a:buChar char="§"/>
            </a:pPr>
            <a:r>
              <a:rPr lang="en-US" sz="2000" dirty="0"/>
              <a:t>diminishes overall physical pain (reducing possible intake of meds)</a:t>
            </a:r>
          </a:p>
          <a:p>
            <a:pPr marL="400050" indent="-342900">
              <a:buFont typeface="Wingdings" panose="05000000000000000000" pitchFamily="2" charset="2"/>
              <a:buChar char="§"/>
            </a:pPr>
            <a:r>
              <a:rPr lang="en-US" sz="2000" dirty="0"/>
              <a:t>the act of petting an animal, produces a relaxation response, reducing anxiety </a:t>
            </a:r>
          </a:p>
          <a:p>
            <a:pPr marL="400050" indent="-342900">
              <a:buFont typeface="Wingdings" panose="05000000000000000000" pitchFamily="2" charset="2"/>
              <a:buChar char="§"/>
            </a:pPr>
            <a:r>
              <a:rPr lang="en-US" sz="2000" dirty="0"/>
              <a:t>can improve cardiovascular health and </a:t>
            </a:r>
            <a:r>
              <a:rPr lang="en-GB" sz="2000" dirty="0"/>
              <a:t>increases joint movement</a:t>
            </a:r>
          </a:p>
          <a:p>
            <a:pPr marL="400050" indent="-342900">
              <a:buFont typeface="Wingdings" panose="05000000000000000000" pitchFamily="2" charset="2"/>
              <a:buChar char="§"/>
            </a:pPr>
            <a:r>
              <a:rPr lang="en-GB" sz="2000" dirty="0"/>
              <a:t>improves physical recovery time</a:t>
            </a:r>
          </a:p>
          <a:p>
            <a:pPr marL="400050" indent="-342900">
              <a:buFont typeface="Wingdings" panose="05000000000000000000" pitchFamily="2" charset="2"/>
              <a:buChar char="§"/>
            </a:pPr>
            <a:r>
              <a:rPr lang="en-GB" sz="2000" dirty="0"/>
              <a:t>maintains or increases motor skills</a:t>
            </a:r>
          </a:p>
          <a:p>
            <a:pPr marL="400050" indent="-342900">
              <a:buFont typeface="Wingdings" panose="05000000000000000000" pitchFamily="2" charset="2"/>
              <a:buChar char="§"/>
            </a:pPr>
            <a:r>
              <a:rPr lang="en-GB" sz="2000" dirty="0"/>
              <a:t>provides motivation to move more, exercise longer</a:t>
            </a:r>
            <a:endParaRPr lang="en-US" sz="2000" dirty="0"/>
          </a:p>
          <a:p>
            <a:pPr marL="400050" indent="-342900">
              <a:buFont typeface="Wingdings" panose="05000000000000000000" pitchFamily="2" charset="2"/>
              <a:buChar char="§"/>
            </a:pPr>
            <a:endParaRPr lang="en-US" sz="2000" dirty="0"/>
          </a:p>
          <a:p>
            <a:pPr marL="400050" indent="-342900">
              <a:buFont typeface="Wingdings" panose="05000000000000000000" pitchFamily="2" charset="2"/>
              <a:buChar char="§"/>
            </a:pPr>
            <a:endParaRPr lang="en-US" sz="2000" dirty="0"/>
          </a:p>
          <a:p>
            <a:pPr marL="400050" indent="-342900">
              <a:buFont typeface="Wingdings" panose="05000000000000000000" pitchFamily="2" charset="2"/>
              <a:buChar char="§"/>
            </a:pPr>
            <a:endParaRPr lang="en-US" sz="2000" dirty="0"/>
          </a:p>
          <a:p>
            <a:pPr indent="-228600">
              <a:buFont typeface="Arial" panose="020B0604020202020204" pitchFamily="34" charset="0"/>
              <a:buChar char="•"/>
            </a:pPr>
            <a:endParaRPr lang="en-US" sz="1800" dirty="0"/>
          </a:p>
        </p:txBody>
      </p:sp>
      <p:pic>
        <p:nvPicPr>
          <p:cNvPr id="8" name="Content Placeholder 7" descr="A cat lying on a bed&#10;&#10;Description automatically generated">
            <a:extLst>
              <a:ext uri="{FF2B5EF4-FFF2-40B4-BE49-F238E27FC236}">
                <a16:creationId xmlns:a16="http://schemas.microsoft.com/office/drawing/2014/main" id="{51F02406-748A-4AAC-8715-1B52CE7AED2D}"/>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337" r="11338" b="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24506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3F221B3-2FE5-4194-99B6-3D8B27F47A3E}"/>
              </a:ext>
            </a:extLst>
          </p:cNvPr>
          <p:cNvSpPr>
            <a:spLocks noGrp="1"/>
          </p:cNvSpPr>
          <p:nvPr>
            <p:ph type="title"/>
          </p:nvPr>
        </p:nvSpPr>
        <p:spPr>
          <a:xfrm>
            <a:off x="1159933" y="995318"/>
            <a:ext cx="9872134" cy="1193968"/>
          </a:xfrm>
          <a:solidFill>
            <a:srgbClr val="FFFFFF"/>
          </a:solidFill>
          <a:ln w="38100">
            <a:solidFill>
              <a:srgbClr val="7F7F7F"/>
            </a:solidFill>
            <a:miter lim="800000"/>
          </a:ln>
        </p:spPr>
        <p:txBody>
          <a:bodyPr>
            <a:normAutofit/>
          </a:bodyPr>
          <a:lstStyle/>
          <a:p>
            <a:pPr algn="ctr"/>
            <a:r>
              <a:rPr lang="en-GB" sz="4000" b="1" dirty="0">
                <a:solidFill>
                  <a:schemeClr val="accent6">
                    <a:lumMod val="75000"/>
                  </a:schemeClr>
                </a:solidFill>
              </a:rPr>
              <a:t>Animal Therapy Benefits 2:</a:t>
            </a:r>
          </a:p>
        </p:txBody>
      </p:sp>
      <p:sp>
        <p:nvSpPr>
          <p:cNvPr id="3" name="Content Placeholder 2">
            <a:extLst>
              <a:ext uri="{FF2B5EF4-FFF2-40B4-BE49-F238E27FC236}">
                <a16:creationId xmlns:a16="http://schemas.microsoft.com/office/drawing/2014/main" id="{7A3FFCBE-71CB-497B-912C-398723FA1BB1}"/>
              </a:ext>
            </a:extLst>
          </p:cNvPr>
          <p:cNvSpPr>
            <a:spLocks noGrp="1"/>
          </p:cNvSpPr>
          <p:nvPr>
            <p:ph sz="half" idx="1"/>
          </p:nvPr>
        </p:nvSpPr>
        <p:spPr>
          <a:xfrm>
            <a:off x="1476915" y="2593658"/>
            <a:ext cx="4297351" cy="3826807"/>
          </a:xfrm>
        </p:spPr>
        <p:txBody>
          <a:bodyPr anchor="t">
            <a:normAutofit/>
          </a:bodyPr>
          <a:lstStyle/>
          <a:p>
            <a:pPr marL="0" indent="0">
              <a:buNone/>
            </a:pPr>
            <a:r>
              <a:rPr lang="en-GB" sz="2000" b="1" dirty="0"/>
              <a:t>Some Mental Health Benefits</a:t>
            </a:r>
          </a:p>
          <a:p>
            <a:pPr>
              <a:buFont typeface="Wingdings" panose="05000000000000000000" pitchFamily="2" charset="2"/>
              <a:buChar char="§"/>
            </a:pPr>
            <a:r>
              <a:rPr lang="en-GB" sz="2000" dirty="0"/>
              <a:t>decreases feelings of isolation &amp; alienation</a:t>
            </a:r>
          </a:p>
          <a:p>
            <a:pPr>
              <a:buFont typeface="Wingdings" panose="05000000000000000000" pitchFamily="2" charset="2"/>
              <a:buChar char="§"/>
            </a:pPr>
            <a:r>
              <a:rPr lang="en-GB" sz="2000" dirty="0"/>
              <a:t>increases socialization and sense of community</a:t>
            </a:r>
          </a:p>
          <a:p>
            <a:pPr>
              <a:buFont typeface="Wingdings" panose="05000000000000000000" pitchFamily="2" charset="2"/>
              <a:buChar char="§"/>
            </a:pPr>
            <a:r>
              <a:rPr lang="en-GB" sz="2000" dirty="0"/>
              <a:t>decreases anxiety</a:t>
            </a:r>
          </a:p>
          <a:p>
            <a:pPr>
              <a:buFont typeface="Wingdings" panose="05000000000000000000" pitchFamily="2" charset="2"/>
              <a:buChar char="§"/>
            </a:pPr>
            <a:r>
              <a:rPr lang="en-GB" sz="2000" dirty="0"/>
              <a:t>lifts spirits and lessens depression</a:t>
            </a:r>
          </a:p>
          <a:p>
            <a:pPr>
              <a:buFont typeface="Wingdings" panose="05000000000000000000" pitchFamily="2" charset="2"/>
              <a:buChar char="§"/>
            </a:pPr>
            <a:r>
              <a:rPr lang="en-GB" sz="2000" dirty="0"/>
              <a:t>creates motivation for the client to recover faster</a:t>
            </a:r>
          </a:p>
          <a:p>
            <a:pPr>
              <a:buFont typeface="Wingdings" panose="05000000000000000000" pitchFamily="2" charset="2"/>
              <a:buChar char="§"/>
            </a:pPr>
            <a:r>
              <a:rPr lang="en-GB" sz="2000" dirty="0"/>
              <a:t>encourages communication</a:t>
            </a:r>
          </a:p>
          <a:p>
            <a:pPr>
              <a:buFont typeface="Wingdings" panose="05000000000000000000" pitchFamily="2" charset="2"/>
              <a:buChar char="§"/>
            </a:pPr>
            <a:endParaRPr lang="en-GB" sz="1800" b="1" dirty="0"/>
          </a:p>
          <a:p>
            <a:pPr>
              <a:buFont typeface="Wingdings" panose="05000000000000000000" pitchFamily="2" charset="2"/>
              <a:buChar char="§"/>
            </a:pPr>
            <a:endParaRPr lang="en-GB" sz="1800" b="1" dirty="0"/>
          </a:p>
          <a:p>
            <a:pPr>
              <a:buFont typeface="Wingdings" panose="05000000000000000000" pitchFamily="2" charset="2"/>
              <a:buChar char="§"/>
            </a:pPr>
            <a:endParaRPr lang="en-GB" sz="2000" b="1" dirty="0"/>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70E40309-8212-4F62-8754-6C53364C803C}"/>
              </a:ext>
            </a:extLst>
          </p:cNvPr>
          <p:cNvSpPr>
            <a:spLocks noGrp="1"/>
          </p:cNvSpPr>
          <p:nvPr>
            <p:ph sz="half" idx="2"/>
          </p:nvPr>
        </p:nvSpPr>
        <p:spPr>
          <a:xfrm>
            <a:off x="6417731" y="2593657"/>
            <a:ext cx="4292594" cy="3826807"/>
          </a:xfrm>
        </p:spPr>
        <p:txBody>
          <a:bodyPr anchor="t">
            <a:normAutofit/>
          </a:bodyPr>
          <a:lstStyle/>
          <a:p>
            <a:pPr marL="0" indent="0">
              <a:buNone/>
            </a:pPr>
            <a:r>
              <a:rPr lang="en-GB" sz="2000" b="1" dirty="0"/>
              <a:t>Other holistic benefits</a:t>
            </a:r>
          </a:p>
          <a:p>
            <a:pPr>
              <a:buFont typeface="Wingdings" panose="05000000000000000000" pitchFamily="2" charset="2"/>
              <a:buChar char="§"/>
            </a:pPr>
            <a:r>
              <a:rPr lang="en-GB" sz="2000" dirty="0"/>
              <a:t>provides non-stressful, non-judgmental environment</a:t>
            </a:r>
          </a:p>
          <a:p>
            <a:pPr>
              <a:buFont typeface="Wingdings" panose="05000000000000000000" pitchFamily="2" charset="2"/>
              <a:buChar char="§"/>
            </a:pPr>
            <a:r>
              <a:rPr lang="en-GB" sz="2000" dirty="0"/>
              <a:t>increases self-confidence</a:t>
            </a:r>
          </a:p>
          <a:p>
            <a:pPr>
              <a:buFont typeface="Wingdings" panose="05000000000000000000" pitchFamily="2" charset="2"/>
              <a:buChar char="§"/>
            </a:pPr>
            <a:r>
              <a:rPr lang="en-GB" sz="2000" dirty="0"/>
              <a:t>reduces self-consciousness</a:t>
            </a:r>
          </a:p>
          <a:p>
            <a:pPr>
              <a:buFont typeface="Wingdings" panose="05000000000000000000" pitchFamily="2" charset="2"/>
              <a:buChar char="§"/>
            </a:pPr>
            <a:r>
              <a:rPr lang="en-GB" sz="2000" dirty="0"/>
              <a:t>improves balance</a:t>
            </a:r>
          </a:p>
          <a:p>
            <a:pPr>
              <a:buFont typeface="Wingdings" panose="05000000000000000000" pitchFamily="2" charset="2"/>
              <a:buChar char="§"/>
            </a:pPr>
            <a:r>
              <a:rPr lang="en-GB" sz="2000" dirty="0"/>
              <a:t>increases focus &amp; attention</a:t>
            </a:r>
          </a:p>
          <a:p>
            <a:pPr>
              <a:buFont typeface="Wingdings" panose="05000000000000000000" pitchFamily="2" charset="2"/>
              <a:buChar char="§"/>
            </a:pPr>
            <a:r>
              <a:rPr lang="en-GB" sz="2000" dirty="0"/>
              <a:t>increases the ability to look after oneself </a:t>
            </a:r>
          </a:p>
          <a:p>
            <a:pPr>
              <a:buFont typeface="Wingdings" panose="05000000000000000000" pitchFamily="2" charset="2"/>
              <a:buChar char="§"/>
            </a:pPr>
            <a:endParaRPr lang="en-GB" sz="2000" dirty="0"/>
          </a:p>
        </p:txBody>
      </p:sp>
      <p:pic>
        <p:nvPicPr>
          <p:cNvPr id="6" name="Picture 5" descr="A picture containing food, drawing, light&#10;&#10;Description automatically generated">
            <a:extLst>
              <a:ext uri="{FF2B5EF4-FFF2-40B4-BE49-F238E27FC236}">
                <a16:creationId xmlns:a16="http://schemas.microsoft.com/office/drawing/2014/main" id="{36532B9D-69A4-40A6-9756-50963FA6B4B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367039" y="5005539"/>
            <a:ext cx="1714286" cy="1714286"/>
          </a:xfrm>
          <a:prstGeom prst="rect">
            <a:avLst/>
          </a:prstGeom>
        </p:spPr>
      </p:pic>
    </p:spTree>
    <p:extLst>
      <p:ext uri="{BB962C8B-B14F-4D97-AF65-F5344CB8AC3E}">
        <p14:creationId xmlns:p14="http://schemas.microsoft.com/office/powerpoint/2010/main" val="261014581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E2E099B-879B-4D1B-873C-79312F39C565}"/>
              </a:ext>
            </a:extLst>
          </p:cNvPr>
          <p:cNvSpPr>
            <a:spLocks noGrp="1"/>
          </p:cNvSpPr>
          <p:nvPr>
            <p:ph type="title"/>
          </p:nvPr>
        </p:nvSpPr>
        <p:spPr>
          <a:xfrm>
            <a:off x="863029" y="1012004"/>
            <a:ext cx="3416158" cy="4795408"/>
          </a:xfrm>
        </p:spPr>
        <p:txBody>
          <a:bodyPr vert="horz" lIns="91440" tIns="45720" rIns="91440" bIns="45720" rtlCol="0" anchor="ctr">
            <a:normAutofit/>
          </a:bodyPr>
          <a:lstStyle/>
          <a:p>
            <a:r>
              <a:rPr lang="en-US" sz="4400" dirty="0">
                <a:solidFill>
                  <a:srgbClr val="FFFFFF"/>
                </a:solidFill>
              </a:rPr>
              <a:t>AAT </a:t>
            </a:r>
            <a:r>
              <a:rPr lang="en-US" sz="4400" b="1" dirty="0">
                <a:solidFill>
                  <a:srgbClr val="FFFFFF"/>
                </a:solidFill>
              </a:rPr>
              <a:t>LIMITATIONS:</a:t>
            </a:r>
            <a:endParaRPr lang="en-US" sz="4400" dirty="0">
              <a:solidFill>
                <a:srgbClr val="FFFFFF"/>
              </a:solidFill>
            </a:endParaRPr>
          </a:p>
        </p:txBody>
      </p:sp>
      <p:graphicFrame>
        <p:nvGraphicFramePr>
          <p:cNvPr id="6" name="Content Placeholder 2">
            <a:extLst>
              <a:ext uri="{FF2B5EF4-FFF2-40B4-BE49-F238E27FC236}">
                <a16:creationId xmlns:a16="http://schemas.microsoft.com/office/drawing/2014/main" id="{6EFFA8B3-B9F7-48BD-9412-4602D1BB99A3}"/>
              </a:ext>
            </a:extLst>
          </p:cNvPr>
          <p:cNvGraphicFramePr/>
          <p:nvPr>
            <p:extLst>
              <p:ext uri="{D42A27DB-BD31-4B8C-83A1-F6EECF244321}">
                <p14:modId xmlns:p14="http://schemas.microsoft.com/office/powerpoint/2010/main" val="907911485"/>
              </p:ext>
            </p:extLst>
          </p:nvPr>
        </p:nvGraphicFramePr>
        <p:xfrm>
          <a:off x="5194300" y="470924"/>
          <a:ext cx="6513604" cy="5892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5556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20">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19" name="Group 22">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24"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0"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4"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0"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41"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0" name="Group 45">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47" name="Rectangle 46">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8"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9" name="Rectangle 48">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3EA911B9-4E07-4EC4-A282-16BF408128BA}"/>
              </a:ext>
            </a:extLst>
          </p:cNvPr>
          <p:cNvSpPr>
            <a:spLocks noGrp="1"/>
          </p:cNvSpPr>
          <p:nvPr>
            <p:ph type="title"/>
          </p:nvPr>
        </p:nvSpPr>
        <p:spPr>
          <a:xfrm>
            <a:off x="904877" y="2415322"/>
            <a:ext cx="3451730" cy="2399869"/>
          </a:xfrm>
        </p:spPr>
        <p:txBody>
          <a:bodyPr vert="horz" lIns="91440" tIns="45720" rIns="91440" bIns="45720" rtlCol="0" anchor="ctr">
            <a:normAutofit/>
          </a:bodyPr>
          <a:lstStyle/>
          <a:p>
            <a:pPr algn="ctr"/>
            <a:r>
              <a:rPr lang="en-US" sz="4000" kern="1200" dirty="0">
                <a:solidFill>
                  <a:srgbClr val="FFFFFF"/>
                </a:solidFill>
                <a:latin typeface="+mj-lt"/>
                <a:ea typeface="+mj-ea"/>
                <a:cs typeface="+mj-cs"/>
              </a:rPr>
              <a:t>The Research</a:t>
            </a:r>
          </a:p>
        </p:txBody>
      </p:sp>
      <p:sp>
        <p:nvSpPr>
          <p:cNvPr id="3" name="Content Placeholder 2">
            <a:extLst>
              <a:ext uri="{FF2B5EF4-FFF2-40B4-BE49-F238E27FC236}">
                <a16:creationId xmlns:a16="http://schemas.microsoft.com/office/drawing/2014/main" id="{75B9949D-6766-4EBA-800A-DC02D1BB4037}"/>
              </a:ext>
            </a:extLst>
          </p:cNvPr>
          <p:cNvSpPr>
            <a:spLocks noGrp="1"/>
          </p:cNvSpPr>
          <p:nvPr>
            <p:ph idx="1"/>
          </p:nvPr>
        </p:nvSpPr>
        <p:spPr>
          <a:xfrm>
            <a:off x="5120639" y="376237"/>
            <a:ext cx="6637973" cy="6349027"/>
          </a:xfrm>
        </p:spPr>
        <p:txBody>
          <a:bodyPr vert="horz" lIns="91440" tIns="45720" rIns="91440" bIns="45720" rtlCol="0" anchor="ctr">
            <a:normAutofit/>
          </a:bodyPr>
          <a:lstStyle/>
          <a:p>
            <a:pPr>
              <a:buFont typeface="Wingdings" panose="05000000000000000000" pitchFamily="2" charset="2"/>
              <a:buChar char="§"/>
            </a:pPr>
            <a:r>
              <a:rPr lang="en-US" sz="1600" dirty="0">
                <a:solidFill>
                  <a:schemeClr val="tx1"/>
                </a:solidFill>
                <a:latin typeface="Calibri" panose="020F0502020204030204" pitchFamily="34" charset="0"/>
                <a:cs typeface="Calibri" panose="020F0502020204030204" pitchFamily="34" charset="0"/>
              </a:rPr>
              <a:t>There is a small amount of research and all appear to be American based.</a:t>
            </a:r>
          </a:p>
          <a:p>
            <a:pPr>
              <a:buFont typeface="Wingdings" panose="05000000000000000000" pitchFamily="2" charset="2"/>
              <a:buChar char="§"/>
            </a:pPr>
            <a:r>
              <a:rPr lang="en-US" sz="1600" dirty="0">
                <a:solidFill>
                  <a:schemeClr val="tx1"/>
                </a:solidFill>
                <a:latin typeface="Calibri" panose="020F0502020204030204" pitchFamily="34" charset="0"/>
                <a:cs typeface="Calibri" panose="020F0502020204030204" pitchFamily="34" charset="0"/>
              </a:rPr>
              <a:t>Consequently, the lack of research and empirical data creates uncertainty in the effectiveness of AAT interventions. </a:t>
            </a:r>
          </a:p>
          <a:p>
            <a:pPr>
              <a:buFont typeface="Wingdings" panose="05000000000000000000" pitchFamily="2" charset="2"/>
              <a:buChar char="§"/>
            </a:pPr>
            <a:r>
              <a:rPr lang="en-US" sz="1600" dirty="0">
                <a:solidFill>
                  <a:schemeClr val="tx1"/>
                </a:solidFill>
                <a:latin typeface="Calibri" panose="020F0502020204030204" pitchFamily="34" charset="0"/>
                <a:cs typeface="Calibri" panose="020F0502020204030204" pitchFamily="34" charset="0"/>
              </a:rPr>
              <a:t>The small amount of meta-analysis data available is referred to in most AAT articles.</a:t>
            </a:r>
          </a:p>
          <a:p>
            <a:pPr>
              <a:buFont typeface="Wingdings" panose="05000000000000000000" pitchFamily="2" charset="2"/>
              <a:buChar char="§"/>
            </a:pPr>
            <a:r>
              <a:rPr lang="en-US" sz="1600" dirty="0">
                <a:solidFill>
                  <a:schemeClr val="tx1"/>
                </a:solidFill>
                <a:latin typeface="Calibri" panose="020F0502020204030204" pitchFamily="34" charset="0"/>
                <a:cs typeface="Calibri" panose="020F0502020204030204" pitchFamily="34" charset="0"/>
              </a:rPr>
              <a:t>The Randomised Controlled Trails (RCTs) on the effects of AAT that have been conducted, have been poor quality, so could not produce further meta-analysis data. </a:t>
            </a:r>
          </a:p>
          <a:p>
            <a:pPr>
              <a:buFont typeface="Wingdings" panose="05000000000000000000" pitchFamily="2" charset="2"/>
              <a:buChar char="§"/>
            </a:pPr>
            <a:r>
              <a:rPr lang="en-US" sz="1600" dirty="0">
                <a:solidFill>
                  <a:schemeClr val="tx1"/>
                </a:solidFill>
                <a:latin typeface="Calibri" panose="020F0502020204030204" pitchFamily="34" charset="0"/>
                <a:cs typeface="Calibri" panose="020F0502020204030204" pitchFamily="34" charset="0"/>
              </a:rPr>
              <a:t>Suggestions have been made to move this research further :</a:t>
            </a:r>
          </a:p>
          <a:p>
            <a:pPr marL="400050" indent="-285750">
              <a:buFont typeface="Wingdings" panose="05000000000000000000" pitchFamily="2" charset="2"/>
              <a:buChar char="Ø"/>
            </a:pPr>
            <a:r>
              <a:rPr lang="en-US" sz="1600" dirty="0">
                <a:solidFill>
                  <a:schemeClr val="tx1"/>
                </a:solidFill>
                <a:latin typeface="Calibri" panose="020F0502020204030204" pitchFamily="34" charset="0"/>
                <a:cs typeface="Calibri" panose="020F0502020204030204" pitchFamily="34" charset="0"/>
              </a:rPr>
              <a:t>Conduct more well-designed studies.</a:t>
            </a:r>
          </a:p>
          <a:p>
            <a:pPr marL="400050" indent="-285750">
              <a:buFont typeface="Wingdings" panose="05000000000000000000" pitchFamily="2" charset="2"/>
              <a:buChar char="Ø"/>
            </a:pPr>
            <a:r>
              <a:rPr lang="en-US" sz="1600" dirty="0">
                <a:solidFill>
                  <a:schemeClr val="tx1"/>
                </a:solidFill>
                <a:latin typeface="Calibri" panose="020F0502020204030204" pitchFamily="34" charset="0"/>
                <a:cs typeface="Calibri" panose="020F0502020204030204" pitchFamily="34" charset="0"/>
              </a:rPr>
              <a:t>Create specific ‘small theories’ about exactly why human and animal interaction changes health &amp; wellbeing.</a:t>
            </a:r>
          </a:p>
          <a:p>
            <a:pPr marL="400050" indent="-285750">
              <a:buFont typeface="Wingdings" panose="05000000000000000000" pitchFamily="2" charset="2"/>
              <a:buChar char="Ø"/>
            </a:pPr>
            <a:r>
              <a:rPr lang="en-US" sz="1600" dirty="0">
                <a:solidFill>
                  <a:schemeClr val="tx1"/>
                </a:solidFill>
                <a:latin typeface="Calibri" panose="020F0502020204030204" pitchFamily="34" charset="0"/>
                <a:cs typeface="Calibri" panose="020F0502020204030204" pitchFamily="34" charset="0"/>
              </a:rPr>
              <a:t>Increase laboratory-based investigations of what underlines the therapeutic application.</a:t>
            </a:r>
          </a:p>
          <a:p>
            <a:pPr marL="400050" indent="-285750">
              <a:buFont typeface="Wingdings" panose="05000000000000000000" pitchFamily="2" charset="2"/>
              <a:buChar char="Ø"/>
            </a:pPr>
            <a:r>
              <a:rPr lang="en-US" sz="1600" dirty="0">
                <a:solidFill>
                  <a:schemeClr val="tx1"/>
                </a:solidFill>
                <a:latin typeface="Calibri" panose="020F0502020204030204" pitchFamily="34" charset="0"/>
                <a:cs typeface="Calibri" panose="020F0502020204030204" pitchFamily="34" charset="0"/>
              </a:rPr>
              <a:t>Lastly, develop a strategic plan to guide AAT research, a means of implementing and monitoring the research to ensure it has a clear impact on AAT research.</a:t>
            </a:r>
          </a:p>
          <a:p>
            <a:pPr>
              <a:buFont typeface="Wingdings" panose="05000000000000000000" pitchFamily="2" charset="2"/>
              <a:buChar char="§"/>
            </a:pPr>
            <a:r>
              <a:rPr lang="en-US" sz="1600" dirty="0">
                <a:solidFill>
                  <a:schemeClr val="tx1"/>
                </a:solidFill>
                <a:latin typeface="Calibri" panose="020F0502020204030204" pitchFamily="34" charset="0"/>
                <a:cs typeface="Calibri" panose="020F0502020204030204" pitchFamily="34" charset="0"/>
              </a:rPr>
              <a:t>Implications on such research is the welfare of the animal in these studies, pressures from the public and the media of positive findings – create further challenges in designing and implementing future studies,</a:t>
            </a:r>
          </a:p>
          <a:p>
            <a:pPr>
              <a:buFont typeface="Wingdings" panose="05000000000000000000" pitchFamily="2" charset="2"/>
              <a:buChar char="§"/>
            </a:pPr>
            <a:r>
              <a:rPr lang="en-US" sz="1600" dirty="0">
                <a:solidFill>
                  <a:schemeClr val="tx1"/>
                </a:solidFill>
                <a:latin typeface="Calibri" panose="020F0502020204030204" pitchFamily="34" charset="0"/>
                <a:cs typeface="Calibri" panose="020F0502020204030204" pitchFamily="34" charset="0"/>
              </a:rPr>
              <a:t>There is a clear interest in the field  - America is leading the way – large amount of evidence in individual case studies and projects to refer to.</a:t>
            </a:r>
          </a:p>
          <a:p>
            <a:pPr marL="342900"/>
            <a:endParaRPr lang="en-US" sz="1100" dirty="0">
              <a:solidFill>
                <a:schemeClr val="tx1"/>
              </a:solidFill>
              <a:latin typeface="+mn-lt"/>
              <a:cs typeface="+mn-cs"/>
            </a:endParaRPr>
          </a:p>
        </p:txBody>
      </p:sp>
    </p:spTree>
    <p:extLst>
      <p:ext uri="{BB962C8B-B14F-4D97-AF65-F5344CB8AC3E}">
        <p14:creationId xmlns:p14="http://schemas.microsoft.com/office/powerpoint/2010/main" val="1960624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cat&#10;&#10;Description automatically generated">
            <a:extLst>
              <a:ext uri="{FF2B5EF4-FFF2-40B4-BE49-F238E27FC236}">
                <a16:creationId xmlns:a16="http://schemas.microsoft.com/office/drawing/2014/main" id="{E051CA49-F6BC-427D-9B50-FF88548E36E7}"/>
              </a:ext>
            </a:extLst>
          </p:cNvPr>
          <p:cNvPicPr>
            <a:picLocks noChangeAspect="1"/>
          </p:cNvPicPr>
          <p:nvPr/>
        </p:nvPicPr>
        <p:blipFill rotWithShape="1">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5503" b="10228"/>
          <a:stretch/>
        </p:blipFill>
        <p:spPr>
          <a:xfrm>
            <a:off x="20" y="10"/>
            <a:ext cx="12191980" cy="6857990"/>
          </a:xfrm>
          <a:prstGeom prst="rect">
            <a:avLst/>
          </a:prstGeom>
        </p:spPr>
      </p:pic>
      <p:sp>
        <p:nvSpPr>
          <p:cNvPr id="2" name="Title 1">
            <a:extLst>
              <a:ext uri="{FF2B5EF4-FFF2-40B4-BE49-F238E27FC236}">
                <a16:creationId xmlns:a16="http://schemas.microsoft.com/office/drawing/2014/main" id="{36580071-B9BE-4C41-975C-117DE5133568}"/>
              </a:ext>
            </a:extLst>
          </p:cNvPr>
          <p:cNvSpPr>
            <a:spLocks noGrp="1"/>
          </p:cNvSpPr>
          <p:nvPr>
            <p:ph type="title"/>
          </p:nvPr>
        </p:nvSpPr>
        <p:spPr>
          <a:xfrm>
            <a:off x="838200" y="365125"/>
            <a:ext cx="10515600" cy="1325563"/>
          </a:xfrm>
        </p:spPr>
        <p:txBody>
          <a:bodyPr>
            <a:normAutofit/>
          </a:bodyPr>
          <a:lstStyle/>
          <a:p>
            <a:r>
              <a:rPr lang="en-GB" b="1" dirty="0">
                <a:solidFill>
                  <a:schemeClr val="accent6">
                    <a:lumMod val="75000"/>
                  </a:schemeClr>
                </a:solidFill>
              </a:rPr>
              <a:t>Conclusion:</a:t>
            </a:r>
          </a:p>
        </p:txBody>
      </p:sp>
      <p:sp>
        <p:nvSpPr>
          <p:cNvPr id="3" name="Content Placeholder 2">
            <a:extLst>
              <a:ext uri="{FF2B5EF4-FFF2-40B4-BE49-F238E27FC236}">
                <a16:creationId xmlns:a16="http://schemas.microsoft.com/office/drawing/2014/main" id="{20024EE1-14FF-4331-85A2-CA0F3C3F0DF2}"/>
              </a:ext>
            </a:extLst>
          </p:cNvPr>
          <p:cNvSpPr>
            <a:spLocks noGrp="1"/>
          </p:cNvSpPr>
          <p:nvPr>
            <p:ph idx="1"/>
          </p:nvPr>
        </p:nvSpPr>
        <p:spPr>
          <a:xfrm>
            <a:off x="838200" y="1455174"/>
            <a:ext cx="10515600" cy="5220929"/>
          </a:xfrm>
        </p:spPr>
        <p:txBody>
          <a:bodyPr>
            <a:normAutofit/>
          </a:bodyPr>
          <a:lstStyle/>
          <a:p>
            <a:pPr>
              <a:buFont typeface="Wingdings" panose="05000000000000000000" pitchFamily="2" charset="2"/>
              <a:buChar char="§"/>
            </a:pPr>
            <a:r>
              <a:rPr lang="en-GB" sz="2000" dirty="0">
                <a:solidFill>
                  <a:srgbClr val="FFFFFF"/>
                </a:solidFill>
              </a:rPr>
              <a:t>I believe it is a really interesting modality of therapy and I can’t find a comparison that offers as much physical and mental health benefits as AAT, as well as the flexibility and diversity it offers to both adults, children, group work and those with disabilities.</a:t>
            </a:r>
          </a:p>
          <a:p>
            <a:pPr>
              <a:buFont typeface="Wingdings" panose="05000000000000000000" pitchFamily="2" charset="2"/>
              <a:buChar char="§"/>
            </a:pPr>
            <a:r>
              <a:rPr lang="en-GB" sz="2000" dirty="0">
                <a:solidFill>
                  <a:srgbClr val="FFFFFF"/>
                </a:solidFill>
              </a:rPr>
              <a:t>There is a genuine interest within the sector and there are many projects out there using AAT but there lacks a foundation in the practice in terms of training, support and regulation. Consequently, will stall its evolution and progression without those in place.</a:t>
            </a:r>
          </a:p>
          <a:p>
            <a:pPr>
              <a:buFont typeface="Wingdings" panose="05000000000000000000" pitchFamily="2" charset="2"/>
              <a:buChar char="§"/>
            </a:pPr>
            <a:r>
              <a:rPr lang="en-GB" sz="2000" dirty="0">
                <a:solidFill>
                  <a:srgbClr val="FFFFFF"/>
                </a:solidFill>
              </a:rPr>
              <a:t> Within the UK, we have long been used to seeing and accepting how dogs in particular, assist human beings:</a:t>
            </a:r>
          </a:p>
          <a:p>
            <a:pPr>
              <a:buFont typeface="Wingdings" panose="05000000000000000000" pitchFamily="2" charset="2"/>
              <a:buChar char="Ø"/>
            </a:pPr>
            <a:r>
              <a:rPr lang="en-GB" sz="2000" dirty="0">
                <a:solidFill>
                  <a:srgbClr val="FFFFFF"/>
                </a:solidFill>
              </a:rPr>
              <a:t>Assistance dogs for the blind</a:t>
            </a:r>
          </a:p>
          <a:p>
            <a:pPr>
              <a:buFont typeface="Wingdings" panose="05000000000000000000" pitchFamily="2" charset="2"/>
              <a:buChar char="Ø"/>
            </a:pPr>
            <a:r>
              <a:rPr lang="en-GB" sz="2000" dirty="0">
                <a:solidFill>
                  <a:srgbClr val="FFFFFF"/>
                </a:solidFill>
              </a:rPr>
              <a:t>Search and rescue dogs</a:t>
            </a:r>
          </a:p>
          <a:p>
            <a:pPr>
              <a:buFont typeface="Wingdings" panose="05000000000000000000" pitchFamily="2" charset="2"/>
              <a:buChar char="Ø"/>
            </a:pPr>
            <a:r>
              <a:rPr lang="en-GB" sz="2000" dirty="0">
                <a:solidFill>
                  <a:srgbClr val="FFFFFF"/>
                </a:solidFill>
              </a:rPr>
              <a:t>Police dogs and so on..</a:t>
            </a:r>
          </a:p>
          <a:p>
            <a:pPr>
              <a:buFont typeface="Wingdings" panose="05000000000000000000" pitchFamily="2" charset="2"/>
              <a:buChar char="§"/>
            </a:pPr>
            <a:r>
              <a:rPr lang="en-GB" sz="2000" dirty="0">
                <a:solidFill>
                  <a:srgbClr val="FFFFFF"/>
                </a:solidFill>
              </a:rPr>
              <a:t>Culturally we recognise them has a helping aid, but I feel there needs to be greater acceptance in using the relationship bond as a therapeutic intervention. We need to build greater awareness in the public domain.</a:t>
            </a:r>
          </a:p>
          <a:p>
            <a:pPr>
              <a:buFont typeface="Wingdings" panose="05000000000000000000" pitchFamily="2" charset="2"/>
              <a:buChar char="§"/>
            </a:pPr>
            <a:endParaRPr lang="en-GB" sz="2000" dirty="0">
              <a:solidFill>
                <a:srgbClr val="FFFFFF"/>
              </a:solidFill>
            </a:endParaRPr>
          </a:p>
          <a:p>
            <a:pPr>
              <a:buFont typeface="Wingdings" panose="05000000000000000000" pitchFamily="2" charset="2"/>
              <a:buChar char="§"/>
            </a:pPr>
            <a:endParaRPr lang="en-GB" sz="1800" dirty="0">
              <a:solidFill>
                <a:srgbClr val="FFFFFF"/>
              </a:solidFill>
            </a:endParaRPr>
          </a:p>
        </p:txBody>
      </p:sp>
    </p:spTree>
    <p:extLst>
      <p:ext uri="{BB962C8B-B14F-4D97-AF65-F5344CB8AC3E}">
        <p14:creationId xmlns:p14="http://schemas.microsoft.com/office/powerpoint/2010/main" val="210133662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571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76A9D7-ACFA-4671-A324-89BC278251F0}"/>
              </a:ext>
            </a:extLst>
          </p:cNvPr>
          <p:cNvSpPr>
            <a:spLocks noGrp="1"/>
          </p:cNvSpPr>
          <p:nvPr>
            <p:ph type="title"/>
          </p:nvPr>
        </p:nvSpPr>
        <p:spPr>
          <a:xfrm>
            <a:off x="637380" y="2074362"/>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dirty="0">
                <a:solidFill>
                  <a:srgbClr val="FFFFFF"/>
                </a:solidFill>
              </a:rPr>
              <a:t>Thank You!</a:t>
            </a:r>
            <a:endParaRPr lang="en-US" sz="2600" kern="1200" dirty="0">
              <a:solidFill>
                <a:srgbClr val="FFFFFF"/>
              </a:solidFill>
              <a:latin typeface="+mj-lt"/>
              <a:ea typeface="+mj-ea"/>
              <a:cs typeface="+mj-cs"/>
            </a:endParaRPr>
          </a:p>
        </p:txBody>
      </p:sp>
      <p:pic>
        <p:nvPicPr>
          <p:cNvPr id="6" name="Content Placeholder 5" descr="A dog sitting in the grass&#10;&#10;Description automatically generated">
            <a:extLst>
              <a:ext uri="{FF2B5EF4-FFF2-40B4-BE49-F238E27FC236}">
                <a16:creationId xmlns:a16="http://schemas.microsoft.com/office/drawing/2014/main" id="{CDA3AE56-B7E7-465C-B638-B0E5699E62F2}"/>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t="8143" b="16099"/>
          <a:stretch/>
        </p:blipFill>
        <p:spPr>
          <a:xfrm>
            <a:off x="3755923" y="894734"/>
            <a:ext cx="7973961" cy="4975123"/>
          </a:xfrm>
          <a:prstGeom prst="rect">
            <a:avLst/>
          </a:prstGeom>
        </p:spPr>
      </p:pic>
    </p:spTree>
    <p:extLst>
      <p:ext uri="{BB962C8B-B14F-4D97-AF65-F5344CB8AC3E}">
        <p14:creationId xmlns:p14="http://schemas.microsoft.com/office/powerpoint/2010/main" val="36875261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20161-7502-48A1-A8E0-80370C69D475}"/>
              </a:ext>
            </a:extLst>
          </p:cNvPr>
          <p:cNvSpPr>
            <a:spLocks noGrp="1"/>
          </p:cNvSpPr>
          <p:nvPr>
            <p:ph type="title"/>
          </p:nvPr>
        </p:nvSpPr>
        <p:spPr/>
        <p:txBody>
          <a:bodyPr/>
          <a:lstStyle/>
          <a:p>
            <a:r>
              <a:rPr lang="en-GB" b="1" u="sng" dirty="0"/>
              <a:t>References</a:t>
            </a:r>
          </a:p>
        </p:txBody>
      </p:sp>
      <p:sp>
        <p:nvSpPr>
          <p:cNvPr id="3" name="Content Placeholder 2">
            <a:extLst>
              <a:ext uri="{FF2B5EF4-FFF2-40B4-BE49-F238E27FC236}">
                <a16:creationId xmlns:a16="http://schemas.microsoft.com/office/drawing/2014/main" id="{8D0E26F3-B28A-4DD2-80D7-E8093271DB96}"/>
              </a:ext>
            </a:extLst>
          </p:cNvPr>
          <p:cNvSpPr>
            <a:spLocks noGrp="1"/>
          </p:cNvSpPr>
          <p:nvPr>
            <p:ph idx="1"/>
          </p:nvPr>
        </p:nvSpPr>
        <p:spPr>
          <a:xfrm>
            <a:off x="838200" y="1625935"/>
            <a:ext cx="10515600" cy="4878559"/>
          </a:xfrm>
        </p:spPr>
        <p:txBody>
          <a:bodyPr>
            <a:normAutofit/>
          </a:bodyPr>
          <a:lstStyle/>
          <a:p>
            <a:pPr>
              <a:lnSpc>
                <a:spcPct val="107000"/>
              </a:lnSpc>
              <a:spcAft>
                <a:spcPts val="800"/>
              </a:spcAft>
              <a:buFont typeface="Wingdings" panose="05000000000000000000" pitchFamily="2" charset="2"/>
              <a:buChar char="§"/>
            </a:pP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https://www.psychologytoday.com/gb/therapy-types/animal-assisted-therapy</a:t>
            </a:r>
            <a:r>
              <a:rPr lang="en-GB" dirty="0">
                <a:latin typeface="Calibri" panose="020F0502020204030204" pitchFamily="34" charset="0"/>
                <a:ea typeface="Calibri" panose="020F0502020204030204" pitchFamily="34" charset="0"/>
                <a:cs typeface="Times New Roman" panose="02020603050405020304" pitchFamily="18" charset="0"/>
              </a:rPr>
              <a:t> ( Accessed 26.10.19)</a:t>
            </a:r>
          </a:p>
          <a:p>
            <a:pPr>
              <a:lnSpc>
                <a:spcPct val="107000"/>
              </a:lnSpc>
              <a:spcAft>
                <a:spcPts val="800"/>
              </a:spcAft>
              <a:buFont typeface="Wingdings" panose="05000000000000000000" pitchFamily="2" charset="2"/>
              <a:buChar char="§"/>
            </a:pP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https://assistancedogsinternational.org</a:t>
            </a:r>
            <a:r>
              <a:rPr lang="en-GB" dirty="0">
                <a:latin typeface="Calibri" panose="020F0502020204030204" pitchFamily="34" charset="0"/>
                <a:ea typeface="Calibri" panose="020F0502020204030204" pitchFamily="34" charset="0"/>
                <a:cs typeface="Times New Roman" panose="02020603050405020304" pitchFamily="18" charset="0"/>
              </a:rPr>
              <a:t> ( Accessed 26.10.19)</a:t>
            </a:r>
          </a:p>
          <a:p>
            <a:pPr>
              <a:lnSpc>
                <a:spcPct val="107000"/>
              </a:lnSpc>
              <a:spcAft>
                <a:spcPts val="800"/>
              </a:spcAft>
              <a:buFont typeface="Wingdings" panose="05000000000000000000" pitchFamily="2" charset="2"/>
              <a:buChar char="§"/>
            </a:pP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https://www.assistancedogs.org.uk/</a:t>
            </a:r>
            <a:r>
              <a:rPr lang="en-GB" dirty="0">
                <a:latin typeface="Calibri" panose="020F0502020204030204" pitchFamily="34" charset="0"/>
                <a:ea typeface="Calibri" panose="020F0502020204030204" pitchFamily="34" charset="0"/>
                <a:cs typeface="Times New Roman" panose="02020603050405020304" pitchFamily="18" charset="0"/>
              </a:rPr>
              <a:t> (Accessed 26.10.19)</a:t>
            </a:r>
          </a:p>
          <a:p>
            <a:pPr>
              <a:lnSpc>
                <a:spcPct val="107000"/>
              </a:lnSpc>
              <a:spcAft>
                <a:spcPts val="800"/>
              </a:spcAft>
              <a:buFont typeface="Wingdings" panose="05000000000000000000" pitchFamily="2" charset="2"/>
              <a:buChar char="§"/>
            </a:pP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https://www.youtube.com/watch?v=J1yA_jPcjEo</a:t>
            </a:r>
            <a:r>
              <a:rPr lang="en-GB" dirty="0">
                <a:latin typeface="Calibri" panose="020F0502020204030204" pitchFamily="34" charset="0"/>
                <a:ea typeface="Calibri" panose="020F0502020204030204" pitchFamily="34" charset="0"/>
                <a:cs typeface="Times New Roman" panose="02020603050405020304" pitchFamily="18" charset="0"/>
              </a:rPr>
              <a:t>  - Animal Assisted Therapy  16 Sep 2014 ( Accessed 27.10.19)</a:t>
            </a:r>
          </a:p>
          <a:p>
            <a:pPr>
              <a:lnSpc>
                <a:spcPct val="107000"/>
              </a:lnSpc>
              <a:spcAft>
                <a:spcPts val="800"/>
              </a:spcAft>
              <a:buFont typeface="Wingdings" panose="05000000000000000000" pitchFamily="2" charset="2"/>
              <a:buChar char="§"/>
            </a:pP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https://www.scas.org.uk/animal-assisted-interventions/accreditation-and-qualifications/</a:t>
            </a:r>
            <a:r>
              <a:rPr lang="en-GB" dirty="0">
                <a:latin typeface="Calibri" panose="020F0502020204030204" pitchFamily="34" charset="0"/>
                <a:ea typeface="Calibri" panose="020F0502020204030204" pitchFamily="34" charset="0"/>
                <a:cs typeface="Times New Roman" panose="02020603050405020304" pitchFamily="18" charset="0"/>
              </a:rPr>
              <a:t> (Accessed 16.11.19)</a:t>
            </a:r>
          </a:p>
          <a:p>
            <a:pPr>
              <a:lnSpc>
                <a:spcPct val="107000"/>
              </a:lnSpc>
              <a:spcAft>
                <a:spcPts val="800"/>
              </a:spcAft>
              <a:buFont typeface="Wingdings" panose="05000000000000000000" pitchFamily="2" charset="2"/>
              <a:buChar char="§"/>
            </a:pP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https://www.wideopenpets.com/cat-helped-autistic-six-year-old-talk/</a:t>
            </a:r>
            <a:r>
              <a:rPr lang="en-GB" dirty="0">
                <a:latin typeface="Calibri" panose="020F0502020204030204" pitchFamily="34" charset="0"/>
                <a:ea typeface="Calibri" panose="020F0502020204030204" pitchFamily="34" charset="0"/>
                <a:cs typeface="Times New Roman" panose="02020603050405020304" pitchFamily="18" charset="0"/>
              </a:rPr>
              <a:t>  (Accessed 10.11.19)</a:t>
            </a:r>
          </a:p>
          <a:p>
            <a:pPr>
              <a:lnSpc>
                <a:spcPct val="107000"/>
              </a:lnSpc>
              <a:spcAft>
                <a:spcPts val="800"/>
              </a:spcAft>
              <a:buFont typeface="Wingdings" panose="05000000000000000000" pitchFamily="2" charset="2"/>
              <a:buChar char="§"/>
            </a:pP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https://www.wideopenpets.com/parrots-for-patriots-birds-are-helping-veterans-battle-ptsd/</a:t>
            </a:r>
            <a:r>
              <a:rPr lang="en-GB" dirty="0">
                <a:latin typeface="Calibri" panose="020F0502020204030204" pitchFamily="34" charset="0"/>
                <a:ea typeface="Calibri" panose="020F0502020204030204" pitchFamily="34" charset="0"/>
                <a:cs typeface="Times New Roman" panose="02020603050405020304" pitchFamily="18" charset="0"/>
              </a:rPr>
              <a:t> (Accessed 10.11.19)</a:t>
            </a:r>
          </a:p>
          <a:p>
            <a:pPr>
              <a:lnSpc>
                <a:spcPct val="107000"/>
              </a:lnSpc>
              <a:spcAft>
                <a:spcPts val="800"/>
              </a:spcAft>
              <a:buFont typeface="Wingdings" panose="05000000000000000000" pitchFamily="2" charset="2"/>
              <a:buChar char="§"/>
            </a:pP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https://www.itv.com/news/2018-12-17/first-prison-in-uk-uses-dog-therapy-to-tackle-mental-health-problems/</a:t>
            </a:r>
            <a:r>
              <a:rPr lang="en-GB" dirty="0">
                <a:latin typeface="Calibri" panose="020F0502020204030204" pitchFamily="34" charset="0"/>
                <a:ea typeface="Calibri" panose="020F0502020204030204" pitchFamily="34" charset="0"/>
                <a:cs typeface="Times New Roman" panose="02020603050405020304" pitchFamily="18" charset="0"/>
              </a:rPr>
              <a:t> (Accessed 10.11.19)</a:t>
            </a:r>
          </a:p>
          <a:p>
            <a:pPr>
              <a:lnSpc>
                <a:spcPct val="107000"/>
              </a:lnSpc>
              <a:spcAft>
                <a:spcPts val="800"/>
              </a:spcAft>
              <a:buFont typeface="Wingdings" panose="05000000000000000000" pitchFamily="2" charset="2"/>
              <a:buChar char="§"/>
            </a:pP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https://www.healthline.com/health/pet-therapy</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a:solidFill>
                  <a:schemeClr val="tx1"/>
                </a:solidFill>
                <a:latin typeface="Calibri" panose="020F0502020204030204" pitchFamily="34" charset="0"/>
                <a:ea typeface="Calibri" panose="020F0502020204030204" pitchFamily="34" charset="0"/>
                <a:cs typeface="Times New Roman" panose="02020603050405020304" pitchFamily="18" charset="0"/>
              </a:rPr>
              <a:t>(Accessed 9.11.19) </a:t>
            </a:r>
          </a:p>
          <a:p>
            <a:pPr>
              <a:lnSpc>
                <a:spcPct val="107000"/>
              </a:lnSpc>
              <a:spcAft>
                <a:spcPts val="800"/>
              </a:spcAft>
              <a:buFont typeface="Wingdings" panose="05000000000000000000" pitchFamily="2" charset="2"/>
              <a:buChar char="§"/>
            </a:pP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http://www.dogplay.com/Activities/Therapy/program.html</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a:solidFill>
                  <a:schemeClr val="tx1"/>
                </a:solidFill>
                <a:latin typeface="Calibri" panose="020F0502020204030204" pitchFamily="34" charset="0"/>
                <a:ea typeface="Calibri" panose="020F0502020204030204" pitchFamily="34" charset="0"/>
                <a:cs typeface="Times New Roman" panose="02020603050405020304" pitchFamily="18" charset="0"/>
              </a:rPr>
              <a:t>(Accessed 9.11.19) </a:t>
            </a:r>
          </a:p>
          <a:p>
            <a:pPr>
              <a:lnSpc>
                <a:spcPct val="107000"/>
              </a:lnSpc>
              <a:spcAft>
                <a:spcPts val="800"/>
              </a:spcAft>
            </a:pP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
            </a:pPr>
            <a:endParaRPr lang="en-GB" sz="1200" dirty="0"/>
          </a:p>
        </p:txBody>
      </p:sp>
    </p:spTree>
    <p:extLst>
      <p:ext uri="{BB962C8B-B14F-4D97-AF65-F5344CB8AC3E}">
        <p14:creationId xmlns:p14="http://schemas.microsoft.com/office/powerpoint/2010/main" val="13953867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EB18B-257B-4A96-B313-9BB10BA69516}"/>
              </a:ext>
            </a:extLst>
          </p:cNvPr>
          <p:cNvSpPr>
            <a:spLocks noGrp="1"/>
          </p:cNvSpPr>
          <p:nvPr>
            <p:ph type="title"/>
          </p:nvPr>
        </p:nvSpPr>
        <p:spPr/>
        <p:txBody>
          <a:bodyPr/>
          <a:lstStyle/>
          <a:p>
            <a:r>
              <a:rPr lang="en-GB" b="1" u="sng" dirty="0"/>
              <a:t>References</a:t>
            </a:r>
          </a:p>
        </p:txBody>
      </p:sp>
      <p:sp>
        <p:nvSpPr>
          <p:cNvPr id="3" name="Content Placeholder 2">
            <a:extLst>
              <a:ext uri="{FF2B5EF4-FFF2-40B4-BE49-F238E27FC236}">
                <a16:creationId xmlns:a16="http://schemas.microsoft.com/office/drawing/2014/main" id="{76D4E424-4EF7-4264-8E66-EABA43FF2D13}"/>
              </a:ext>
            </a:extLst>
          </p:cNvPr>
          <p:cNvSpPr>
            <a:spLocks noGrp="1"/>
          </p:cNvSpPr>
          <p:nvPr>
            <p:ph idx="1"/>
          </p:nvPr>
        </p:nvSpPr>
        <p:spPr>
          <a:xfrm>
            <a:off x="838199" y="1625935"/>
            <a:ext cx="10822757" cy="4769609"/>
          </a:xfrm>
        </p:spPr>
        <p:txBody>
          <a:bodyPr>
            <a:normAutofit lnSpcReduction="10000"/>
          </a:bodyPr>
          <a:lstStyle/>
          <a:p>
            <a:pPr>
              <a:lnSpc>
                <a:spcPct val="107000"/>
              </a:lnSpc>
              <a:spcAft>
                <a:spcPts val="800"/>
              </a:spcAft>
              <a:buFont typeface="Wingdings" panose="05000000000000000000" pitchFamily="2" charset="2"/>
              <a:buChar char="§"/>
            </a:pPr>
            <a:r>
              <a:rPr lang="en-GB" u="sng" dirty="0">
                <a:solidFill>
                  <a:srgbClr val="0563C1"/>
                </a:solidFill>
                <a:latin typeface="Calibri Light" panose="020F0302020204030204" pitchFamily="34" charset="0"/>
                <a:ea typeface="Calibri" panose="020F0502020204030204" pitchFamily="34" charset="0"/>
                <a:cs typeface="Calibri Light" panose="020F0302020204030204" pitchFamily="34" charset="0"/>
                <a:hlinkClick r:id="rId2">
                  <a:extLst>
                    <a:ext uri="{A12FA001-AC4F-418D-AE19-62706E023703}">
                      <ahyp:hlinkClr xmlns:ahyp="http://schemas.microsoft.com/office/drawing/2018/hyperlinkcolor" val="tx"/>
                    </a:ext>
                  </a:extLst>
                </a:hlinkClick>
              </a:rPr>
              <a:t>https://www.psychotherapy.org.uk/ukcp-news/midweek-mindset/uk-prison-uses-dog-therapy-to-tackle-mental-health-problems/</a:t>
            </a:r>
            <a:r>
              <a:rPr lang="en-GB" dirty="0">
                <a:latin typeface="Calibri Light" panose="020F0302020204030204" pitchFamily="34" charset="0"/>
                <a:ea typeface="Calibri" panose="020F0502020204030204" pitchFamily="34" charset="0"/>
                <a:cs typeface="Calibri Light" panose="020F0302020204030204" pitchFamily="34" charset="0"/>
              </a:rPr>
              <a:t> (Accessed 9.11.19)</a:t>
            </a:r>
          </a:p>
          <a:p>
            <a:pPr>
              <a:buFont typeface="Wingdings" panose="05000000000000000000" pitchFamily="2" charset="2"/>
              <a:buChar char="§"/>
            </a:pPr>
            <a:r>
              <a:rPr lang="en-GB" dirty="0">
                <a:latin typeface="Calibri Light" panose="020F0302020204030204" pitchFamily="34" charset="0"/>
                <a:cs typeface="Calibri Light" panose="020F0302020204030204" pitchFamily="34" charset="0"/>
              </a:rPr>
              <a:t>Journal: </a:t>
            </a:r>
            <a:r>
              <a:rPr lang="en-GB" dirty="0" err="1">
                <a:latin typeface="Calibri Light" panose="020F0302020204030204" pitchFamily="34" charset="0"/>
                <a:cs typeface="Calibri Light" panose="020F0302020204030204" pitchFamily="34" charset="0"/>
              </a:rPr>
              <a:t>Anthrozoös</a:t>
            </a:r>
            <a:r>
              <a:rPr lang="en-GB" dirty="0">
                <a:latin typeface="Calibri Light" panose="020F0302020204030204" pitchFamily="34" charset="0"/>
                <a:cs typeface="Calibri Light" panose="020F0302020204030204" pitchFamily="34" charset="0"/>
              </a:rPr>
              <a:t> </a:t>
            </a:r>
          </a:p>
          <a:p>
            <a:pPr marL="0" indent="0">
              <a:buNone/>
            </a:pPr>
            <a:r>
              <a:rPr lang="en-GB" dirty="0">
                <a:latin typeface="Calibri Light" panose="020F0302020204030204" pitchFamily="34" charset="0"/>
                <a:cs typeface="Calibri Light" panose="020F0302020204030204" pitchFamily="34" charset="0"/>
              </a:rPr>
              <a:t>     A multidisciplinary journal of the interactions of people and animals Volume 20, 2007 - Issue 3</a:t>
            </a:r>
          </a:p>
          <a:p>
            <a:pPr marL="0" indent="0">
              <a:buNone/>
            </a:pPr>
            <a:r>
              <a:rPr lang="en-GB" dirty="0">
                <a:latin typeface="Calibri Light" panose="020F0302020204030204" pitchFamily="34" charset="0"/>
                <a:cs typeface="Calibri Light" panose="020F0302020204030204" pitchFamily="34" charset="0"/>
              </a:rPr>
              <a:t>     Article: Animal-Assisted Therapy: A Meta-Analysis - by Janelle </a:t>
            </a:r>
            <a:r>
              <a:rPr lang="en-GB" dirty="0" err="1">
                <a:latin typeface="Calibri Light" panose="020F0302020204030204" pitchFamily="34" charset="0"/>
                <a:cs typeface="Calibri Light" panose="020F0302020204030204" pitchFamily="34" charset="0"/>
              </a:rPr>
              <a:t>Nimer</a:t>
            </a:r>
            <a:r>
              <a:rPr lang="en-GB" dirty="0">
                <a:latin typeface="Calibri Light" panose="020F0302020204030204" pitchFamily="34" charset="0"/>
                <a:cs typeface="Calibri Light" panose="020F0302020204030204" pitchFamily="34" charset="0"/>
              </a:rPr>
              <a:t> and Brad </a:t>
            </a:r>
            <a:r>
              <a:rPr lang="en-GB" dirty="0" err="1">
                <a:latin typeface="Calibri Light" panose="020F0302020204030204" pitchFamily="34" charset="0"/>
                <a:cs typeface="Calibri Light" panose="020F0302020204030204" pitchFamily="34" charset="0"/>
              </a:rPr>
              <a:t>Lundahl</a:t>
            </a:r>
            <a:r>
              <a:rPr lang="en-GB" dirty="0">
                <a:latin typeface="Calibri Light" panose="020F0302020204030204" pitchFamily="34" charset="0"/>
                <a:cs typeface="Calibri Light" panose="020F0302020204030204" pitchFamily="34" charset="0"/>
              </a:rPr>
              <a:t> (p. 225-238)</a:t>
            </a:r>
          </a:p>
          <a:p>
            <a:pPr>
              <a:buFont typeface="Wingdings" panose="05000000000000000000" pitchFamily="2" charset="2"/>
              <a:buChar char="§"/>
            </a:pPr>
            <a:r>
              <a:rPr lang="en-GB" dirty="0">
                <a:latin typeface="Calibri Light" panose="020F0302020204030204" pitchFamily="34" charset="0"/>
                <a:cs typeface="Calibri Light" panose="020F0302020204030204" pitchFamily="34" charset="0"/>
              </a:rPr>
              <a:t>Journal: </a:t>
            </a:r>
            <a:r>
              <a:rPr lang="en-GB" dirty="0" err="1">
                <a:latin typeface="Calibri Light" panose="020F0302020204030204" pitchFamily="34" charset="0"/>
                <a:cs typeface="Calibri Light" panose="020F0302020204030204" pitchFamily="34" charset="0"/>
              </a:rPr>
              <a:t>Anthrozoös</a:t>
            </a:r>
            <a:r>
              <a:rPr lang="en-GB" dirty="0">
                <a:latin typeface="Calibri Light" panose="020F0302020204030204" pitchFamily="34" charset="0"/>
                <a:cs typeface="Calibri Light" panose="020F0302020204030204" pitchFamily="34" charset="0"/>
              </a:rPr>
              <a:t> </a:t>
            </a:r>
          </a:p>
          <a:p>
            <a:pPr marL="0" indent="0">
              <a:buNone/>
            </a:pPr>
            <a:r>
              <a:rPr lang="en-GB" dirty="0">
                <a:latin typeface="Calibri Light" panose="020F0302020204030204" pitchFamily="34" charset="0"/>
                <a:cs typeface="Calibri Light" panose="020F0302020204030204" pitchFamily="34" charset="0"/>
              </a:rPr>
              <a:t>    A multidisciplinary journal of the interactions of people and animals Volume 20, 2007 - Issue 2</a:t>
            </a:r>
          </a:p>
          <a:p>
            <a:pPr marL="0" indent="0">
              <a:buNone/>
            </a:pPr>
            <a:r>
              <a:rPr lang="en-GB" dirty="0">
                <a:latin typeface="Calibri Light" panose="020F0302020204030204" pitchFamily="34" charset="0"/>
                <a:cs typeface="Calibri Light" panose="020F0302020204030204" pitchFamily="34" charset="0"/>
              </a:rPr>
              <a:t>    Article: Do Animal-Assisted Activities Effectively Treat Depression? A Meta-Analysis – by Megan A. Souter and Michelle D. Miller </a:t>
            </a:r>
          </a:p>
          <a:p>
            <a:pPr marL="0" indent="0">
              <a:buNone/>
            </a:pPr>
            <a:r>
              <a:rPr lang="en-GB" dirty="0">
                <a:latin typeface="Calibri Light" panose="020F0302020204030204" pitchFamily="34" charset="0"/>
                <a:cs typeface="Calibri Light" panose="020F0302020204030204" pitchFamily="34" charset="0"/>
              </a:rPr>
              <a:t>    (p.167-180)</a:t>
            </a:r>
          </a:p>
          <a:p>
            <a:pPr>
              <a:buFont typeface="Wingdings" panose="05000000000000000000" pitchFamily="2" charset="2"/>
              <a:buChar char="§"/>
            </a:pPr>
            <a:r>
              <a:rPr lang="en-GB" dirty="0">
                <a:latin typeface="Calibri Light" panose="020F0302020204030204" pitchFamily="34" charset="0"/>
                <a:cs typeface="Calibri Light" panose="020F0302020204030204" pitchFamily="34" charset="0"/>
              </a:rPr>
              <a:t> Journal: Western Journal of Nursing Research </a:t>
            </a:r>
          </a:p>
          <a:p>
            <a:pPr>
              <a:buFont typeface="Wingdings" panose="05000000000000000000" pitchFamily="2" charset="2"/>
              <a:buChar char="§"/>
            </a:pPr>
            <a:r>
              <a:rPr lang="en-GB" dirty="0">
                <a:latin typeface="Calibri Light" panose="020F0302020204030204" pitchFamily="34" charset="0"/>
                <a:cs typeface="Calibri Light" panose="020F0302020204030204" pitchFamily="34" charset="0"/>
              </a:rPr>
              <a:t>Animal-Assisted Therapy for Children with Pervasive Developmental Disorders - Published October 1, 2002  - by Francoise Martin and Jennifer Farnum  </a:t>
            </a:r>
            <a:r>
              <a:rPr lang="en-GB" dirty="0">
                <a:latin typeface="Calibri Light" panose="020F0302020204030204" pitchFamily="34" charset="0"/>
                <a:cs typeface="Calibri Light" panose="020F0302020204030204" pitchFamily="34" charset="0"/>
                <a:hlinkClick r:id="rId3"/>
              </a:rPr>
              <a:t>https://journals.sagepub.com/doi/abs/10.1177/019394502320555403</a:t>
            </a:r>
            <a:r>
              <a:rPr lang="en-GB" dirty="0">
                <a:latin typeface="Calibri Light" panose="020F0302020204030204" pitchFamily="34" charset="0"/>
                <a:cs typeface="Calibri Light" panose="020F0302020204030204" pitchFamily="34" charset="0"/>
              </a:rPr>
              <a:t>  (Accessed 27.10.19)</a:t>
            </a:r>
          </a:p>
          <a:p>
            <a:pPr>
              <a:buFont typeface="Wingdings" panose="05000000000000000000" pitchFamily="2" charset="2"/>
              <a:buChar char="§"/>
            </a:pPr>
            <a:r>
              <a:rPr lang="en-GB" dirty="0">
                <a:latin typeface="Calibri Light" panose="020F0302020204030204" pitchFamily="34" charset="0"/>
                <a:cs typeface="Calibri Light" panose="020F0302020204030204" pitchFamily="34" charset="0"/>
              </a:rPr>
              <a:t>Journal - Applied Developmental Science </a:t>
            </a:r>
          </a:p>
          <a:p>
            <a:pPr marL="0" indent="0">
              <a:buNone/>
            </a:pPr>
            <a:r>
              <a:rPr lang="en-GB" dirty="0">
                <a:latin typeface="Calibri Light" panose="020F0302020204030204" pitchFamily="34" charset="0"/>
                <a:cs typeface="Calibri Light" panose="020F0302020204030204" pitchFamily="34" charset="0"/>
              </a:rPr>
              <a:t>     Volume 21, 2017 – Issue 2Strategies to improve the evidence base of animal-assisted interventions – by Alan E. </a:t>
            </a:r>
            <a:r>
              <a:rPr lang="en-GB" dirty="0" err="1">
                <a:latin typeface="Calibri Light" panose="020F0302020204030204" pitchFamily="34" charset="0"/>
                <a:cs typeface="Calibri Light" panose="020F0302020204030204" pitchFamily="34" charset="0"/>
              </a:rPr>
              <a:t>Kazdin</a:t>
            </a: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     Pages 150-164 | Published: 23 Feb 2017 </a:t>
            </a:r>
            <a:r>
              <a:rPr lang="en-GB" u="sng" dirty="0">
                <a:latin typeface="Calibri Light" panose="020F0302020204030204" pitchFamily="34" charset="0"/>
                <a:cs typeface="Calibri Light" panose="020F0302020204030204" pitchFamily="34" charset="0"/>
                <a:hlinkClick r:id="rId4"/>
              </a:rPr>
              <a:t>https://tandfonline.com/doi/abs/10.1080/10888691.2016.1191952?src=recsys&amp;journalCode=hads20</a:t>
            </a:r>
            <a:r>
              <a:rPr lang="en-GB" dirty="0">
                <a:latin typeface="Calibri Light" panose="020F0302020204030204" pitchFamily="34" charset="0"/>
                <a:cs typeface="Calibri Light" panose="020F0302020204030204" pitchFamily="34" charset="0"/>
              </a:rPr>
              <a:t>             (Accessed 16.11.19)</a:t>
            </a:r>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marL="0" indent="0">
              <a:buNone/>
            </a:pPr>
            <a:endParaRPr lang="en-GB" dirty="0"/>
          </a:p>
          <a:p>
            <a:pPr>
              <a:lnSpc>
                <a:spcPct val="107000"/>
              </a:lnSpc>
              <a:spcAft>
                <a:spcPts val="800"/>
              </a:spcAft>
              <a:buFont typeface="Wingdings" panose="05000000000000000000" pitchFamily="2" charset="2"/>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
            </a:pPr>
            <a:endParaRPr lang="en-GB" dirty="0"/>
          </a:p>
        </p:txBody>
      </p:sp>
    </p:spTree>
    <p:extLst>
      <p:ext uri="{BB962C8B-B14F-4D97-AF65-F5344CB8AC3E}">
        <p14:creationId xmlns:p14="http://schemas.microsoft.com/office/powerpoint/2010/main" val="5169862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QuickStarter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4">
      <a:majorFont>
        <a:latin typeface="Segoe UI"/>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TotalTime>
  <Words>1354</Words>
  <Application>Microsoft Office PowerPoint</Application>
  <PresentationFormat>Widescreen</PresentationFormat>
  <Paragraphs>111</Paragraphs>
  <Slides>12</Slides>
  <Notes>2</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12</vt:i4>
      </vt:variant>
    </vt:vector>
  </HeadingPairs>
  <TitlesOfParts>
    <vt:vector size="21" baseType="lpstr">
      <vt:lpstr>Arial</vt:lpstr>
      <vt:lpstr>Calibri</vt:lpstr>
      <vt:lpstr>Calibri Light</vt:lpstr>
      <vt:lpstr>Segoe UI</vt:lpstr>
      <vt:lpstr>Segoe UI Light</vt:lpstr>
      <vt:lpstr>Segoe UI Semilight</vt:lpstr>
      <vt:lpstr>Wingdings</vt:lpstr>
      <vt:lpstr>Office Theme</vt:lpstr>
      <vt:lpstr>QuickStarter Theme</vt:lpstr>
      <vt:lpstr>Animal-Assisted Therapy</vt:lpstr>
      <vt:lpstr>Contents:  What is Animal-Assisted Therapy?  How is it used?  Benefits?  Limitations?  Research?  My Findings   </vt:lpstr>
      <vt:lpstr>Animal-Assisted Therapy</vt:lpstr>
      <vt:lpstr>When is Animal Therapy used?</vt:lpstr>
      <vt:lpstr>Animal Therapy Benefits</vt:lpstr>
      <vt:lpstr>Animal Therapy Benefits 2:</vt:lpstr>
      <vt:lpstr>AAT LIMITATIONS:</vt:lpstr>
      <vt:lpstr>The Research</vt:lpstr>
      <vt:lpstr>Conclusion:</vt:lpstr>
      <vt:lpstr>Thank You!</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Animal-Assisted Therapy</dc:title>
  <dc:creator>Louise Salmon</dc:creator>
  <cp:lastModifiedBy>Louise Salmon</cp:lastModifiedBy>
  <cp:revision>3</cp:revision>
  <dcterms:created xsi:type="dcterms:W3CDTF">2019-11-17T14:48:21Z</dcterms:created>
  <dcterms:modified xsi:type="dcterms:W3CDTF">2019-11-17T16:14:51Z</dcterms:modified>
</cp:coreProperties>
</file>