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handoutMasterIdLst>
    <p:handoutMasterId r:id="rId52"/>
  </p:handoutMasterIdLst>
  <p:sldIdLst>
    <p:sldId id="262" r:id="rId2"/>
    <p:sldId id="743" r:id="rId3"/>
    <p:sldId id="731" r:id="rId4"/>
    <p:sldId id="742" r:id="rId5"/>
    <p:sldId id="690" r:id="rId6"/>
    <p:sldId id="691" r:id="rId7"/>
    <p:sldId id="692" r:id="rId8"/>
    <p:sldId id="736" r:id="rId9"/>
    <p:sldId id="693" r:id="rId10"/>
    <p:sldId id="694" r:id="rId11"/>
    <p:sldId id="695" r:id="rId12"/>
    <p:sldId id="698" r:id="rId13"/>
    <p:sldId id="696" r:id="rId14"/>
    <p:sldId id="737" r:id="rId15"/>
    <p:sldId id="697" r:id="rId16"/>
    <p:sldId id="699" r:id="rId17"/>
    <p:sldId id="701" r:id="rId18"/>
    <p:sldId id="741" r:id="rId19"/>
    <p:sldId id="700" r:id="rId20"/>
    <p:sldId id="703" r:id="rId21"/>
    <p:sldId id="706" r:id="rId22"/>
    <p:sldId id="732" r:id="rId23"/>
    <p:sldId id="738" r:id="rId24"/>
    <p:sldId id="708" r:id="rId25"/>
    <p:sldId id="707" r:id="rId26"/>
    <p:sldId id="709" r:id="rId27"/>
    <p:sldId id="710" r:id="rId28"/>
    <p:sldId id="739" r:id="rId29"/>
    <p:sldId id="711" r:id="rId30"/>
    <p:sldId id="740" r:id="rId31"/>
    <p:sldId id="712" r:id="rId32"/>
    <p:sldId id="713" r:id="rId33"/>
    <p:sldId id="714" r:id="rId34"/>
    <p:sldId id="715" r:id="rId35"/>
    <p:sldId id="716" r:id="rId36"/>
    <p:sldId id="718" r:id="rId37"/>
    <p:sldId id="720" r:id="rId38"/>
    <p:sldId id="721" r:id="rId39"/>
    <p:sldId id="722" r:id="rId40"/>
    <p:sldId id="723" r:id="rId41"/>
    <p:sldId id="724" r:id="rId42"/>
    <p:sldId id="725" r:id="rId43"/>
    <p:sldId id="726" r:id="rId44"/>
    <p:sldId id="727" r:id="rId45"/>
    <p:sldId id="728" r:id="rId46"/>
    <p:sldId id="729" r:id="rId47"/>
    <p:sldId id="733" r:id="rId48"/>
    <p:sldId id="735" r:id="rId49"/>
    <p:sldId id="734" r:id="rId5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348" autoAdjust="0"/>
    <p:restoredTop sz="94718"/>
  </p:normalViewPr>
  <p:slideViewPr>
    <p:cSldViewPr>
      <p:cViewPr varScale="1">
        <p:scale>
          <a:sx n="91" d="100"/>
          <a:sy n="91" d="100"/>
        </p:scale>
        <p:origin x="90" y="19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19/10/2019</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19/10/2019</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19/10/2019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mailto:Christopher.thomas2@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martinsights.com/marketplace-analysis/customer-analysis/digital-marketing-statistics-sourc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youtu.be/StYGaCeaRkQ"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martinsights.com/digital-marketing-strategy/online-value-proposition/online-value-proposition-exampl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martinsights.com/digital-marketing-strategy-guid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blog.hubspot.com/marketing/buyer-persona-research"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smartinsights.com/digital-marketing-strategy/customer-segmentation-targeting/segmentation-targeting-and-positionin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smartinsights.com/marketing-planning/create-a-marketing-plan/ansoff-mode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resources.workfront.com/project-management-blog/what-is-agile-marketing-and-why-you-should-care" TargetMode="External"/><Relationship Id="rId2" Type="http://schemas.openxmlformats.org/officeDocument/2006/relationships/hyperlink" Target="https://econsultancy.com/blog/65184-what-is-agile-marketing-and-why-do-you-need-i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drum.com/opinion/2018/07/09/agile-marketing-crutch-those-who-do-not-have-real-strategy" TargetMode="External"/><Relationship Id="rId2" Type="http://schemas.openxmlformats.org/officeDocument/2006/relationships/hyperlink" Target="https://www.mckinsey.com/business-functions/marketing-and-sales/our-insights/agile-marketing-a-step-by-step-guid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i-scoop.eu/understanding-customer-life-cycle-calculating-value/" TargetMode="External"/><Relationship Id="rId2" Type="http://schemas.openxmlformats.org/officeDocument/2006/relationships/hyperlink" Target="http://www.smartinsights.com/ecommerce/web-personalisation/what-is-lifecycle-market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smartinsights.com/goal-setting-evaluation/goals-kpis/define-smart-marketing-objectives/" TargetMode="External"/><Relationship Id="rId2" Type="http://schemas.openxmlformats.org/officeDocument/2006/relationships/hyperlink" Target="https://www.smartinsights.com/goal-setting-evaluation/goals-kpis/goals-for-your-digital-market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martinsights.com/goal-setting-evaluation/goals-kpis/difference-marketing-objectives-marketing-goal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smartinsights.com/digital-marketing-strategy/race-a-practical-framework-to-improve-your-digital-marketin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hbr.org/1964/05/the-hierarchy-of-objective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credible-content.com/blog/3-important-objectives-content-marketin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i-scoop.eu/content-marketing/defining-content-marketing-strategy/"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mikencube.co.uk/choose-4-types-digital-marketing-objectives-busines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smartinsights.com/tag/race-planning-syste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cpi.solutions/2016/5-key-strategies-to-improve-user-adoption/"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tlnt.com/7-steps-to-successful-technology-adoption/"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multimediamarketing.com/mkc/marketingcommunications/"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blog.hubspot.com/customers/how-do-you-use-conversion-rate-optimization-for-succes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blog.hubspot.com/service/customer-delight" TargetMode="External"/><Relationship Id="rId2" Type="http://schemas.openxmlformats.org/officeDocument/2006/relationships/hyperlink" Target="https://blog.hubspot.com/service/customer-retention"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smartinsights.com/marketplace-analysis/customer-analysis/consumer-decision-buying-proces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blog.hubspot.com/service/what-customers-want"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study.com/academy/lesson/the-tactical-communication-mix-in-digital-marketing.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www.smartinsights.com/traffic-building-strategy/offer-and-message-development/use-drip-model/"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ww.smartinsights.com/traffic-building-strategy/integrated-marketing-communications/what-is-right-touching-for-customer-communica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Digital Strategy</a:t>
            </a:r>
          </a:p>
          <a:p>
            <a:endParaRPr lang="en-GB" dirty="0">
              <a:solidFill>
                <a:schemeClr val="bg1"/>
              </a:solidFill>
            </a:endParaRPr>
          </a:p>
          <a:p>
            <a:r>
              <a:rPr lang="en-GB">
                <a:solidFill>
                  <a:schemeClr val="bg1"/>
                </a:solidFill>
              </a:rPr>
              <a:t>Lecture 4</a:t>
            </a:r>
            <a:endParaRPr lang="en-GB" dirty="0">
              <a:solidFill>
                <a:schemeClr val="bg1"/>
              </a:solidFill>
            </a:endParaRPr>
          </a:p>
          <a:p>
            <a:r>
              <a:rPr lang="en-GB" dirty="0">
                <a:solidFill>
                  <a:schemeClr val="bg1"/>
                </a:solidFill>
              </a:rPr>
              <a:t>Chris Thomas</a:t>
            </a:r>
          </a:p>
          <a:p>
            <a:r>
              <a:rPr lang="en-GB" dirty="0">
                <a:hlinkClick r:id="rId2"/>
              </a:rPr>
              <a:t>christopher.thomas2@uwtsd.ac.uk</a:t>
            </a:r>
            <a:endParaRPr lang="en-GB" dirty="0">
              <a:solidFill>
                <a:schemeClr val="bg1"/>
              </a:solidFill>
            </a:endParaRPr>
          </a:p>
        </p:txBody>
      </p:sp>
      <p:pic>
        <p:nvPicPr>
          <p:cNvPr id="4" name="Picture 3"/>
          <p:cNvPicPr>
            <a:picLocks noChangeAspect="1"/>
          </p:cNvPicPr>
          <p:nvPr/>
        </p:nvPicPr>
        <p:blipFill>
          <a:blip r:embed="rId3"/>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Lectures: Wednesdays and Saturdays</a:t>
            </a:r>
            <a:r>
              <a:rPr lang="pl-PL" dirty="0"/>
              <a:t> </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53970792"/>
              </p:ext>
            </p:extLst>
          </p:nvPr>
        </p:nvGraphicFramePr>
        <p:xfrm>
          <a:off x="1763688" y="2132856"/>
          <a:ext cx="5616624" cy="3484832"/>
        </p:xfrm>
        <a:graphic>
          <a:graphicData uri="http://schemas.openxmlformats.org/drawingml/2006/table">
            <a:tbl>
              <a:tblPr firstRow="1" firstCol="1" bandRow="1">
                <a:tableStyleId>{5C22544A-7EE6-4342-B048-85BDC9FD1C3A}</a:tableStyleId>
              </a:tblPr>
              <a:tblGrid>
                <a:gridCol w="1457084">
                  <a:extLst>
                    <a:ext uri="{9D8B030D-6E8A-4147-A177-3AD203B41FA5}">
                      <a16:colId xmlns:a16="http://schemas.microsoft.com/office/drawing/2014/main" xmlns="" val="20000"/>
                    </a:ext>
                  </a:extLst>
                </a:gridCol>
                <a:gridCol w="4159540">
                  <a:extLst>
                    <a:ext uri="{9D8B030D-6E8A-4147-A177-3AD203B41FA5}">
                      <a16:colId xmlns:a16="http://schemas.microsoft.com/office/drawing/2014/main" xmlns="" val="20001"/>
                    </a:ext>
                  </a:extLst>
                </a:gridCol>
              </a:tblGrid>
              <a:tr h="339055">
                <a:tc>
                  <a:txBody>
                    <a:bodyPr/>
                    <a:lstStyle/>
                    <a:p>
                      <a:pPr>
                        <a:lnSpc>
                          <a:spcPct val="107000"/>
                        </a:lnSpc>
                        <a:spcAft>
                          <a:spcPts val="800"/>
                        </a:spcAft>
                      </a:pPr>
                      <a:r>
                        <a:rPr lang="pl-PL" sz="1800" dirty="0">
                          <a:effectLst/>
                        </a:rPr>
                        <a:t>Date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pl-PL" sz="1800" dirty="0">
                          <a:effectLst/>
                        </a:rPr>
                        <a:t>Time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0"/>
                  </a:ext>
                </a:extLst>
              </a:tr>
              <a:tr h="339055">
                <a:tc>
                  <a:txBody>
                    <a:bodyPr/>
                    <a:lstStyle/>
                    <a:p>
                      <a:pPr>
                        <a:lnSpc>
                          <a:spcPct val="107000"/>
                        </a:lnSpc>
                        <a:spcAft>
                          <a:spcPts val="800"/>
                        </a:spcAft>
                      </a:pPr>
                      <a:r>
                        <a:rPr lang="en-GB" sz="1800" dirty="0">
                          <a:effectLst/>
                        </a:rPr>
                        <a:t>02</a:t>
                      </a:r>
                      <a:r>
                        <a:rPr lang="pl-PL" sz="1800" dirty="0">
                          <a:effectLst/>
                        </a:rPr>
                        <a:t>.</a:t>
                      </a:r>
                      <a:r>
                        <a:rPr lang="en-GB" sz="1800" dirty="0">
                          <a:effectLst/>
                        </a:rPr>
                        <a:t>10</a:t>
                      </a:r>
                      <a:r>
                        <a:rPr lang="pl-PL" sz="1800" dirty="0">
                          <a:effectLst/>
                        </a:rPr>
                        <a:t>.1</a:t>
                      </a:r>
                      <a:r>
                        <a:rPr lang="en-GB" sz="1800" dirty="0">
                          <a:effectLst/>
                        </a:rPr>
                        <a:t>9</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pl-PL" sz="1800" strike="sngStrike" dirty="0">
                          <a:effectLst/>
                        </a:rPr>
                        <a:t>5:00pm - 8:00pm (W)    AS222</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1"/>
                  </a:ext>
                </a:extLst>
              </a:tr>
              <a:tr h="339055">
                <a:tc>
                  <a:txBody>
                    <a:bodyPr/>
                    <a:lstStyle/>
                    <a:p>
                      <a:pPr>
                        <a:lnSpc>
                          <a:spcPct val="107000"/>
                        </a:lnSpc>
                        <a:spcAft>
                          <a:spcPts val="800"/>
                        </a:spcAft>
                      </a:pPr>
                      <a:r>
                        <a:rPr lang="pl-PL" sz="1800" dirty="0">
                          <a:effectLst/>
                        </a:rPr>
                        <a:t>0</a:t>
                      </a:r>
                      <a:r>
                        <a:rPr lang="en-GB" sz="1800" dirty="0">
                          <a:effectLst/>
                        </a:rPr>
                        <a:t>5</a:t>
                      </a:r>
                      <a:r>
                        <a:rPr lang="pl-PL" sz="1800" dirty="0">
                          <a:effectLst/>
                        </a:rPr>
                        <a:t>.10.1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GB" sz="1800" strike="sngStrike" dirty="0">
                          <a:effectLst/>
                        </a:rPr>
                        <a:t>10:00am -</a:t>
                      </a:r>
                      <a:r>
                        <a:rPr lang="pl-PL" sz="1800" strike="sngStrike" dirty="0">
                          <a:effectLst/>
                        </a:rPr>
                        <a:t> </a:t>
                      </a:r>
                      <a:r>
                        <a:rPr lang="en-GB" sz="1800" strike="sngStrike" dirty="0">
                          <a:effectLst/>
                        </a:rPr>
                        <a:t>4</a:t>
                      </a:r>
                      <a:r>
                        <a:rPr lang="pl-PL" sz="1800" strike="sngStrike" dirty="0">
                          <a:effectLst/>
                        </a:rPr>
                        <a:t>:00pm (</a:t>
                      </a:r>
                      <a:r>
                        <a:rPr lang="en-GB" sz="1800" strike="sngStrike" dirty="0">
                          <a:effectLst/>
                        </a:rPr>
                        <a:t>S</a:t>
                      </a:r>
                      <a:r>
                        <a:rPr lang="pl-PL" sz="1800" strike="sngStrike" dirty="0">
                          <a:effectLst/>
                        </a:rPr>
                        <a:t>) AS218</a:t>
                      </a:r>
                      <a:endParaRPr lang="en-GB" sz="1800" strike="sngStrike"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2"/>
                  </a:ext>
                </a:extLst>
              </a:tr>
              <a:tr h="339055">
                <a:tc>
                  <a:txBody>
                    <a:bodyPr/>
                    <a:lstStyle/>
                    <a:p>
                      <a:pPr>
                        <a:lnSpc>
                          <a:spcPct val="107000"/>
                        </a:lnSpc>
                        <a:spcAft>
                          <a:spcPts val="800"/>
                        </a:spcAft>
                      </a:pPr>
                      <a:r>
                        <a:rPr lang="en-GB" sz="1800" dirty="0">
                          <a:effectLst/>
                        </a:rPr>
                        <a:t>09</a:t>
                      </a:r>
                      <a:r>
                        <a:rPr lang="pl-PL" sz="1800" dirty="0">
                          <a:effectLst/>
                        </a:rPr>
                        <a:t>.10.1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GB" sz="1800" strike="sngStrike" dirty="0">
                          <a:effectLst/>
                        </a:rPr>
                        <a:t>5</a:t>
                      </a:r>
                      <a:r>
                        <a:rPr lang="pl-PL" sz="1800" strike="sngStrike" dirty="0">
                          <a:effectLst/>
                        </a:rPr>
                        <a:t>:00</a:t>
                      </a:r>
                      <a:r>
                        <a:rPr lang="en-GB" sz="1800" strike="sngStrike" dirty="0">
                          <a:effectLst/>
                        </a:rPr>
                        <a:t>p</a:t>
                      </a:r>
                      <a:r>
                        <a:rPr lang="pl-PL" sz="1800" strike="sngStrike" dirty="0">
                          <a:effectLst/>
                        </a:rPr>
                        <a:t>m - </a:t>
                      </a:r>
                      <a:r>
                        <a:rPr lang="en-GB" sz="1800" strike="sngStrike" dirty="0">
                          <a:effectLst/>
                        </a:rPr>
                        <a:t>8</a:t>
                      </a:r>
                      <a:r>
                        <a:rPr lang="pl-PL" sz="1800" strike="sngStrike" dirty="0">
                          <a:effectLst/>
                        </a:rPr>
                        <a:t>:00pm (</a:t>
                      </a:r>
                      <a:r>
                        <a:rPr lang="en-GB" sz="1800" strike="sngStrike" dirty="0">
                          <a:effectLst/>
                        </a:rPr>
                        <a:t>W</a:t>
                      </a:r>
                      <a:r>
                        <a:rPr lang="pl-PL" sz="1800" strike="sngStrike" dirty="0">
                          <a:effectLst/>
                        </a:rPr>
                        <a:t>)   AS222</a:t>
                      </a:r>
                      <a:endParaRPr lang="en-GB" sz="1800" strike="sngStrike"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3"/>
                  </a:ext>
                </a:extLst>
              </a:tr>
              <a:tr h="339055">
                <a:tc>
                  <a:txBody>
                    <a:bodyPr/>
                    <a:lstStyle/>
                    <a:p>
                      <a:pPr>
                        <a:lnSpc>
                          <a:spcPct val="107000"/>
                        </a:lnSpc>
                        <a:spcAft>
                          <a:spcPts val="800"/>
                        </a:spcAft>
                      </a:pPr>
                      <a:r>
                        <a:rPr lang="en-US" sz="1800" dirty="0">
                          <a:effectLst/>
                        </a:rPr>
                        <a:t>19.10.18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US" sz="1800" dirty="0">
                          <a:effectLst/>
                        </a:rPr>
                        <a:t>10:00am – 4:00pm (S) AS218 </a:t>
                      </a:r>
                      <a:r>
                        <a:rPr lang="en-US" sz="1800" dirty="0">
                          <a:solidFill>
                            <a:srgbClr val="FF0000"/>
                          </a:solidFill>
                          <a:effectLst/>
                        </a:rPr>
                        <a:t>Draft Ass. 1</a:t>
                      </a:r>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4"/>
                  </a:ext>
                </a:extLst>
              </a:tr>
              <a:tr h="339055">
                <a:tc>
                  <a:txBody>
                    <a:bodyPr/>
                    <a:lstStyle/>
                    <a:p>
                      <a:pPr>
                        <a:lnSpc>
                          <a:spcPct val="107000"/>
                        </a:lnSpc>
                        <a:spcAft>
                          <a:spcPts val="800"/>
                        </a:spcAft>
                      </a:pPr>
                      <a:r>
                        <a:rPr lang="en-GB" sz="1800" dirty="0">
                          <a:effectLst/>
                        </a:rPr>
                        <a:t>23</a:t>
                      </a:r>
                      <a:r>
                        <a:rPr lang="pl-PL" sz="1800" dirty="0">
                          <a:effectLst/>
                        </a:rPr>
                        <a:t>.10.1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pl-PL" sz="1800" dirty="0">
                          <a:effectLst/>
                        </a:rPr>
                        <a:t>5:00pm - 8:00pm (W) AS222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5"/>
                  </a:ext>
                </a:extLst>
              </a:tr>
              <a:tr h="339055">
                <a:tc>
                  <a:txBody>
                    <a:bodyPr/>
                    <a:lstStyle/>
                    <a:p>
                      <a:pPr>
                        <a:lnSpc>
                          <a:spcPct val="107000"/>
                        </a:lnSpc>
                        <a:spcAft>
                          <a:spcPts val="800"/>
                        </a:spcAft>
                      </a:pPr>
                      <a:r>
                        <a:rPr lang="en-GB" sz="1800" dirty="0">
                          <a:effectLst/>
                        </a:rPr>
                        <a:t>02</a:t>
                      </a:r>
                      <a:r>
                        <a:rPr lang="pl-PL" sz="1800" dirty="0">
                          <a:effectLst/>
                        </a:rPr>
                        <a:t>.11.1</a:t>
                      </a:r>
                      <a:r>
                        <a:rPr lang="en-GB" sz="1800" dirty="0">
                          <a:effectLst/>
                        </a:rPr>
                        <a:t>8</a:t>
                      </a:r>
                      <a:r>
                        <a:rPr lang="pl-PL"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rPr>
                        <a:t>10</a:t>
                      </a:r>
                      <a:r>
                        <a:rPr lang="pl-PL" sz="1800" dirty="0">
                          <a:effectLst/>
                        </a:rPr>
                        <a:t>:00</a:t>
                      </a:r>
                      <a:r>
                        <a:rPr lang="en-GB" sz="1800" dirty="0">
                          <a:effectLst/>
                        </a:rPr>
                        <a:t>pm</a:t>
                      </a:r>
                      <a:r>
                        <a:rPr lang="pl-PL" sz="1800" dirty="0">
                          <a:effectLst/>
                        </a:rPr>
                        <a:t> - </a:t>
                      </a:r>
                      <a:r>
                        <a:rPr lang="en-GB" sz="1800" dirty="0">
                          <a:effectLst/>
                        </a:rPr>
                        <a:t>4</a:t>
                      </a:r>
                      <a:r>
                        <a:rPr lang="pl-PL" sz="1800" dirty="0">
                          <a:effectLst/>
                        </a:rPr>
                        <a:t>:00pm (</a:t>
                      </a:r>
                      <a:r>
                        <a:rPr lang="en-GB" sz="1800" dirty="0">
                          <a:effectLst/>
                        </a:rPr>
                        <a:t>W</a:t>
                      </a:r>
                      <a:r>
                        <a:rPr lang="pl-PL" sz="1800" dirty="0">
                          <a:effectLst/>
                        </a:rPr>
                        <a:t>) </a:t>
                      </a:r>
                      <a:r>
                        <a:rPr lang="en-GB" sz="1800" dirty="0">
                          <a:effectLst/>
                        </a:rPr>
                        <a:t> AS218 </a:t>
                      </a:r>
                      <a:r>
                        <a:rPr lang="en-GB" sz="1800" dirty="0">
                          <a:solidFill>
                            <a:srgbClr val="FF0000"/>
                          </a:solidFill>
                          <a:effectLst/>
                        </a:rPr>
                        <a:t>Draft Ass.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6"/>
                  </a:ext>
                </a:extLst>
              </a:tr>
              <a:tr h="430058">
                <a:tc>
                  <a:txBody>
                    <a:bodyPr/>
                    <a:lstStyle/>
                    <a:p>
                      <a:pPr>
                        <a:lnSpc>
                          <a:spcPct val="107000"/>
                        </a:lnSpc>
                        <a:spcAft>
                          <a:spcPts val="800"/>
                        </a:spcAft>
                      </a:pPr>
                      <a:r>
                        <a:rPr lang="en-GB" sz="1800" dirty="0">
                          <a:effectLst/>
                        </a:rPr>
                        <a:t>13</a:t>
                      </a:r>
                      <a:r>
                        <a:rPr lang="pl-PL" sz="1800" dirty="0">
                          <a:effectLst/>
                        </a:rPr>
                        <a:t>.11.17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GB" sz="1800" dirty="0">
                          <a:effectLst/>
                        </a:rPr>
                        <a:t>5</a:t>
                      </a:r>
                      <a:r>
                        <a:rPr lang="pl-PL" sz="1800" dirty="0">
                          <a:effectLst/>
                        </a:rPr>
                        <a:t>:00</a:t>
                      </a:r>
                      <a:r>
                        <a:rPr lang="en-GB" sz="1800" dirty="0">
                          <a:effectLst/>
                        </a:rPr>
                        <a:t>p</a:t>
                      </a:r>
                      <a:r>
                        <a:rPr lang="pl-PL" sz="1800" dirty="0">
                          <a:effectLst/>
                        </a:rPr>
                        <a:t>m - </a:t>
                      </a:r>
                      <a:r>
                        <a:rPr lang="en-GB" sz="1800" dirty="0">
                          <a:effectLst/>
                        </a:rPr>
                        <a:t>8</a:t>
                      </a:r>
                      <a:r>
                        <a:rPr lang="pl-PL" sz="1800" dirty="0">
                          <a:effectLst/>
                        </a:rPr>
                        <a:t>:00pm (</a:t>
                      </a:r>
                      <a:r>
                        <a:rPr lang="en-GB" sz="1800" dirty="0">
                          <a:effectLst/>
                        </a:rPr>
                        <a:t>S</a:t>
                      </a:r>
                      <a:r>
                        <a:rPr lang="pl-PL" sz="1800" dirty="0">
                          <a:effectLst/>
                        </a:rPr>
                        <a:t>) AS222 </a:t>
                      </a:r>
                      <a:r>
                        <a:rPr lang="en-GB" sz="1800" dirty="0">
                          <a:solidFill>
                            <a:srgbClr val="FF0000"/>
                          </a:solidFill>
                          <a:effectLst/>
                        </a:rPr>
                        <a:t>Draft Ass. 3</a:t>
                      </a:r>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extLst>
                  <a:ext uri="{0D108BD9-81ED-4DB2-BD59-A6C34878D82A}">
                    <a16:rowId xmlns:a16="http://schemas.microsoft.com/office/drawing/2014/main" xmlns="" val="10007"/>
                  </a:ext>
                </a:extLst>
              </a:tr>
            </a:tbl>
          </a:graphicData>
        </a:graphic>
      </p:graphicFrame>
    </p:spTree>
    <p:extLst>
      <p:ext uri="{BB962C8B-B14F-4D97-AF65-F5344CB8AC3E}">
        <p14:creationId xmlns:p14="http://schemas.microsoft.com/office/powerpoint/2010/main" val="967976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9E2702-176F-7440-8F0F-2CB0AD6B513A}"/>
              </a:ext>
            </a:extLst>
          </p:cNvPr>
          <p:cNvSpPr>
            <a:spLocks noGrp="1"/>
          </p:cNvSpPr>
          <p:nvPr>
            <p:ph type="title"/>
          </p:nvPr>
        </p:nvSpPr>
        <p:spPr/>
        <p:txBody>
          <a:bodyPr/>
          <a:lstStyle/>
          <a:p>
            <a:r>
              <a:rPr lang="en-US" dirty="0"/>
              <a:t>Useful sites for marketing data</a:t>
            </a:r>
          </a:p>
        </p:txBody>
      </p:sp>
      <p:sp>
        <p:nvSpPr>
          <p:cNvPr id="3" name="Content Placeholder 2">
            <a:extLst>
              <a:ext uri="{FF2B5EF4-FFF2-40B4-BE49-F238E27FC236}">
                <a16:creationId xmlns:a16="http://schemas.microsoft.com/office/drawing/2014/main" xmlns="" id="{940A9B17-D9E3-0A4C-8D67-F5942968B119}"/>
              </a:ext>
            </a:extLst>
          </p:cNvPr>
          <p:cNvSpPr>
            <a:spLocks noGrp="1"/>
          </p:cNvSpPr>
          <p:nvPr>
            <p:ph idx="1"/>
          </p:nvPr>
        </p:nvSpPr>
        <p:spPr/>
        <p:txBody>
          <a:bodyPr/>
          <a:lstStyle/>
          <a:p>
            <a:r>
              <a:rPr lang="en-US" dirty="0">
                <a:hlinkClick r:id="rId2"/>
              </a:rPr>
              <a:t>SmartInsights links to key digital marketing stats</a:t>
            </a:r>
          </a:p>
          <a:p>
            <a:endParaRPr lang="en-US" dirty="0">
              <a:hlinkClick r:id="rId2"/>
            </a:endParaRPr>
          </a:p>
          <a:p>
            <a:endParaRPr lang="en-US" dirty="0"/>
          </a:p>
        </p:txBody>
      </p:sp>
    </p:spTree>
    <p:extLst>
      <p:ext uri="{BB962C8B-B14F-4D97-AF65-F5344CB8AC3E}">
        <p14:creationId xmlns:p14="http://schemas.microsoft.com/office/powerpoint/2010/main" val="3508685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987D49-BC14-6640-8975-9883B4DB97EC}"/>
              </a:ext>
            </a:extLst>
          </p:cNvPr>
          <p:cNvSpPr>
            <a:spLocks noGrp="1"/>
          </p:cNvSpPr>
          <p:nvPr>
            <p:ph type="title"/>
          </p:nvPr>
        </p:nvSpPr>
        <p:spPr/>
        <p:txBody>
          <a:bodyPr/>
          <a:lstStyle/>
          <a:p>
            <a:r>
              <a:rPr lang="en-US" dirty="0"/>
              <a:t>SOSTAC Planning Framework</a:t>
            </a:r>
          </a:p>
        </p:txBody>
      </p:sp>
      <p:pic>
        <p:nvPicPr>
          <p:cNvPr id="5" name="Content Placeholder 4">
            <a:extLst>
              <a:ext uri="{FF2B5EF4-FFF2-40B4-BE49-F238E27FC236}">
                <a16:creationId xmlns:a16="http://schemas.microsoft.com/office/drawing/2014/main" xmlns="" id="{460E6D05-9D7B-0448-9A55-46E6B2DC641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700808"/>
            <a:ext cx="4113525" cy="3916363"/>
          </a:xfrm>
        </p:spPr>
      </p:pic>
      <p:sp>
        <p:nvSpPr>
          <p:cNvPr id="6" name="TextBox 5">
            <a:extLst>
              <a:ext uri="{FF2B5EF4-FFF2-40B4-BE49-F238E27FC236}">
                <a16:creationId xmlns:a16="http://schemas.microsoft.com/office/drawing/2014/main" xmlns="" id="{F1050AE0-60CD-424B-9FBE-A1DA4E69ECC4}"/>
              </a:ext>
            </a:extLst>
          </p:cNvPr>
          <p:cNvSpPr txBox="1"/>
          <p:nvPr/>
        </p:nvSpPr>
        <p:spPr>
          <a:xfrm>
            <a:off x="5436096" y="3284984"/>
            <a:ext cx="3024336" cy="1200329"/>
          </a:xfrm>
          <a:prstGeom prst="rect">
            <a:avLst/>
          </a:prstGeom>
          <a:noFill/>
        </p:spPr>
        <p:txBody>
          <a:bodyPr wrap="square" rtlCol="0">
            <a:spAutoFit/>
          </a:bodyPr>
          <a:lstStyle/>
          <a:p>
            <a:r>
              <a:rPr lang="en-US" dirty="0"/>
              <a:t>Watch video: by author PR Smith</a:t>
            </a:r>
          </a:p>
          <a:p>
            <a:r>
              <a:rPr lang="en-US" dirty="0">
                <a:hlinkClick r:id="rId3"/>
              </a:rPr>
              <a:t>http://youtu.be/StYGaCeaRkQ</a:t>
            </a:r>
            <a:endParaRPr lang="en-US" dirty="0"/>
          </a:p>
          <a:p>
            <a:endParaRPr lang="en-US" dirty="0"/>
          </a:p>
        </p:txBody>
      </p:sp>
    </p:spTree>
    <p:extLst>
      <p:ext uri="{BB962C8B-B14F-4D97-AF65-F5344CB8AC3E}">
        <p14:creationId xmlns:p14="http://schemas.microsoft.com/office/powerpoint/2010/main" val="7562409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do we need a digital strategy?</a:t>
            </a:r>
          </a:p>
        </p:txBody>
      </p:sp>
      <p:sp>
        <p:nvSpPr>
          <p:cNvPr id="3" name="Content Placeholder 2"/>
          <p:cNvSpPr>
            <a:spLocks noGrp="1"/>
          </p:cNvSpPr>
          <p:nvPr>
            <p:ph idx="1"/>
          </p:nvPr>
        </p:nvSpPr>
        <p:spPr/>
        <p:txBody>
          <a:bodyPr>
            <a:normAutofit fontScale="92500" lnSpcReduction="10000"/>
          </a:bodyPr>
          <a:lstStyle/>
          <a:p>
            <a:r>
              <a:rPr lang="en-US" dirty="0"/>
              <a:t>To set clear goals for digital channels</a:t>
            </a:r>
          </a:p>
          <a:p>
            <a:r>
              <a:rPr lang="en-US" dirty="0"/>
              <a:t>To align with business strategy</a:t>
            </a:r>
          </a:p>
          <a:p>
            <a:r>
              <a:rPr lang="en-US" dirty="0"/>
              <a:t>To create a specific </a:t>
            </a:r>
            <a:r>
              <a:rPr lang="en-US" dirty="0">
                <a:hlinkClick r:id="rId2"/>
              </a:rPr>
              <a:t>online value propositions </a:t>
            </a:r>
            <a:r>
              <a:rPr lang="en-US" dirty="0"/>
              <a:t>(OVP)</a:t>
            </a:r>
          </a:p>
          <a:p>
            <a:r>
              <a:rPr lang="en-US" dirty="0"/>
              <a:t>To specify communications tools to drive visitors</a:t>
            </a:r>
          </a:p>
          <a:p>
            <a:r>
              <a:rPr lang="en-US" dirty="0"/>
              <a:t>To integrate with traditional channels</a:t>
            </a:r>
          </a:p>
          <a:p>
            <a:r>
              <a:rPr lang="en-US" dirty="0"/>
              <a:t>To manage the customer lifecycle</a:t>
            </a:r>
          </a:p>
          <a:p>
            <a:endParaRPr lang="en-US" dirty="0"/>
          </a:p>
        </p:txBody>
      </p:sp>
    </p:spTree>
    <p:extLst>
      <p:ext uri="{BB962C8B-B14F-4D97-AF65-F5344CB8AC3E}">
        <p14:creationId xmlns:p14="http://schemas.microsoft.com/office/powerpoint/2010/main" val="695587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we do it?</a:t>
            </a:r>
          </a:p>
        </p:txBody>
      </p:sp>
      <p:sp>
        <p:nvSpPr>
          <p:cNvPr id="3" name="Content Placeholder 2"/>
          <p:cNvSpPr>
            <a:spLocks noGrp="1"/>
          </p:cNvSpPr>
          <p:nvPr>
            <p:ph idx="1"/>
          </p:nvPr>
        </p:nvSpPr>
        <p:spPr/>
        <p:txBody>
          <a:bodyPr/>
          <a:lstStyle/>
          <a:p>
            <a:r>
              <a:rPr lang="en-US" dirty="0"/>
              <a:t>Decide how we add value, which products and services to offer</a:t>
            </a:r>
          </a:p>
          <a:p>
            <a:r>
              <a:rPr lang="en-US" dirty="0"/>
              <a:t>Look at marketing mix and our use of channels</a:t>
            </a:r>
          </a:p>
          <a:p>
            <a:r>
              <a:rPr lang="en-US" dirty="0"/>
              <a:t>Take into account organisational capabilities</a:t>
            </a:r>
          </a:p>
          <a:p>
            <a:endParaRPr lang="en-US" dirty="0"/>
          </a:p>
        </p:txBody>
      </p:sp>
    </p:spTree>
    <p:extLst>
      <p:ext uri="{BB962C8B-B14F-4D97-AF65-F5344CB8AC3E}">
        <p14:creationId xmlns:p14="http://schemas.microsoft.com/office/powerpoint/2010/main" val="10901098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Generic strategy development process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456184"/>
            <a:ext cx="6381691" cy="5429200"/>
          </a:xfrm>
        </p:spPr>
      </p:pic>
    </p:spTree>
    <p:extLst>
      <p:ext uri="{BB962C8B-B14F-4D97-AF65-F5344CB8AC3E}">
        <p14:creationId xmlns:p14="http://schemas.microsoft.com/office/powerpoint/2010/main" val="1432959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070F9A-DDB0-4840-A7DB-4071F18EAC8A}"/>
              </a:ext>
            </a:extLst>
          </p:cNvPr>
          <p:cNvSpPr>
            <a:spLocks noGrp="1"/>
          </p:cNvSpPr>
          <p:nvPr>
            <p:ph type="title"/>
          </p:nvPr>
        </p:nvSpPr>
        <p:spPr/>
        <p:txBody>
          <a:bodyPr>
            <a:normAutofit fontScale="90000"/>
          </a:bodyPr>
          <a:lstStyle/>
          <a:p>
            <a:r>
              <a:rPr lang="en-US" dirty="0"/>
              <a:t>Digital Marketing Strategy Framework</a:t>
            </a:r>
          </a:p>
        </p:txBody>
      </p:sp>
      <p:sp>
        <p:nvSpPr>
          <p:cNvPr id="3" name="Content Placeholder 2">
            <a:extLst>
              <a:ext uri="{FF2B5EF4-FFF2-40B4-BE49-F238E27FC236}">
                <a16:creationId xmlns:a16="http://schemas.microsoft.com/office/drawing/2014/main" xmlns="" id="{3EB0F0B7-B556-A442-8912-886AFC9B32DF}"/>
              </a:ext>
            </a:extLst>
          </p:cNvPr>
          <p:cNvSpPr>
            <a:spLocks noGrp="1"/>
          </p:cNvSpPr>
          <p:nvPr>
            <p:ph idx="1"/>
          </p:nvPr>
        </p:nvSpPr>
        <p:spPr/>
        <p:txBody>
          <a:bodyPr/>
          <a:lstStyle/>
          <a:p>
            <a:r>
              <a:rPr lang="en-US" dirty="0">
                <a:hlinkClick r:id="rId2"/>
              </a:rPr>
              <a:t>Smart Insights  really useful digital strategy framework</a:t>
            </a:r>
            <a:endParaRPr lang="en-US" dirty="0"/>
          </a:p>
        </p:txBody>
      </p:sp>
    </p:spTree>
    <p:extLst>
      <p:ext uri="{BB962C8B-B14F-4D97-AF65-F5344CB8AC3E}">
        <p14:creationId xmlns:p14="http://schemas.microsoft.com/office/powerpoint/2010/main" val="4030038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STP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600199"/>
            <a:ext cx="8837773" cy="4323917"/>
          </a:xfrm>
        </p:spPr>
      </p:pic>
    </p:spTree>
    <p:extLst>
      <p:ext uri="{BB962C8B-B14F-4D97-AF65-F5344CB8AC3E}">
        <p14:creationId xmlns:p14="http://schemas.microsoft.com/office/powerpoint/2010/main" val="700035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Segmenting Consumer Markets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505" y="1600200"/>
            <a:ext cx="7010989" cy="3916363"/>
          </a:xfrm>
        </p:spPr>
      </p:pic>
    </p:spTree>
    <p:extLst>
      <p:ext uri="{BB962C8B-B14F-4D97-AF65-F5344CB8AC3E}">
        <p14:creationId xmlns:p14="http://schemas.microsoft.com/office/powerpoint/2010/main" val="68178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Segmenting Business Markets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966027"/>
            <a:ext cx="8229600" cy="3184709"/>
          </a:xfrm>
        </p:spPr>
      </p:pic>
    </p:spTree>
    <p:extLst>
      <p:ext uri="{BB962C8B-B14F-4D97-AF65-F5344CB8AC3E}">
        <p14:creationId xmlns:p14="http://schemas.microsoft.com/office/powerpoint/2010/main" val="1826089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Personas</a:t>
            </a:r>
          </a:p>
        </p:txBody>
      </p:sp>
      <p:sp>
        <p:nvSpPr>
          <p:cNvPr id="3" name="Content Placeholder 2"/>
          <p:cNvSpPr>
            <a:spLocks noGrp="1"/>
          </p:cNvSpPr>
          <p:nvPr>
            <p:ph idx="1"/>
          </p:nvPr>
        </p:nvSpPr>
        <p:spPr/>
        <p:txBody>
          <a:bodyPr/>
          <a:lstStyle/>
          <a:p>
            <a:r>
              <a:rPr lang="en-US" dirty="0">
                <a:hlinkClick r:id="rId2"/>
              </a:rPr>
              <a:t>Hubspot creating buyer personas</a:t>
            </a:r>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4350" y="2708920"/>
            <a:ext cx="5575300" cy="2603500"/>
          </a:xfrm>
          <a:prstGeom prst="rect">
            <a:avLst/>
          </a:prstGeom>
        </p:spPr>
      </p:pic>
    </p:spTree>
    <p:extLst>
      <p:ext uri="{BB962C8B-B14F-4D97-AF65-F5344CB8AC3E}">
        <p14:creationId xmlns:p14="http://schemas.microsoft.com/office/powerpoint/2010/main" val="1574418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Customer Personas</a:t>
            </a:r>
          </a:p>
        </p:txBody>
      </p:sp>
      <p:sp>
        <p:nvSpPr>
          <p:cNvPr id="3" name="Content Placeholder 2"/>
          <p:cNvSpPr>
            <a:spLocks noGrp="1"/>
          </p:cNvSpPr>
          <p:nvPr>
            <p:ph idx="1"/>
          </p:nvPr>
        </p:nvSpPr>
        <p:spPr/>
        <p:txBody>
          <a:bodyPr>
            <a:normAutofit fontScale="77500" lnSpcReduction="20000"/>
          </a:bodyPr>
          <a:lstStyle/>
          <a:p>
            <a:r>
              <a:rPr lang="en-GB" b="1" dirty="0"/>
              <a:t>Helps site and experience meet customer needs</a:t>
            </a:r>
            <a:r>
              <a:rPr lang="en-GB" dirty="0"/>
              <a:t>. Both navigation and content can be made more customer-centred through use of personas. Focus on user needs and their top tasks – see examples.</a:t>
            </a:r>
          </a:p>
          <a:p>
            <a:r>
              <a:rPr lang="en-GB" b="1" dirty="0"/>
              <a:t>Increases conversion</a:t>
            </a:r>
            <a:r>
              <a:rPr lang="en-GB" dirty="0"/>
              <a:t>. Whether conversion is actually increased will depend on the implementation. The focus on customer journeys and user task completion that the approach encourages should help with this as will creation of more engaging content assets which set the right tone and style to appeal to different types of purchaser</a:t>
            </a:r>
            <a:br>
              <a:rPr lang="en-GB" dirty="0"/>
            </a:br>
            <a:endParaRPr lang="en-US" dirty="0"/>
          </a:p>
        </p:txBody>
      </p:sp>
    </p:spTree>
    <p:extLst>
      <p:ext uri="{BB962C8B-B14F-4D97-AF65-F5344CB8AC3E}">
        <p14:creationId xmlns:p14="http://schemas.microsoft.com/office/powerpoint/2010/main" val="1403360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Customer Personas</a:t>
            </a:r>
          </a:p>
        </p:txBody>
      </p:sp>
      <p:sp>
        <p:nvSpPr>
          <p:cNvPr id="3" name="Content Placeholder 2"/>
          <p:cNvSpPr>
            <a:spLocks noGrp="1"/>
          </p:cNvSpPr>
          <p:nvPr>
            <p:ph idx="1"/>
          </p:nvPr>
        </p:nvSpPr>
        <p:spPr/>
        <p:txBody>
          <a:bodyPr>
            <a:normAutofit lnSpcReduction="10000"/>
          </a:bodyPr>
          <a:lstStyle/>
          <a:p>
            <a:r>
              <a:rPr lang="en-GB" b="1" dirty="0"/>
              <a:t>Encourages site integration with other channels</a:t>
            </a:r>
            <a:r>
              <a:rPr lang="en-GB" dirty="0"/>
              <a:t>. If cross-channel personas can be adopted, this will help facilitate </a:t>
            </a:r>
            <a:r>
              <a:rPr lang="en-GB" dirty="0" err="1"/>
              <a:t>muliti</a:t>
            </a:r>
            <a:r>
              <a:rPr lang="en-GB" dirty="0"/>
              <a:t>-channel journeys.</a:t>
            </a:r>
          </a:p>
          <a:p>
            <a:r>
              <a:rPr lang="en-GB" b="1" dirty="0"/>
              <a:t>Objective not subjective</a:t>
            </a:r>
            <a:r>
              <a:rPr lang="en-GB" dirty="0"/>
              <a:t>. Improvements based on clear data-led and research-led assumptions about priority users.</a:t>
            </a:r>
          </a:p>
          <a:p>
            <a:pPr marL="0" indent="0">
              <a:buNone/>
            </a:pPr>
            <a:r>
              <a:rPr lang="en-GB" dirty="0"/>
              <a:t>		Smart Insights 2018</a:t>
            </a:r>
          </a:p>
          <a:p>
            <a:endParaRPr lang="en-US" dirty="0"/>
          </a:p>
        </p:txBody>
      </p:sp>
    </p:spTree>
    <p:extLst>
      <p:ext uri="{BB962C8B-B14F-4D97-AF65-F5344CB8AC3E}">
        <p14:creationId xmlns:p14="http://schemas.microsoft.com/office/powerpoint/2010/main" val="3522324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Evaluating segments</a:t>
            </a:r>
          </a:p>
        </p:txBody>
      </p:sp>
      <p:sp>
        <p:nvSpPr>
          <p:cNvPr id="3" name="Content Placeholder 2"/>
          <p:cNvSpPr>
            <a:spLocks noGrp="1"/>
          </p:cNvSpPr>
          <p:nvPr>
            <p:ph idx="1"/>
          </p:nvPr>
        </p:nvSpPr>
        <p:spPr/>
        <p:txBody>
          <a:bodyPr/>
          <a:lstStyle/>
          <a:p>
            <a:r>
              <a:rPr lang="en-US" dirty="0"/>
              <a:t>STP good overall guide from </a:t>
            </a:r>
            <a:r>
              <a:rPr lang="en-US" dirty="0">
                <a:hlinkClick r:id="rId2"/>
              </a:rPr>
              <a:t>Smart Insights</a:t>
            </a:r>
            <a:endParaRPr lang="en-US" dirty="0"/>
          </a:p>
          <a:p>
            <a:endParaRPr lang="en-US" dirty="0"/>
          </a:p>
        </p:txBody>
      </p:sp>
    </p:spTree>
    <p:extLst>
      <p:ext uri="{BB962C8B-B14F-4D97-AF65-F5344CB8AC3E}">
        <p14:creationId xmlns:p14="http://schemas.microsoft.com/office/powerpoint/2010/main" val="460204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STP Summary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1417639"/>
            <a:ext cx="8836652" cy="5446568"/>
          </a:xfrm>
        </p:spPr>
      </p:pic>
      <p:sp>
        <p:nvSpPr>
          <p:cNvPr id="5" name="TextBox 4"/>
          <p:cNvSpPr txBox="1"/>
          <p:nvPr/>
        </p:nvSpPr>
        <p:spPr>
          <a:xfrm>
            <a:off x="-36512" y="6525344"/>
            <a:ext cx="1699700" cy="369332"/>
          </a:xfrm>
          <a:prstGeom prst="rect">
            <a:avLst/>
          </a:prstGeom>
          <a:solidFill>
            <a:schemeClr val="bg1"/>
          </a:solidFill>
        </p:spPr>
        <p:txBody>
          <a:bodyPr wrap="square" rtlCol="0">
            <a:spAutoFit/>
          </a:bodyPr>
          <a:lstStyle/>
          <a:p>
            <a:endParaRPr lang="en-US"/>
          </a:p>
        </p:txBody>
      </p:sp>
      <p:sp>
        <p:nvSpPr>
          <p:cNvPr id="6" name="TextBox 5"/>
          <p:cNvSpPr txBox="1"/>
          <p:nvPr/>
        </p:nvSpPr>
        <p:spPr>
          <a:xfrm>
            <a:off x="4201616" y="6511468"/>
            <a:ext cx="5410944" cy="338554"/>
          </a:xfrm>
          <a:prstGeom prst="rect">
            <a:avLst/>
          </a:prstGeom>
          <a:noFill/>
        </p:spPr>
        <p:txBody>
          <a:bodyPr wrap="square" rtlCol="0">
            <a:spAutoFit/>
          </a:bodyPr>
          <a:lstStyle/>
          <a:p>
            <a:r>
              <a:rPr lang="en-US" sz="1600" dirty="0"/>
              <a:t>Adapted from Chaffey and Ellis Chadwick 2016 p215</a:t>
            </a:r>
          </a:p>
        </p:txBody>
      </p:sp>
    </p:spTree>
    <p:extLst>
      <p:ext uri="{BB962C8B-B14F-4D97-AF65-F5344CB8AC3E}">
        <p14:creationId xmlns:p14="http://schemas.microsoft.com/office/powerpoint/2010/main" val="2037382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Positioning</a:t>
            </a:r>
          </a:p>
        </p:txBody>
      </p:sp>
      <p:pic>
        <p:nvPicPr>
          <p:cNvPr id="7" name="Content Placeholder 6">
            <a:extLst>
              <a:ext uri="{FF2B5EF4-FFF2-40B4-BE49-F238E27FC236}">
                <a16:creationId xmlns:a16="http://schemas.microsoft.com/office/drawing/2014/main" xmlns="" id="{BAD83F49-89DA-4C4E-A47D-ED8B4936D8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79815" y="1600200"/>
            <a:ext cx="4184370" cy="3916363"/>
          </a:xfrm>
        </p:spPr>
      </p:pic>
    </p:spTree>
    <p:extLst>
      <p:ext uri="{BB962C8B-B14F-4D97-AF65-F5344CB8AC3E}">
        <p14:creationId xmlns:p14="http://schemas.microsoft.com/office/powerpoint/2010/main" val="14331703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055F65-5A28-254E-B4C9-86C778C14C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6775B63D-95E5-C047-9006-F366E1636D87}"/>
              </a:ext>
            </a:extLst>
          </p:cNvPr>
          <p:cNvSpPr>
            <a:spLocks noGrp="1"/>
          </p:cNvSpPr>
          <p:nvPr>
            <p:ph idx="1"/>
          </p:nvPr>
        </p:nvSpPr>
        <p:spPr/>
        <p:txBody>
          <a:bodyPr/>
          <a:lstStyle/>
          <a:p>
            <a:r>
              <a:rPr lang="en-US" dirty="0">
                <a:hlinkClick r:id="rId2"/>
              </a:rPr>
              <a:t>The Ansoff Model</a:t>
            </a:r>
            <a:endParaRPr lang="en-US" dirty="0"/>
          </a:p>
        </p:txBody>
      </p:sp>
    </p:spTree>
    <p:extLst>
      <p:ext uri="{BB962C8B-B14F-4D97-AF65-F5344CB8AC3E}">
        <p14:creationId xmlns:p14="http://schemas.microsoft.com/office/powerpoint/2010/main" val="1566124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Guidelines for good positioning statements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3309" y="1672877"/>
            <a:ext cx="7517382" cy="3916363"/>
          </a:xfrm>
        </p:spPr>
      </p:pic>
    </p:spTree>
    <p:extLst>
      <p:ext uri="{BB962C8B-B14F-4D97-AF65-F5344CB8AC3E}">
        <p14:creationId xmlns:p14="http://schemas.microsoft.com/office/powerpoint/2010/main" val="211933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Growth Strategies</a:t>
            </a:r>
          </a:p>
        </p:txBody>
      </p:sp>
      <p:pic>
        <p:nvPicPr>
          <p:cNvPr id="5" name="Content Placeholder 4">
            <a:extLst>
              <a:ext uri="{FF2B5EF4-FFF2-40B4-BE49-F238E27FC236}">
                <a16:creationId xmlns:a16="http://schemas.microsoft.com/office/drawing/2014/main" xmlns="" id="{8622E271-EEAA-6B4A-AE17-16ACA7398C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1640" y="1417638"/>
            <a:ext cx="5986420" cy="5440362"/>
          </a:xfrm>
        </p:spPr>
      </p:pic>
    </p:spTree>
    <p:extLst>
      <p:ext uri="{BB962C8B-B14F-4D97-AF65-F5344CB8AC3E}">
        <p14:creationId xmlns:p14="http://schemas.microsoft.com/office/powerpoint/2010/main" val="625669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Marketing</a:t>
            </a:r>
          </a:p>
        </p:txBody>
      </p:sp>
      <p:sp>
        <p:nvSpPr>
          <p:cNvPr id="3" name="Content Placeholder 2"/>
          <p:cNvSpPr>
            <a:spLocks noGrp="1"/>
          </p:cNvSpPr>
          <p:nvPr>
            <p:ph idx="1"/>
          </p:nvPr>
        </p:nvSpPr>
        <p:spPr/>
        <p:txBody>
          <a:bodyPr/>
          <a:lstStyle/>
          <a:p>
            <a:r>
              <a:rPr lang="en-US" dirty="0">
                <a:hlinkClick r:id="rId2"/>
              </a:rPr>
              <a:t>https://econsultancy.com/blog/65184-what-is-agile-marketing-and-why-do-you-need-it</a:t>
            </a:r>
            <a:endParaRPr lang="en-US" dirty="0"/>
          </a:p>
          <a:p>
            <a:endParaRPr lang="en-US" dirty="0"/>
          </a:p>
          <a:p>
            <a:r>
              <a:rPr lang="en-US" dirty="0">
                <a:hlinkClick r:id="rId3"/>
              </a:rPr>
              <a:t>https://resources.workfront.com/project-management-blog/what-is-agile-marketing-and-why-you-should-care</a:t>
            </a:r>
            <a:endParaRPr lang="en-US" dirty="0"/>
          </a:p>
          <a:p>
            <a:endParaRPr lang="en-US" dirty="0"/>
          </a:p>
        </p:txBody>
      </p:sp>
    </p:spTree>
    <p:extLst>
      <p:ext uri="{BB962C8B-B14F-4D97-AF65-F5344CB8AC3E}">
        <p14:creationId xmlns:p14="http://schemas.microsoft.com/office/powerpoint/2010/main" val="493068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CA8684-5FC5-A843-BAA7-73EC597A5AFD}"/>
              </a:ext>
            </a:extLst>
          </p:cNvPr>
          <p:cNvSpPr>
            <a:spLocks noGrp="1"/>
          </p:cNvSpPr>
          <p:nvPr>
            <p:ph type="title"/>
          </p:nvPr>
        </p:nvSpPr>
        <p:spPr/>
        <p:txBody>
          <a:bodyPr/>
          <a:lstStyle/>
          <a:p>
            <a:r>
              <a:rPr lang="en-US" dirty="0"/>
              <a:t>Agile Marketing</a:t>
            </a:r>
          </a:p>
        </p:txBody>
      </p:sp>
      <p:sp>
        <p:nvSpPr>
          <p:cNvPr id="3" name="Content Placeholder 2">
            <a:extLst>
              <a:ext uri="{FF2B5EF4-FFF2-40B4-BE49-F238E27FC236}">
                <a16:creationId xmlns:a16="http://schemas.microsoft.com/office/drawing/2014/main" xmlns="" id="{6829B3A9-2113-144C-A1EC-69CDE2011A9C}"/>
              </a:ext>
            </a:extLst>
          </p:cNvPr>
          <p:cNvSpPr>
            <a:spLocks noGrp="1"/>
          </p:cNvSpPr>
          <p:nvPr>
            <p:ph idx="1"/>
          </p:nvPr>
        </p:nvSpPr>
        <p:spPr/>
        <p:txBody>
          <a:bodyPr>
            <a:normAutofit fontScale="92500" lnSpcReduction="20000"/>
          </a:bodyPr>
          <a:lstStyle/>
          <a:p>
            <a:endParaRPr lang="en-US" dirty="0"/>
          </a:p>
          <a:p>
            <a:r>
              <a:rPr lang="en-US" dirty="0">
                <a:hlinkClick r:id="rId2"/>
              </a:rPr>
              <a:t>https://www.mckinsey.com/business-functions/marketing-and-sales/our-insights/agile-marketing-a-step-by-step-guide</a:t>
            </a:r>
            <a:endParaRPr lang="en-US" dirty="0"/>
          </a:p>
          <a:p>
            <a:endParaRPr lang="en-US" dirty="0"/>
          </a:p>
          <a:p>
            <a:endParaRPr lang="en-US" dirty="0"/>
          </a:p>
          <a:p>
            <a:r>
              <a:rPr lang="en-US" dirty="0">
                <a:hlinkClick r:id="rId3"/>
              </a:rPr>
              <a:t>https://www.thedrum.com/opinion/2018/07/09/agile-marketing-crutch-those-who-do-not-have-real-strategy</a:t>
            </a:r>
            <a:endParaRPr lang="en-US" dirty="0"/>
          </a:p>
          <a:p>
            <a:endParaRPr lang="en-US" dirty="0"/>
          </a:p>
        </p:txBody>
      </p:sp>
    </p:spTree>
    <p:extLst>
      <p:ext uri="{BB962C8B-B14F-4D97-AF65-F5344CB8AC3E}">
        <p14:creationId xmlns:p14="http://schemas.microsoft.com/office/powerpoint/2010/main" val="833989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C7D5CC-E844-034D-BD7E-48F652AAEB2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32D2BB5A-C8D3-964A-829C-3D46E7DE8ECE}"/>
              </a:ext>
            </a:extLst>
          </p:cNvPr>
          <p:cNvSpPr>
            <a:spLocks noGrp="1"/>
          </p:cNvSpPr>
          <p:nvPr>
            <p:ph idx="1"/>
          </p:nvPr>
        </p:nvSpPr>
        <p:spPr/>
        <p:txBody>
          <a:bodyPr/>
          <a:lstStyle/>
          <a:p>
            <a:r>
              <a:rPr lang="en-US" dirty="0"/>
              <a:t>How agile is your organisation?</a:t>
            </a:r>
          </a:p>
          <a:p>
            <a:pPr marL="0" indent="0">
              <a:buNone/>
            </a:pPr>
            <a:endParaRPr lang="en-US" dirty="0"/>
          </a:p>
        </p:txBody>
      </p:sp>
    </p:spTree>
    <p:extLst>
      <p:ext uri="{BB962C8B-B14F-4D97-AF65-F5344CB8AC3E}">
        <p14:creationId xmlns:p14="http://schemas.microsoft.com/office/powerpoint/2010/main" val="1382623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Planning</a:t>
            </a:r>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792353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Digital Marketing Objectives</a:t>
            </a:r>
          </a:p>
        </p:txBody>
      </p:sp>
      <p:sp>
        <p:nvSpPr>
          <p:cNvPr id="3" name="Content Placeholder 2"/>
          <p:cNvSpPr>
            <a:spLocks noGrp="1"/>
          </p:cNvSpPr>
          <p:nvPr>
            <p:ph idx="1"/>
          </p:nvPr>
        </p:nvSpPr>
        <p:spPr/>
        <p:txBody>
          <a:bodyPr>
            <a:normAutofit fontScale="85000" lnSpcReduction="20000"/>
          </a:bodyPr>
          <a:lstStyle/>
          <a:p>
            <a:r>
              <a:rPr lang="en-US" dirty="0"/>
              <a:t>Digital marketing strategy should link to marketing strategy which in turn should link into Corporate strategy.</a:t>
            </a:r>
          </a:p>
          <a:p>
            <a:r>
              <a:rPr lang="en-US" dirty="0"/>
              <a:t>i.e. they should all align</a:t>
            </a:r>
          </a:p>
          <a:p>
            <a:r>
              <a:rPr lang="en-US" dirty="0"/>
              <a:t>Marketing strategy is based on clearly defined corporate objectives. Based on the findings of the marketing audit, objectives are set for the company.</a:t>
            </a:r>
          </a:p>
          <a:p>
            <a:r>
              <a:rPr lang="en-US" dirty="0"/>
              <a:t>An objective is a desired results that needs to be achieved within a certain time period.</a:t>
            </a:r>
          </a:p>
        </p:txBody>
      </p:sp>
    </p:spTree>
    <p:extLst>
      <p:ext uri="{BB962C8B-B14F-4D97-AF65-F5344CB8AC3E}">
        <p14:creationId xmlns:p14="http://schemas.microsoft.com/office/powerpoint/2010/main" val="108909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Strategy Process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11760" y="1393740"/>
            <a:ext cx="4032448" cy="5464260"/>
          </a:xfrm>
        </p:spPr>
      </p:pic>
    </p:spTree>
    <p:extLst>
      <p:ext uri="{BB962C8B-B14F-4D97-AF65-F5344CB8AC3E}">
        <p14:creationId xmlns:p14="http://schemas.microsoft.com/office/powerpoint/2010/main" val="1348708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Customer Acquisition, Conversion and Retention</a:t>
            </a:r>
          </a:p>
        </p:txBody>
      </p:sp>
      <p:sp>
        <p:nvSpPr>
          <p:cNvPr id="3" name="Content Placeholder 2"/>
          <p:cNvSpPr>
            <a:spLocks noGrp="1"/>
          </p:cNvSpPr>
          <p:nvPr>
            <p:ph idx="1"/>
          </p:nvPr>
        </p:nvSpPr>
        <p:spPr/>
        <p:txBody>
          <a:bodyPr>
            <a:normAutofit fontScale="92500" lnSpcReduction="20000"/>
          </a:bodyPr>
          <a:lstStyle/>
          <a:p>
            <a:r>
              <a:rPr lang="en-US" dirty="0"/>
              <a:t>Part of the Customer Lifecycle:</a:t>
            </a:r>
          </a:p>
          <a:p>
            <a:r>
              <a:rPr lang="en-US" dirty="0"/>
              <a:t>Acquisition: The process of attracting and bringing the reached person into the influence sphere of the organisation (could be visitors to your website).</a:t>
            </a:r>
          </a:p>
          <a:p>
            <a:r>
              <a:rPr lang="en-US" dirty="0"/>
              <a:t>Conversion: Purchase/download something</a:t>
            </a:r>
          </a:p>
          <a:p>
            <a:r>
              <a:rPr lang="en-US" dirty="0"/>
              <a:t>Retention: Trying to keep the customer and trying to sell them more (cross-selling, up-selling)</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1921495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Customer Acquisition, Conversion and Retention</a:t>
            </a:r>
          </a:p>
        </p:txBody>
      </p:sp>
      <p:sp>
        <p:nvSpPr>
          <p:cNvPr id="3" name="Content Placeholder 2"/>
          <p:cNvSpPr>
            <a:spLocks noGrp="1"/>
          </p:cNvSpPr>
          <p:nvPr>
            <p:ph idx="1"/>
          </p:nvPr>
        </p:nvSpPr>
        <p:spPr/>
        <p:txBody>
          <a:bodyPr>
            <a:normAutofit/>
          </a:bodyPr>
          <a:lstStyle/>
          <a:p>
            <a:r>
              <a:rPr lang="en-US" dirty="0"/>
              <a:t>Smart Insights </a:t>
            </a:r>
            <a:r>
              <a:rPr lang="en-US" dirty="0">
                <a:hlinkClick r:id="rId2"/>
              </a:rPr>
              <a:t>Lifecycle Marketing Model</a:t>
            </a:r>
            <a:endParaRPr lang="en-US" dirty="0"/>
          </a:p>
          <a:p>
            <a:endParaRPr lang="en-US" dirty="0"/>
          </a:p>
          <a:p>
            <a:r>
              <a:rPr lang="en-US" dirty="0">
                <a:hlinkClick r:id="rId3"/>
              </a:rPr>
              <a:t>Customer Lifecycle Loop</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1969226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Setting Digital Marketing Objectives</a:t>
            </a:r>
          </a:p>
        </p:txBody>
      </p:sp>
      <p:sp>
        <p:nvSpPr>
          <p:cNvPr id="3" name="Content Placeholder 2"/>
          <p:cNvSpPr>
            <a:spLocks noGrp="1"/>
          </p:cNvSpPr>
          <p:nvPr>
            <p:ph idx="1"/>
          </p:nvPr>
        </p:nvSpPr>
        <p:spPr/>
        <p:txBody>
          <a:bodyPr/>
          <a:lstStyle/>
          <a:p>
            <a:r>
              <a:rPr lang="en-US" dirty="0"/>
              <a:t>Use Chaffey’s 5 S’s as a guide:</a:t>
            </a:r>
          </a:p>
          <a:p>
            <a:pPr lvl="1"/>
            <a:r>
              <a:rPr lang="en-US" dirty="0">
                <a:hlinkClick r:id="rId2"/>
              </a:rPr>
              <a:t>Setting goals</a:t>
            </a:r>
            <a:endParaRPr lang="en-US" dirty="0"/>
          </a:p>
          <a:p>
            <a:endParaRPr lang="en-US" dirty="0"/>
          </a:p>
          <a:p>
            <a:r>
              <a:rPr lang="en-US" dirty="0"/>
              <a:t>Make sure your digital objectives are </a:t>
            </a:r>
            <a:r>
              <a:rPr lang="en-US" dirty="0">
                <a:hlinkClick r:id="rId3"/>
              </a:rPr>
              <a:t>SMART</a:t>
            </a:r>
            <a:endParaRPr lang="en-US" dirty="0"/>
          </a:p>
        </p:txBody>
      </p:sp>
    </p:spTree>
    <p:extLst>
      <p:ext uri="{BB962C8B-B14F-4D97-AF65-F5344CB8AC3E}">
        <p14:creationId xmlns:p14="http://schemas.microsoft.com/office/powerpoint/2010/main" val="2402000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C6CB56-D602-854A-ABF1-B06AB67569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706DC252-CC76-9142-8889-8C9D1C475274}"/>
              </a:ext>
            </a:extLst>
          </p:cNvPr>
          <p:cNvSpPr>
            <a:spLocks noGrp="1"/>
          </p:cNvSpPr>
          <p:nvPr>
            <p:ph idx="1"/>
          </p:nvPr>
        </p:nvSpPr>
        <p:spPr/>
        <p:txBody>
          <a:bodyPr/>
          <a:lstStyle/>
          <a:p>
            <a:r>
              <a:rPr lang="en-US" dirty="0">
                <a:hlinkClick r:id="rId2"/>
              </a:rPr>
              <a:t>Marketing Goals v Marketing Objectives</a:t>
            </a:r>
            <a:endParaRPr lang="en-US" dirty="0"/>
          </a:p>
        </p:txBody>
      </p:sp>
    </p:spTree>
    <p:extLst>
      <p:ext uri="{BB962C8B-B14F-4D97-AF65-F5344CB8AC3E}">
        <p14:creationId xmlns:p14="http://schemas.microsoft.com/office/powerpoint/2010/main" val="1316954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How to manage marketing activities with RACE</a:t>
            </a:r>
          </a:p>
        </p:txBody>
      </p:sp>
      <p:sp>
        <p:nvSpPr>
          <p:cNvPr id="3" name="Content Placeholder 2"/>
          <p:cNvSpPr>
            <a:spLocks noGrp="1"/>
          </p:cNvSpPr>
          <p:nvPr>
            <p:ph idx="1"/>
          </p:nvPr>
        </p:nvSpPr>
        <p:spPr/>
        <p:txBody>
          <a:bodyPr/>
          <a:lstStyle/>
          <a:p>
            <a:endParaRPr lang="en-US" dirty="0"/>
          </a:p>
          <a:p>
            <a:r>
              <a:rPr lang="en-US" dirty="0"/>
              <a:t>Chaffey’s </a:t>
            </a:r>
            <a:r>
              <a:rPr lang="en-US" dirty="0">
                <a:hlinkClick r:id="rId2"/>
              </a:rPr>
              <a:t>RACE</a:t>
            </a:r>
            <a:r>
              <a:rPr lang="en-US" dirty="0"/>
              <a:t> model</a:t>
            </a:r>
          </a:p>
          <a:p>
            <a:endParaRPr lang="en-US" dirty="0"/>
          </a:p>
        </p:txBody>
      </p:sp>
    </p:spTree>
    <p:extLst>
      <p:ext uri="{BB962C8B-B14F-4D97-AF65-F5344CB8AC3E}">
        <p14:creationId xmlns:p14="http://schemas.microsoft.com/office/powerpoint/2010/main" val="12497447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Integrate</a:t>
            </a:r>
          </a:p>
        </p:txBody>
      </p:sp>
      <p:sp>
        <p:nvSpPr>
          <p:cNvPr id="3" name="Content Placeholder 2"/>
          <p:cNvSpPr>
            <a:spLocks noGrp="1"/>
          </p:cNvSpPr>
          <p:nvPr>
            <p:ph idx="1"/>
          </p:nvPr>
        </p:nvSpPr>
        <p:spPr/>
        <p:txBody>
          <a:bodyPr>
            <a:normAutofit fontScale="70000" lnSpcReduction="20000"/>
          </a:bodyPr>
          <a:lstStyle/>
          <a:p>
            <a:r>
              <a:rPr lang="en-US" dirty="0"/>
              <a:t>Digital channels always work best when they're integrated with other channels, so remember that where appropriate, digital channels should be combined with the traditional offline media and channels.  </a:t>
            </a:r>
          </a:p>
          <a:p>
            <a:r>
              <a:rPr lang="en-US" dirty="0"/>
              <a:t>The most important aspects of integration are first using traditional media to raise awareness of the value of the online presences and drive visitors to the website(s) at the Reach and Engage stages. </a:t>
            </a:r>
          </a:p>
          <a:p>
            <a:r>
              <a:rPr lang="en-US" dirty="0"/>
              <a:t>Second, at the Convert and Engage steps stage customers may prefer to interact with customer representatives as part of the buying or customer service process.</a:t>
            </a:r>
          </a:p>
          <a:p>
            <a:endParaRPr lang="en-US" dirty="0"/>
          </a:p>
        </p:txBody>
      </p:sp>
    </p:spTree>
    <p:extLst>
      <p:ext uri="{BB962C8B-B14F-4D97-AF65-F5344CB8AC3E}">
        <p14:creationId xmlns:p14="http://schemas.microsoft.com/office/powerpoint/2010/main" val="1807756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75A23B-9BBC-B541-88A1-02A4A1B542B2}"/>
              </a:ext>
            </a:extLst>
          </p:cNvPr>
          <p:cNvSpPr>
            <a:spLocks noGrp="1"/>
          </p:cNvSpPr>
          <p:nvPr>
            <p:ph type="title"/>
          </p:nvPr>
        </p:nvSpPr>
        <p:spPr/>
        <p:txBody>
          <a:bodyPr/>
          <a:lstStyle/>
          <a:p>
            <a:r>
              <a:rPr lang="en-US" dirty="0"/>
              <a:t>Hierarchy of Objectives</a:t>
            </a:r>
          </a:p>
        </p:txBody>
      </p:sp>
      <p:pic>
        <p:nvPicPr>
          <p:cNvPr id="13" name="Content Placeholder 12">
            <a:extLst>
              <a:ext uri="{FF2B5EF4-FFF2-40B4-BE49-F238E27FC236}">
                <a16:creationId xmlns:a16="http://schemas.microsoft.com/office/drawing/2014/main" xmlns="" id="{1931131E-0B6F-8743-BE9C-0DA3C7E21E4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6511" y="1600200"/>
            <a:ext cx="6770977" cy="3916363"/>
          </a:xfrm>
        </p:spPr>
      </p:pic>
    </p:spTree>
    <p:extLst>
      <p:ext uri="{BB962C8B-B14F-4D97-AF65-F5344CB8AC3E}">
        <p14:creationId xmlns:p14="http://schemas.microsoft.com/office/powerpoint/2010/main" val="1816281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C5D491-5DD4-D547-8847-CDE496CB7A4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BDDD443A-E475-8847-93EE-22050AF8ED34}"/>
              </a:ext>
            </a:extLst>
          </p:cNvPr>
          <p:cNvSpPr>
            <a:spLocks noGrp="1"/>
          </p:cNvSpPr>
          <p:nvPr>
            <p:ph idx="1"/>
          </p:nvPr>
        </p:nvSpPr>
        <p:spPr/>
        <p:txBody>
          <a:bodyPr/>
          <a:lstStyle/>
          <a:p>
            <a:pPr marL="0" indent="0">
              <a:buNone/>
            </a:pPr>
            <a:r>
              <a:rPr lang="en-US" dirty="0">
                <a:hlinkClick r:id="rId2"/>
              </a:rPr>
              <a:t>Classic article from Harvard Business Review 1964</a:t>
            </a:r>
            <a:endParaRPr lang="en-US" dirty="0"/>
          </a:p>
        </p:txBody>
      </p:sp>
    </p:spTree>
    <p:extLst>
      <p:ext uri="{BB962C8B-B14F-4D97-AF65-F5344CB8AC3E}">
        <p14:creationId xmlns:p14="http://schemas.microsoft.com/office/powerpoint/2010/main" val="14251533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CA84D7-777E-1845-811F-E9A1358CC97F}"/>
              </a:ext>
            </a:extLst>
          </p:cNvPr>
          <p:cNvSpPr>
            <a:spLocks noGrp="1"/>
          </p:cNvSpPr>
          <p:nvPr>
            <p:ph type="title"/>
          </p:nvPr>
        </p:nvSpPr>
        <p:spPr/>
        <p:txBody>
          <a:bodyPr/>
          <a:lstStyle/>
          <a:p>
            <a:r>
              <a:rPr lang="en-US" dirty="0"/>
              <a:t>Content Marketing Objectives </a:t>
            </a:r>
          </a:p>
        </p:txBody>
      </p:sp>
      <p:sp>
        <p:nvSpPr>
          <p:cNvPr id="3" name="Content Placeholder 2">
            <a:extLst>
              <a:ext uri="{FF2B5EF4-FFF2-40B4-BE49-F238E27FC236}">
                <a16:creationId xmlns:a16="http://schemas.microsoft.com/office/drawing/2014/main" xmlns="" id="{7469A529-3CAE-AF4C-A578-BBF67A2410F8}"/>
              </a:ext>
            </a:extLst>
          </p:cNvPr>
          <p:cNvSpPr>
            <a:spLocks noGrp="1"/>
          </p:cNvSpPr>
          <p:nvPr>
            <p:ph idx="1"/>
          </p:nvPr>
        </p:nvSpPr>
        <p:spPr/>
        <p:txBody>
          <a:bodyPr/>
          <a:lstStyle/>
          <a:p>
            <a:r>
              <a:rPr lang="en-US" dirty="0">
                <a:hlinkClick r:id="rId2"/>
              </a:rPr>
              <a:t>http://credible-content.com/blog/3-important-objectives-content-marketing/</a:t>
            </a:r>
            <a:endParaRPr lang="en-US" dirty="0"/>
          </a:p>
          <a:p>
            <a:endParaRPr lang="en-US" dirty="0"/>
          </a:p>
        </p:txBody>
      </p:sp>
    </p:spTree>
    <p:extLst>
      <p:ext uri="{BB962C8B-B14F-4D97-AF65-F5344CB8AC3E}">
        <p14:creationId xmlns:p14="http://schemas.microsoft.com/office/powerpoint/2010/main" val="6151343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24BED8-A980-5646-AF4B-2B8D097CF364}"/>
              </a:ext>
            </a:extLst>
          </p:cNvPr>
          <p:cNvSpPr>
            <a:spLocks noGrp="1"/>
          </p:cNvSpPr>
          <p:nvPr>
            <p:ph type="title"/>
          </p:nvPr>
        </p:nvSpPr>
        <p:spPr/>
        <p:txBody>
          <a:bodyPr/>
          <a:lstStyle/>
          <a:p>
            <a:r>
              <a:rPr lang="en-US" dirty="0"/>
              <a:t>Content Marketing Strategy</a:t>
            </a:r>
          </a:p>
        </p:txBody>
      </p:sp>
      <p:sp>
        <p:nvSpPr>
          <p:cNvPr id="3" name="Content Placeholder 2">
            <a:extLst>
              <a:ext uri="{FF2B5EF4-FFF2-40B4-BE49-F238E27FC236}">
                <a16:creationId xmlns:a16="http://schemas.microsoft.com/office/drawing/2014/main" xmlns="" id="{94830F2E-9B5A-1D41-BFFC-39E33A42C776}"/>
              </a:ext>
            </a:extLst>
          </p:cNvPr>
          <p:cNvSpPr>
            <a:spLocks noGrp="1"/>
          </p:cNvSpPr>
          <p:nvPr>
            <p:ph idx="1"/>
          </p:nvPr>
        </p:nvSpPr>
        <p:spPr/>
        <p:txBody>
          <a:bodyPr/>
          <a:lstStyle/>
          <a:p>
            <a:r>
              <a:rPr lang="en-US" dirty="0">
                <a:hlinkClick r:id="rId2"/>
              </a:rPr>
              <a:t>https://www.i-scoop.eu/content-marketing/defining-content-marketing-strategy/</a:t>
            </a:r>
            <a:endParaRPr lang="en-US" dirty="0"/>
          </a:p>
          <a:p>
            <a:endParaRPr lang="en-US" dirty="0"/>
          </a:p>
        </p:txBody>
      </p:sp>
    </p:spTree>
    <p:extLst>
      <p:ext uri="{BB962C8B-B14F-4D97-AF65-F5344CB8AC3E}">
        <p14:creationId xmlns:p14="http://schemas.microsoft.com/office/powerpoint/2010/main" val="1489909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7D2089-EB62-7949-BC4B-DD0F5A87C757}"/>
              </a:ext>
            </a:extLst>
          </p:cNvPr>
          <p:cNvSpPr>
            <a:spLocks noGrp="1"/>
          </p:cNvSpPr>
          <p:nvPr>
            <p:ph type="title"/>
          </p:nvPr>
        </p:nvSpPr>
        <p:spPr/>
        <p:txBody>
          <a:bodyPr>
            <a:normAutofit fontScale="90000"/>
          </a:bodyPr>
          <a:lstStyle/>
          <a:p>
            <a:r>
              <a:rPr lang="en-US" dirty="0"/>
              <a:t>Acquisition, Conversion &amp; Retention Objectives </a:t>
            </a:r>
          </a:p>
        </p:txBody>
      </p:sp>
      <p:sp>
        <p:nvSpPr>
          <p:cNvPr id="3" name="Content Placeholder 2">
            <a:extLst>
              <a:ext uri="{FF2B5EF4-FFF2-40B4-BE49-F238E27FC236}">
                <a16:creationId xmlns:a16="http://schemas.microsoft.com/office/drawing/2014/main" xmlns="" id="{671D8456-F181-F34A-997B-DB118AB7508E}"/>
              </a:ext>
            </a:extLst>
          </p:cNvPr>
          <p:cNvSpPr>
            <a:spLocks noGrp="1"/>
          </p:cNvSpPr>
          <p:nvPr>
            <p:ph idx="1"/>
          </p:nvPr>
        </p:nvSpPr>
        <p:spPr/>
        <p:txBody>
          <a:bodyPr/>
          <a:lstStyle/>
          <a:p>
            <a:r>
              <a:rPr lang="en-US" dirty="0">
                <a:hlinkClick r:id="rId2"/>
              </a:rPr>
              <a:t>https://www.mikencube.co.uk/choose-4-types-digital-marketing-objectives-business/</a:t>
            </a:r>
            <a:endParaRPr lang="en-US" dirty="0"/>
          </a:p>
          <a:p>
            <a:endParaRPr lang="en-US" dirty="0"/>
          </a:p>
        </p:txBody>
      </p:sp>
    </p:spTree>
    <p:extLst>
      <p:ext uri="{BB962C8B-B14F-4D97-AF65-F5344CB8AC3E}">
        <p14:creationId xmlns:p14="http://schemas.microsoft.com/office/powerpoint/2010/main" val="14769216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8BE98C-4CFB-9647-ADD5-6977D4507432}"/>
              </a:ext>
            </a:extLst>
          </p:cNvPr>
          <p:cNvSpPr>
            <a:spLocks noGrp="1"/>
          </p:cNvSpPr>
          <p:nvPr>
            <p:ph type="title"/>
          </p:nvPr>
        </p:nvSpPr>
        <p:spPr/>
        <p:txBody>
          <a:bodyPr/>
          <a:lstStyle/>
          <a:p>
            <a:r>
              <a:rPr lang="en-US" dirty="0"/>
              <a:t>RACE Planning System</a:t>
            </a:r>
          </a:p>
        </p:txBody>
      </p:sp>
      <p:sp>
        <p:nvSpPr>
          <p:cNvPr id="3" name="Content Placeholder 2">
            <a:extLst>
              <a:ext uri="{FF2B5EF4-FFF2-40B4-BE49-F238E27FC236}">
                <a16:creationId xmlns:a16="http://schemas.microsoft.com/office/drawing/2014/main" xmlns="" id="{000B794D-97FF-004E-A76B-83621FF1A9E2}"/>
              </a:ext>
            </a:extLst>
          </p:cNvPr>
          <p:cNvSpPr>
            <a:spLocks noGrp="1"/>
          </p:cNvSpPr>
          <p:nvPr>
            <p:ph idx="1"/>
          </p:nvPr>
        </p:nvSpPr>
        <p:spPr/>
        <p:txBody>
          <a:bodyPr/>
          <a:lstStyle/>
          <a:p>
            <a:r>
              <a:rPr lang="en-US" dirty="0">
                <a:hlinkClick r:id="rId2"/>
              </a:rPr>
              <a:t>https://www.smartinsights.com/tag/race-planning-system/</a:t>
            </a:r>
            <a:endParaRPr lang="en-US" dirty="0"/>
          </a:p>
          <a:p>
            <a:endParaRPr lang="en-US" dirty="0"/>
          </a:p>
        </p:txBody>
      </p:sp>
    </p:spTree>
    <p:extLst>
      <p:ext uri="{BB962C8B-B14F-4D97-AF65-F5344CB8AC3E}">
        <p14:creationId xmlns:p14="http://schemas.microsoft.com/office/powerpoint/2010/main" val="4748528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9CC8CA-B5EC-0645-A8E0-D1C12218412A}"/>
              </a:ext>
            </a:extLst>
          </p:cNvPr>
          <p:cNvSpPr>
            <a:spLocks noGrp="1"/>
          </p:cNvSpPr>
          <p:nvPr>
            <p:ph type="title"/>
          </p:nvPr>
        </p:nvSpPr>
        <p:spPr/>
        <p:txBody>
          <a:bodyPr>
            <a:normAutofit fontScale="90000"/>
          </a:bodyPr>
          <a:lstStyle/>
          <a:p>
            <a:r>
              <a:rPr lang="en-US" dirty="0"/>
              <a:t>Objectives to Increase Implementation &amp; Adoption Internally</a:t>
            </a:r>
          </a:p>
        </p:txBody>
      </p:sp>
      <p:sp>
        <p:nvSpPr>
          <p:cNvPr id="3" name="Content Placeholder 2">
            <a:extLst>
              <a:ext uri="{FF2B5EF4-FFF2-40B4-BE49-F238E27FC236}">
                <a16:creationId xmlns:a16="http://schemas.microsoft.com/office/drawing/2014/main" xmlns="" id="{5D09C592-54E9-C74C-9AAF-AC4BBFEAFCCB}"/>
              </a:ext>
            </a:extLst>
          </p:cNvPr>
          <p:cNvSpPr>
            <a:spLocks noGrp="1"/>
          </p:cNvSpPr>
          <p:nvPr>
            <p:ph idx="1"/>
          </p:nvPr>
        </p:nvSpPr>
        <p:spPr/>
        <p:txBody>
          <a:bodyPr/>
          <a:lstStyle/>
          <a:p>
            <a:r>
              <a:rPr lang="en-US" dirty="0">
                <a:hlinkClick r:id="rId2"/>
              </a:rPr>
              <a:t>http://cpi.solutions/2016/5-key-strategies-to-improve-user-adoption/</a:t>
            </a:r>
            <a:endParaRPr lang="en-US" dirty="0"/>
          </a:p>
          <a:p>
            <a:endParaRPr lang="en-US" dirty="0"/>
          </a:p>
        </p:txBody>
      </p:sp>
    </p:spTree>
    <p:extLst>
      <p:ext uri="{BB962C8B-B14F-4D97-AF65-F5344CB8AC3E}">
        <p14:creationId xmlns:p14="http://schemas.microsoft.com/office/powerpoint/2010/main" val="14480112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9CC8CA-B5EC-0645-A8E0-D1C12218412A}"/>
              </a:ext>
            </a:extLst>
          </p:cNvPr>
          <p:cNvSpPr>
            <a:spLocks noGrp="1"/>
          </p:cNvSpPr>
          <p:nvPr>
            <p:ph type="title"/>
          </p:nvPr>
        </p:nvSpPr>
        <p:spPr/>
        <p:txBody>
          <a:bodyPr>
            <a:normAutofit fontScale="90000"/>
          </a:bodyPr>
          <a:lstStyle/>
          <a:p>
            <a:r>
              <a:rPr lang="en-US" dirty="0"/>
              <a:t>Objectives to Increase Implementation &amp; Adoption of New Technology</a:t>
            </a:r>
          </a:p>
        </p:txBody>
      </p:sp>
      <p:sp>
        <p:nvSpPr>
          <p:cNvPr id="3" name="Content Placeholder 2">
            <a:extLst>
              <a:ext uri="{FF2B5EF4-FFF2-40B4-BE49-F238E27FC236}">
                <a16:creationId xmlns:a16="http://schemas.microsoft.com/office/drawing/2014/main" xmlns="" id="{5D09C592-54E9-C74C-9AAF-AC4BBFEAFCCB}"/>
              </a:ext>
            </a:extLst>
          </p:cNvPr>
          <p:cNvSpPr>
            <a:spLocks noGrp="1"/>
          </p:cNvSpPr>
          <p:nvPr>
            <p:ph idx="1"/>
          </p:nvPr>
        </p:nvSpPr>
        <p:spPr/>
        <p:txBody>
          <a:bodyPr/>
          <a:lstStyle/>
          <a:p>
            <a:r>
              <a:rPr lang="en-US" dirty="0">
                <a:hlinkClick r:id="rId2"/>
              </a:rPr>
              <a:t>https://www.tlnt.com/7-steps-to-successful-technology-adoption/</a:t>
            </a:r>
            <a:endParaRPr lang="en-US" dirty="0"/>
          </a:p>
          <a:p>
            <a:endParaRPr lang="en-US" dirty="0"/>
          </a:p>
        </p:txBody>
      </p:sp>
    </p:spTree>
    <p:extLst>
      <p:ext uri="{BB962C8B-B14F-4D97-AF65-F5344CB8AC3E}">
        <p14:creationId xmlns:p14="http://schemas.microsoft.com/office/powerpoint/2010/main" val="30787239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CA7C8E-EF85-E748-9CCF-17AF56163600}"/>
              </a:ext>
            </a:extLst>
          </p:cNvPr>
          <p:cNvSpPr>
            <a:spLocks noGrp="1"/>
          </p:cNvSpPr>
          <p:nvPr>
            <p:ph type="title"/>
          </p:nvPr>
        </p:nvSpPr>
        <p:spPr/>
        <p:txBody>
          <a:bodyPr>
            <a:normAutofit fontScale="90000"/>
          </a:bodyPr>
          <a:lstStyle/>
          <a:p>
            <a:r>
              <a:rPr lang="en-US" dirty="0"/>
              <a:t>Integrated Marketing Communications</a:t>
            </a:r>
          </a:p>
        </p:txBody>
      </p:sp>
      <p:sp>
        <p:nvSpPr>
          <p:cNvPr id="3" name="Content Placeholder 2">
            <a:extLst>
              <a:ext uri="{FF2B5EF4-FFF2-40B4-BE49-F238E27FC236}">
                <a16:creationId xmlns:a16="http://schemas.microsoft.com/office/drawing/2014/main" xmlns="" id="{10AA11ED-98D1-864D-819A-DF4974C8967C}"/>
              </a:ext>
            </a:extLst>
          </p:cNvPr>
          <p:cNvSpPr>
            <a:spLocks noGrp="1"/>
          </p:cNvSpPr>
          <p:nvPr>
            <p:ph idx="1"/>
          </p:nvPr>
        </p:nvSpPr>
        <p:spPr/>
        <p:txBody>
          <a:bodyPr/>
          <a:lstStyle/>
          <a:p>
            <a:r>
              <a:rPr lang="en-US" dirty="0">
                <a:hlinkClick r:id="rId2"/>
              </a:rPr>
              <a:t>http://multimediamarketing.com/mkc/marketingcommunications/</a:t>
            </a:r>
            <a:endParaRPr lang="en-US" dirty="0"/>
          </a:p>
          <a:p>
            <a:endParaRPr lang="en-US" dirty="0"/>
          </a:p>
        </p:txBody>
      </p:sp>
    </p:spTree>
    <p:extLst>
      <p:ext uri="{BB962C8B-B14F-4D97-AF65-F5344CB8AC3E}">
        <p14:creationId xmlns:p14="http://schemas.microsoft.com/office/powerpoint/2010/main" val="3178147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6E06B7-49B8-CA4A-857D-563D7498C9F2}"/>
              </a:ext>
            </a:extLst>
          </p:cNvPr>
          <p:cNvSpPr>
            <a:spLocks noGrp="1"/>
          </p:cNvSpPr>
          <p:nvPr>
            <p:ph type="title"/>
          </p:nvPr>
        </p:nvSpPr>
        <p:spPr/>
        <p:txBody>
          <a:bodyPr>
            <a:normAutofit/>
          </a:bodyPr>
          <a:lstStyle/>
          <a:p>
            <a:r>
              <a:rPr lang="en-US" dirty="0"/>
              <a:t>Acquire</a:t>
            </a:r>
          </a:p>
        </p:txBody>
      </p:sp>
      <p:sp>
        <p:nvSpPr>
          <p:cNvPr id="3" name="Content Placeholder 2">
            <a:extLst>
              <a:ext uri="{FF2B5EF4-FFF2-40B4-BE49-F238E27FC236}">
                <a16:creationId xmlns:a16="http://schemas.microsoft.com/office/drawing/2014/main" xmlns="" id="{A45C2D84-947A-0C46-B923-D9F581DF36D3}"/>
              </a:ext>
            </a:extLst>
          </p:cNvPr>
          <p:cNvSpPr>
            <a:spLocks noGrp="1"/>
          </p:cNvSpPr>
          <p:nvPr>
            <p:ph idx="1"/>
          </p:nvPr>
        </p:nvSpPr>
        <p:spPr/>
        <p:txBody>
          <a:bodyPr/>
          <a:lstStyle/>
          <a:p>
            <a:r>
              <a:rPr lang="en-US" dirty="0"/>
              <a:t>Customer personas</a:t>
            </a:r>
          </a:p>
          <a:p>
            <a:r>
              <a:rPr lang="en-US" dirty="0"/>
              <a:t>Targeting strategies: STP</a:t>
            </a:r>
          </a:p>
          <a:p>
            <a:endParaRPr lang="en-US" dirty="0"/>
          </a:p>
          <a:p>
            <a:r>
              <a:rPr lang="en-US" dirty="0"/>
              <a:t>Customer acquisition:</a:t>
            </a:r>
          </a:p>
          <a:p>
            <a:pPr lvl="1"/>
            <a:r>
              <a:rPr lang="en-US" dirty="0"/>
              <a:t>https://</a:t>
            </a:r>
            <a:r>
              <a:rPr lang="en-US" dirty="0" err="1"/>
              <a:t>blog.hubspot.com</a:t>
            </a:r>
            <a:r>
              <a:rPr lang="en-US" dirty="0"/>
              <a:t>/service/customer-acquisition</a:t>
            </a:r>
          </a:p>
        </p:txBody>
      </p:sp>
    </p:spTree>
    <p:extLst>
      <p:ext uri="{BB962C8B-B14F-4D97-AF65-F5344CB8AC3E}">
        <p14:creationId xmlns:p14="http://schemas.microsoft.com/office/powerpoint/2010/main" val="2189628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2BDDCC-532D-C642-91B9-D06643963C9A}"/>
              </a:ext>
            </a:extLst>
          </p:cNvPr>
          <p:cNvSpPr>
            <a:spLocks noGrp="1"/>
          </p:cNvSpPr>
          <p:nvPr>
            <p:ph type="title"/>
          </p:nvPr>
        </p:nvSpPr>
        <p:spPr/>
        <p:txBody>
          <a:bodyPr>
            <a:normAutofit/>
          </a:bodyPr>
          <a:lstStyle/>
          <a:p>
            <a:r>
              <a:rPr lang="en-US" dirty="0"/>
              <a:t>Convert</a:t>
            </a:r>
          </a:p>
        </p:txBody>
      </p:sp>
      <p:sp>
        <p:nvSpPr>
          <p:cNvPr id="3" name="Content Placeholder 2">
            <a:extLst>
              <a:ext uri="{FF2B5EF4-FFF2-40B4-BE49-F238E27FC236}">
                <a16:creationId xmlns:a16="http://schemas.microsoft.com/office/drawing/2014/main" xmlns="" id="{B152F4CC-A076-214B-953A-20A438985E25}"/>
              </a:ext>
            </a:extLst>
          </p:cNvPr>
          <p:cNvSpPr>
            <a:spLocks noGrp="1"/>
          </p:cNvSpPr>
          <p:nvPr>
            <p:ph idx="1"/>
          </p:nvPr>
        </p:nvSpPr>
        <p:spPr/>
        <p:txBody>
          <a:bodyPr/>
          <a:lstStyle/>
          <a:p>
            <a:r>
              <a:rPr lang="en-US" dirty="0"/>
              <a:t>Conversion strategies:</a:t>
            </a:r>
          </a:p>
          <a:p>
            <a:r>
              <a:rPr lang="en-US" dirty="0">
                <a:hlinkClick r:id="rId2"/>
              </a:rPr>
              <a:t>https://blog.hubspot.com/customers/how-do-you-use-conversion-rate-optimization-for-success</a:t>
            </a:r>
            <a:endParaRPr lang="en-US" dirty="0"/>
          </a:p>
          <a:p>
            <a:endParaRPr lang="en-US" dirty="0"/>
          </a:p>
        </p:txBody>
      </p:sp>
    </p:spTree>
    <p:extLst>
      <p:ext uri="{BB962C8B-B14F-4D97-AF65-F5344CB8AC3E}">
        <p14:creationId xmlns:p14="http://schemas.microsoft.com/office/powerpoint/2010/main" val="11005398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69F0B3-5E75-824A-8F30-78FF1043A384}"/>
              </a:ext>
            </a:extLst>
          </p:cNvPr>
          <p:cNvSpPr>
            <a:spLocks noGrp="1"/>
          </p:cNvSpPr>
          <p:nvPr>
            <p:ph type="title"/>
          </p:nvPr>
        </p:nvSpPr>
        <p:spPr/>
        <p:txBody>
          <a:bodyPr>
            <a:normAutofit/>
          </a:bodyPr>
          <a:lstStyle/>
          <a:p>
            <a:r>
              <a:rPr lang="en-US" dirty="0"/>
              <a:t>Retain</a:t>
            </a:r>
          </a:p>
        </p:txBody>
      </p:sp>
      <p:sp>
        <p:nvSpPr>
          <p:cNvPr id="3" name="Content Placeholder 2">
            <a:extLst>
              <a:ext uri="{FF2B5EF4-FFF2-40B4-BE49-F238E27FC236}">
                <a16:creationId xmlns:a16="http://schemas.microsoft.com/office/drawing/2014/main" xmlns="" id="{B116BACD-2079-AA4D-B2CF-B27F67D11F8A}"/>
              </a:ext>
            </a:extLst>
          </p:cNvPr>
          <p:cNvSpPr>
            <a:spLocks noGrp="1"/>
          </p:cNvSpPr>
          <p:nvPr>
            <p:ph idx="1"/>
          </p:nvPr>
        </p:nvSpPr>
        <p:spPr/>
        <p:txBody>
          <a:bodyPr/>
          <a:lstStyle/>
          <a:p>
            <a:r>
              <a:rPr lang="en-US" dirty="0"/>
              <a:t>Customer retention strategies</a:t>
            </a:r>
          </a:p>
          <a:p>
            <a:pPr lvl="1"/>
            <a:r>
              <a:rPr lang="en-US" dirty="0">
                <a:hlinkClick r:id="rId2"/>
              </a:rPr>
              <a:t>https://blog.hubspot.com/service/customer-retention</a:t>
            </a:r>
            <a:endParaRPr lang="en-US" dirty="0"/>
          </a:p>
          <a:p>
            <a:pPr lvl="1"/>
            <a:endParaRPr lang="en-US" dirty="0"/>
          </a:p>
          <a:p>
            <a:r>
              <a:rPr lang="en-US" dirty="0"/>
              <a:t>Delighting customers:</a:t>
            </a:r>
          </a:p>
          <a:p>
            <a:pPr lvl="1"/>
            <a:r>
              <a:rPr lang="en-US" dirty="0">
                <a:hlinkClick r:id="rId3"/>
              </a:rPr>
              <a:t>https://blog.hubspot.com/service/customer-delight</a:t>
            </a:r>
            <a:endParaRPr lang="en-US" dirty="0"/>
          </a:p>
          <a:p>
            <a:pPr lvl="1"/>
            <a:endParaRPr lang="en-US" dirty="0"/>
          </a:p>
        </p:txBody>
      </p:sp>
    </p:spTree>
    <p:extLst>
      <p:ext uri="{BB962C8B-B14F-4D97-AF65-F5344CB8AC3E}">
        <p14:creationId xmlns:p14="http://schemas.microsoft.com/office/powerpoint/2010/main" val="20567310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4CA6D6-EAE3-7A40-AE79-DD7AAD41ECA8}"/>
              </a:ext>
            </a:extLst>
          </p:cNvPr>
          <p:cNvSpPr>
            <a:spLocks noGrp="1"/>
          </p:cNvSpPr>
          <p:nvPr>
            <p:ph type="title"/>
          </p:nvPr>
        </p:nvSpPr>
        <p:spPr/>
        <p:txBody>
          <a:bodyPr>
            <a:normAutofit fontScale="90000"/>
          </a:bodyPr>
          <a:lstStyle/>
          <a:p>
            <a:r>
              <a:rPr lang="en-US" dirty="0"/>
              <a:t>Consumer Buying Decision Process</a:t>
            </a:r>
          </a:p>
        </p:txBody>
      </p:sp>
      <p:sp>
        <p:nvSpPr>
          <p:cNvPr id="3" name="Content Placeholder 2">
            <a:extLst>
              <a:ext uri="{FF2B5EF4-FFF2-40B4-BE49-F238E27FC236}">
                <a16:creationId xmlns:a16="http://schemas.microsoft.com/office/drawing/2014/main" xmlns="" id="{8B50D47C-2827-2F42-BD5B-F3902BAEA67F}"/>
              </a:ext>
            </a:extLst>
          </p:cNvPr>
          <p:cNvSpPr>
            <a:spLocks noGrp="1"/>
          </p:cNvSpPr>
          <p:nvPr>
            <p:ph idx="1"/>
          </p:nvPr>
        </p:nvSpPr>
        <p:spPr/>
        <p:txBody>
          <a:bodyPr/>
          <a:lstStyle/>
          <a:p>
            <a:r>
              <a:rPr lang="en-US" dirty="0">
                <a:hlinkClick r:id="rId2"/>
              </a:rPr>
              <a:t>https://www.smartinsights.com/marketplace-analysis/customer-analysis/consumer-decision-buying-process/</a:t>
            </a:r>
            <a:endParaRPr lang="en-US" dirty="0"/>
          </a:p>
          <a:p>
            <a:endParaRPr lang="en-US" dirty="0"/>
          </a:p>
        </p:txBody>
      </p:sp>
    </p:spTree>
    <p:extLst>
      <p:ext uri="{BB962C8B-B14F-4D97-AF65-F5344CB8AC3E}">
        <p14:creationId xmlns:p14="http://schemas.microsoft.com/office/powerpoint/2010/main" val="27797003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803566-6D99-474E-BA0B-96972E18FD33}"/>
              </a:ext>
            </a:extLst>
          </p:cNvPr>
          <p:cNvSpPr>
            <a:spLocks noGrp="1"/>
          </p:cNvSpPr>
          <p:nvPr>
            <p:ph type="title"/>
          </p:nvPr>
        </p:nvSpPr>
        <p:spPr/>
        <p:txBody>
          <a:bodyPr/>
          <a:lstStyle/>
          <a:p>
            <a:r>
              <a:rPr lang="en-US" dirty="0"/>
              <a:t>What customers want</a:t>
            </a:r>
          </a:p>
        </p:txBody>
      </p:sp>
      <p:sp>
        <p:nvSpPr>
          <p:cNvPr id="3" name="Content Placeholder 2">
            <a:extLst>
              <a:ext uri="{FF2B5EF4-FFF2-40B4-BE49-F238E27FC236}">
                <a16:creationId xmlns:a16="http://schemas.microsoft.com/office/drawing/2014/main" xmlns="" id="{38AF3C40-7771-4740-8E9D-E0AC21C02FB6}"/>
              </a:ext>
            </a:extLst>
          </p:cNvPr>
          <p:cNvSpPr>
            <a:spLocks noGrp="1"/>
          </p:cNvSpPr>
          <p:nvPr>
            <p:ph idx="1"/>
          </p:nvPr>
        </p:nvSpPr>
        <p:spPr/>
        <p:txBody>
          <a:bodyPr/>
          <a:lstStyle/>
          <a:p>
            <a:r>
              <a:rPr lang="en-US" dirty="0">
                <a:hlinkClick r:id="rId2"/>
              </a:rPr>
              <a:t>https://blog.hubspot.com/service/what-customers-want</a:t>
            </a:r>
            <a:endParaRPr lang="en-US" dirty="0"/>
          </a:p>
          <a:p>
            <a:endParaRPr lang="en-US" dirty="0"/>
          </a:p>
        </p:txBody>
      </p:sp>
    </p:spTree>
    <p:extLst>
      <p:ext uri="{BB962C8B-B14F-4D97-AF65-F5344CB8AC3E}">
        <p14:creationId xmlns:p14="http://schemas.microsoft.com/office/powerpoint/2010/main" val="33231328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354E36-3F93-2345-8285-76BAF4E9A73D}"/>
              </a:ext>
            </a:extLst>
          </p:cNvPr>
          <p:cNvSpPr>
            <a:spLocks noGrp="1"/>
          </p:cNvSpPr>
          <p:nvPr>
            <p:ph type="title"/>
          </p:nvPr>
        </p:nvSpPr>
        <p:spPr/>
        <p:txBody>
          <a:bodyPr>
            <a:normAutofit/>
          </a:bodyPr>
          <a:lstStyle/>
          <a:p>
            <a:r>
              <a:rPr lang="en-US" dirty="0"/>
              <a:t>Develop the marketing mix</a:t>
            </a:r>
          </a:p>
        </p:txBody>
      </p:sp>
      <p:sp>
        <p:nvSpPr>
          <p:cNvPr id="3" name="Content Placeholder 2">
            <a:extLst>
              <a:ext uri="{FF2B5EF4-FFF2-40B4-BE49-F238E27FC236}">
                <a16:creationId xmlns:a16="http://schemas.microsoft.com/office/drawing/2014/main" xmlns="" id="{1BEA1B5F-976E-1745-A091-C659CCB451D6}"/>
              </a:ext>
            </a:extLst>
          </p:cNvPr>
          <p:cNvSpPr>
            <a:spLocks noGrp="1"/>
          </p:cNvSpPr>
          <p:nvPr>
            <p:ph idx="1"/>
          </p:nvPr>
        </p:nvSpPr>
        <p:spPr/>
        <p:txBody>
          <a:bodyPr/>
          <a:lstStyle/>
          <a:p>
            <a:r>
              <a:rPr lang="en-US" dirty="0">
                <a:hlinkClick r:id="rId2"/>
              </a:rPr>
              <a:t>https://study.com/academy/lesson/the-tactical-communication-mix-in-digital-marketing.html</a:t>
            </a:r>
            <a:endParaRPr lang="en-US" dirty="0"/>
          </a:p>
          <a:p>
            <a:endParaRPr lang="en-US" dirty="0"/>
          </a:p>
        </p:txBody>
      </p:sp>
    </p:spTree>
    <p:extLst>
      <p:ext uri="{BB962C8B-B14F-4D97-AF65-F5344CB8AC3E}">
        <p14:creationId xmlns:p14="http://schemas.microsoft.com/office/powerpoint/2010/main" val="30655796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28E5D5-27FD-0348-8289-C655A33CFB91}"/>
              </a:ext>
            </a:extLst>
          </p:cNvPr>
          <p:cNvSpPr>
            <a:spLocks noGrp="1"/>
          </p:cNvSpPr>
          <p:nvPr>
            <p:ph type="title"/>
          </p:nvPr>
        </p:nvSpPr>
        <p:spPr/>
        <p:txBody>
          <a:bodyPr/>
          <a:lstStyle/>
          <a:p>
            <a:r>
              <a:rPr lang="en-US" dirty="0"/>
              <a:t>Communications Strategy</a:t>
            </a:r>
          </a:p>
        </p:txBody>
      </p:sp>
      <p:sp>
        <p:nvSpPr>
          <p:cNvPr id="3" name="Content Placeholder 2">
            <a:extLst>
              <a:ext uri="{FF2B5EF4-FFF2-40B4-BE49-F238E27FC236}">
                <a16:creationId xmlns:a16="http://schemas.microsoft.com/office/drawing/2014/main" xmlns="" id="{4BAE7CA5-4D20-3B45-990F-C51794CB3C36}"/>
              </a:ext>
            </a:extLst>
          </p:cNvPr>
          <p:cNvSpPr>
            <a:spLocks noGrp="1"/>
          </p:cNvSpPr>
          <p:nvPr>
            <p:ph idx="1"/>
          </p:nvPr>
        </p:nvSpPr>
        <p:spPr/>
        <p:txBody>
          <a:bodyPr/>
          <a:lstStyle/>
          <a:p>
            <a:r>
              <a:rPr lang="en-US" dirty="0">
                <a:hlinkClick r:id="rId2"/>
              </a:rPr>
              <a:t>https://www.smartinsights.com/traffic-building-strategy/offer-and-message-development/use-drip-model/</a:t>
            </a:r>
            <a:endParaRPr lang="en-US" dirty="0"/>
          </a:p>
          <a:p>
            <a:endParaRPr lang="en-US" dirty="0"/>
          </a:p>
        </p:txBody>
      </p:sp>
    </p:spTree>
    <p:extLst>
      <p:ext uri="{BB962C8B-B14F-4D97-AF65-F5344CB8AC3E}">
        <p14:creationId xmlns:p14="http://schemas.microsoft.com/office/powerpoint/2010/main" val="13317708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E1E0B6-F917-2140-89C5-BF60BF3AA869}"/>
              </a:ext>
            </a:extLst>
          </p:cNvPr>
          <p:cNvSpPr>
            <a:spLocks noGrp="1"/>
          </p:cNvSpPr>
          <p:nvPr>
            <p:ph type="title"/>
          </p:nvPr>
        </p:nvSpPr>
        <p:spPr/>
        <p:txBody>
          <a:bodyPr/>
          <a:lstStyle/>
          <a:p>
            <a:r>
              <a:rPr lang="en-US" dirty="0"/>
              <a:t>Integrated Marketing</a:t>
            </a:r>
          </a:p>
        </p:txBody>
      </p:sp>
      <p:sp>
        <p:nvSpPr>
          <p:cNvPr id="3" name="Content Placeholder 2">
            <a:extLst>
              <a:ext uri="{FF2B5EF4-FFF2-40B4-BE49-F238E27FC236}">
                <a16:creationId xmlns:a16="http://schemas.microsoft.com/office/drawing/2014/main" xmlns="" id="{54770C4A-4F7B-5F43-A95A-89E8831DF6D8}"/>
              </a:ext>
            </a:extLst>
          </p:cNvPr>
          <p:cNvSpPr>
            <a:spLocks noGrp="1"/>
          </p:cNvSpPr>
          <p:nvPr>
            <p:ph idx="1"/>
          </p:nvPr>
        </p:nvSpPr>
        <p:spPr/>
        <p:txBody>
          <a:bodyPr/>
          <a:lstStyle/>
          <a:p>
            <a:r>
              <a:rPr lang="en-US" dirty="0">
                <a:hlinkClick r:id="rId2"/>
              </a:rPr>
              <a:t>https://www.smartinsights.com/traffic-building-strategy/integrated-marketing-communications/what-is-right-touching-for-customer-communications/</a:t>
            </a:r>
            <a:endParaRPr lang="en-US" dirty="0"/>
          </a:p>
          <a:p>
            <a:endParaRPr lang="en-US" dirty="0"/>
          </a:p>
        </p:txBody>
      </p:sp>
    </p:spTree>
    <p:extLst>
      <p:ext uri="{BB962C8B-B14F-4D97-AF65-F5344CB8AC3E}">
        <p14:creationId xmlns:p14="http://schemas.microsoft.com/office/powerpoint/2010/main" val="15881948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15203</TotalTime>
  <Words>753</Words>
  <Application>Microsoft Office PowerPoint</Application>
  <PresentationFormat>On-screen Show (4:3)</PresentationFormat>
  <Paragraphs>147</Paragraphs>
  <Slides>49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Myriad Pro</vt:lpstr>
      <vt:lpstr>Times New Roman</vt:lpstr>
      <vt:lpstr>20140311PresentationUWTSDTemplate</vt:lpstr>
      <vt:lpstr>  </vt:lpstr>
      <vt:lpstr>Lectures: Wednesdays and Saturdays </vt:lpstr>
      <vt:lpstr>Useful sites for marketing data</vt:lpstr>
      <vt:lpstr>SOSTAC Planning Framework</vt:lpstr>
      <vt:lpstr>Why do we need a digital strategy?</vt:lpstr>
      <vt:lpstr>How do we do it?</vt:lpstr>
      <vt:lpstr>Generic strategy development process</vt:lpstr>
      <vt:lpstr>Digital Marketing Strategy Framework</vt:lpstr>
      <vt:lpstr>STP Model</vt:lpstr>
      <vt:lpstr>Segmenting Consumer Markets</vt:lpstr>
      <vt:lpstr>Segmenting Business Markets</vt:lpstr>
      <vt:lpstr>Customer Personas</vt:lpstr>
      <vt:lpstr>Benefits of Customer Personas</vt:lpstr>
      <vt:lpstr>Benefits of Customer Personas</vt:lpstr>
      <vt:lpstr>Evaluating segments</vt:lpstr>
      <vt:lpstr>STP Summary</vt:lpstr>
      <vt:lpstr>Product Positioning</vt:lpstr>
      <vt:lpstr>PowerPoint Presentation</vt:lpstr>
      <vt:lpstr>Guidelines for good positioning statements</vt:lpstr>
      <vt:lpstr>Growth Strategies</vt:lpstr>
      <vt:lpstr>Agile Marketing</vt:lpstr>
      <vt:lpstr>Agile Marketing</vt:lpstr>
      <vt:lpstr>PowerPoint Presentation</vt:lpstr>
      <vt:lpstr>Planning</vt:lpstr>
      <vt:lpstr>Digital Marketing Objectives</vt:lpstr>
      <vt:lpstr>Marketing Strategy Process</vt:lpstr>
      <vt:lpstr>Customer Acquisition, Conversion and Retention</vt:lpstr>
      <vt:lpstr>Customer Acquisition, Conversion and Retention</vt:lpstr>
      <vt:lpstr>Setting Digital Marketing Objectives</vt:lpstr>
      <vt:lpstr>PowerPoint Presentation</vt:lpstr>
      <vt:lpstr>How to manage marketing activities with RACE</vt:lpstr>
      <vt:lpstr>Integrate</vt:lpstr>
      <vt:lpstr>Hierarchy of Objectives</vt:lpstr>
      <vt:lpstr>PowerPoint Presentation</vt:lpstr>
      <vt:lpstr>Content Marketing Objectives </vt:lpstr>
      <vt:lpstr>Content Marketing Strategy</vt:lpstr>
      <vt:lpstr>Acquisition, Conversion &amp; Retention Objectives </vt:lpstr>
      <vt:lpstr>RACE Planning System</vt:lpstr>
      <vt:lpstr>Objectives to Increase Implementation &amp; Adoption Internally</vt:lpstr>
      <vt:lpstr>Objectives to Increase Implementation &amp; Adoption of New Technology</vt:lpstr>
      <vt:lpstr>Integrated Marketing Communications</vt:lpstr>
      <vt:lpstr>Acquire</vt:lpstr>
      <vt:lpstr>Convert</vt:lpstr>
      <vt:lpstr>Retain</vt:lpstr>
      <vt:lpstr>Consumer Buying Decision Process</vt:lpstr>
      <vt:lpstr>What customers want</vt:lpstr>
      <vt:lpstr>Develop the marketing mix</vt:lpstr>
      <vt:lpstr>Communications Strategy</vt:lpstr>
      <vt:lpstr>Integrated Marketing</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407</cp:revision>
  <cp:lastPrinted>2016-02-08T18:19:33Z</cp:lastPrinted>
  <dcterms:created xsi:type="dcterms:W3CDTF">2015-05-19T15:55:27Z</dcterms:created>
  <dcterms:modified xsi:type="dcterms:W3CDTF">2019-10-19T08:53:18Z</dcterms:modified>
</cp:coreProperties>
</file>