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27"/>
  </p:notesMasterIdLst>
  <p:sldIdLst>
    <p:sldId id="256" r:id="rId2"/>
    <p:sldId id="277" r:id="rId3"/>
    <p:sldId id="279" r:id="rId4"/>
    <p:sldId id="280" r:id="rId5"/>
    <p:sldId id="259" r:id="rId6"/>
    <p:sldId id="260" r:id="rId7"/>
    <p:sldId id="281" r:id="rId8"/>
    <p:sldId id="257" r:id="rId9"/>
    <p:sldId id="258" r:id="rId10"/>
    <p:sldId id="262" r:id="rId11"/>
    <p:sldId id="263" r:id="rId12"/>
    <p:sldId id="264" r:id="rId13"/>
    <p:sldId id="265" r:id="rId14"/>
    <p:sldId id="266" r:id="rId15"/>
    <p:sldId id="267" r:id="rId16"/>
    <p:sldId id="268" r:id="rId17"/>
    <p:sldId id="269" r:id="rId18"/>
    <p:sldId id="270" r:id="rId19"/>
    <p:sldId id="271" r:id="rId20"/>
    <p:sldId id="272" r:id="rId21"/>
    <p:sldId id="274" r:id="rId22"/>
    <p:sldId id="278" r:id="rId23"/>
    <p:sldId id="282" r:id="rId24"/>
    <p:sldId id="261" r:id="rId25"/>
    <p:sldId id="276" r:id="rId26"/>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3355" autoAdjust="0"/>
  </p:normalViewPr>
  <p:slideViewPr>
    <p:cSldViewPr snapToGrid="0">
      <p:cViewPr varScale="1">
        <p:scale>
          <a:sx n="69" d="100"/>
          <a:sy n="69" d="100"/>
        </p:scale>
        <p:origin x="1234" y="77"/>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B3444E5-B48C-4033-B7F9-CC99D5BAC0F8}" type="doc">
      <dgm:prSet loTypeId="urn:microsoft.com/office/officeart/2005/8/layout/bProcess2" loCatId="process" qsTypeId="urn:microsoft.com/office/officeart/2005/8/quickstyle/simple1" qsCatId="simple" csTypeId="urn:microsoft.com/office/officeart/2005/8/colors/accent1_2" csCatId="accent1" phldr="1"/>
      <dgm:spPr/>
      <dgm:t>
        <a:bodyPr/>
        <a:lstStyle/>
        <a:p>
          <a:endParaRPr lang="en-US"/>
        </a:p>
      </dgm:t>
    </dgm:pt>
    <dgm:pt modelId="{3AC6D3EE-FABD-4D74-BD3A-10A04FD55A30}">
      <dgm:prSet/>
      <dgm:spPr/>
      <dgm:t>
        <a:bodyPr/>
        <a:lstStyle/>
        <a:p>
          <a:r>
            <a:rPr lang="en-GB" dirty="0"/>
            <a:t>Strengths</a:t>
          </a:r>
          <a:endParaRPr lang="en-US" dirty="0"/>
        </a:p>
      </dgm:t>
    </dgm:pt>
    <dgm:pt modelId="{850EC0C4-E7A6-4684-AA2B-BBF4C153CF41}" type="parTrans" cxnId="{28E5CE53-BC2C-43F4-859D-BA76B20AC7B6}">
      <dgm:prSet/>
      <dgm:spPr/>
      <dgm:t>
        <a:bodyPr/>
        <a:lstStyle/>
        <a:p>
          <a:endParaRPr lang="en-US"/>
        </a:p>
      </dgm:t>
    </dgm:pt>
    <dgm:pt modelId="{5AC55705-0EDB-4571-8A81-E69B9A1CF6D6}" type="sibTrans" cxnId="{28E5CE53-BC2C-43F4-859D-BA76B20AC7B6}">
      <dgm:prSet/>
      <dgm:spPr/>
      <dgm:t>
        <a:bodyPr/>
        <a:lstStyle/>
        <a:p>
          <a:endParaRPr lang="en-US"/>
        </a:p>
      </dgm:t>
    </dgm:pt>
    <dgm:pt modelId="{917F6B7B-AA98-4C88-98C1-5722A8739798}">
      <dgm:prSet/>
      <dgm:spPr/>
      <dgm:t>
        <a:bodyPr/>
        <a:lstStyle/>
        <a:p>
          <a:r>
            <a:rPr lang="en-US" dirty="0"/>
            <a:t>Powerful brand</a:t>
          </a:r>
        </a:p>
      </dgm:t>
    </dgm:pt>
    <dgm:pt modelId="{D60C3354-4CC8-43FC-85BC-07E006DF3C5F}" type="parTrans" cxnId="{BA6283A3-75A3-4A42-9C32-B1C1E24E5AE1}">
      <dgm:prSet/>
      <dgm:spPr/>
      <dgm:t>
        <a:bodyPr/>
        <a:lstStyle/>
        <a:p>
          <a:endParaRPr lang="en-US"/>
        </a:p>
      </dgm:t>
    </dgm:pt>
    <dgm:pt modelId="{43B256FD-FEC1-4EC0-9B2E-70499B30DF48}" type="sibTrans" cxnId="{BA6283A3-75A3-4A42-9C32-B1C1E24E5AE1}">
      <dgm:prSet/>
      <dgm:spPr/>
      <dgm:t>
        <a:bodyPr/>
        <a:lstStyle/>
        <a:p>
          <a:endParaRPr lang="en-US"/>
        </a:p>
      </dgm:t>
    </dgm:pt>
    <dgm:pt modelId="{E2DC180D-D2DD-4AF1-9C30-F73E9B0893AE}">
      <dgm:prSet/>
      <dgm:spPr/>
      <dgm:t>
        <a:bodyPr/>
        <a:lstStyle/>
        <a:p>
          <a:r>
            <a:rPr lang="en-US" dirty="0"/>
            <a:t>Worldwide converge</a:t>
          </a:r>
        </a:p>
      </dgm:t>
    </dgm:pt>
    <dgm:pt modelId="{3ECB050D-0ECC-4340-9907-3F6411942642}" type="parTrans" cxnId="{9E4EDDB0-0BB6-4790-92B3-B6DE3733CBE6}">
      <dgm:prSet/>
      <dgm:spPr/>
      <dgm:t>
        <a:bodyPr/>
        <a:lstStyle/>
        <a:p>
          <a:endParaRPr lang="en-US"/>
        </a:p>
      </dgm:t>
    </dgm:pt>
    <dgm:pt modelId="{D33A9E75-EB4E-4295-9680-4CADFE62FA6B}" type="sibTrans" cxnId="{9E4EDDB0-0BB6-4790-92B3-B6DE3733CBE6}">
      <dgm:prSet/>
      <dgm:spPr/>
      <dgm:t>
        <a:bodyPr/>
        <a:lstStyle/>
        <a:p>
          <a:endParaRPr lang="en-US"/>
        </a:p>
      </dgm:t>
    </dgm:pt>
    <dgm:pt modelId="{0924CDD0-D12E-447B-8553-9372242A5A80}">
      <dgm:prSet/>
      <dgm:spPr/>
      <dgm:t>
        <a:bodyPr/>
        <a:lstStyle/>
        <a:p>
          <a:r>
            <a:rPr lang="en-GB"/>
            <a:t>Market Share</a:t>
          </a:r>
          <a:endParaRPr lang="en-US"/>
        </a:p>
      </dgm:t>
    </dgm:pt>
    <dgm:pt modelId="{BC2DB7A3-5E79-4FCF-BF0B-16BA4BCAA9F4}" type="parTrans" cxnId="{90F69362-D6E4-4305-BA56-905130C606EE}">
      <dgm:prSet/>
      <dgm:spPr/>
      <dgm:t>
        <a:bodyPr/>
        <a:lstStyle/>
        <a:p>
          <a:endParaRPr lang="en-US"/>
        </a:p>
      </dgm:t>
    </dgm:pt>
    <dgm:pt modelId="{287E690E-2714-44CB-856D-A624131DF199}" type="sibTrans" cxnId="{90F69362-D6E4-4305-BA56-905130C606EE}">
      <dgm:prSet/>
      <dgm:spPr/>
      <dgm:t>
        <a:bodyPr/>
        <a:lstStyle/>
        <a:p>
          <a:endParaRPr lang="en-US"/>
        </a:p>
      </dgm:t>
    </dgm:pt>
    <dgm:pt modelId="{58A57F2A-C3D6-4A11-9EFB-94D090203368}">
      <dgm:prSet/>
      <dgm:spPr/>
      <dgm:t>
        <a:bodyPr/>
        <a:lstStyle/>
        <a:p>
          <a:r>
            <a:rPr lang="en-GB"/>
            <a:t>Repositioning Portfolio</a:t>
          </a:r>
          <a:endParaRPr lang="en-US"/>
        </a:p>
      </dgm:t>
    </dgm:pt>
    <dgm:pt modelId="{D3659B17-4810-4FDF-9B8E-4AD7BB01C3B6}" type="parTrans" cxnId="{E17BBE8D-3E09-4C45-8CD3-3DA459CACA57}">
      <dgm:prSet/>
      <dgm:spPr/>
      <dgm:t>
        <a:bodyPr/>
        <a:lstStyle/>
        <a:p>
          <a:endParaRPr lang="en-US"/>
        </a:p>
      </dgm:t>
    </dgm:pt>
    <dgm:pt modelId="{471E3B23-F070-4E4B-AD75-EC853D95AC24}" type="sibTrans" cxnId="{E17BBE8D-3E09-4C45-8CD3-3DA459CACA57}">
      <dgm:prSet/>
      <dgm:spPr/>
      <dgm:t>
        <a:bodyPr/>
        <a:lstStyle/>
        <a:p>
          <a:endParaRPr lang="en-US"/>
        </a:p>
      </dgm:t>
    </dgm:pt>
    <dgm:pt modelId="{DE4B7734-D12C-4864-81C6-26606965266E}">
      <dgm:prSet/>
      <dgm:spPr/>
      <dgm:t>
        <a:bodyPr/>
        <a:lstStyle/>
        <a:p>
          <a:r>
            <a:rPr lang="en-US" dirty="0"/>
            <a:t>Associating the brand</a:t>
          </a:r>
        </a:p>
      </dgm:t>
    </dgm:pt>
    <dgm:pt modelId="{87CE7283-E4E7-4EC3-A6CC-A2E5ABA1C282}" type="parTrans" cxnId="{D61DC355-5CC1-4E3E-8736-DD96E8EB7CD0}">
      <dgm:prSet/>
      <dgm:spPr/>
      <dgm:t>
        <a:bodyPr/>
        <a:lstStyle/>
        <a:p>
          <a:endParaRPr lang="en-US"/>
        </a:p>
      </dgm:t>
    </dgm:pt>
    <dgm:pt modelId="{C6515F1B-A093-4BAD-A617-ABD718493C75}" type="sibTrans" cxnId="{D61DC355-5CC1-4E3E-8736-DD96E8EB7CD0}">
      <dgm:prSet/>
      <dgm:spPr/>
      <dgm:t>
        <a:bodyPr/>
        <a:lstStyle/>
        <a:p>
          <a:endParaRPr lang="en-US"/>
        </a:p>
      </dgm:t>
    </dgm:pt>
    <dgm:pt modelId="{0E90EC90-8FD2-41BE-B755-39BD5C26C376}">
      <dgm:prSet/>
      <dgm:spPr/>
      <dgm:t>
        <a:bodyPr/>
        <a:lstStyle/>
        <a:p>
          <a:r>
            <a:rPr lang="en-US" dirty="0"/>
            <a:t>(Mustafa, 2018)</a:t>
          </a:r>
        </a:p>
      </dgm:t>
    </dgm:pt>
    <dgm:pt modelId="{E4114F33-0989-4A8A-9247-0F198805C16E}" type="parTrans" cxnId="{A5A471E4-4207-484F-8533-5174C7F13D23}">
      <dgm:prSet/>
      <dgm:spPr/>
      <dgm:t>
        <a:bodyPr/>
        <a:lstStyle/>
        <a:p>
          <a:endParaRPr lang="en-GB"/>
        </a:p>
      </dgm:t>
    </dgm:pt>
    <dgm:pt modelId="{3D2E96B5-94EA-4259-AE81-6A115A94DA32}" type="sibTrans" cxnId="{A5A471E4-4207-484F-8533-5174C7F13D23}">
      <dgm:prSet/>
      <dgm:spPr/>
      <dgm:t>
        <a:bodyPr/>
        <a:lstStyle/>
        <a:p>
          <a:endParaRPr lang="en-GB"/>
        </a:p>
      </dgm:t>
    </dgm:pt>
    <dgm:pt modelId="{5A28D548-023D-45D6-85A0-585998FB9958}" type="pres">
      <dgm:prSet presAssocID="{5B3444E5-B48C-4033-B7F9-CC99D5BAC0F8}" presName="diagram" presStyleCnt="0">
        <dgm:presLayoutVars>
          <dgm:dir/>
          <dgm:resizeHandles/>
        </dgm:presLayoutVars>
      </dgm:prSet>
      <dgm:spPr/>
    </dgm:pt>
    <dgm:pt modelId="{EFAC2A88-BA6E-4798-8CA0-EA546E670615}" type="pres">
      <dgm:prSet presAssocID="{3AC6D3EE-FABD-4D74-BD3A-10A04FD55A30}" presName="firstNode" presStyleLbl="node1" presStyleIdx="0" presStyleCnt="1">
        <dgm:presLayoutVars>
          <dgm:bulletEnabled val="1"/>
        </dgm:presLayoutVars>
      </dgm:prSet>
      <dgm:spPr/>
    </dgm:pt>
  </dgm:ptLst>
  <dgm:cxnLst>
    <dgm:cxn modelId="{FB612506-D214-4CB7-B2C6-9851B91E8B72}" type="presOf" srcId="{917F6B7B-AA98-4C88-98C1-5722A8739798}" destId="{EFAC2A88-BA6E-4798-8CA0-EA546E670615}" srcOrd="0" destOrd="1" presId="urn:microsoft.com/office/officeart/2005/8/layout/bProcess2"/>
    <dgm:cxn modelId="{5DAE062B-EF14-4A4B-92CF-018EAC9E5736}" type="presOf" srcId="{0924CDD0-D12E-447B-8553-9372242A5A80}" destId="{EFAC2A88-BA6E-4798-8CA0-EA546E670615}" srcOrd="0" destOrd="3" presId="urn:microsoft.com/office/officeart/2005/8/layout/bProcess2"/>
    <dgm:cxn modelId="{4F851A3A-BB36-40E4-97D1-CF3CE7B00055}" type="presOf" srcId="{E2DC180D-D2DD-4AF1-9C30-F73E9B0893AE}" destId="{EFAC2A88-BA6E-4798-8CA0-EA546E670615}" srcOrd="0" destOrd="2" presId="urn:microsoft.com/office/officeart/2005/8/layout/bProcess2"/>
    <dgm:cxn modelId="{78C3503D-A5B7-4D11-8E82-2C50000756AD}" type="presOf" srcId="{0E90EC90-8FD2-41BE-B755-39BD5C26C376}" destId="{EFAC2A88-BA6E-4798-8CA0-EA546E670615}" srcOrd="0" destOrd="6" presId="urn:microsoft.com/office/officeart/2005/8/layout/bProcess2"/>
    <dgm:cxn modelId="{90F69362-D6E4-4305-BA56-905130C606EE}" srcId="{3AC6D3EE-FABD-4D74-BD3A-10A04FD55A30}" destId="{0924CDD0-D12E-447B-8553-9372242A5A80}" srcOrd="2" destOrd="0" parTransId="{BC2DB7A3-5E79-4FCF-BF0B-16BA4BCAA9F4}" sibTransId="{287E690E-2714-44CB-856D-A624131DF199}"/>
    <dgm:cxn modelId="{9AACE572-ECA7-4BD0-8976-77994CACB7A4}" type="presOf" srcId="{58A57F2A-C3D6-4A11-9EFB-94D090203368}" destId="{EFAC2A88-BA6E-4798-8CA0-EA546E670615}" srcOrd="0" destOrd="4" presId="urn:microsoft.com/office/officeart/2005/8/layout/bProcess2"/>
    <dgm:cxn modelId="{28E5CE53-BC2C-43F4-859D-BA76B20AC7B6}" srcId="{5B3444E5-B48C-4033-B7F9-CC99D5BAC0F8}" destId="{3AC6D3EE-FABD-4D74-BD3A-10A04FD55A30}" srcOrd="0" destOrd="0" parTransId="{850EC0C4-E7A6-4684-AA2B-BBF4C153CF41}" sibTransId="{5AC55705-0EDB-4571-8A81-E69B9A1CF6D6}"/>
    <dgm:cxn modelId="{D61DC355-5CC1-4E3E-8736-DD96E8EB7CD0}" srcId="{3AC6D3EE-FABD-4D74-BD3A-10A04FD55A30}" destId="{DE4B7734-D12C-4864-81C6-26606965266E}" srcOrd="4" destOrd="0" parTransId="{87CE7283-E4E7-4EC3-A6CC-A2E5ABA1C282}" sibTransId="{C6515F1B-A093-4BAD-A617-ABD718493C75}"/>
    <dgm:cxn modelId="{A88FBE76-153A-419F-8A5B-447C9DFF5B65}" type="presOf" srcId="{DE4B7734-D12C-4864-81C6-26606965266E}" destId="{EFAC2A88-BA6E-4798-8CA0-EA546E670615}" srcOrd="0" destOrd="5" presId="urn:microsoft.com/office/officeart/2005/8/layout/bProcess2"/>
    <dgm:cxn modelId="{E17BBE8D-3E09-4C45-8CD3-3DA459CACA57}" srcId="{3AC6D3EE-FABD-4D74-BD3A-10A04FD55A30}" destId="{58A57F2A-C3D6-4A11-9EFB-94D090203368}" srcOrd="3" destOrd="0" parTransId="{D3659B17-4810-4FDF-9B8E-4AD7BB01C3B6}" sibTransId="{471E3B23-F070-4E4B-AD75-EC853D95AC24}"/>
    <dgm:cxn modelId="{BA6283A3-75A3-4A42-9C32-B1C1E24E5AE1}" srcId="{3AC6D3EE-FABD-4D74-BD3A-10A04FD55A30}" destId="{917F6B7B-AA98-4C88-98C1-5722A8739798}" srcOrd="0" destOrd="0" parTransId="{D60C3354-4CC8-43FC-85BC-07E006DF3C5F}" sibTransId="{43B256FD-FEC1-4EC0-9B2E-70499B30DF48}"/>
    <dgm:cxn modelId="{9E4EDDB0-0BB6-4790-92B3-B6DE3733CBE6}" srcId="{3AC6D3EE-FABD-4D74-BD3A-10A04FD55A30}" destId="{E2DC180D-D2DD-4AF1-9C30-F73E9B0893AE}" srcOrd="1" destOrd="0" parTransId="{3ECB050D-0ECC-4340-9907-3F6411942642}" sibTransId="{D33A9E75-EB4E-4295-9680-4CADFE62FA6B}"/>
    <dgm:cxn modelId="{6E7CD6CD-BC8D-4D16-AACF-25F75C888BB0}" type="presOf" srcId="{3AC6D3EE-FABD-4D74-BD3A-10A04FD55A30}" destId="{EFAC2A88-BA6E-4798-8CA0-EA546E670615}" srcOrd="0" destOrd="0" presId="urn:microsoft.com/office/officeart/2005/8/layout/bProcess2"/>
    <dgm:cxn modelId="{A5A471E4-4207-484F-8533-5174C7F13D23}" srcId="{3AC6D3EE-FABD-4D74-BD3A-10A04FD55A30}" destId="{0E90EC90-8FD2-41BE-B755-39BD5C26C376}" srcOrd="5" destOrd="0" parTransId="{E4114F33-0989-4A8A-9247-0F198805C16E}" sibTransId="{3D2E96B5-94EA-4259-AE81-6A115A94DA32}"/>
    <dgm:cxn modelId="{0B1863E7-3C6C-4E11-A9A9-5927F8F59589}" type="presOf" srcId="{5B3444E5-B48C-4033-B7F9-CC99D5BAC0F8}" destId="{5A28D548-023D-45D6-85A0-585998FB9958}" srcOrd="0" destOrd="0" presId="urn:microsoft.com/office/officeart/2005/8/layout/bProcess2"/>
    <dgm:cxn modelId="{570AAD76-B826-4B38-A1F3-372D52A0FA51}" type="presParOf" srcId="{5A28D548-023D-45D6-85A0-585998FB9958}" destId="{EFAC2A88-BA6E-4798-8CA0-EA546E670615}" srcOrd="0" destOrd="0" presId="urn:microsoft.com/office/officeart/2005/8/layout/bProcess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B266CAD-C145-488C-916E-143F28E32396}" type="doc">
      <dgm:prSet loTypeId="urn:microsoft.com/office/officeart/2005/8/layout/arrow5" loCatId="relationship" qsTypeId="urn:microsoft.com/office/officeart/2005/8/quickstyle/simple1" qsCatId="simple" csTypeId="urn:microsoft.com/office/officeart/2005/8/colors/accent1_2" csCatId="accent1" phldr="1"/>
      <dgm:spPr/>
      <dgm:t>
        <a:bodyPr/>
        <a:lstStyle/>
        <a:p>
          <a:endParaRPr lang="en-US"/>
        </a:p>
      </dgm:t>
    </dgm:pt>
    <dgm:pt modelId="{F5933689-2E78-4A62-AA8D-CFEA7B47F551}">
      <dgm:prSet custT="1"/>
      <dgm:spPr/>
      <dgm:t>
        <a:bodyPr/>
        <a:lstStyle/>
        <a:p>
          <a:r>
            <a:rPr lang="en-GB" sz="1800" dirty="0"/>
            <a:t>Weaknesses</a:t>
          </a:r>
          <a:endParaRPr lang="en-US" sz="1800" dirty="0"/>
        </a:p>
      </dgm:t>
    </dgm:pt>
    <dgm:pt modelId="{A36C945D-8370-40E2-9C4F-65217E18AD55}" type="parTrans" cxnId="{A0E0F0F7-F793-445A-9E95-468B6B68C668}">
      <dgm:prSet/>
      <dgm:spPr/>
      <dgm:t>
        <a:bodyPr/>
        <a:lstStyle/>
        <a:p>
          <a:endParaRPr lang="en-US"/>
        </a:p>
      </dgm:t>
    </dgm:pt>
    <dgm:pt modelId="{18EAAF79-FBD3-44AB-BD0F-921B42D4AF26}" type="sibTrans" cxnId="{A0E0F0F7-F793-445A-9E95-468B6B68C668}">
      <dgm:prSet/>
      <dgm:spPr/>
      <dgm:t>
        <a:bodyPr/>
        <a:lstStyle/>
        <a:p>
          <a:endParaRPr lang="en-US"/>
        </a:p>
      </dgm:t>
    </dgm:pt>
    <dgm:pt modelId="{703F8388-FB71-483C-B1CD-22CE5B532CB5}">
      <dgm:prSet custT="1"/>
      <dgm:spPr/>
      <dgm:t>
        <a:bodyPr/>
        <a:lstStyle/>
        <a:p>
          <a:r>
            <a:rPr lang="en-US" sz="1800" dirty="0"/>
            <a:t>The Pepsi competition</a:t>
          </a:r>
        </a:p>
      </dgm:t>
    </dgm:pt>
    <dgm:pt modelId="{F1DB3F34-CD1B-4972-87E5-FA2C1C7381D6}" type="parTrans" cxnId="{2F596C90-66C6-4110-80A3-BA76E88604B4}">
      <dgm:prSet/>
      <dgm:spPr/>
      <dgm:t>
        <a:bodyPr/>
        <a:lstStyle/>
        <a:p>
          <a:endParaRPr lang="en-US"/>
        </a:p>
      </dgm:t>
    </dgm:pt>
    <dgm:pt modelId="{950FD3DC-341F-4FFB-B8A2-106823C82C3C}" type="sibTrans" cxnId="{2F596C90-66C6-4110-80A3-BA76E88604B4}">
      <dgm:prSet/>
      <dgm:spPr/>
      <dgm:t>
        <a:bodyPr/>
        <a:lstStyle/>
        <a:p>
          <a:endParaRPr lang="en-US"/>
        </a:p>
      </dgm:t>
    </dgm:pt>
    <dgm:pt modelId="{C8D5DA0F-9BBC-4BB4-9CFB-8946A22ED3F6}">
      <dgm:prSet custT="1"/>
      <dgm:spPr/>
      <dgm:t>
        <a:bodyPr/>
        <a:lstStyle/>
        <a:p>
          <a:r>
            <a:rPr lang="en-US" sz="1800" dirty="0"/>
            <a:t>Diversifying products</a:t>
          </a:r>
        </a:p>
      </dgm:t>
    </dgm:pt>
    <dgm:pt modelId="{905F2950-4873-4465-9CDA-302AFC6809CC}" type="parTrans" cxnId="{BAB318A0-1301-469C-AD41-2E676452D473}">
      <dgm:prSet/>
      <dgm:spPr/>
      <dgm:t>
        <a:bodyPr/>
        <a:lstStyle/>
        <a:p>
          <a:endParaRPr lang="en-US"/>
        </a:p>
      </dgm:t>
    </dgm:pt>
    <dgm:pt modelId="{99B08502-CBB2-43BF-A119-D4EEA216D0C4}" type="sibTrans" cxnId="{BAB318A0-1301-469C-AD41-2E676452D473}">
      <dgm:prSet/>
      <dgm:spPr/>
      <dgm:t>
        <a:bodyPr/>
        <a:lstStyle/>
        <a:p>
          <a:endParaRPr lang="en-US"/>
        </a:p>
      </dgm:t>
    </dgm:pt>
    <dgm:pt modelId="{E8718450-6AB7-4924-A6C6-B35AA8AE6E88}">
      <dgm:prSet custT="1"/>
      <dgm:spPr/>
      <dgm:t>
        <a:bodyPr/>
        <a:lstStyle/>
        <a:p>
          <a:r>
            <a:rPr lang="en-GB" sz="1800"/>
            <a:t>Health Issues</a:t>
          </a:r>
          <a:endParaRPr lang="en-US" sz="1800"/>
        </a:p>
      </dgm:t>
    </dgm:pt>
    <dgm:pt modelId="{43A839E4-2E24-4BB3-A734-A8D7DD82D8EC}" type="parTrans" cxnId="{0302B731-E2C7-4329-A576-07B945CDE86E}">
      <dgm:prSet/>
      <dgm:spPr/>
      <dgm:t>
        <a:bodyPr/>
        <a:lstStyle/>
        <a:p>
          <a:endParaRPr lang="en-US"/>
        </a:p>
      </dgm:t>
    </dgm:pt>
    <dgm:pt modelId="{9FC51268-C01D-4EA4-8690-77E119147166}" type="sibTrans" cxnId="{0302B731-E2C7-4329-A576-07B945CDE86E}">
      <dgm:prSet/>
      <dgm:spPr/>
      <dgm:t>
        <a:bodyPr/>
        <a:lstStyle/>
        <a:p>
          <a:endParaRPr lang="en-US"/>
        </a:p>
      </dgm:t>
    </dgm:pt>
    <dgm:pt modelId="{71C9E001-7478-4E13-B938-D3FB9FD0F35C}">
      <dgm:prSet custT="1"/>
      <dgm:spPr/>
      <dgm:t>
        <a:bodyPr/>
        <a:lstStyle/>
        <a:p>
          <a:r>
            <a:rPr lang="en-GB" sz="1800" dirty="0"/>
            <a:t>Infringement Lawsuits</a:t>
          </a:r>
          <a:endParaRPr lang="en-US" sz="1800" dirty="0"/>
        </a:p>
      </dgm:t>
    </dgm:pt>
    <dgm:pt modelId="{AD8EB089-97A2-4533-8719-514502B3BAAA}" type="parTrans" cxnId="{E68AB1C5-059E-490D-BC01-5278FD921753}">
      <dgm:prSet/>
      <dgm:spPr/>
      <dgm:t>
        <a:bodyPr/>
        <a:lstStyle/>
        <a:p>
          <a:endParaRPr lang="en-US"/>
        </a:p>
      </dgm:t>
    </dgm:pt>
    <dgm:pt modelId="{3001D789-05CA-4B43-807F-9B91CEF58123}" type="sibTrans" cxnId="{E68AB1C5-059E-490D-BC01-5278FD921753}">
      <dgm:prSet/>
      <dgm:spPr/>
      <dgm:t>
        <a:bodyPr/>
        <a:lstStyle/>
        <a:p>
          <a:endParaRPr lang="en-US"/>
        </a:p>
      </dgm:t>
    </dgm:pt>
    <dgm:pt modelId="{5836B63B-4862-4E84-8714-F760F2DF38B3}">
      <dgm:prSet custT="1"/>
      <dgm:spPr/>
      <dgm:t>
        <a:bodyPr/>
        <a:lstStyle/>
        <a:p>
          <a:r>
            <a:rPr lang="en-GB" sz="1800" dirty="0"/>
            <a:t>Over-reliance on 3</a:t>
          </a:r>
          <a:r>
            <a:rPr lang="en-GB" sz="1800" baseline="30000" dirty="0"/>
            <a:t>rd</a:t>
          </a:r>
          <a:r>
            <a:rPr lang="en-GB" sz="1800" dirty="0"/>
            <a:t>  party technology providers</a:t>
          </a:r>
          <a:endParaRPr lang="en-US" sz="1800" dirty="0"/>
        </a:p>
      </dgm:t>
    </dgm:pt>
    <dgm:pt modelId="{79DB6F60-8A94-4CE6-9EA7-2C89E2334BBC}" type="parTrans" cxnId="{C6CD13C4-6FB2-4510-A008-6BEDDC5CE975}">
      <dgm:prSet/>
      <dgm:spPr/>
      <dgm:t>
        <a:bodyPr/>
        <a:lstStyle/>
        <a:p>
          <a:endParaRPr lang="en-US"/>
        </a:p>
      </dgm:t>
    </dgm:pt>
    <dgm:pt modelId="{9FA79362-FB7E-4EC4-B88F-8E823D40AF15}" type="sibTrans" cxnId="{C6CD13C4-6FB2-4510-A008-6BEDDC5CE975}">
      <dgm:prSet/>
      <dgm:spPr/>
      <dgm:t>
        <a:bodyPr/>
        <a:lstStyle/>
        <a:p>
          <a:endParaRPr lang="en-US"/>
        </a:p>
      </dgm:t>
    </dgm:pt>
    <dgm:pt modelId="{324642BA-5F47-4DA6-9447-EB55AC432369}">
      <dgm:prSet custT="1"/>
      <dgm:spPr/>
      <dgm:t>
        <a:bodyPr/>
        <a:lstStyle/>
        <a:p>
          <a:r>
            <a:rPr lang="en-US" sz="1800" dirty="0"/>
            <a:t>(Mustafa, 2018)</a:t>
          </a:r>
        </a:p>
      </dgm:t>
    </dgm:pt>
    <dgm:pt modelId="{7ED30B48-302A-4850-9BBB-511C92AAC0C1}" type="parTrans" cxnId="{73402C62-3F14-4FBB-B37B-85ED3C89FCD2}">
      <dgm:prSet/>
      <dgm:spPr/>
      <dgm:t>
        <a:bodyPr/>
        <a:lstStyle/>
        <a:p>
          <a:endParaRPr lang="en-GB"/>
        </a:p>
      </dgm:t>
    </dgm:pt>
    <dgm:pt modelId="{D35CB01C-6F4C-4C56-B4D1-C316B8A172BB}" type="sibTrans" cxnId="{73402C62-3F14-4FBB-B37B-85ED3C89FCD2}">
      <dgm:prSet/>
      <dgm:spPr/>
      <dgm:t>
        <a:bodyPr/>
        <a:lstStyle/>
        <a:p>
          <a:endParaRPr lang="en-GB"/>
        </a:p>
      </dgm:t>
    </dgm:pt>
    <dgm:pt modelId="{2E2F59C1-42C7-4F32-AB7B-B12296458DC0}" type="pres">
      <dgm:prSet presAssocID="{BB266CAD-C145-488C-916E-143F28E32396}" presName="diagram" presStyleCnt="0">
        <dgm:presLayoutVars>
          <dgm:dir/>
          <dgm:resizeHandles val="exact"/>
        </dgm:presLayoutVars>
      </dgm:prSet>
      <dgm:spPr/>
    </dgm:pt>
    <dgm:pt modelId="{9424BEB7-CEA0-4654-924D-6702BC466CD9}" type="pres">
      <dgm:prSet presAssocID="{F5933689-2E78-4A62-AA8D-CFEA7B47F551}" presName="arrow" presStyleLbl="node1" presStyleIdx="0" presStyleCnt="1">
        <dgm:presLayoutVars>
          <dgm:bulletEnabled val="1"/>
        </dgm:presLayoutVars>
      </dgm:prSet>
      <dgm:spPr/>
    </dgm:pt>
  </dgm:ptLst>
  <dgm:cxnLst>
    <dgm:cxn modelId="{0302B731-E2C7-4329-A576-07B945CDE86E}" srcId="{F5933689-2E78-4A62-AA8D-CFEA7B47F551}" destId="{E8718450-6AB7-4924-A6C6-B35AA8AE6E88}" srcOrd="2" destOrd="0" parTransId="{43A839E4-2E24-4BB3-A734-A8D7DD82D8EC}" sibTransId="{9FC51268-C01D-4EA4-8690-77E119147166}"/>
    <dgm:cxn modelId="{9C25EC32-14D0-4ABB-9F09-A6AE8B37A107}" type="presOf" srcId="{BB266CAD-C145-488C-916E-143F28E32396}" destId="{2E2F59C1-42C7-4F32-AB7B-B12296458DC0}" srcOrd="0" destOrd="0" presId="urn:microsoft.com/office/officeart/2005/8/layout/arrow5"/>
    <dgm:cxn modelId="{9C25753D-AFBD-471E-A209-B3D6B48425EF}" type="presOf" srcId="{E8718450-6AB7-4924-A6C6-B35AA8AE6E88}" destId="{9424BEB7-CEA0-4654-924D-6702BC466CD9}" srcOrd="0" destOrd="3" presId="urn:microsoft.com/office/officeart/2005/8/layout/arrow5"/>
    <dgm:cxn modelId="{73402C62-3F14-4FBB-B37B-85ED3C89FCD2}" srcId="{F5933689-2E78-4A62-AA8D-CFEA7B47F551}" destId="{324642BA-5F47-4DA6-9447-EB55AC432369}" srcOrd="5" destOrd="0" parTransId="{7ED30B48-302A-4850-9BBB-511C92AAC0C1}" sibTransId="{D35CB01C-6F4C-4C56-B4D1-C316B8A172BB}"/>
    <dgm:cxn modelId="{E3364C47-9C5D-4223-8B62-445F4D28192C}" type="presOf" srcId="{5836B63B-4862-4E84-8714-F760F2DF38B3}" destId="{9424BEB7-CEA0-4654-924D-6702BC466CD9}" srcOrd="0" destOrd="5" presId="urn:microsoft.com/office/officeart/2005/8/layout/arrow5"/>
    <dgm:cxn modelId="{676A587F-7A85-4BFD-B3DD-57673B860713}" type="presOf" srcId="{703F8388-FB71-483C-B1CD-22CE5B532CB5}" destId="{9424BEB7-CEA0-4654-924D-6702BC466CD9}" srcOrd="0" destOrd="1" presId="urn:microsoft.com/office/officeart/2005/8/layout/arrow5"/>
    <dgm:cxn modelId="{9CEDF484-8A3E-4C9C-86A4-E3473BFE5034}" type="presOf" srcId="{F5933689-2E78-4A62-AA8D-CFEA7B47F551}" destId="{9424BEB7-CEA0-4654-924D-6702BC466CD9}" srcOrd="0" destOrd="0" presId="urn:microsoft.com/office/officeart/2005/8/layout/arrow5"/>
    <dgm:cxn modelId="{2F596C90-66C6-4110-80A3-BA76E88604B4}" srcId="{F5933689-2E78-4A62-AA8D-CFEA7B47F551}" destId="{703F8388-FB71-483C-B1CD-22CE5B532CB5}" srcOrd="0" destOrd="0" parTransId="{F1DB3F34-CD1B-4972-87E5-FA2C1C7381D6}" sibTransId="{950FD3DC-341F-4FFB-B8A2-106823C82C3C}"/>
    <dgm:cxn modelId="{43840298-4AEE-401A-8C89-581DA4855630}" type="presOf" srcId="{71C9E001-7478-4E13-B938-D3FB9FD0F35C}" destId="{9424BEB7-CEA0-4654-924D-6702BC466CD9}" srcOrd="0" destOrd="4" presId="urn:microsoft.com/office/officeart/2005/8/layout/arrow5"/>
    <dgm:cxn modelId="{BAB318A0-1301-469C-AD41-2E676452D473}" srcId="{F5933689-2E78-4A62-AA8D-CFEA7B47F551}" destId="{C8D5DA0F-9BBC-4BB4-9CFB-8946A22ED3F6}" srcOrd="1" destOrd="0" parTransId="{905F2950-4873-4465-9CDA-302AFC6809CC}" sibTransId="{99B08502-CBB2-43BF-A119-D4EEA216D0C4}"/>
    <dgm:cxn modelId="{5CEA83BD-9293-42F5-AA7B-08CAE91178B1}" type="presOf" srcId="{324642BA-5F47-4DA6-9447-EB55AC432369}" destId="{9424BEB7-CEA0-4654-924D-6702BC466CD9}" srcOrd="0" destOrd="6" presId="urn:microsoft.com/office/officeart/2005/8/layout/arrow5"/>
    <dgm:cxn modelId="{C6CD13C4-6FB2-4510-A008-6BEDDC5CE975}" srcId="{F5933689-2E78-4A62-AA8D-CFEA7B47F551}" destId="{5836B63B-4862-4E84-8714-F760F2DF38B3}" srcOrd="4" destOrd="0" parTransId="{79DB6F60-8A94-4CE6-9EA7-2C89E2334BBC}" sibTransId="{9FA79362-FB7E-4EC4-B88F-8E823D40AF15}"/>
    <dgm:cxn modelId="{E68AB1C5-059E-490D-BC01-5278FD921753}" srcId="{F5933689-2E78-4A62-AA8D-CFEA7B47F551}" destId="{71C9E001-7478-4E13-B938-D3FB9FD0F35C}" srcOrd="3" destOrd="0" parTransId="{AD8EB089-97A2-4533-8719-514502B3BAAA}" sibTransId="{3001D789-05CA-4B43-807F-9B91CEF58123}"/>
    <dgm:cxn modelId="{A0E0F0F7-F793-445A-9E95-468B6B68C668}" srcId="{BB266CAD-C145-488C-916E-143F28E32396}" destId="{F5933689-2E78-4A62-AA8D-CFEA7B47F551}" srcOrd="0" destOrd="0" parTransId="{A36C945D-8370-40E2-9C4F-65217E18AD55}" sibTransId="{18EAAF79-FBD3-44AB-BD0F-921B42D4AF26}"/>
    <dgm:cxn modelId="{762E4FF8-5985-45A0-836A-17FDBA7238EB}" type="presOf" srcId="{C8D5DA0F-9BBC-4BB4-9CFB-8946A22ED3F6}" destId="{9424BEB7-CEA0-4654-924D-6702BC466CD9}" srcOrd="0" destOrd="2" presId="urn:microsoft.com/office/officeart/2005/8/layout/arrow5"/>
    <dgm:cxn modelId="{4F56E65D-14D2-4F5E-B974-8C2799E0EFC2}" type="presParOf" srcId="{2E2F59C1-42C7-4F32-AB7B-B12296458DC0}" destId="{9424BEB7-CEA0-4654-924D-6702BC466CD9}" srcOrd="0" destOrd="0" presId="urn:microsoft.com/office/officeart/2005/8/layout/arrow5"/>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AC2A88-BA6E-4798-8CA0-EA546E670615}">
      <dsp:nvSpPr>
        <dsp:cNvPr id="0" name=""/>
        <dsp:cNvSpPr/>
      </dsp:nvSpPr>
      <dsp:spPr>
        <a:xfrm>
          <a:off x="0" y="102471"/>
          <a:ext cx="4146395" cy="4146395"/>
        </a:xfrm>
        <a:prstGeom prst="ellipse">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l" defTabSz="1200150">
            <a:lnSpc>
              <a:spcPct val="90000"/>
            </a:lnSpc>
            <a:spcBef>
              <a:spcPct val="0"/>
            </a:spcBef>
            <a:spcAft>
              <a:spcPct val="35000"/>
            </a:spcAft>
            <a:buNone/>
          </a:pPr>
          <a:r>
            <a:rPr lang="en-GB" sz="2700" kern="1200" dirty="0"/>
            <a:t>Strengths</a:t>
          </a:r>
          <a:endParaRPr lang="en-US" sz="2700" kern="1200" dirty="0"/>
        </a:p>
        <a:p>
          <a:pPr marL="228600" lvl="1" indent="-228600" algn="l" defTabSz="933450">
            <a:lnSpc>
              <a:spcPct val="90000"/>
            </a:lnSpc>
            <a:spcBef>
              <a:spcPct val="0"/>
            </a:spcBef>
            <a:spcAft>
              <a:spcPct val="15000"/>
            </a:spcAft>
            <a:buChar char="•"/>
          </a:pPr>
          <a:r>
            <a:rPr lang="en-US" sz="2100" kern="1200" dirty="0"/>
            <a:t>Powerful brand</a:t>
          </a:r>
        </a:p>
        <a:p>
          <a:pPr marL="228600" lvl="1" indent="-228600" algn="l" defTabSz="933450">
            <a:lnSpc>
              <a:spcPct val="90000"/>
            </a:lnSpc>
            <a:spcBef>
              <a:spcPct val="0"/>
            </a:spcBef>
            <a:spcAft>
              <a:spcPct val="15000"/>
            </a:spcAft>
            <a:buChar char="•"/>
          </a:pPr>
          <a:r>
            <a:rPr lang="en-US" sz="2100" kern="1200" dirty="0"/>
            <a:t>Worldwide converge</a:t>
          </a:r>
        </a:p>
        <a:p>
          <a:pPr marL="228600" lvl="1" indent="-228600" algn="l" defTabSz="933450">
            <a:lnSpc>
              <a:spcPct val="90000"/>
            </a:lnSpc>
            <a:spcBef>
              <a:spcPct val="0"/>
            </a:spcBef>
            <a:spcAft>
              <a:spcPct val="15000"/>
            </a:spcAft>
            <a:buChar char="•"/>
          </a:pPr>
          <a:r>
            <a:rPr lang="en-GB" sz="2100" kern="1200"/>
            <a:t>Market Share</a:t>
          </a:r>
          <a:endParaRPr lang="en-US" sz="2100" kern="1200"/>
        </a:p>
        <a:p>
          <a:pPr marL="228600" lvl="1" indent="-228600" algn="l" defTabSz="933450">
            <a:lnSpc>
              <a:spcPct val="90000"/>
            </a:lnSpc>
            <a:spcBef>
              <a:spcPct val="0"/>
            </a:spcBef>
            <a:spcAft>
              <a:spcPct val="15000"/>
            </a:spcAft>
            <a:buChar char="•"/>
          </a:pPr>
          <a:r>
            <a:rPr lang="en-GB" sz="2100" kern="1200"/>
            <a:t>Repositioning Portfolio</a:t>
          </a:r>
          <a:endParaRPr lang="en-US" sz="2100" kern="1200"/>
        </a:p>
        <a:p>
          <a:pPr marL="228600" lvl="1" indent="-228600" algn="l" defTabSz="933450">
            <a:lnSpc>
              <a:spcPct val="90000"/>
            </a:lnSpc>
            <a:spcBef>
              <a:spcPct val="0"/>
            </a:spcBef>
            <a:spcAft>
              <a:spcPct val="15000"/>
            </a:spcAft>
            <a:buChar char="•"/>
          </a:pPr>
          <a:r>
            <a:rPr lang="en-US" sz="2100" kern="1200" dirty="0"/>
            <a:t>Associating the brand</a:t>
          </a:r>
        </a:p>
        <a:p>
          <a:pPr marL="228600" lvl="1" indent="-228600" algn="l" defTabSz="933450">
            <a:lnSpc>
              <a:spcPct val="90000"/>
            </a:lnSpc>
            <a:spcBef>
              <a:spcPct val="0"/>
            </a:spcBef>
            <a:spcAft>
              <a:spcPct val="15000"/>
            </a:spcAft>
            <a:buChar char="•"/>
          </a:pPr>
          <a:r>
            <a:rPr lang="en-US" sz="2100" kern="1200" dirty="0"/>
            <a:t>(Mustafa, 2018)</a:t>
          </a:r>
        </a:p>
      </dsp:txBody>
      <dsp:txXfrm>
        <a:off x="607225" y="709696"/>
        <a:ext cx="2931945" cy="293194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24BEB7-CEA0-4654-924D-6702BC466CD9}">
      <dsp:nvSpPr>
        <dsp:cNvPr id="0" name=""/>
        <dsp:cNvSpPr/>
      </dsp:nvSpPr>
      <dsp:spPr>
        <a:xfrm>
          <a:off x="169295" y="2279"/>
          <a:ext cx="4346779" cy="4346779"/>
        </a:xfrm>
        <a:prstGeom prst="downArrow">
          <a:avLst>
            <a:gd name="adj1" fmla="val 50000"/>
            <a:gd name="adj2" fmla="val 35000"/>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t" anchorCtr="0">
          <a:noAutofit/>
        </a:bodyPr>
        <a:lstStyle/>
        <a:p>
          <a:pPr marL="0" lvl="0" indent="0" algn="l" defTabSz="800100">
            <a:lnSpc>
              <a:spcPct val="90000"/>
            </a:lnSpc>
            <a:spcBef>
              <a:spcPct val="0"/>
            </a:spcBef>
            <a:spcAft>
              <a:spcPct val="35000"/>
            </a:spcAft>
            <a:buNone/>
          </a:pPr>
          <a:r>
            <a:rPr lang="en-GB" sz="1800" kern="1200" dirty="0"/>
            <a:t>Weaknesses</a:t>
          </a:r>
          <a:endParaRPr lang="en-US" sz="1800" kern="1200" dirty="0"/>
        </a:p>
        <a:p>
          <a:pPr marL="171450" lvl="1" indent="-171450" algn="l" defTabSz="800100">
            <a:lnSpc>
              <a:spcPct val="90000"/>
            </a:lnSpc>
            <a:spcBef>
              <a:spcPct val="0"/>
            </a:spcBef>
            <a:spcAft>
              <a:spcPct val="15000"/>
            </a:spcAft>
            <a:buChar char="•"/>
          </a:pPr>
          <a:r>
            <a:rPr lang="en-US" sz="1800" kern="1200" dirty="0"/>
            <a:t>The Pepsi competition</a:t>
          </a:r>
        </a:p>
        <a:p>
          <a:pPr marL="171450" lvl="1" indent="-171450" algn="l" defTabSz="800100">
            <a:lnSpc>
              <a:spcPct val="90000"/>
            </a:lnSpc>
            <a:spcBef>
              <a:spcPct val="0"/>
            </a:spcBef>
            <a:spcAft>
              <a:spcPct val="15000"/>
            </a:spcAft>
            <a:buChar char="•"/>
          </a:pPr>
          <a:r>
            <a:rPr lang="en-US" sz="1800" kern="1200" dirty="0"/>
            <a:t>Diversifying products</a:t>
          </a:r>
        </a:p>
        <a:p>
          <a:pPr marL="171450" lvl="1" indent="-171450" algn="l" defTabSz="800100">
            <a:lnSpc>
              <a:spcPct val="90000"/>
            </a:lnSpc>
            <a:spcBef>
              <a:spcPct val="0"/>
            </a:spcBef>
            <a:spcAft>
              <a:spcPct val="15000"/>
            </a:spcAft>
            <a:buChar char="•"/>
          </a:pPr>
          <a:r>
            <a:rPr lang="en-GB" sz="1800" kern="1200"/>
            <a:t>Health Issues</a:t>
          </a:r>
          <a:endParaRPr lang="en-US" sz="1800" kern="1200"/>
        </a:p>
        <a:p>
          <a:pPr marL="171450" lvl="1" indent="-171450" algn="l" defTabSz="800100">
            <a:lnSpc>
              <a:spcPct val="90000"/>
            </a:lnSpc>
            <a:spcBef>
              <a:spcPct val="0"/>
            </a:spcBef>
            <a:spcAft>
              <a:spcPct val="15000"/>
            </a:spcAft>
            <a:buChar char="•"/>
          </a:pPr>
          <a:r>
            <a:rPr lang="en-GB" sz="1800" kern="1200" dirty="0"/>
            <a:t>Infringement Lawsuits</a:t>
          </a:r>
          <a:endParaRPr lang="en-US" sz="1800" kern="1200" dirty="0"/>
        </a:p>
        <a:p>
          <a:pPr marL="171450" lvl="1" indent="-171450" algn="l" defTabSz="800100">
            <a:lnSpc>
              <a:spcPct val="90000"/>
            </a:lnSpc>
            <a:spcBef>
              <a:spcPct val="0"/>
            </a:spcBef>
            <a:spcAft>
              <a:spcPct val="15000"/>
            </a:spcAft>
            <a:buChar char="•"/>
          </a:pPr>
          <a:r>
            <a:rPr lang="en-GB" sz="1800" kern="1200" dirty="0"/>
            <a:t>Over-reliance on 3</a:t>
          </a:r>
          <a:r>
            <a:rPr lang="en-GB" sz="1800" kern="1200" baseline="30000" dirty="0"/>
            <a:t>rd</a:t>
          </a:r>
          <a:r>
            <a:rPr lang="en-GB" sz="1800" kern="1200" dirty="0"/>
            <a:t>  party technology providers</a:t>
          </a:r>
          <a:endParaRPr lang="en-US" sz="1800" kern="1200" dirty="0"/>
        </a:p>
        <a:p>
          <a:pPr marL="171450" lvl="1" indent="-171450" algn="l" defTabSz="800100">
            <a:lnSpc>
              <a:spcPct val="90000"/>
            </a:lnSpc>
            <a:spcBef>
              <a:spcPct val="0"/>
            </a:spcBef>
            <a:spcAft>
              <a:spcPct val="15000"/>
            </a:spcAft>
            <a:buChar char="•"/>
          </a:pPr>
          <a:r>
            <a:rPr lang="en-US" sz="1800" kern="1200" dirty="0"/>
            <a:t>(Mustafa, 2018)</a:t>
          </a:r>
        </a:p>
      </dsp:txBody>
      <dsp:txXfrm>
        <a:off x="1255990" y="2279"/>
        <a:ext cx="2173389" cy="3586093"/>
      </dsp:txXfrm>
    </dsp:sp>
  </dsp:spTree>
</dsp:drawing>
</file>

<file path=ppt/diagrams/layout1.xml><?xml version="1.0" encoding="utf-8"?>
<dgm:layoutDef xmlns:dgm="http://schemas.openxmlformats.org/drawingml/2006/diagram" xmlns:a="http://schemas.openxmlformats.org/drawingml/2006/main" uniqueId="urn:microsoft.com/office/officeart/2005/8/layout/bProcess2">
  <dgm:title val=""/>
  <dgm:desc val=""/>
  <dgm:catLst>
    <dgm:cat type="process" pri="24000"/>
  </dgm:catLst>
  <dgm:sampData>
    <dgm:dataModel>
      <dgm:ptLst>
        <dgm:pt modelId="0" type="doc"/>
        <dgm:pt modelId="1">
          <dgm:prSet phldr="1"/>
        </dgm:pt>
        <dgm:pt modelId="2">
          <dgm:prSet phldr="1"/>
        </dgm:pt>
        <dgm:pt modelId="3">
          <dgm:prSet phldr="1"/>
        </dgm:pt>
        <dgm:pt modelId="4">
          <dgm:prSet phldr="1"/>
        </dgm:pt>
        <dgm:pt modelId="5">
          <dgm:prSet phldr="1"/>
        </dgm:pt>
        <dgm:pt modelId="6">
          <dgm:prSet phldr="1"/>
        </dgm:pt>
        <dgm:pt modelId="7">
          <dgm:prSet phldr="1"/>
        </dgm:pt>
        <dgm:pt modelId="8">
          <dgm:prSet phldr="1"/>
        </dgm:pt>
        <dgm:pt modelId="9">
          <dgm:prSet phldr="1"/>
        </dgm:pt>
      </dgm:ptLst>
      <dgm:cxnLst>
        <dgm:cxn modelId="10" srcId="0" destId="1" srcOrd="0" destOrd="0"/>
        <dgm:cxn modelId="11" srcId="0" destId="2" srcOrd="1" destOrd="0"/>
        <dgm:cxn modelId="12" srcId="0" destId="3" srcOrd="2" destOrd="0"/>
        <dgm:cxn modelId="13" srcId="0" destId="4" srcOrd="3" destOrd="0"/>
        <dgm:cxn modelId="14" srcId="0" destId="5" srcOrd="4" destOrd="0"/>
        <dgm:cxn modelId="15" srcId="0" destId="6" srcOrd="5" destOrd="0"/>
        <dgm:cxn modelId="16" srcId="0" destId="7" srcOrd="6" destOrd="0"/>
        <dgm:cxn modelId="17" srcId="0" destId="8" srcOrd="7" destOrd="0"/>
        <dgm:cxn modelId="18" srcId="0" destId="9" srcOrd="8"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dgm:varLst>
    <dgm:choose name="Name0">
      <dgm:if name="Name1" func="var" arg="dir" op="equ" val="norm">
        <dgm:alg type="snake">
          <dgm:param type="grDir" val="tL"/>
          <dgm:param type="flowDir" val="col"/>
          <dgm:param type="contDir" val="revDir"/>
        </dgm:alg>
      </dgm:if>
      <dgm:else name="Name2">
        <dgm:alg type="snake">
          <dgm:param type="grDir" val="tR"/>
          <dgm:param type="flowDir" val="col"/>
          <dgm:param type="contDir" val="revDir"/>
        </dgm:alg>
      </dgm:else>
    </dgm:choose>
    <dgm:shape xmlns:r="http://schemas.openxmlformats.org/officeDocument/2006/relationships" r:blip="">
      <dgm:adjLst/>
    </dgm:shape>
    <dgm:presOf/>
    <dgm:constrLst>
      <dgm:constr type="w" for="ch" forName="firstNode" refType="w"/>
      <dgm:constr type="w" for="ch" forName="lastNode" refType="w" refFor="ch" refForName="firstNode" op="equ"/>
      <dgm:constr type="w" for="ch" forName="middleNode" refType="w" refFor="ch" refForName="firstNode" op="equ"/>
      <dgm:constr type="h" for="ch" ptType="sibTrans" refType="w" refFor="ch" refForName="middleNode" op="equ" fact="0.35"/>
      <dgm:constr type="sp" refType="w" refFor="ch" refForName="middleNode" fact="0.5"/>
      <dgm:constr type="connDist" for="des" ptType="sibTrans" op="equ"/>
      <dgm:constr type="primFontSz" for="ch" forName="firstNode" val="65"/>
      <dgm:constr type="primFontSz" for="ch" forName="lastNode" refType="primFontSz" refFor="ch" refForName="firstNode" op="equ"/>
      <dgm:constr type="primFontSz" for="des" forName="shape" val="65"/>
      <dgm:constr type="primFontSz" for="des" forName="shape" refType="primFontSz" refFor="ch" refForName="firstNode" op="lte"/>
      <dgm:constr type="primFontSz" for="des" forName="shape" refType="primFontSz" refFor="ch" refForName="lastNode" op="lte"/>
    </dgm:constrLst>
    <dgm:ruleLst/>
    <dgm:forEach name="Name3" axis="ch" ptType="node">
      <dgm:choose name="Name4">
        <dgm:if name="Name5" axis="self" ptType="node" func="pos" op="equ" val="1">
          <dgm:layoutNode name="fir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if name="Name6" axis="self" ptType="node" func="revPos" op="equ" val="1">
          <dgm:layoutNode name="last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if>
        <dgm:else name="Name7">
          <dgm:layoutNode name="middleNode">
            <dgm:alg type="composite"/>
            <dgm:shape xmlns:r="http://schemas.openxmlformats.org/officeDocument/2006/relationships" r:blip="">
              <dgm:adjLst/>
            </dgm:shape>
            <dgm:presOf/>
            <dgm:constrLst>
              <dgm:constr type="h" refType="w"/>
              <dgm:constr type="w" for="ch" forName="padding" refType="w"/>
              <dgm:constr type="h" for="ch" forName="padding" refType="h"/>
              <dgm:constr type="w" for="ch" forName="shape" refType="w" fact="0.667"/>
              <dgm:constr type="h" for="ch" forName="shape" refType="h" fact="0.667"/>
              <dgm:constr type="ctrX" for="ch" forName="shape" refType="w" fact="0.5"/>
              <dgm:constr type="ctrY" for="ch" forName="shape" refType="h" fact="0.5"/>
            </dgm:constrLst>
            <dgm:ruleLst/>
            <dgm:layoutNode name="padding">
              <dgm:alg type="sp"/>
              <dgm:shape xmlns:r="http://schemas.openxmlformats.org/officeDocument/2006/relationships" type="ellipse" r:blip="" hideGeom="1">
                <dgm:adjLst/>
              </dgm:shape>
              <dgm:presOf/>
              <dgm:constrLst/>
              <dgm:ruleLst/>
            </dgm:layoutNode>
            <dgm:layoutNode name="shap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layoutNode>
        </dgm:else>
      </dgm:choose>
      <dgm:forEach name="Name8" axis="followSib" ptType="sibTrans" cnt="1">
        <dgm:layoutNode name="sibTrans">
          <dgm:choose name="Name9">
            <dgm:if name="Name10" func="var" arg="dir" op="equ" val="norm">
              <dgm:choose name="Name11">
                <dgm:if name="Name12" axis="self" ptType="sibTrans" func="pos" op="equ" val="1">
                  <dgm:alg type="conn">
                    <dgm:param type="begPts" val="auto"/>
                    <dgm:param type="endPts" val="auto"/>
                    <dgm:param type="srcNode" val="firstNode"/>
                    <dgm:param type="dstNode" val="shape"/>
                  </dgm:alg>
                </dgm:if>
                <dgm:if name="Name13" axis="self" ptType="sibTrans" func="revPos" op="equ" val="1">
                  <dgm:alg type="conn">
                    <dgm:param type="begPts" val="auto"/>
                    <dgm:param type="endPts" val="auto"/>
                    <dgm:param type="srcNode" val="shape"/>
                    <dgm:param type="dstNode" val="lastNode"/>
                  </dgm:alg>
                </dgm:if>
                <dgm:else name="Name14">
                  <dgm:alg type="conn">
                    <dgm:param type="begPts" val="auto"/>
                    <dgm:param type="endPts" val="auto"/>
                    <dgm:param type="srcNode" val="shape"/>
                    <dgm:param type="dstNode" val="shape"/>
                  </dgm:alg>
                </dgm:else>
              </dgm:choose>
            </dgm:if>
            <dgm:else name="Name15">
              <dgm:choose name="Name16">
                <dgm:if name="Name17" axis="self" ptType="sibTrans" func="pos" op="equ" val="1">
                  <dgm:alg type="conn">
                    <dgm:param type="begPts" val="auto"/>
                    <dgm:param type="endPts" val="auto"/>
                    <dgm:param type="srcNode" val="firstNode"/>
                    <dgm:param type="dstNode" val="shape"/>
                  </dgm:alg>
                </dgm:if>
                <dgm:if name="Name18" axis="self" ptType="sibTrans" func="revPos" op="equ" val="1">
                  <dgm:alg type="conn">
                    <dgm:param type="begPts" val="auto"/>
                    <dgm:param type="endPts" val="auto"/>
                    <dgm:param type="srcNode" val="shape"/>
                    <dgm:param type="dstNode" val="lastNode"/>
                  </dgm:alg>
                </dgm:if>
                <dgm:else name="Name19">
                  <dgm:alg type="conn">
                    <dgm:param type="begPts" val="auto"/>
                    <dgm:param type="endPts" val="auto"/>
                    <dgm:param type="srcNode" val="shape"/>
                    <dgm:param type="dstNode" val="shape"/>
                  </dgm:alg>
                </dgm:else>
              </dgm:choose>
            </dgm:else>
          </dgm:choose>
          <dgm:shape xmlns:r="http://schemas.openxmlformats.org/officeDocument/2006/relationships" rot="90" type="triangle" r:blip="">
            <dgm:adjLst/>
          </dgm:shape>
          <dgm:presOf axis="self"/>
          <dgm:constrLst>
            <dgm:constr type="w" refType="h"/>
            <dgm:constr type="connDist"/>
            <dgm:constr type="begPad" refType="connDist" fact="0.25"/>
            <dgm:constr type="endPad" refType="connDist" fact="0.22"/>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61AD5EE-7C04-4BC4-B0ED-6F7B96B75CE3}" type="datetimeFigureOut">
              <a:rPr lang="en-GB" smtClean="0"/>
              <a:t>24/07/2024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32BBE7-9AA8-48E1-96EC-4992CC9FC393}" type="slidenum">
              <a:rPr lang="en-GB" smtClean="0"/>
              <a:t>‹#›</a:t>
            </a:fld>
            <a:endParaRPr lang="en-GB"/>
          </a:p>
        </p:txBody>
      </p:sp>
    </p:spTree>
    <p:extLst>
      <p:ext uri="{BB962C8B-B14F-4D97-AF65-F5344CB8AC3E}">
        <p14:creationId xmlns:p14="http://schemas.microsoft.com/office/powerpoint/2010/main" val="41902533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s://hbr.org/2021/05/how-to-lead-in-the-stakeholder-era" TargetMode="External"/><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77"/>
        <p:cNvGrpSpPr/>
        <p:nvPr/>
      </p:nvGrpSpPr>
      <p:grpSpPr>
        <a:xfrm>
          <a:off x="0" y="0"/>
          <a:ext cx="0" cy="0"/>
          <a:chOff x="0" y="0"/>
          <a:chExt cx="0" cy="0"/>
        </a:xfrm>
      </p:grpSpPr>
      <p:sp>
        <p:nvSpPr>
          <p:cNvPr id="378" name="Google Shape;378;p3: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Coca-Cola was introduced in the year 1886 and is known as an international leader in the beverage (Coca-cola.com, 2024). The headquarters of Coca-Cola is in Georgia and is renowned for its legendary drink Coca-Cola. The company provides more than 200 brands in over 200 countries (The Coca-Cola Company, 2023). The products of Coca-Cola involve juices, teas, energy drinks and sparkling beverages, the mission of the company is to refresh the world with its drink and make a distinction through initiatives of sustainability and engagement of the community. Coca-Cola cola regularly innovates and scales its product offering to meet the various preferences and needs of the customers and maintain its dedication to high quality.</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
        <p:nvSpPr>
          <p:cNvPr id="379" name="Google Shape;379;p3: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88"/>
        <p:cNvGrpSpPr/>
        <p:nvPr/>
      </p:nvGrpSpPr>
      <p:grpSpPr>
        <a:xfrm>
          <a:off x="0" y="0"/>
          <a:ext cx="0" cy="0"/>
          <a:chOff x="0" y="0"/>
          <a:chExt cx="0" cy="0"/>
        </a:xfrm>
      </p:grpSpPr>
      <p:sp>
        <p:nvSpPr>
          <p:cNvPr id="389" name="Google Shape;389;p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Coca-Cola does its operations under a matrix organisational structure amalgamating the functional and divisional elements for increasing adaptability and efficiency (Kates </a:t>
            </a:r>
            <a:r>
              <a:rPr lang="en-US" sz="1200" i="1">
                <a:solidFill>
                  <a:schemeClr val="dk1"/>
                </a:solidFill>
                <a:latin typeface="Times New Roman"/>
                <a:ea typeface="Times New Roman"/>
                <a:cs typeface="Times New Roman"/>
                <a:sym typeface="Times New Roman"/>
              </a:rPr>
              <a:t>et al</a:t>
            </a:r>
            <a:r>
              <a:rPr lang="en-US" sz="1200">
                <a:solidFill>
                  <a:schemeClr val="dk1"/>
                </a:solidFill>
                <a:latin typeface="Times New Roman"/>
                <a:ea typeface="Times New Roman"/>
                <a:cs typeface="Times New Roman"/>
                <a:sym typeface="Times New Roman"/>
              </a:rPr>
              <a:t>., 2021). The company is arranged into divisions of regions like Europe, Asia and North America and functional departments such as finance and marketing, this structure helps in the responsiveness of the local and maintaining the international standards (Coca-colacompany.com, 2022). The main executive looks after these divisions making sure of arrangement with the corporate strategy. The Matrix structure promotes cooperation over functions and regions that enable Coca-Cola to modify rapidly to the changes in the market and preferences of the customers while using its resources.    </a:t>
            </a:r>
            <a:endParaRPr sz="1200">
              <a:solidFill>
                <a:schemeClr val="dk1"/>
              </a:solidFill>
              <a:latin typeface="Times New Roman"/>
              <a:ea typeface="Times New Roman"/>
              <a:cs typeface="Times New Roman"/>
              <a:sym typeface="Times New Roman"/>
            </a:endParaRPr>
          </a:p>
          <a:p>
            <a:pPr marL="0" lvl="0" indent="0" algn="just" rtl="0">
              <a:lnSpc>
                <a:spcPct val="150000"/>
              </a:lnSpc>
              <a:spcBef>
                <a:spcPts val="0"/>
              </a:spcBef>
              <a:spcAft>
                <a:spcPts val="0"/>
              </a:spcAft>
              <a:buClr>
                <a:schemeClr val="dk1"/>
              </a:buClr>
              <a:buSzPts val="1100"/>
              <a:buFont typeface="Arial"/>
              <a:buNone/>
            </a:pPr>
            <a:endParaRPr sz="1200">
              <a:solidFill>
                <a:schemeClr val="dk1"/>
              </a:solidFill>
              <a:latin typeface="Times New Roman"/>
              <a:ea typeface="Times New Roman"/>
              <a:cs typeface="Times New Roman"/>
              <a:sym typeface="Times New Roman"/>
            </a:endParaRPr>
          </a:p>
        </p:txBody>
      </p:sp>
      <p:sp>
        <p:nvSpPr>
          <p:cNvPr id="390" name="Google Shape;390;p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99"/>
        <p:cNvGrpSpPr/>
        <p:nvPr/>
      </p:nvGrpSpPr>
      <p:grpSpPr>
        <a:xfrm>
          <a:off x="0" y="0"/>
          <a:ext cx="0" cy="0"/>
          <a:chOff x="0" y="0"/>
          <a:chExt cx="0" cy="0"/>
        </a:xfrm>
      </p:grpSpPr>
      <p:sp>
        <p:nvSpPr>
          <p:cNvPr id="400" name="Google Shape;400;p5: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Coca-Cola is one of the largest company of beverage in the global market with a workforce of approximately 79,100 workers (Statista, 2023). It operates approximately 250 bottling plants and collaborates with various independent bottling companies in order to distribute its products. The total revenue of Coca-Cola in the year 2023 was 45.75 billion USD showcasing a notable presence in the market (The Economic Times, 2024). The company serves more than 1.9 billion beverages daily across the globe. Its wide-scale and comprehensive distribution network makes sure that the products of Coca-Cola products are available in every corner of the world strengthening its position as a leader in the industry of beverage.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sz="1200">
              <a:solidFill>
                <a:schemeClr val="dk1"/>
              </a:solidFill>
              <a:latin typeface="Times New Roman"/>
              <a:ea typeface="Times New Roman"/>
              <a:cs typeface="Times New Roman"/>
              <a:sym typeface="Times New Roman"/>
            </a:endParaRPr>
          </a:p>
        </p:txBody>
      </p:sp>
      <p:sp>
        <p:nvSpPr>
          <p:cNvPr id="401" name="Google Shape;401;p5: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10"/>
        <p:cNvGrpSpPr/>
        <p:nvPr/>
      </p:nvGrpSpPr>
      <p:grpSpPr>
        <a:xfrm>
          <a:off x="0" y="0"/>
          <a:ext cx="0" cy="0"/>
          <a:chOff x="0" y="0"/>
          <a:chExt cx="0" cy="0"/>
        </a:xfrm>
      </p:grpSpPr>
      <p:sp>
        <p:nvSpPr>
          <p:cNvPr id="411" name="Google Shape;411;p6: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p>
            <a:pPr marL="0" lvl="0" indent="0" algn="just" rtl="0">
              <a:lnSpc>
                <a:spcPct val="150000"/>
              </a:lnSpc>
              <a:spcBef>
                <a:spcPts val="0"/>
              </a:spcBef>
              <a:spcAft>
                <a:spcPts val="0"/>
              </a:spcAft>
              <a:buClr>
                <a:schemeClr val="dk1"/>
              </a:buClr>
              <a:buSzPts val="1100"/>
              <a:buFont typeface="Arial"/>
              <a:buNone/>
            </a:pPr>
            <a:r>
              <a:rPr lang="en-US" sz="1200">
                <a:solidFill>
                  <a:schemeClr val="dk1"/>
                </a:solidFill>
                <a:latin typeface="Times New Roman"/>
                <a:ea typeface="Times New Roman"/>
                <a:cs typeface="Times New Roman"/>
                <a:sym typeface="Times New Roman"/>
              </a:rPr>
              <a:t>Coca-Cola's main function is to manufacture market and distribute its beverages across the globe, the company takes part in comprehensive research and development for innovating and differentiating its product range serving to change the tastes of the consumers and health trends. Marketing is the foundation of its strategy using international campaigns and promotions in order to maintain the loyalty of the brand (Zhang, 2022). Coca-Cola also emphasises the management of the supply chain making sure of efficient manufacturing and distribution. The initiatives of sustainability like zero wastage of water and innovation of packaging are important parts of its operation focusing on mitigating the impact on the environment and increasing corporate social responsibility.  </a:t>
            </a:r>
            <a:endParaRPr sz="1200">
              <a:solidFill>
                <a:schemeClr val="dk1"/>
              </a:solidFill>
              <a:latin typeface="Times New Roman"/>
              <a:ea typeface="Times New Roman"/>
              <a:cs typeface="Times New Roman"/>
              <a:sym typeface="Times New Roman"/>
            </a:endParaRPr>
          </a:p>
          <a:p>
            <a:pPr marL="0" lvl="0" indent="0" algn="l" rtl="0">
              <a:lnSpc>
                <a:spcPct val="100000"/>
              </a:lnSpc>
              <a:spcBef>
                <a:spcPts val="0"/>
              </a:spcBef>
              <a:spcAft>
                <a:spcPts val="0"/>
              </a:spcAft>
              <a:buSzPts val="1100"/>
              <a:buNone/>
            </a:pPr>
            <a:endParaRPr/>
          </a:p>
        </p:txBody>
      </p:sp>
      <p:sp>
        <p:nvSpPr>
          <p:cNvPr id="412" name="Google Shape;412;p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BBE7-9AA8-48E1-96EC-4992CC9FC393}" type="slidenum">
              <a:rPr lang="en-GB" smtClean="0"/>
              <a:t>8</a:t>
            </a:fld>
            <a:endParaRPr lang="en-GB"/>
          </a:p>
        </p:txBody>
      </p:sp>
    </p:spTree>
    <p:extLst>
      <p:ext uri="{BB962C8B-B14F-4D97-AF65-F5344CB8AC3E}">
        <p14:creationId xmlns:p14="http://schemas.microsoft.com/office/powerpoint/2010/main" val="323337346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BBE7-9AA8-48E1-96EC-4992CC9FC393}" type="slidenum">
              <a:rPr lang="en-GB" smtClean="0"/>
              <a:t>10</a:t>
            </a:fld>
            <a:endParaRPr lang="en-GB"/>
          </a:p>
        </p:txBody>
      </p:sp>
    </p:spTree>
    <p:extLst>
      <p:ext uri="{BB962C8B-B14F-4D97-AF65-F5344CB8AC3E}">
        <p14:creationId xmlns:p14="http://schemas.microsoft.com/office/powerpoint/2010/main" val="952461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CA75F06-9077-4071-BC11-170A9CCD8C96}" type="slidenum">
              <a:rPr lang="en-GB" smtClean="0"/>
              <a:t>16</a:t>
            </a:fld>
            <a:endParaRPr lang="en-GB"/>
          </a:p>
        </p:txBody>
      </p:sp>
    </p:spTree>
    <p:extLst>
      <p:ext uri="{BB962C8B-B14F-4D97-AF65-F5344CB8AC3E}">
        <p14:creationId xmlns:p14="http://schemas.microsoft.com/office/powerpoint/2010/main" val="33902596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BBE7-9AA8-48E1-96EC-4992CC9FC393}" type="slidenum">
              <a:rPr lang="en-GB" smtClean="0"/>
              <a:t>19</a:t>
            </a:fld>
            <a:endParaRPr lang="en-GB"/>
          </a:p>
        </p:txBody>
      </p:sp>
    </p:spTree>
    <p:extLst>
      <p:ext uri="{BB962C8B-B14F-4D97-AF65-F5344CB8AC3E}">
        <p14:creationId xmlns:p14="http://schemas.microsoft.com/office/powerpoint/2010/main" val="9701400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Bef>
                <a:spcPts val="1595"/>
              </a:spcBef>
              <a:spcAft>
                <a:spcPts val="1595"/>
              </a:spcAft>
            </a:pPr>
            <a:r>
              <a:rPr lang="en-US" sz="1200" b="1" dirty="0">
                <a:solidFill>
                  <a:srgbClr val="2F5496"/>
                </a:solidFill>
                <a:effectLst/>
                <a:latin typeface="Times New Roman" panose="02020603050405020304" pitchFamily="18" charset="0"/>
              </a:rPr>
              <a:t>Stakeholder</a:t>
            </a:r>
            <a:r>
              <a:rPr lang="en-US" sz="1200" b="1" baseline="0" dirty="0">
                <a:solidFill>
                  <a:srgbClr val="2F5496"/>
                </a:solidFill>
                <a:effectLst/>
                <a:latin typeface="Times New Roman" panose="02020603050405020304" pitchFamily="18" charset="0"/>
              </a:rPr>
              <a:t>s </a:t>
            </a:r>
          </a:p>
          <a:p>
            <a:r>
              <a:rPr lang="en-GB" sz="1200" dirty="0"/>
              <a:t>Employees </a:t>
            </a:r>
          </a:p>
          <a:p>
            <a:r>
              <a:rPr lang="en-GB" sz="1200" dirty="0"/>
              <a:t>Customers</a:t>
            </a:r>
          </a:p>
          <a:p>
            <a:r>
              <a:rPr lang="en-GB" sz="1200" dirty="0"/>
              <a:t>Suppliers</a:t>
            </a:r>
          </a:p>
          <a:p>
            <a:r>
              <a:rPr lang="en-GB" sz="1200" dirty="0"/>
              <a:t>Shareholders</a:t>
            </a:r>
          </a:p>
          <a:p>
            <a:r>
              <a:rPr lang="en-GB" sz="1200" dirty="0"/>
              <a:t>Community</a:t>
            </a:r>
          </a:p>
          <a:p>
            <a:r>
              <a:rPr lang="en-GB" sz="1200" dirty="0"/>
              <a:t>Government/Regulators</a:t>
            </a:r>
          </a:p>
          <a:p>
            <a:r>
              <a:rPr lang="en-GB" sz="1200" dirty="0"/>
              <a:t>Media</a:t>
            </a:r>
          </a:p>
          <a:p>
            <a:pPr algn="just">
              <a:lnSpc>
                <a:spcPct val="150000"/>
              </a:lnSpc>
              <a:spcBef>
                <a:spcPts val="1595"/>
              </a:spcBef>
              <a:spcAft>
                <a:spcPts val="1595"/>
              </a:spcAft>
            </a:pPr>
            <a:endParaRPr lang="en-US" sz="1200" b="0" baseline="0" dirty="0">
              <a:solidFill>
                <a:srgbClr val="2F5496"/>
              </a:solidFill>
              <a:effectLst/>
              <a:latin typeface="Times New Roman" panose="02020603050405020304" pitchFamily="18" charset="0"/>
            </a:endParaRPr>
          </a:p>
          <a:p>
            <a:r>
              <a:rPr lang="en-US" sz="1200" b="0" baseline="0" dirty="0">
                <a:solidFill>
                  <a:srgbClr val="2F5496"/>
                </a:solidFill>
                <a:effectLst/>
                <a:latin typeface="Times New Roman" panose="02020603050405020304" pitchFamily="18" charset="0"/>
              </a:rPr>
              <a:t> </a:t>
            </a:r>
            <a:r>
              <a:rPr lang="en-GB" sz="1200" kern="1200" dirty="0">
                <a:solidFill>
                  <a:schemeClr val="tx1"/>
                </a:solidFill>
                <a:effectLst/>
                <a:latin typeface="+mn-lt"/>
                <a:ea typeface="+mn-ea"/>
                <a:cs typeface="+mn-cs"/>
              </a:rPr>
              <a:t>Stakeholders are people or individuals that have an interest or stake in the success or activities of an organisation. This includes people who can affect or affected by organisations actions, policies and goals/objectives (Harvard Business Review, 2022).</a:t>
            </a:r>
          </a:p>
          <a:p>
            <a:r>
              <a:rPr lang="en-GB" sz="1200" kern="1200" dirty="0">
                <a:solidFill>
                  <a:schemeClr val="tx1"/>
                </a:solidFill>
                <a:effectLst/>
                <a:latin typeface="+mn-lt"/>
                <a:ea typeface="+mn-ea"/>
                <a:cs typeface="+mn-cs"/>
              </a:rPr>
              <a:t>The managements and understanding of stakeholders is vital for multiple reasons. First of all, stakeholders play a major role in the decision making process when it comes to choose the direction the company’s strategy is taking, they also influence the company’s performance and reputation, therefore making sure that engaging with the stakeholders positively allows for a smoother operation of business, or adapt to changes and achieve goals (Freeman, R.E., 2018). </a:t>
            </a:r>
          </a:p>
          <a:p>
            <a:r>
              <a:rPr lang="en-GB" sz="1200" kern="1200" dirty="0">
                <a:solidFill>
                  <a:schemeClr val="tx1"/>
                </a:solidFill>
                <a:effectLst/>
                <a:latin typeface="+mn-lt"/>
                <a:ea typeface="+mn-ea"/>
                <a:cs typeface="+mn-cs"/>
              </a:rPr>
              <a:t>An effective stakeholder management helps with various aspects of a business, such as it creates a better reputation and increases the customer’s loyalty, and allows for a better risk management. It helps manage hard challenges and get good leverage in opportunities, leading to long term success.</a:t>
            </a:r>
          </a:p>
          <a:p>
            <a:pPr algn="just">
              <a:lnSpc>
                <a:spcPct val="150000"/>
              </a:lnSpc>
              <a:spcBef>
                <a:spcPts val="1595"/>
              </a:spcBef>
              <a:spcAft>
                <a:spcPts val="1595"/>
              </a:spcAft>
            </a:pPr>
            <a:endParaRPr lang="en-US" sz="1200" b="0" baseline="0" dirty="0">
              <a:solidFill>
                <a:srgbClr val="2F5496"/>
              </a:solidFill>
              <a:effectLst/>
              <a:latin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E9D8E572-332A-43F9-AFCC-BAD6B6CE0A09}" type="slidenum">
              <a:rPr lang="en-GB" smtClean="0"/>
              <a:t>20</a:t>
            </a:fld>
            <a:endParaRPr lang="en-GB"/>
          </a:p>
        </p:txBody>
      </p:sp>
    </p:spTree>
    <p:extLst>
      <p:ext uri="{BB962C8B-B14F-4D97-AF65-F5344CB8AC3E}">
        <p14:creationId xmlns:p14="http://schemas.microsoft.com/office/powerpoint/2010/main" val="11115561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The flow between Coca-Cola’s well structured internal operation and the flexible strategies that come from the changes to its external environment. All this has been the motive for their incredible success.</a:t>
            </a:r>
          </a:p>
          <a:p>
            <a:r>
              <a:rPr lang="en-GB" sz="1200" kern="1200" dirty="0">
                <a:solidFill>
                  <a:schemeClr val="tx1"/>
                </a:solidFill>
                <a:effectLst/>
                <a:latin typeface="+mn-lt"/>
                <a:ea typeface="+mn-ea"/>
                <a:cs typeface="+mn-cs"/>
              </a:rPr>
              <a:t>As the SWOT analysis shows they have great insight into their own weaknesses and strengths, showing how they can overcome them and get ahead of the competitors. The help and engagement from the stakeholders.</a:t>
            </a:r>
          </a:p>
          <a:p>
            <a:r>
              <a:rPr lang="en-GB" sz="1200" kern="1200" dirty="0">
                <a:solidFill>
                  <a:schemeClr val="tx1"/>
                </a:solidFill>
                <a:effectLst/>
                <a:latin typeface="+mn-lt"/>
                <a:ea typeface="+mn-ea"/>
                <a:cs typeface="+mn-cs"/>
              </a:rPr>
              <a:t>Coca-Cola's success is spear headed by their efficient operations, continuous innovation, and strong employee engagement. Externally, it follows market demands, competition, and regulations while taking advantage of technology and a multitude of marketing strategies. Balancing brand strengths with health concerns, Coca-Cola seizes opportunities in new markets and healthier products, ensuring continued growth and leadership.</a:t>
            </a: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Coca-Cola's success is spear headed by their efficient operations, continuous innovation, and strong employee engagement. Externally, it follows market demands, competition, and regulations while taking advantage of technology and a multitude of marketing strategies. Balancing brand strengths with health concerns, Coca-Cola seizes opportunities in new markets and healthier products, ensuring continued growth and leadership.</a:t>
            </a:r>
          </a:p>
          <a:p>
            <a:endParaRPr lang="en-GB" dirty="0"/>
          </a:p>
        </p:txBody>
      </p:sp>
      <p:sp>
        <p:nvSpPr>
          <p:cNvPr id="4" name="Slide Number Placeholder 3"/>
          <p:cNvSpPr>
            <a:spLocks noGrp="1"/>
          </p:cNvSpPr>
          <p:nvPr>
            <p:ph type="sldNum" sz="quarter" idx="10"/>
          </p:nvPr>
        </p:nvSpPr>
        <p:spPr/>
        <p:txBody>
          <a:bodyPr/>
          <a:lstStyle/>
          <a:p>
            <a:fld id="{E9D8E572-332A-43F9-AFCC-BAD6B6CE0A09}" type="slidenum">
              <a:rPr lang="en-GB" smtClean="0"/>
              <a:t>21</a:t>
            </a:fld>
            <a:endParaRPr lang="en-GB"/>
          </a:p>
        </p:txBody>
      </p:sp>
    </p:spTree>
    <p:extLst>
      <p:ext uri="{BB962C8B-B14F-4D97-AF65-F5344CB8AC3E}">
        <p14:creationId xmlns:p14="http://schemas.microsoft.com/office/powerpoint/2010/main" val="21882162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A32BBE7-9AA8-48E1-96EC-4992CC9FC393}" type="slidenum">
              <a:rPr lang="en-GB" smtClean="0"/>
              <a:t>22</a:t>
            </a:fld>
            <a:endParaRPr lang="en-GB"/>
          </a:p>
        </p:txBody>
      </p:sp>
    </p:spTree>
    <p:extLst>
      <p:ext uri="{BB962C8B-B14F-4D97-AF65-F5344CB8AC3E}">
        <p14:creationId xmlns:p14="http://schemas.microsoft.com/office/powerpoint/2010/main" val="382901195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421"/>
        <p:cNvGrpSpPr/>
        <p:nvPr/>
      </p:nvGrpSpPr>
      <p:grpSpPr>
        <a:xfrm>
          <a:off x="0" y="0"/>
          <a:ext cx="0" cy="0"/>
          <a:chOff x="0" y="0"/>
          <a:chExt cx="0" cy="0"/>
        </a:xfrm>
      </p:grpSpPr>
      <p:sp>
        <p:nvSpPr>
          <p:cNvPr id="422" name="Google Shape;422;p14:notes"/>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numCol="1" anchor="t" anchorCtr="0">
            <a:noAutofit/>
          </a:bodyPr>
          <a:lstStyle/>
          <a:p>
            <a:pPr marL="0" lvl="0" indent="0" algn="l" rtl="0">
              <a:lnSpc>
                <a:spcPct val="100000"/>
              </a:lnSpc>
              <a:spcBef>
                <a:spcPts val="0"/>
              </a:spcBef>
              <a:spcAft>
                <a:spcPts val="0"/>
              </a:spcAft>
              <a:buSzPts val="1100"/>
              <a:buNone/>
            </a:pPr>
            <a:endParaRPr/>
          </a:p>
        </p:txBody>
      </p:sp>
      <p:sp>
        <p:nvSpPr>
          <p:cNvPr id="423" name="Google Shape;423;p1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US" sz="1800" b="1" kern="1200" dirty="0">
                <a:solidFill>
                  <a:srgbClr val="1F3763"/>
                </a:solidFill>
                <a:effectLst/>
                <a:latin typeface="Times New Roman" panose="02020603050405020304" pitchFamily="18" charset="0"/>
                <a:ea typeface="Aptos" panose="020B0004020202020204" pitchFamily="34" charset="0"/>
                <a:cs typeface="Times New Roman" panose="02020603050405020304" pitchFamily="18" charset="0"/>
              </a:rPr>
              <a:t>References</a:t>
            </a: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Freeman, R.E. (2018) Strategic management: A stakeholder approach. Cambridge: Cambridge University Press.</a:t>
            </a:r>
          </a:p>
          <a:p>
            <a:pPr marL="0" marR="0" indent="0" algn="l" defTabSz="914400" rtl="0" eaLnBrk="1" fontAlgn="auto" latinLnBrk="0" hangingPunct="1">
              <a:lnSpc>
                <a:spcPct val="100000"/>
              </a:lnSpc>
              <a:spcBef>
                <a:spcPts val="0"/>
              </a:spcBef>
              <a:spcAft>
                <a:spcPts val="0"/>
              </a:spcAft>
              <a:buClrTx/>
              <a:buSzTx/>
              <a:buFontTx/>
              <a:buNone/>
              <a:tabLst/>
              <a:defRPr/>
            </a:pPr>
            <a:r>
              <a:rPr lang="en-GB" i="1" dirty="0">
                <a:latin typeface="Times New Roman" panose="02020603050405020304" pitchFamily="18" charset="0"/>
                <a:cs typeface="Times New Roman" panose="02020603050405020304" pitchFamily="18" charset="0"/>
              </a:rPr>
              <a:t>How to lead in the stakeholder era</a:t>
            </a:r>
            <a:r>
              <a:rPr lang="en-GB" dirty="0">
                <a:latin typeface="Times New Roman" panose="02020603050405020304" pitchFamily="18" charset="0"/>
                <a:cs typeface="Times New Roman" panose="02020603050405020304" pitchFamily="18" charset="0"/>
              </a:rPr>
              <a:t> (2022) </a:t>
            </a:r>
            <a:r>
              <a:rPr lang="en-GB" i="1" dirty="0">
                <a:latin typeface="Times New Roman" panose="02020603050405020304" pitchFamily="18" charset="0"/>
                <a:cs typeface="Times New Roman" panose="02020603050405020304" pitchFamily="18" charset="0"/>
              </a:rPr>
              <a:t>Harvard Business Review</a:t>
            </a:r>
            <a:r>
              <a:rPr lang="en-GB" dirty="0">
                <a:latin typeface="Times New Roman" panose="02020603050405020304" pitchFamily="18" charset="0"/>
                <a:cs typeface="Times New Roman" panose="02020603050405020304" pitchFamily="18" charset="0"/>
              </a:rPr>
              <a:t>. Available at: </a:t>
            </a:r>
            <a:r>
              <a:rPr lang="en-GB" dirty="0">
                <a:latin typeface="Times New Roman" panose="02020603050405020304" pitchFamily="18" charset="0"/>
                <a:cs typeface="Times New Roman" panose="02020603050405020304" pitchFamily="18" charset="0"/>
                <a:hlinkClick r:id="rId3"/>
              </a:rPr>
              <a:t>https://hbr.org/2021/05/how-to-lead-in-the-stakeholder-era</a:t>
            </a:r>
            <a:r>
              <a:rPr lang="en-GB" dirty="0">
                <a:latin typeface="Times New Roman" panose="02020603050405020304" pitchFamily="18" charset="0"/>
                <a:cs typeface="Times New Roman" panose="02020603050405020304" pitchFamily="18" charset="0"/>
              </a:rPr>
              <a:t> </a:t>
            </a:r>
          </a:p>
          <a:p>
            <a:pPr algn="just">
              <a:lnSpc>
                <a:spcPct val="150000"/>
              </a:lnSpc>
              <a:spcAft>
                <a:spcPts val="800"/>
              </a:spcAft>
            </a:pPr>
            <a:r>
              <a:rPr lang="en-GB" dirty="0">
                <a:latin typeface="Times New Roman" panose="02020603050405020304" pitchFamily="18" charset="0"/>
                <a:cs typeface="Times New Roman" panose="02020603050405020304" pitchFamily="18" charset="0"/>
              </a:rPr>
              <a:t>Ladas, S.D. et al. (2012) ‘Systematic review: Coca‐Cola can effectively dissolve gastric </a:t>
            </a:r>
            <a:r>
              <a:rPr lang="en-GB" dirty="0" err="1">
                <a:latin typeface="Times New Roman" panose="02020603050405020304" pitchFamily="18" charset="0"/>
                <a:cs typeface="Times New Roman" panose="02020603050405020304" pitchFamily="18" charset="0"/>
              </a:rPr>
              <a:t>phytobezoars</a:t>
            </a:r>
            <a:r>
              <a:rPr lang="en-GB" dirty="0">
                <a:latin typeface="Times New Roman" panose="02020603050405020304" pitchFamily="18" charset="0"/>
                <a:cs typeface="Times New Roman" panose="02020603050405020304" pitchFamily="18" charset="0"/>
              </a:rPr>
              <a:t> as a first‐line treatment’, Alimentary Pharmacology &amp;amp; Therapeutics, 37(2), pp. 169–173. doi:10.1111/apt.12141. </a:t>
            </a:r>
          </a:p>
          <a:p>
            <a:pPr algn="just">
              <a:lnSpc>
                <a:spcPct val="150000"/>
              </a:lnSpc>
              <a:spcAft>
                <a:spcPts val="800"/>
              </a:spcAft>
            </a:pPr>
            <a:endParaRPr lang="en-US" sz="1200" kern="1200" dirty="0">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latin typeface="Times New Roman" panose="02020603050405020304" pitchFamily="18" charset="0"/>
              <a:cs typeface="Times New Roman" panose="02020603050405020304" pitchFamily="18" charset="0"/>
            </a:endParaRPr>
          </a:p>
          <a:p>
            <a:pPr marL="0" marR="0" indent="0" algn="l" defTabSz="914400" rtl="0" eaLnBrk="1" fontAlgn="auto" latinLnBrk="0" hangingPunct="1">
              <a:lnSpc>
                <a:spcPct val="100000"/>
              </a:lnSpc>
              <a:spcBef>
                <a:spcPts val="0"/>
              </a:spcBef>
              <a:spcAft>
                <a:spcPts val="0"/>
              </a:spcAft>
              <a:buClrTx/>
              <a:buSzTx/>
              <a:buFontTx/>
              <a:buNone/>
              <a:tabLst/>
              <a:defRPr/>
            </a:pPr>
            <a:endParaRPr lang="en-GB"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E9D8E572-332A-43F9-AFCC-BAD6B6CE0A09}" type="slidenum">
              <a:rPr lang="en-GB" smtClean="0"/>
              <a:t>25</a:t>
            </a:fld>
            <a:endParaRPr lang="en-GB"/>
          </a:p>
        </p:txBody>
      </p:sp>
    </p:spTree>
    <p:extLst>
      <p:ext uri="{BB962C8B-B14F-4D97-AF65-F5344CB8AC3E}">
        <p14:creationId xmlns:p14="http://schemas.microsoft.com/office/powerpoint/2010/main" val="1988092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Master" Target="../slideMasters/slideMaster1.xml"/><Relationship Id="rId5" Type="http://schemas.openxmlformats.org/officeDocument/2006/relationships/image" Target="../media/image4.png"/><Relationship Id="rId4" Type="http://schemas.openxmlformats.org/officeDocument/2006/relationships/image" Target="../media/image3.png"/></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32558545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879999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72734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E8D03CE-6969-468A-B548-FCF382C51724}"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752370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E8D03CE-6969-468A-B548-FCF382C51724}" type="datetimeFigureOut">
              <a:rPr lang="en-GB" smtClean="0"/>
              <a:t>24/07/2024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8556261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E8D03CE-6969-468A-B548-FCF382C51724}" type="datetimeFigureOut">
              <a:rPr lang="en-GB" smtClean="0"/>
              <a:t>24/07/2024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99458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E8D03CE-6969-468A-B548-FCF382C51724}" type="datetimeFigureOut">
              <a:rPr lang="en-GB" smtClean="0"/>
              <a:t>24/07/2024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413788935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6E8D03CE-6969-468A-B548-FCF382C51724}"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513084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8D03CE-6969-468A-B548-FCF382C51724}" type="datetimeFigureOut">
              <a:rPr lang="en-GB" smtClean="0"/>
              <a:t>24/07/2024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06041725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9830978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18344177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10972401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82180116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399626444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8203011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E8D03CE-6969-468A-B548-FCF382C51724}" type="datetimeFigureOut">
              <a:rPr lang="en-GB" smtClean="0"/>
              <a:t>24/07/2024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E3B8E0F-704B-4B5E-B0AB-007993EC5966}" type="slidenum">
              <a:rPr lang="en-GB" smtClean="0"/>
              <a:t>‹#›</a:t>
            </a:fld>
            <a:endParaRPr lang="en-GB"/>
          </a:p>
        </p:txBody>
      </p:sp>
    </p:spTree>
    <p:extLst>
      <p:ext uri="{BB962C8B-B14F-4D97-AF65-F5344CB8AC3E}">
        <p14:creationId xmlns:p14="http://schemas.microsoft.com/office/powerpoint/2010/main" val="28622943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matchingName="Comparison" type="twoTxTwoObj">
  <p:cSld name="1_Comparison">
    <p:spTree>
      <p:nvGrpSpPr>
        <p:cNvPr id="1" name="Shape 57"/>
        <p:cNvGrpSpPr/>
        <p:nvPr/>
      </p:nvGrpSpPr>
      <p:grpSpPr>
        <a:xfrm>
          <a:off x="0" y="0"/>
          <a:ext cx="0" cy="0"/>
          <a:chOff x="0" y="0"/>
          <a:chExt cx="0" cy="0"/>
        </a:xfrm>
      </p:grpSpPr>
      <p:sp>
        <p:nvSpPr>
          <p:cNvPr id="58" name="Google Shape;58;p40"/>
          <p:cNvSpPr txBox="1">
            <a:spLocks noGrp="1"/>
          </p:cNvSpPr>
          <p:nvPr>
            <p:ph type="title"/>
          </p:nvPr>
        </p:nvSpPr>
        <p:spPr>
          <a:xfrm>
            <a:off x="584417" y="884967"/>
            <a:ext cx="9578000" cy="762000"/>
          </a:xfrm>
          <a:prstGeom prst="rect">
            <a:avLst/>
          </a:prstGeom>
          <a:noFill/>
          <a:ln>
            <a:noFill/>
          </a:ln>
        </p:spPr>
        <p:txBody>
          <a:bodyPr spcFirstLastPara="1" wrap="square" lIns="91425" tIns="45700" rIns="91425" bIns="45700" numCol="1" anchor="ctr" anchorCtr="0">
            <a:normAutofit/>
          </a:bodyPr>
          <a:lstStyle>
            <a:lvl1pPr lvl="0" algn="l">
              <a:lnSpc>
                <a:spcPct val="100000"/>
              </a:lnSpc>
              <a:spcBef>
                <a:spcPts val="0"/>
              </a:spcBef>
              <a:spcAft>
                <a:spcPts val="0"/>
              </a:spcAft>
              <a:buClr>
                <a:schemeClr val="dk1"/>
              </a:buClr>
              <a:buSzPts val="4400"/>
              <a:buFont typeface="Calibri"/>
              <a:buNone/>
              <a:defRPr/>
            </a:lvl1pPr>
            <a:lvl2pPr lvl="1" algn="l">
              <a:lnSpc>
                <a:spcPct val="100000"/>
              </a:lnSpc>
              <a:spcBef>
                <a:spcPts val="0"/>
              </a:spcBef>
              <a:spcAft>
                <a:spcPts val="0"/>
              </a:spcAft>
              <a:buSzPts val="1400"/>
              <a:buNone/>
              <a:defRPr/>
            </a:lvl2pPr>
            <a:lvl3pPr lvl="2" algn="l">
              <a:lnSpc>
                <a:spcPct val="100000"/>
              </a:lnSpc>
              <a:spcBef>
                <a:spcPts val="0"/>
              </a:spcBef>
              <a:spcAft>
                <a:spcPts val="0"/>
              </a:spcAft>
              <a:buSzPts val="1400"/>
              <a:buNone/>
              <a:defRPr/>
            </a:lvl3pPr>
            <a:lvl4pPr lvl="3" algn="l">
              <a:lnSpc>
                <a:spcPct val="100000"/>
              </a:lnSpc>
              <a:spcBef>
                <a:spcPts val="0"/>
              </a:spcBef>
              <a:spcAft>
                <a:spcPts val="0"/>
              </a:spcAft>
              <a:buSzPts val="1400"/>
              <a:buNone/>
              <a:defRPr/>
            </a:lvl4pPr>
            <a:lvl5pPr lvl="4" algn="l">
              <a:lnSpc>
                <a:spcPct val="100000"/>
              </a:lnSpc>
              <a:spcBef>
                <a:spcPts val="0"/>
              </a:spcBef>
              <a:spcAft>
                <a:spcPts val="0"/>
              </a:spcAft>
              <a:buSzPts val="1400"/>
              <a:buNone/>
              <a:defRPr/>
            </a:lvl5pPr>
            <a:lvl6pPr lvl="5" algn="l">
              <a:lnSpc>
                <a:spcPct val="100000"/>
              </a:lnSpc>
              <a:spcBef>
                <a:spcPts val="0"/>
              </a:spcBef>
              <a:spcAft>
                <a:spcPts val="0"/>
              </a:spcAft>
              <a:buSzPts val="1400"/>
              <a:buNone/>
              <a:defRPr/>
            </a:lvl6pPr>
            <a:lvl7pPr lvl="6" algn="l">
              <a:lnSpc>
                <a:spcPct val="100000"/>
              </a:lnSpc>
              <a:spcBef>
                <a:spcPts val="0"/>
              </a:spcBef>
              <a:spcAft>
                <a:spcPts val="0"/>
              </a:spcAft>
              <a:buSzPts val="1400"/>
              <a:buNone/>
              <a:defRPr/>
            </a:lvl7pPr>
            <a:lvl8pPr lvl="7" algn="l">
              <a:lnSpc>
                <a:spcPct val="100000"/>
              </a:lnSpc>
              <a:spcBef>
                <a:spcPts val="0"/>
              </a:spcBef>
              <a:spcAft>
                <a:spcPts val="0"/>
              </a:spcAft>
              <a:buSzPts val="1400"/>
              <a:buNone/>
              <a:defRPr/>
            </a:lvl8pPr>
            <a:lvl9pPr lvl="8" algn="l">
              <a:lnSpc>
                <a:spcPct val="100000"/>
              </a:lnSpc>
              <a:spcBef>
                <a:spcPts val="0"/>
              </a:spcBef>
              <a:spcAft>
                <a:spcPts val="0"/>
              </a:spcAft>
              <a:buSzPts val="1400"/>
              <a:buNone/>
              <a:defRPr/>
            </a:lvl9pPr>
          </a:lstStyle>
          <a:p>
            <a:endParaRPr/>
          </a:p>
        </p:txBody>
      </p:sp>
      <p:sp>
        <p:nvSpPr>
          <p:cNvPr id="59" name="Google Shape;59;p40"/>
          <p:cNvSpPr txBox="1">
            <a:spLocks noGrp="1"/>
          </p:cNvSpPr>
          <p:nvPr>
            <p:ph type="body" idx="1"/>
          </p:nvPr>
        </p:nvSpPr>
        <p:spPr>
          <a:xfrm>
            <a:off x="921475" y="2741817"/>
            <a:ext cx="5080400" cy="2634200"/>
          </a:xfrm>
          <a:prstGeom prst="rect">
            <a:avLst/>
          </a:prstGeom>
          <a:noFill/>
          <a:ln>
            <a:noFill/>
          </a:ln>
        </p:spPr>
        <p:txBody>
          <a:bodyPr spcFirstLastPara="1" wrap="square" lIns="91425" tIns="45700" rIns="91425" bIns="45700" numCol="1" anchor="t" anchorCtr="0">
            <a:normAutofit/>
          </a:bodyPr>
          <a:lstStyle>
            <a:lvl1pPr marL="304815" lvl="0" indent="-254013" algn="l">
              <a:lnSpc>
                <a:spcPct val="100000"/>
              </a:lnSpc>
              <a:spcBef>
                <a:spcPts val="320"/>
              </a:spcBef>
              <a:spcAft>
                <a:spcPts val="0"/>
              </a:spcAft>
              <a:buClr>
                <a:schemeClr val="dk1"/>
              </a:buClr>
              <a:buSzPts val="2400"/>
              <a:buFont typeface="Montserrat"/>
              <a:buChar char="•"/>
              <a:defRPr>
                <a:latin typeface="Montserrat"/>
                <a:ea typeface="Montserrat"/>
                <a:cs typeface="Montserrat"/>
                <a:sym typeface="Montserrat"/>
              </a:defRPr>
            </a:lvl1pPr>
            <a:lvl2pPr marL="609630" lvl="1" indent="-254013" algn="l">
              <a:lnSpc>
                <a:spcPct val="100000"/>
              </a:lnSpc>
              <a:spcBef>
                <a:spcPts val="267"/>
              </a:spcBef>
              <a:spcAft>
                <a:spcPts val="0"/>
              </a:spcAft>
              <a:buClr>
                <a:schemeClr val="dk1"/>
              </a:buClr>
              <a:buSzPts val="2400"/>
              <a:buFont typeface="Montserrat"/>
              <a:buChar char="–"/>
              <a:defRPr>
                <a:latin typeface="Montserrat"/>
                <a:ea typeface="Montserrat"/>
                <a:cs typeface="Montserrat"/>
                <a:sym typeface="Montserrat"/>
              </a:defRPr>
            </a:lvl2pPr>
            <a:lvl3pPr marL="914446" lvl="2" indent="-254013" algn="l">
              <a:lnSpc>
                <a:spcPct val="100000"/>
              </a:lnSpc>
              <a:spcBef>
                <a:spcPts val="240"/>
              </a:spcBef>
              <a:spcAft>
                <a:spcPts val="0"/>
              </a:spcAft>
              <a:buClr>
                <a:schemeClr val="dk1"/>
              </a:buClr>
              <a:buSzPts val="2400"/>
              <a:buFont typeface="Montserrat"/>
              <a:buChar char="•"/>
              <a:defRPr>
                <a:latin typeface="Montserrat"/>
                <a:ea typeface="Montserrat"/>
                <a:cs typeface="Montserrat"/>
                <a:sym typeface="Montserrat"/>
              </a:defRPr>
            </a:lvl3pPr>
            <a:lvl4pPr marL="1219261" lvl="3"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4pPr>
            <a:lvl5pPr marL="1524076" lvl="4"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5pPr>
            <a:lvl6pPr marL="1828891" lvl="5"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6pPr>
            <a:lvl7pPr marL="2133707" lvl="6"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7pPr>
            <a:lvl8pPr marL="2438522" lvl="7"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8pPr>
            <a:lvl9pPr marL="2743337" lvl="8"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9pPr>
          </a:lstStyle>
          <a:p>
            <a:endParaRPr/>
          </a:p>
        </p:txBody>
      </p:sp>
      <p:sp>
        <p:nvSpPr>
          <p:cNvPr id="60" name="Google Shape;60;p40"/>
          <p:cNvSpPr txBox="1">
            <a:spLocks noGrp="1"/>
          </p:cNvSpPr>
          <p:nvPr>
            <p:ph type="body" idx="2"/>
          </p:nvPr>
        </p:nvSpPr>
        <p:spPr>
          <a:xfrm>
            <a:off x="6187718" y="2741817"/>
            <a:ext cx="5082800" cy="2634200"/>
          </a:xfrm>
          <a:prstGeom prst="rect">
            <a:avLst/>
          </a:prstGeom>
          <a:noFill/>
          <a:ln>
            <a:noFill/>
          </a:ln>
        </p:spPr>
        <p:txBody>
          <a:bodyPr spcFirstLastPara="1" wrap="square" lIns="91425" tIns="45700" rIns="91425" bIns="45700" numCol="1" anchor="t" anchorCtr="0">
            <a:normAutofit/>
          </a:bodyPr>
          <a:lstStyle>
            <a:lvl1pPr marL="304815" lvl="0" indent="-254013" algn="l">
              <a:lnSpc>
                <a:spcPct val="100000"/>
              </a:lnSpc>
              <a:spcBef>
                <a:spcPts val="320"/>
              </a:spcBef>
              <a:spcAft>
                <a:spcPts val="0"/>
              </a:spcAft>
              <a:buClr>
                <a:schemeClr val="dk1"/>
              </a:buClr>
              <a:buSzPts val="2400"/>
              <a:buFont typeface="Montserrat"/>
              <a:buChar char="•"/>
              <a:defRPr>
                <a:latin typeface="Montserrat"/>
                <a:ea typeface="Montserrat"/>
                <a:cs typeface="Montserrat"/>
                <a:sym typeface="Montserrat"/>
              </a:defRPr>
            </a:lvl1pPr>
            <a:lvl2pPr marL="609630" lvl="1" indent="-254013" algn="l">
              <a:lnSpc>
                <a:spcPct val="100000"/>
              </a:lnSpc>
              <a:spcBef>
                <a:spcPts val="267"/>
              </a:spcBef>
              <a:spcAft>
                <a:spcPts val="0"/>
              </a:spcAft>
              <a:buClr>
                <a:schemeClr val="dk1"/>
              </a:buClr>
              <a:buSzPts val="2400"/>
              <a:buFont typeface="Montserrat"/>
              <a:buChar char="–"/>
              <a:defRPr>
                <a:latin typeface="Montserrat"/>
                <a:ea typeface="Montserrat"/>
                <a:cs typeface="Montserrat"/>
                <a:sym typeface="Montserrat"/>
              </a:defRPr>
            </a:lvl2pPr>
            <a:lvl3pPr marL="914446" lvl="2" indent="-254013" algn="l">
              <a:lnSpc>
                <a:spcPct val="100000"/>
              </a:lnSpc>
              <a:spcBef>
                <a:spcPts val="240"/>
              </a:spcBef>
              <a:spcAft>
                <a:spcPts val="0"/>
              </a:spcAft>
              <a:buClr>
                <a:schemeClr val="dk1"/>
              </a:buClr>
              <a:buSzPts val="2400"/>
              <a:buFont typeface="Montserrat"/>
              <a:buChar char="•"/>
              <a:defRPr>
                <a:latin typeface="Montserrat"/>
                <a:ea typeface="Montserrat"/>
                <a:cs typeface="Montserrat"/>
                <a:sym typeface="Montserrat"/>
              </a:defRPr>
            </a:lvl3pPr>
            <a:lvl4pPr marL="1219261" lvl="3"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4pPr>
            <a:lvl5pPr marL="1524076" lvl="4"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5pPr>
            <a:lvl6pPr marL="1828891" lvl="5"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6pPr>
            <a:lvl7pPr marL="2133707" lvl="6"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7pPr>
            <a:lvl8pPr marL="2438522" lvl="7"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8pPr>
            <a:lvl9pPr marL="2743337" lvl="8" indent="-254013" algn="l">
              <a:lnSpc>
                <a:spcPct val="100000"/>
              </a:lnSpc>
              <a:spcBef>
                <a:spcPts val="213"/>
              </a:spcBef>
              <a:spcAft>
                <a:spcPts val="0"/>
              </a:spcAft>
              <a:buClr>
                <a:schemeClr val="dk1"/>
              </a:buClr>
              <a:buSzPts val="2400"/>
              <a:buFont typeface="Montserrat"/>
              <a:buChar char="•"/>
              <a:defRPr>
                <a:latin typeface="Montserrat"/>
                <a:ea typeface="Montserrat"/>
                <a:cs typeface="Montserrat"/>
                <a:sym typeface="Montserrat"/>
              </a:defRPr>
            </a:lvl9pPr>
          </a:lstStyle>
          <a:p>
            <a:endParaRPr/>
          </a:p>
        </p:txBody>
      </p:sp>
      <p:pic>
        <p:nvPicPr>
          <p:cNvPr id="61" name="Google Shape;61;p40"/>
          <p:cNvPicPr preferRelativeResize="0"/>
          <p:nvPr/>
        </p:nvPicPr>
        <p:blipFill rotWithShape="1">
          <a:blip r:embed="rId2">
            <a:alphaModFix/>
          </a:blip>
          <a:srcRect/>
          <a:stretch/>
        </p:blipFill>
        <p:spPr>
          <a:xfrm>
            <a:off x="7647182" y="2946826"/>
            <a:ext cx="6707853" cy="6858001"/>
          </a:xfrm>
          <a:prstGeom prst="rect">
            <a:avLst/>
          </a:prstGeom>
          <a:noFill/>
          <a:ln>
            <a:noFill/>
          </a:ln>
        </p:spPr>
      </p:pic>
      <p:pic>
        <p:nvPicPr>
          <p:cNvPr id="62" name="Google Shape;62;p40"/>
          <p:cNvPicPr preferRelativeResize="0"/>
          <p:nvPr/>
        </p:nvPicPr>
        <p:blipFill rotWithShape="1">
          <a:blip r:embed="rId3">
            <a:alphaModFix/>
          </a:blip>
          <a:srcRect/>
          <a:stretch/>
        </p:blipFill>
        <p:spPr>
          <a:xfrm>
            <a:off x="7070159" y="-4923350"/>
            <a:ext cx="9724184" cy="9657717"/>
          </a:xfrm>
          <a:prstGeom prst="rect">
            <a:avLst/>
          </a:prstGeom>
          <a:noFill/>
          <a:ln>
            <a:noFill/>
          </a:ln>
        </p:spPr>
      </p:pic>
      <p:grpSp>
        <p:nvGrpSpPr>
          <p:cNvPr id="63" name="Google Shape;63;p40"/>
          <p:cNvGrpSpPr/>
          <p:nvPr/>
        </p:nvGrpSpPr>
        <p:grpSpPr>
          <a:xfrm>
            <a:off x="10868051" y="4734369"/>
            <a:ext cx="855445" cy="855445"/>
            <a:chOff x="0" y="0"/>
            <a:chExt cx="812800" cy="812800"/>
          </a:xfrm>
        </p:grpSpPr>
        <p:sp>
          <p:nvSpPr>
            <p:cNvPr id="64" name="Google Shape;64;p40"/>
            <p:cNvSpPr/>
            <p:nvPr/>
          </p:nvSpPr>
          <p:spPr>
            <a:xfrm>
              <a:off x="0" y="0"/>
              <a:ext cx="812800" cy="812800"/>
            </a:xfrm>
            <a:custGeom>
              <a:avLst/>
              <a:gdLst/>
              <a:ahLst/>
              <a:cxnLst/>
              <a:rect l="l" t="t" r="r" b="b"/>
              <a:pathLst>
                <a:path w="812800" h="812800" extrusionOk="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solidFill>
              <a:srgbClr val="000000">
                <a:alpha val="0"/>
              </a:srgbClr>
            </a:solidFill>
            <a:ln w="76200" cap="sq" cmpd="sng">
              <a:solidFill>
                <a:srgbClr val="FFFFFF"/>
              </a:solidFill>
              <a:prstDash val="solid"/>
              <a:miter lim="8000"/>
              <a:headEnd type="none" w="sm" len="sm"/>
              <a:tailEnd type="none" w="sm" len="sm"/>
            </a:ln>
          </p:spPr>
          <p:txBody>
            <a:bodyPr spcFirstLastPara="1" wrap="square" lIns="91425" tIns="91425" rIns="91425" bIns="91425" numCol="1" anchor="ctr" anchorCtr="0">
              <a:noAutofit/>
            </a:bodyPr>
            <a:lstStyle/>
            <a:p>
              <a:pPr marL="0" marR="0" lvl="0" indent="0" algn="l" rtl="0">
                <a:lnSpc>
                  <a:spcPct val="100000"/>
                </a:lnSpc>
                <a:spcBef>
                  <a:spcPts val="0"/>
                </a:spcBef>
                <a:spcAft>
                  <a:spcPts val="0"/>
                </a:spcAft>
                <a:buClr>
                  <a:srgbClr val="000000"/>
                </a:buClr>
                <a:buSzPts val="1400"/>
                <a:buFont typeface="Arial"/>
                <a:buNone/>
              </a:pPr>
              <a:endParaRPr sz="933" b="0" i="0" u="none" strike="noStrike" cap="none">
                <a:solidFill>
                  <a:srgbClr val="000000"/>
                </a:solidFill>
                <a:latin typeface="Arial"/>
                <a:ea typeface="Arial"/>
                <a:cs typeface="Arial"/>
                <a:sym typeface="Arial"/>
              </a:endParaRPr>
            </a:p>
          </p:txBody>
        </p:sp>
        <p:sp>
          <p:nvSpPr>
            <p:cNvPr id="65" name="Google Shape;65;p40"/>
            <p:cNvSpPr txBox="1"/>
            <p:nvPr/>
          </p:nvSpPr>
          <p:spPr>
            <a:xfrm>
              <a:off x="76200" y="28575"/>
              <a:ext cx="660300" cy="708000"/>
            </a:xfrm>
            <a:prstGeom prst="rect">
              <a:avLst/>
            </a:prstGeom>
            <a:noFill/>
            <a:ln>
              <a:noFill/>
            </a:ln>
          </p:spPr>
          <p:txBody>
            <a:bodyPr spcFirstLastPara="1" wrap="square" lIns="50800" tIns="50800" rIns="50800" bIns="50800" numCol="1" anchor="ctr" anchorCtr="0">
              <a:noAutofit/>
            </a:bodyPr>
            <a:lstStyle/>
            <a:p>
              <a:pPr marL="0" marR="0" lvl="0" indent="0" algn="ctr" rtl="0">
                <a:lnSpc>
                  <a:spcPct val="186611"/>
                </a:lnSpc>
                <a:spcBef>
                  <a:spcPts val="0"/>
                </a:spcBef>
                <a:spcAft>
                  <a:spcPts val="0"/>
                </a:spcAft>
                <a:buClr>
                  <a:srgbClr val="000000"/>
                </a:buClr>
                <a:buSzPts val="1800"/>
                <a:buFont typeface="Arial"/>
                <a:buNone/>
              </a:pPr>
              <a:endParaRPr sz="1200" b="0" i="0" u="none" strike="noStrike" cap="none">
                <a:solidFill>
                  <a:schemeClr val="dk1"/>
                </a:solidFill>
                <a:latin typeface="Calibri"/>
                <a:ea typeface="Calibri"/>
                <a:cs typeface="Calibri"/>
                <a:sym typeface="Calibri"/>
              </a:endParaRPr>
            </a:p>
          </p:txBody>
        </p:sp>
      </p:grpSp>
      <p:pic>
        <p:nvPicPr>
          <p:cNvPr id="66" name="Google Shape;66;p40"/>
          <p:cNvPicPr preferRelativeResize="0"/>
          <p:nvPr/>
        </p:nvPicPr>
        <p:blipFill rotWithShape="1">
          <a:blip r:embed="rId4">
            <a:alphaModFix/>
          </a:blip>
          <a:srcRect/>
          <a:stretch/>
        </p:blipFill>
        <p:spPr>
          <a:xfrm>
            <a:off x="1080284" y="5479917"/>
            <a:ext cx="855450" cy="623899"/>
          </a:xfrm>
          <a:prstGeom prst="rect">
            <a:avLst/>
          </a:prstGeom>
          <a:noFill/>
          <a:ln>
            <a:noFill/>
          </a:ln>
        </p:spPr>
      </p:pic>
      <p:pic>
        <p:nvPicPr>
          <p:cNvPr id="67" name="Google Shape;67;p40"/>
          <p:cNvPicPr preferRelativeResize="0"/>
          <p:nvPr/>
        </p:nvPicPr>
        <p:blipFill rotWithShape="1">
          <a:blip r:embed="rId5">
            <a:alphaModFix/>
          </a:blip>
          <a:srcRect/>
          <a:stretch/>
        </p:blipFill>
        <p:spPr>
          <a:xfrm>
            <a:off x="10162417" y="6011218"/>
            <a:ext cx="736933" cy="539849"/>
          </a:xfrm>
          <a:prstGeom prst="rect">
            <a:avLst/>
          </a:prstGeom>
          <a:noFill/>
          <a:ln>
            <a:noFill/>
          </a:ln>
        </p:spPr>
      </p:pic>
    </p:spTree>
    <p:extLst>
      <p:ext uri="{BB962C8B-B14F-4D97-AF65-F5344CB8AC3E}">
        <p14:creationId xmlns:p14="http://schemas.microsoft.com/office/powerpoint/2010/main" val="32375264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6E8D03CE-6969-468A-B548-FCF382C51724}" type="datetimeFigureOut">
              <a:rPr lang="en-GB" smtClean="0"/>
              <a:t>24/07/2024</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8E3B8E0F-704B-4B5E-B0AB-007993EC5966}" type="slidenum">
              <a:rPr lang="en-GB" smtClean="0"/>
              <a:t>‹#›</a:t>
            </a:fld>
            <a:endParaRPr lang="en-GB"/>
          </a:p>
        </p:txBody>
      </p:sp>
    </p:spTree>
    <p:extLst>
      <p:ext uri="{BB962C8B-B14F-4D97-AF65-F5344CB8AC3E}">
        <p14:creationId xmlns:p14="http://schemas.microsoft.com/office/powerpoint/2010/main" val="3679475334"/>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britishcouncil.in/study-uk/virtual-fair/university-wales-saint-david" TargetMode="External"/><Relationship Id="rId2" Type="http://schemas.openxmlformats.org/officeDocument/2006/relationships/image" Target="../media/image5.png"/><Relationship Id="rId1" Type="http://schemas.openxmlformats.org/officeDocument/2006/relationships/slideLayout" Target="../slideLayouts/slideLayout1.xml"/><Relationship Id="rId5" Type="http://schemas.openxmlformats.org/officeDocument/2006/relationships/hyperlink" Target="https://lunabranding.co.uk/iconic-brands-coca-cola/" TargetMode="External"/><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hyperlink" Target="https://atracon.es/comida/coca-cola/"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merca20.com/coca-cola-revela-uno-de-sus-mas-grandes-secretos-por-que-es-tan-exitoso-su-merchandising/" TargetMode="External"/><Relationship Id="rId2" Type="http://schemas.openxmlformats.org/officeDocument/2006/relationships/image" Target="../media/image8.jpg"/><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10.png"/></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2.png"/></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notesSlide" Target="../notesSlides/notesSlide5.xml"/><Relationship Id="rId1" Type="http://schemas.openxmlformats.org/officeDocument/2006/relationships/slideLayout" Target="../slideLayouts/slideLayout9.xml"/><Relationship Id="rId4" Type="http://schemas.openxmlformats.org/officeDocument/2006/relationships/hyperlink" Target="https://www.blogartesvisuales.net/identidad-corporativa/4-rasgos-del-diseno-de-marca-en-los-que-coca-cola-es-experta/"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youtube.com/watch?v=acKcNyjOgLU" TargetMode="External"/><Relationship Id="rId2" Type="http://schemas.openxmlformats.org/officeDocument/2006/relationships/image" Target="../media/image18.jpg"/><Relationship Id="rId1" Type="http://schemas.openxmlformats.org/officeDocument/2006/relationships/slideLayout" Target="../slideLayouts/slideLayout9.xml"/></Relationships>
</file>

<file path=ppt/slides/_rels/slide10.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9.jp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hyperlink" Target="https://it.wikiquote.org/wiki/Coca-Cola"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bevnet.com/news/2017/national-amusements-coca-cola-announce-new-partnership" TargetMode="External"/><Relationship Id="rId2" Type="http://schemas.openxmlformats.org/officeDocument/2006/relationships/image" Target="../media/image20.jp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eskipaper.com/coca-cola-logo.html" TargetMode="External"/><Relationship Id="rId2" Type="http://schemas.openxmlformats.org/officeDocument/2006/relationships/image" Target="../media/image21.jpg"/><Relationship Id="rId1" Type="http://schemas.openxmlformats.org/officeDocument/2006/relationships/slideLayout" Target="../slideLayouts/slideLayout8.xml"/></Relationships>
</file>

<file path=ppt/slides/_rels/slide13.xml.rels><?xml version="1.0" encoding="UTF-8" standalone="yes"?>
<Relationships xmlns="http://schemas.openxmlformats.org/package/2006/relationships"><Relationship Id="rId3" Type="http://schemas.openxmlformats.org/officeDocument/2006/relationships/hyperlink" Target="https://pxhere.com/ko/photo/1136732" TargetMode="External"/><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iselancer.net/pestle-analysis-coca-cola-coca-cola-pestle/" TargetMode="External"/><Relationship Id="rId2" Type="http://schemas.openxmlformats.org/officeDocument/2006/relationships/image" Target="../media/image23.gif"/><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3" Type="http://schemas.openxmlformats.org/officeDocument/2006/relationships/hyperlink" Target="https://finance.yahoo.com/news/look-every-company-coca-cola-161040655.html" TargetMode="External"/><Relationship Id="rId2" Type="http://schemas.openxmlformats.org/officeDocument/2006/relationships/image" Target="../media/image24.jpeg"/><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3" Type="http://schemas.openxmlformats.org/officeDocument/2006/relationships/image" Target="../media/image25.jpg"/><Relationship Id="rId2" Type="http://schemas.openxmlformats.org/officeDocument/2006/relationships/notesSlide" Target="../notesSlides/notesSlide7.xml"/><Relationship Id="rId1" Type="http://schemas.openxmlformats.org/officeDocument/2006/relationships/slideLayout" Target="../slideLayouts/slideLayout8.xml"/><Relationship Id="rId4" Type="http://schemas.openxmlformats.org/officeDocument/2006/relationships/hyperlink" Target="https://www.pexels.com/de/foto/coca-cola-getrank-koks-rot-675479/"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iceland.co.uk/p/coca-cola-original-taste-4-x-250ml/72409.html" TargetMode="External"/><Relationship Id="rId2" Type="http://schemas.openxmlformats.org/officeDocument/2006/relationships/image" Target="../media/image26.jpg"/><Relationship Id="rId1" Type="http://schemas.openxmlformats.org/officeDocument/2006/relationships/slideLayout" Target="../slideLayouts/slideLayout8.xml"/></Relationships>
</file>

<file path=ppt/slides/_rels/slide18.xml.rels><?xml version="1.0" encoding="UTF-8" standalone="yes"?>
<Relationships xmlns="http://schemas.openxmlformats.org/package/2006/relationships"><Relationship Id="rId3" Type="http://schemas.openxmlformats.org/officeDocument/2006/relationships/hyperlink" Target="https://logos-world.net/coca-cola-logo/" TargetMode="External"/><Relationship Id="rId2" Type="http://schemas.openxmlformats.org/officeDocument/2006/relationships/image" Target="../media/image27.jpg"/><Relationship Id="rId1" Type="http://schemas.openxmlformats.org/officeDocument/2006/relationships/slideLayout" Target="../slideLayouts/slideLayout9.xml"/></Relationships>
</file>

<file path=ppt/slides/_rels/slide1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8" Type="http://schemas.openxmlformats.org/officeDocument/2006/relationships/image" Target="../media/image33.png"/><Relationship Id="rId3" Type="http://schemas.openxmlformats.org/officeDocument/2006/relationships/image" Target="../media/image29.png"/><Relationship Id="rId7" Type="http://schemas.openxmlformats.org/officeDocument/2006/relationships/image" Target="../media/image32.png"/><Relationship Id="rId2" Type="http://schemas.openxmlformats.org/officeDocument/2006/relationships/notesSlide" Target="../notesSlides/notesSlide9.xml"/><Relationship Id="rId1" Type="http://schemas.openxmlformats.org/officeDocument/2006/relationships/slideLayout" Target="../slideLayouts/slideLayout4.xml"/><Relationship Id="rId6" Type="http://schemas.openxmlformats.org/officeDocument/2006/relationships/hyperlink" Target="http://commons.wikimedia.org/wiki/File:Coca-Cola_logo.svg" TargetMode="External"/><Relationship Id="rId5" Type="http://schemas.openxmlformats.org/officeDocument/2006/relationships/image" Target="../media/image31.png"/><Relationship Id="rId4" Type="http://schemas.openxmlformats.org/officeDocument/2006/relationships/image" Target="../media/image30.png"/></Relationships>
</file>

<file path=ppt/slides/_rels/slide21.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microsoft.com/office/2007/relationships/hdphoto" Target="../media/hdphoto1.wdp"/></Relationships>
</file>

<file path=ppt/slides/_rels/slide22.xml.rels><?xml version="1.0" encoding="UTF-8" standalone="yes"?>
<Relationships xmlns="http://schemas.openxmlformats.org/package/2006/relationships"><Relationship Id="rId3" Type="http://schemas.openxmlformats.org/officeDocument/2006/relationships/image" Target="../media/image35.jp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slideserve.com/ivor-cervantes/procedural-law-to-cyber-crime" TargetMode="Externa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3" Type="http://schemas.openxmlformats.org/officeDocument/2006/relationships/hyperlink" Target="https://www.shiksha.com/" TargetMode="External"/><Relationship Id="rId2" Type="http://schemas.openxmlformats.org/officeDocument/2006/relationships/image" Target="../media/image36.jpeg"/><Relationship Id="rId1" Type="http://schemas.openxmlformats.org/officeDocument/2006/relationships/slideLayout" Target="../slideLayouts/slideLayout2.xml"/><Relationship Id="rId6" Type="http://schemas.openxmlformats.org/officeDocument/2006/relationships/hyperlink" Target="https://creativecommons.org/licenses/by-sa/3.0/" TargetMode="External"/><Relationship Id="rId5" Type="http://schemas.openxmlformats.org/officeDocument/2006/relationships/hyperlink" Target="https://businessmodelanalyst.com/" TargetMode="External"/><Relationship Id="rId4" Type="http://schemas.openxmlformats.org/officeDocument/2006/relationships/hyperlink" Target="https://www.swotandpestle.com/alibaba"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hbr.org/2021/05/how-to-lead-in-the-stakeholder-era" TargetMode="External"/><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86AB52-9BA5-1362-7521-9CFB8838D24D}"/>
              </a:ext>
            </a:extLst>
          </p:cNvPr>
          <p:cNvSpPr>
            <a:spLocks noGrp="1"/>
          </p:cNvSpPr>
          <p:nvPr>
            <p:ph type="ctrTitle"/>
          </p:nvPr>
        </p:nvSpPr>
        <p:spPr>
          <a:xfrm>
            <a:off x="612648" y="1078992"/>
            <a:ext cx="6272784" cy="1536192"/>
          </a:xfrm>
        </p:spPr>
        <p:txBody>
          <a:bodyPr vert="horz" lIns="91440" tIns="45720" rIns="91440" bIns="45720" rtlCol="0" anchor="b">
            <a:normAutofit fontScale="90000"/>
          </a:bodyPr>
          <a:lstStyle/>
          <a:p>
            <a:pPr algn="l"/>
            <a:r>
              <a:rPr lang="en-US" sz="2900" dirty="0"/>
              <a:t>Module name: Introduction to Business</a:t>
            </a:r>
            <a:br>
              <a:rPr lang="en-US" sz="2900" dirty="0"/>
            </a:br>
            <a:r>
              <a:rPr lang="en-US" sz="2900" dirty="0"/>
              <a:t>Module code: LCBB4007</a:t>
            </a:r>
            <a:br>
              <a:rPr lang="en-US" sz="2900" dirty="0"/>
            </a:br>
            <a:r>
              <a:rPr lang="en-US" sz="2900" dirty="0"/>
              <a:t>Assessment 1: Group Presentation</a:t>
            </a:r>
          </a:p>
        </p:txBody>
      </p:sp>
      <p:sp>
        <p:nvSpPr>
          <p:cNvPr id="3" name="Subtitle 2">
            <a:extLst>
              <a:ext uri="{FF2B5EF4-FFF2-40B4-BE49-F238E27FC236}">
                <a16:creationId xmlns:a16="http://schemas.microsoft.com/office/drawing/2014/main" id="{E0B80CB1-3DD8-9E34-3AB3-28A76AAA234D}"/>
              </a:ext>
            </a:extLst>
          </p:cNvPr>
          <p:cNvSpPr>
            <a:spLocks noGrp="1"/>
          </p:cNvSpPr>
          <p:nvPr>
            <p:ph type="subTitle" idx="1"/>
          </p:nvPr>
        </p:nvSpPr>
        <p:spPr>
          <a:xfrm>
            <a:off x="612648" y="3355848"/>
            <a:ext cx="6272784" cy="2825496"/>
          </a:xfrm>
        </p:spPr>
        <p:txBody>
          <a:bodyPr vert="horz" lIns="91440" tIns="45720" rIns="91440" bIns="45720" rtlCol="0">
            <a:noAutofit/>
          </a:bodyPr>
          <a:lstStyle/>
          <a:p>
            <a:pPr algn="l"/>
            <a:r>
              <a:rPr lang="en-US" sz="2000" dirty="0"/>
              <a:t>-  Student name: Adrian </a:t>
            </a:r>
            <a:r>
              <a:rPr lang="en-US" sz="2000" dirty="0" err="1"/>
              <a:t>Mocanu</a:t>
            </a:r>
            <a:r>
              <a:rPr lang="en-US" sz="2000" dirty="0"/>
              <a:t> (2243469)</a:t>
            </a:r>
          </a:p>
          <a:p>
            <a:pPr indent="-228600" algn="l">
              <a:buFont typeface="Arial" panose="020B0604020202020204" pitchFamily="34" charset="0"/>
              <a:buChar char="•"/>
            </a:pPr>
            <a:r>
              <a:rPr lang="en-US" sz="2000" dirty="0"/>
              <a:t>Student name: Maria Madalina Cristina (2332530)</a:t>
            </a:r>
          </a:p>
          <a:p>
            <a:pPr indent="-228600" algn="l">
              <a:buFont typeface="Arial" panose="020B0604020202020204" pitchFamily="34" charset="0"/>
              <a:buChar char="•"/>
            </a:pPr>
            <a:r>
              <a:rPr lang="en-US" sz="2000" dirty="0"/>
              <a:t>Student name: Grigore Mihaela (2335484)</a:t>
            </a:r>
          </a:p>
          <a:p>
            <a:pPr indent="-228600" algn="l">
              <a:buFont typeface="Arial" panose="020B0604020202020204" pitchFamily="34" charset="0"/>
              <a:buChar char="•"/>
            </a:pPr>
            <a:r>
              <a:rPr lang="en-US" sz="2000" dirty="0"/>
              <a:t>Student name: Bushra </a:t>
            </a:r>
            <a:r>
              <a:rPr lang="en-US" sz="2000" dirty="0" err="1"/>
              <a:t>Naila</a:t>
            </a:r>
            <a:r>
              <a:rPr lang="en-US" sz="2000" dirty="0"/>
              <a:t> (2337327)</a:t>
            </a:r>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Lecturer: Dr. Laila </a:t>
            </a:r>
            <a:r>
              <a:rPr lang="en-US" sz="2000" dirty="0" err="1"/>
              <a:t>Maazouz</a:t>
            </a: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endParaRPr lang="en-US" sz="2000" dirty="0"/>
          </a:p>
          <a:p>
            <a:pPr indent="-228600" algn="l">
              <a:buFont typeface="Arial" panose="020B0604020202020204" pitchFamily="34" charset="0"/>
              <a:buChar char="•"/>
            </a:pPr>
            <a:r>
              <a:rPr lang="en-US" sz="2000" dirty="0"/>
              <a:t>Lecture s name: Dr. Laila </a:t>
            </a:r>
            <a:r>
              <a:rPr lang="en-US" sz="2000" dirty="0" err="1"/>
              <a:t>Maazouz</a:t>
            </a:r>
            <a:endParaRPr lang="en-US" sz="2000" dirty="0"/>
          </a:p>
        </p:txBody>
      </p:sp>
      <p:pic>
        <p:nvPicPr>
          <p:cNvPr id="5" name="Picture 4" descr="A close-up of a logo&#10;&#10;Description automatically generated">
            <a:extLst>
              <a:ext uri="{FF2B5EF4-FFF2-40B4-BE49-F238E27FC236}">
                <a16:creationId xmlns:a16="http://schemas.microsoft.com/office/drawing/2014/main" id="{C17D2527-3EDA-04F4-3A28-CAE23F06D40A}"/>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684008" y="559007"/>
            <a:ext cx="4229773" cy="2379247"/>
          </a:xfrm>
          <a:prstGeom prst="rect">
            <a:avLst/>
          </a:prstGeom>
        </p:spPr>
      </p:pic>
      <p:pic>
        <p:nvPicPr>
          <p:cNvPr id="6" name="Picture 5" descr="A group of soda cans&#10;&#10;Description automatically generated">
            <a:extLst>
              <a:ext uri="{FF2B5EF4-FFF2-40B4-BE49-F238E27FC236}">
                <a16:creationId xmlns:a16="http://schemas.microsoft.com/office/drawing/2014/main" id="{05CA789E-2C97-E875-55BD-323AAD761BB1}"/>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7684008" y="3571526"/>
            <a:ext cx="4229773" cy="2379247"/>
          </a:xfrm>
          <a:prstGeom prst="rect">
            <a:avLst/>
          </a:prstGeom>
        </p:spPr>
      </p:pic>
    </p:spTree>
    <p:extLst>
      <p:ext uri="{BB962C8B-B14F-4D97-AF65-F5344CB8AC3E}">
        <p14:creationId xmlns:p14="http://schemas.microsoft.com/office/powerpoint/2010/main" val="29934435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8557CF-C846-E2A8-B821-00776C34B857}"/>
              </a:ext>
            </a:extLst>
          </p:cNvPr>
          <p:cNvSpPr>
            <a:spLocks noGrp="1"/>
          </p:cNvSpPr>
          <p:nvPr>
            <p:ph type="title"/>
          </p:nvPr>
        </p:nvSpPr>
        <p:spPr>
          <a:xfrm>
            <a:off x="677334" y="609600"/>
            <a:ext cx="8596668" cy="1034585"/>
          </a:xfrm>
        </p:spPr>
        <p:txBody>
          <a:bodyPr/>
          <a:lstStyle/>
          <a:p>
            <a:r>
              <a:rPr lang="en-GB" dirty="0"/>
              <a:t>                  Table  of contents</a:t>
            </a:r>
          </a:p>
        </p:txBody>
      </p:sp>
      <p:sp>
        <p:nvSpPr>
          <p:cNvPr id="3" name="Content Placeholder 2">
            <a:extLst>
              <a:ext uri="{FF2B5EF4-FFF2-40B4-BE49-F238E27FC236}">
                <a16:creationId xmlns:a16="http://schemas.microsoft.com/office/drawing/2014/main" id="{C93EA0C7-B222-C6ED-9B91-B3A0FA45FBBA}"/>
              </a:ext>
            </a:extLst>
          </p:cNvPr>
          <p:cNvSpPr>
            <a:spLocks noGrp="1"/>
          </p:cNvSpPr>
          <p:nvPr>
            <p:ph idx="1"/>
          </p:nvPr>
        </p:nvSpPr>
        <p:spPr>
          <a:xfrm>
            <a:off x="677334" y="1884556"/>
            <a:ext cx="8596668" cy="4783873"/>
          </a:xfrm>
        </p:spPr>
        <p:txBody>
          <a:bodyPr/>
          <a:lstStyle/>
          <a:p>
            <a:pPr marL="0" indent="0">
              <a:buNone/>
            </a:pPr>
            <a:endParaRPr lang="en-GB" dirty="0"/>
          </a:p>
          <a:p>
            <a:r>
              <a:rPr lang="en-GB" dirty="0"/>
              <a:t>Table of content……………………………………………………….. 2</a:t>
            </a:r>
          </a:p>
          <a:p>
            <a:r>
              <a:rPr lang="en-GB" dirty="0"/>
              <a:t>Overview of Coca-Cola company………………………………. 3-4 </a:t>
            </a:r>
          </a:p>
          <a:p>
            <a:r>
              <a:rPr lang="en-GB" dirty="0"/>
              <a:t>The Coca-Cola structure, size, and function……………  5-7</a:t>
            </a:r>
          </a:p>
          <a:p>
            <a:r>
              <a:rPr lang="en-GB" dirty="0"/>
              <a:t>The internal and external environment…………………… 8-9</a:t>
            </a:r>
          </a:p>
          <a:p>
            <a:r>
              <a:rPr lang="en-GB" dirty="0"/>
              <a:t>SWOT Analysis for Coca-Cola company…………………….. 10-11</a:t>
            </a:r>
          </a:p>
          <a:p>
            <a:r>
              <a:rPr lang="en-GB" dirty="0"/>
              <a:t>PESTLE Analysis for Coca-Cola company…………………… 12-18</a:t>
            </a:r>
          </a:p>
          <a:p>
            <a:r>
              <a:rPr lang="en-GB" dirty="0"/>
              <a:t>The company stakeholders……………………………………….. 19-20</a:t>
            </a:r>
          </a:p>
          <a:p>
            <a:r>
              <a:rPr lang="en-GB" dirty="0"/>
              <a:t>Conclusion…………………………………………………………………. 21</a:t>
            </a:r>
          </a:p>
          <a:p>
            <a:r>
              <a:rPr lang="en-GB" dirty="0"/>
              <a:t>References………………………………………………………......... 23-25</a:t>
            </a:r>
          </a:p>
          <a:p>
            <a:endParaRPr lang="en-GB" dirty="0"/>
          </a:p>
          <a:p>
            <a:endParaRPr lang="en-GB" dirty="0"/>
          </a:p>
        </p:txBody>
      </p:sp>
      <p:pic>
        <p:nvPicPr>
          <p:cNvPr id="6" name="Picture 5" descr="A glass bottle and a glass of soda&#10;&#10;Description automatically generated">
            <a:extLst>
              <a:ext uri="{FF2B5EF4-FFF2-40B4-BE49-F238E27FC236}">
                <a16:creationId xmlns:a16="http://schemas.microsoft.com/office/drawing/2014/main" id="{EB917954-90B2-1567-B3B8-2B1A255C247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727795" y="1193180"/>
            <a:ext cx="4237464" cy="4605454"/>
          </a:xfrm>
          <a:prstGeom prst="rect">
            <a:avLst/>
          </a:prstGeom>
        </p:spPr>
      </p:pic>
    </p:spTree>
    <p:extLst>
      <p:ext uri="{BB962C8B-B14F-4D97-AF65-F5344CB8AC3E}">
        <p14:creationId xmlns:p14="http://schemas.microsoft.com/office/powerpoint/2010/main" val="28078845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16DFF9-615F-116E-D85F-39CEE689CA63}"/>
              </a:ext>
            </a:extLst>
          </p:cNvPr>
          <p:cNvSpPr>
            <a:spLocks noGrp="1"/>
          </p:cNvSpPr>
          <p:nvPr>
            <p:ph type="title"/>
          </p:nvPr>
        </p:nvSpPr>
        <p:spPr/>
        <p:txBody>
          <a:bodyPr>
            <a:normAutofit/>
          </a:bodyPr>
          <a:lstStyle/>
          <a:p>
            <a:r>
              <a:rPr lang="en-GB" dirty="0"/>
              <a:t>         Me</a:t>
            </a:r>
          </a:p>
        </p:txBody>
      </p:sp>
      <p:sp>
        <p:nvSpPr>
          <p:cNvPr id="3" name="Text Placeholder 2">
            <a:extLst>
              <a:ext uri="{FF2B5EF4-FFF2-40B4-BE49-F238E27FC236}">
                <a16:creationId xmlns:a16="http://schemas.microsoft.com/office/drawing/2014/main" id="{94D06406-09C6-FDEA-D5F2-2806FD59935F}"/>
              </a:ext>
            </a:extLst>
          </p:cNvPr>
          <p:cNvSpPr>
            <a:spLocks noGrp="1"/>
          </p:cNvSpPr>
          <p:nvPr>
            <p:ph type="body" idx="1"/>
          </p:nvPr>
        </p:nvSpPr>
        <p:spPr/>
        <p:txBody>
          <a:bodyPr>
            <a:normAutofit lnSpcReduction="10000"/>
          </a:bodyPr>
          <a:lstStyle/>
          <a:p>
            <a:pPr marL="50803" indent="0">
              <a:buNone/>
            </a:pPr>
            <a:r>
              <a:rPr lang="en-GB" sz="1867" dirty="0"/>
              <a:t>Maria Madalina Cristina</a:t>
            </a:r>
          </a:p>
          <a:p>
            <a:pPr marL="50803" indent="0">
              <a:buNone/>
            </a:pPr>
            <a:r>
              <a:rPr lang="en-GB" sz="1867" dirty="0"/>
              <a:t>I.D. Number:: 2332530</a:t>
            </a:r>
          </a:p>
          <a:p>
            <a:pPr marL="50803" indent="0">
              <a:buNone/>
            </a:pPr>
            <a:r>
              <a:rPr lang="en-GB" sz="1867" dirty="0"/>
              <a:t>               Now</a:t>
            </a:r>
          </a:p>
          <a:p>
            <a:pPr marL="50803" indent="0">
              <a:buNone/>
            </a:pPr>
            <a:r>
              <a:rPr lang="en-GB" sz="1867" dirty="0"/>
              <a:t>     I am Presenting here</a:t>
            </a:r>
          </a:p>
          <a:p>
            <a:pPr marL="50803" indent="0">
              <a:buNone/>
            </a:pPr>
            <a:r>
              <a:rPr lang="en-GB" sz="1867" dirty="0"/>
              <a:t>Overview of Coca-Cola company</a:t>
            </a:r>
          </a:p>
          <a:p>
            <a:pPr marL="50803" indent="0">
              <a:buNone/>
            </a:pPr>
            <a:r>
              <a:rPr lang="en-GB" sz="1867" dirty="0"/>
              <a:t>                 And</a:t>
            </a:r>
          </a:p>
          <a:p>
            <a:pPr marL="50803" indent="0">
              <a:buNone/>
            </a:pPr>
            <a:r>
              <a:rPr lang="en-GB" sz="1867" dirty="0"/>
              <a:t>The Coca-Cola structure, size, and function</a:t>
            </a:r>
          </a:p>
        </p:txBody>
      </p:sp>
      <p:sp>
        <p:nvSpPr>
          <p:cNvPr id="4" name="Text Placeholder 3">
            <a:extLst>
              <a:ext uri="{FF2B5EF4-FFF2-40B4-BE49-F238E27FC236}">
                <a16:creationId xmlns:a16="http://schemas.microsoft.com/office/drawing/2014/main" id="{4E9569A7-D8E4-818D-8945-F19CE1203306}"/>
              </a:ext>
            </a:extLst>
          </p:cNvPr>
          <p:cNvSpPr>
            <a:spLocks noGrp="1"/>
          </p:cNvSpPr>
          <p:nvPr>
            <p:ph type="body" idx="2"/>
          </p:nvPr>
        </p:nvSpPr>
        <p:spPr/>
        <p:txBody>
          <a:bodyPr/>
          <a:lstStyle/>
          <a:p>
            <a:endParaRPr lang="en-GB"/>
          </a:p>
        </p:txBody>
      </p:sp>
      <p:pic>
        <p:nvPicPr>
          <p:cNvPr id="6" name="Picture 5" descr="A close-up of a sign&#10;&#10;Description automatically generated">
            <a:extLst>
              <a:ext uri="{FF2B5EF4-FFF2-40B4-BE49-F238E27FC236}">
                <a16:creationId xmlns:a16="http://schemas.microsoft.com/office/drawing/2014/main" id="{1E6E88F7-732D-9C07-7659-27298974D25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187718" y="1646967"/>
            <a:ext cx="5268643" cy="4648000"/>
          </a:xfrm>
          <a:prstGeom prst="rect">
            <a:avLst/>
          </a:prstGeom>
        </p:spPr>
      </p:pic>
    </p:spTree>
    <p:extLst>
      <p:ext uri="{BB962C8B-B14F-4D97-AF65-F5344CB8AC3E}">
        <p14:creationId xmlns:p14="http://schemas.microsoft.com/office/powerpoint/2010/main" val="23951860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380"/>
        <p:cNvGrpSpPr/>
        <p:nvPr/>
      </p:nvGrpSpPr>
      <p:grpSpPr>
        <a:xfrm>
          <a:off x="0" y="0"/>
          <a:ext cx="0" cy="0"/>
          <a:chOff x="0" y="0"/>
          <a:chExt cx="0" cy="0"/>
        </a:xfrm>
      </p:grpSpPr>
      <p:sp>
        <p:nvSpPr>
          <p:cNvPr id="381" name="Google Shape;381;p3"/>
          <p:cNvSpPr txBox="1"/>
          <p:nvPr/>
        </p:nvSpPr>
        <p:spPr>
          <a:xfrm>
            <a:off x="9325277" y="1669395"/>
            <a:ext cx="10098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W</a:t>
            </a:r>
            <a:endParaRPr sz="933">
              <a:solidFill>
                <a:srgbClr val="000000"/>
              </a:solidFill>
              <a:latin typeface="Arial"/>
              <a:ea typeface="Arial"/>
              <a:cs typeface="Arial"/>
              <a:sym typeface="Arial"/>
            </a:endParaRPr>
          </a:p>
        </p:txBody>
      </p:sp>
      <p:sp>
        <p:nvSpPr>
          <p:cNvPr id="382" name="Google Shape;382;p3"/>
          <p:cNvSpPr txBox="1"/>
          <p:nvPr/>
        </p:nvSpPr>
        <p:spPr>
          <a:xfrm>
            <a:off x="7129317" y="3919287"/>
            <a:ext cx="8484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O</a:t>
            </a:r>
            <a:endParaRPr sz="933">
              <a:solidFill>
                <a:srgbClr val="000000"/>
              </a:solidFill>
              <a:latin typeface="Arial"/>
              <a:ea typeface="Arial"/>
              <a:cs typeface="Arial"/>
              <a:sym typeface="Arial"/>
            </a:endParaRPr>
          </a:p>
        </p:txBody>
      </p:sp>
      <p:sp>
        <p:nvSpPr>
          <p:cNvPr id="383" name="Google Shape;383;p3"/>
          <p:cNvSpPr txBox="1"/>
          <p:nvPr/>
        </p:nvSpPr>
        <p:spPr>
          <a:xfrm>
            <a:off x="9569620" y="3931987"/>
            <a:ext cx="5720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T</a:t>
            </a:r>
            <a:endParaRPr sz="933">
              <a:solidFill>
                <a:srgbClr val="000000"/>
              </a:solidFill>
              <a:latin typeface="Arial"/>
              <a:ea typeface="Arial"/>
              <a:cs typeface="Arial"/>
              <a:sym typeface="Arial"/>
            </a:endParaRPr>
          </a:p>
        </p:txBody>
      </p:sp>
      <p:sp>
        <p:nvSpPr>
          <p:cNvPr id="384" name="Google Shape;384;p3"/>
          <p:cNvSpPr txBox="1"/>
          <p:nvPr/>
        </p:nvSpPr>
        <p:spPr>
          <a:xfrm>
            <a:off x="321017" y="1000900"/>
            <a:ext cx="9248600" cy="4856200"/>
          </a:xfrm>
          <a:prstGeom prst="rect">
            <a:avLst/>
          </a:prstGeom>
          <a:noFill/>
          <a:ln>
            <a:noFill/>
          </a:ln>
        </p:spPr>
        <p:txBody>
          <a:bodyPr spcFirstLastPara="1" wrap="square" lIns="60950" tIns="60950" rIns="60950" bIns="60950" numCol="1" anchor="t" anchorCtr="0">
            <a:noAutofit/>
          </a:bodyPr>
          <a:lstStyle/>
          <a:p>
            <a:pPr marL="304815" indent="-270947" algn="just">
              <a:lnSpc>
                <a:spcPct val="200000"/>
              </a:lnSpc>
              <a:buClr>
                <a:schemeClr val="dk1"/>
              </a:buClr>
              <a:buSzPts val="2800"/>
              <a:buFont typeface="Cabin"/>
              <a:buChar char="●"/>
            </a:pPr>
            <a:r>
              <a:rPr lang="en-US" sz="1867">
                <a:solidFill>
                  <a:schemeClr val="dk1"/>
                </a:solidFill>
                <a:latin typeface="Cabin"/>
                <a:ea typeface="Cabin"/>
                <a:cs typeface="Cabin"/>
                <a:sym typeface="Cabin"/>
              </a:rPr>
              <a:t>Coca Cola established in 1886 is an international beverage leader (Coca-cola.com, 2024). </a:t>
            </a:r>
            <a:endParaRPr sz="1867">
              <a:solidFill>
                <a:schemeClr val="dk1"/>
              </a:solidFill>
              <a:latin typeface="Cabin"/>
              <a:ea typeface="Cabin"/>
              <a:cs typeface="Cabin"/>
              <a:sym typeface="Cabin"/>
            </a:endParaRPr>
          </a:p>
          <a:p>
            <a:pPr marL="304815" indent="-270947" algn="just">
              <a:lnSpc>
                <a:spcPct val="200000"/>
              </a:lnSpc>
              <a:buClr>
                <a:schemeClr val="dk1"/>
              </a:buClr>
              <a:buSzPts val="2800"/>
              <a:buFont typeface="Cabin"/>
              <a:buChar char="●"/>
            </a:pPr>
            <a:r>
              <a:rPr lang="en-US" sz="1867">
                <a:solidFill>
                  <a:schemeClr val="dk1"/>
                </a:solidFill>
                <a:latin typeface="Cabin"/>
                <a:ea typeface="Cabin"/>
                <a:cs typeface="Cabin"/>
                <a:sym typeface="Cabin"/>
              </a:rPr>
              <a:t>The headquarters of Coca-Cola is located in Georgia.</a:t>
            </a:r>
            <a:endParaRPr sz="1867">
              <a:solidFill>
                <a:schemeClr val="dk1"/>
              </a:solidFill>
              <a:latin typeface="Cabin"/>
              <a:ea typeface="Cabin"/>
              <a:cs typeface="Cabin"/>
              <a:sym typeface="Cabin"/>
            </a:endParaRPr>
          </a:p>
          <a:p>
            <a:pPr marL="304815" indent="-270947" algn="just">
              <a:lnSpc>
                <a:spcPct val="200000"/>
              </a:lnSpc>
              <a:buClr>
                <a:schemeClr val="dk1"/>
              </a:buClr>
              <a:buSzPts val="2800"/>
              <a:buFont typeface="Cabin"/>
              <a:buChar char="●"/>
            </a:pPr>
            <a:r>
              <a:rPr lang="en-US" sz="1867">
                <a:solidFill>
                  <a:schemeClr val="dk1"/>
                </a:solidFill>
                <a:latin typeface="Cabin"/>
                <a:ea typeface="Cabin"/>
                <a:cs typeface="Cabin"/>
                <a:sym typeface="Cabin"/>
              </a:rPr>
              <a:t>The company offer more than 200 brands across 200 countries (The Coca-Cola Company, 2023).</a:t>
            </a:r>
            <a:endParaRPr sz="1867">
              <a:solidFill>
                <a:schemeClr val="dk1"/>
              </a:solidFill>
              <a:latin typeface="Cabin"/>
              <a:ea typeface="Cabin"/>
              <a:cs typeface="Cabin"/>
              <a:sym typeface="Cabin"/>
            </a:endParaRPr>
          </a:p>
          <a:p>
            <a:pPr marL="304815" indent="-270947" algn="just">
              <a:lnSpc>
                <a:spcPct val="200000"/>
              </a:lnSpc>
              <a:buClr>
                <a:schemeClr val="dk1"/>
              </a:buClr>
              <a:buSzPts val="2800"/>
              <a:buFont typeface="Cabin"/>
              <a:buChar char="●"/>
            </a:pPr>
            <a:r>
              <a:rPr lang="en-US" sz="1867">
                <a:solidFill>
                  <a:schemeClr val="dk1"/>
                </a:solidFill>
                <a:latin typeface="Cabin"/>
                <a:ea typeface="Cabin"/>
                <a:cs typeface="Cabin"/>
                <a:sym typeface="Cabin"/>
              </a:rPr>
              <a:t>The diverse range of products includes teas, juices, energy drinks and sparkling beverages. </a:t>
            </a:r>
            <a:endParaRPr sz="1867">
              <a:solidFill>
                <a:schemeClr val="dk1"/>
              </a:solidFill>
              <a:latin typeface="Cabin"/>
              <a:ea typeface="Cabin"/>
              <a:cs typeface="Cabin"/>
              <a:sym typeface="Cabin"/>
            </a:endParaRPr>
          </a:p>
          <a:p>
            <a:pPr marL="304815" indent="-270947" algn="just">
              <a:lnSpc>
                <a:spcPct val="200000"/>
              </a:lnSpc>
              <a:buClr>
                <a:schemeClr val="dk1"/>
              </a:buClr>
              <a:buSzPts val="2800"/>
              <a:buFont typeface="Cabin"/>
              <a:buChar char="●"/>
            </a:pPr>
            <a:r>
              <a:rPr lang="en-US" sz="1867">
                <a:solidFill>
                  <a:schemeClr val="dk1"/>
                </a:solidFill>
                <a:latin typeface="Cabin"/>
                <a:ea typeface="Cabin"/>
                <a:cs typeface="Cabin"/>
                <a:sym typeface="Cabin"/>
              </a:rPr>
              <a:t>The mission of the company is to refresh the work and make a difference through community engagement. </a:t>
            </a:r>
            <a:endParaRPr sz="1933">
              <a:solidFill>
                <a:schemeClr val="dk1"/>
              </a:solidFill>
              <a:latin typeface="Cabin"/>
              <a:ea typeface="Cabin"/>
              <a:cs typeface="Cabin"/>
              <a:sym typeface="Cabin"/>
            </a:endParaRPr>
          </a:p>
          <a:p>
            <a:pPr algn="just">
              <a:lnSpc>
                <a:spcPct val="200000"/>
              </a:lnSpc>
            </a:pPr>
            <a:endParaRPr sz="1733">
              <a:solidFill>
                <a:schemeClr val="dk1"/>
              </a:solidFill>
              <a:latin typeface="Cabin"/>
              <a:ea typeface="Cabin"/>
              <a:cs typeface="Cabin"/>
              <a:sym typeface="Cabin"/>
            </a:endParaRPr>
          </a:p>
          <a:p>
            <a:pPr marL="304815" algn="just">
              <a:lnSpc>
                <a:spcPct val="200000"/>
              </a:lnSpc>
            </a:pPr>
            <a:endParaRPr sz="1733">
              <a:solidFill>
                <a:schemeClr val="dk1"/>
              </a:solidFill>
              <a:latin typeface="Cabin"/>
              <a:ea typeface="Cabin"/>
              <a:cs typeface="Cabin"/>
              <a:sym typeface="Cabin"/>
            </a:endParaRPr>
          </a:p>
        </p:txBody>
      </p:sp>
      <p:sp>
        <p:nvSpPr>
          <p:cNvPr id="385" name="Google Shape;385;p3"/>
          <p:cNvSpPr txBox="1"/>
          <p:nvPr/>
        </p:nvSpPr>
        <p:spPr>
          <a:xfrm>
            <a:off x="487500" y="353767"/>
            <a:ext cx="4073800" cy="621200"/>
          </a:xfrm>
          <a:prstGeom prst="rect">
            <a:avLst/>
          </a:prstGeom>
          <a:noFill/>
          <a:ln>
            <a:noFill/>
          </a:ln>
        </p:spPr>
        <p:txBody>
          <a:bodyPr spcFirstLastPara="1" wrap="square" lIns="60950" tIns="60950" rIns="60950" bIns="60950" numCol="1" anchor="t" anchorCtr="0">
            <a:noAutofit/>
          </a:bodyPr>
          <a:lstStyle/>
          <a:p>
            <a:pPr>
              <a:buClr>
                <a:schemeClr val="dk1"/>
              </a:buClr>
              <a:buSzPts val="1100"/>
            </a:pPr>
            <a:r>
              <a:rPr lang="en-US" sz="2467" b="1">
                <a:solidFill>
                  <a:schemeClr val="dk1"/>
                </a:solidFill>
                <a:latin typeface="ABeeZee"/>
                <a:ea typeface="ABeeZee"/>
                <a:cs typeface="ABeeZee"/>
                <a:sym typeface="ABeeZee"/>
              </a:rPr>
              <a:t>Overview of Coca-Cola</a:t>
            </a:r>
            <a:endParaRPr sz="2467" b="1">
              <a:solidFill>
                <a:schemeClr val="dk1"/>
              </a:solidFill>
              <a:latin typeface="ABeeZee"/>
              <a:ea typeface="ABeeZee"/>
              <a:cs typeface="ABeeZee"/>
              <a:sym typeface="ABeeZee"/>
            </a:endParaRPr>
          </a:p>
          <a:p>
            <a:pPr>
              <a:buClr>
                <a:schemeClr val="dk1"/>
              </a:buClr>
              <a:buSzPts val="1100"/>
            </a:pPr>
            <a:endParaRPr sz="1467">
              <a:solidFill>
                <a:srgbClr val="4D4D4D"/>
              </a:solidFill>
              <a:latin typeface="Noto Sans"/>
              <a:ea typeface="Noto Sans"/>
              <a:cs typeface="Noto Sans"/>
              <a:sym typeface="Noto Sans"/>
            </a:endParaRPr>
          </a:p>
          <a:p>
            <a:endParaRPr sz="1467">
              <a:solidFill>
                <a:srgbClr val="4D4D4D"/>
              </a:solidFill>
              <a:latin typeface="Noto Sans"/>
              <a:ea typeface="Noto Sans"/>
              <a:cs typeface="Noto Sans"/>
              <a:sym typeface="Noto Sans"/>
            </a:endParaRPr>
          </a:p>
        </p:txBody>
      </p:sp>
      <p:pic>
        <p:nvPicPr>
          <p:cNvPr id="386" name="Google Shape;386;p3"/>
          <p:cNvPicPr preferRelativeResize="0"/>
          <p:nvPr/>
        </p:nvPicPr>
        <p:blipFill>
          <a:blip r:embed="rId3">
            <a:alphaModFix/>
          </a:blip>
          <a:stretch>
            <a:fillRect/>
          </a:stretch>
        </p:blipFill>
        <p:spPr>
          <a:xfrm>
            <a:off x="9634249" y="1156400"/>
            <a:ext cx="2493116" cy="1603645"/>
          </a:xfrm>
          <a:prstGeom prst="rect">
            <a:avLst/>
          </a:prstGeom>
          <a:noFill/>
          <a:ln>
            <a:noFill/>
          </a:ln>
        </p:spPr>
      </p:pic>
      <p:pic>
        <p:nvPicPr>
          <p:cNvPr id="387" name="Google Shape;387;p3"/>
          <p:cNvPicPr preferRelativeResize="0"/>
          <p:nvPr/>
        </p:nvPicPr>
        <p:blipFill>
          <a:blip r:embed="rId4">
            <a:alphaModFix/>
          </a:blip>
          <a:stretch>
            <a:fillRect/>
          </a:stretch>
        </p:blipFill>
        <p:spPr>
          <a:xfrm>
            <a:off x="9569617" y="3281167"/>
            <a:ext cx="2622384" cy="1437865"/>
          </a:xfrm>
          <a:prstGeom prst="rect">
            <a:avLst/>
          </a:prstGeom>
          <a:noFill/>
          <a:ln>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391"/>
        <p:cNvGrpSpPr/>
        <p:nvPr/>
      </p:nvGrpSpPr>
      <p:grpSpPr>
        <a:xfrm>
          <a:off x="0" y="0"/>
          <a:ext cx="0" cy="0"/>
          <a:chOff x="0" y="0"/>
          <a:chExt cx="0" cy="0"/>
        </a:xfrm>
      </p:grpSpPr>
      <p:sp>
        <p:nvSpPr>
          <p:cNvPr id="392" name="Google Shape;392;p4"/>
          <p:cNvSpPr txBox="1"/>
          <p:nvPr/>
        </p:nvSpPr>
        <p:spPr>
          <a:xfrm>
            <a:off x="9325277" y="1669395"/>
            <a:ext cx="10098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W</a:t>
            </a:r>
            <a:endParaRPr sz="933">
              <a:solidFill>
                <a:srgbClr val="000000"/>
              </a:solidFill>
              <a:latin typeface="Arial"/>
              <a:ea typeface="Arial"/>
              <a:cs typeface="Arial"/>
              <a:sym typeface="Arial"/>
            </a:endParaRPr>
          </a:p>
        </p:txBody>
      </p:sp>
      <p:sp>
        <p:nvSpPr>
          <p:cNvPr id="393" name="Google Shape;393;p4"/>
          <p:cNvSpPr txBox="1"/>
          <p:nvPr/>
        </p:nvSpPr>
        <p:spPr>
          <a:xfrm>
            <a:off x="7129317" y="3919287"/>
            <a:ext cx="8484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O</a:t>
            </a:r>
            <a:endParaRPr sz="933">
              <a:solidFill>
                <a:srgbClr val="000000"/>
              </a:solidFill>
              <a:latin typeface="Arial"/>
              <a:ea typeface="Arial"/>
              <a:cs typeface="Arial"/>
              <a:sym typeface="Arial"/>
            </a:endParaRPr>
          </a:p>
        </p:txBody>
      </p:sp>
      <p:sp>
        <p:nvSpPr>
          <p:cNvPr id="394" name="Google Shape;394;p4"/>
          <p:cNvSpPr txBox="1"/>
          <p:nvPr/>
        </p:nvSpPr>
        <p:spPr>
          <a:xfrm>
            <a:off x="9569620" y="3931987"/>
            <a:ext cx="5720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T</a:t>
            </a:r>
            <a:endParaRPr sz="933">
              <a:solidFill>
                <a:srgbClr val="000000"/>
              </a:solidFill>
              <a:latin typeface="Arial"/>
              <a:ea typeface="Arial"/>
              <a:cs typeface="Arial"/>
              <a:sym typeface="Arial"/>
            </a:endParaRPr>
          </a:p>
        </p:txBody>
      </p:sp>
      <p:sp>
        <p:nvSpPr>
          <p:cNvPr id="395" name="Google Shape;395;p4"/>
          <p:cNvSpPr txBox="1"/>
          <p:nvPr/>
        </p:nvSpPr>
        <p:spPr>
          <a:xfrm>
            <a:off x="306117" y="997067"/>
            <a:ext cx="8336600" cy="5523000"/>
          </a:xfrm>
          <a:prstGeom prst="rect">
            <a:avLst/>
          </a:prstGeom>
          <a:noFill/>
          <a:ln>
            <a:noFill/>
          </a:ln>
        </p:spPr>
        <p:txBody>
          <a:bodyPr spcFirstLastPara="1" wrap="square" lIns="60950" tIns="60950" rIns="60950" bIns="60950" numCol="1" anchor="t" anchorCtr="0">
            <a:noAutofit/>
          </a:bodyPr>
          <a:lstStyle/>
          <a:p>
            <a:pPr marL="304815" indent="-258246" algn="just">
              <a:lnSpc>
                <a:spcPct val="200000"/>
              </a:lnSpc>
              <a:buClr>
                <a:schemeClr val="dk1"/>
              </a:buClr>
              <a:buSzPts val="2500"/>
              <a:buFont typeface="Cabin"/>
              <a:buChar char="●"/>
            </a:pPr>
            <a:r>
              <a:rPr lang="en-US" sz="1667">
                <a:solidFill>
                  <a:schemeClr val="dk1"/>
                </a:solidFill>
                <a:latin typeface="Cabin"/>
                <a:ea typeface="Cabin"/>
                <a:cs typeface="Cabin"/>
                <a:sym typeface="Cabin"/>
              </a:rPr>
              <a:t>Coca-Cola operates under a matrix organizational structure, blending functional and divisional elements for increased efficiency (Kates </a:t>
            </a:r>
            <a:r>
              <a:rPr lang="en-US" sz="1667" i="1">
                <a:solidFill>
                  <a:schemeClr val="dk1"/>
                </a:solidFill>
                <a:latin typeface="Cabin"/>
                <a:ea typeface="Cabin"/>
                <a:cs typeface="Cabin"/>
                <a:sym typeface="Cabin"/>
              </a:rPr>
              <a:t>et al</a:t>
            </a:r>
            <a:r>
              <a:rPr lang="en-US" sz="1667">
                <a:solidFill>
                  <a:schemeClr val="dk1"/>
                </a:solidFill>
                <a:latin typeface="Cabin"/>
                <a:ea typeface="Cabin"/>
                <a:cs typeface="Cabin"/>
                <a:sym typeface="Cabin"/>
              </a:rPr>
              <a:t>., 2021).</a:t>
            </a:r>
            <a:endParaRPr sz="1667">
              <a:solidFill>
                <a:schemeClr val="dk1"/>
              </a:solidFill>
              <a:latin typeface="Cabin"/>
              <a:ea typeface="Cabin"/>
              <a:cs typeface="Cabin"/>
              <a:sym typeface="Cabin"/>
            </a:endParaRPr>
          </a:p>
          <a:p>
            <a:pPr marL="304815" indent="-258246" algn="just">
              <a:lnSpc>
                <a:spcPct val="200000"/>
              </a:lnSpc>
              <a:buClr>
                <a:schemeClr val="dk1"/>
              </a:buClr>
              <a:buSzPts val="2500"/>
              <a:buFont typeface="Cabin"/>
              <a:buChar char="●"/>
            </a:pPr>
            <a:r>
              <a:rPr lang="en-US" sz="1667">
                <a:solidFill>
                  <a:schemeClr val="dk1"/>
                </a:solidFill>
                <a:latin typeface="Cabin"/>
                <a:ea typeface="Cabin"/>
                <a:cs typeface="Cabin"/>
                <a:sym typeface="Cabin"/>
              </a:rPr>
              <a:t>The structure is divided into regional divisions and functional departments easing local responsiveness while upholding international standards (Coca-colacompany.com, 2022).</a:t>
            </a:r>
            <a:endParaRPr sz="1667">
              <a:solidFill>
                <a:schemeClr val="dk1"/>
              </a:solidFill>
              <a:latin typeface="Cabin"/>
              <a:ea typeface="Cabin"/>
              <a:cs typeface="Cabin"/>
              <a:sym typeface="Cabin"/>
            </a:endParaRPr>
          </a:p>
          <a:p>
            <a:pPr marL="304815" indent="-258246" algn="just">
              <a:lnSpc>
                <a:spcPct val="200000"/>
              </a:lnSpc>
              <a:buClr>
                <a:schemeClr val="dk1"/>
              </a:buClr>
              <a:buSzPts val="2500"/>
              <a:buFont typeface="Cabin"/>
              <a:buChar char="●"/>
            </a:pPr>
            <a:r>
              <a:rPr lang="en-US" sz="1667">
                <a:solidFill>
                  <a:schemeClr val="dk1"/>
                </a:solidFill>
                <a:latin typeface="Cabin"/>
                <a:ea typeface="Cabin"/>
                <a:cs typeface="Cabin"/>
                <a:sym typeface="Cabin"/>
              </a:rPr>
              <a:t>Key executives oversee these divisions, ensuring alignment with Coca-Cola’s corporate strategy.</a:t>
            </a:r>
            <a:endParaRPr sz="1667">
              <a:solidFill>
                <a:schemeClr val="dk1"/>
              </a:solidFill>
              <a:latin typeface="Cabin"/>
              <a:ea typeface="Cabin"/>
              <a:cs typeface="Cabin"/>
              <a:sym typeface="Cabin"/>
            </a:endParaRPr>
          </a:p>
          <a:p>
            <a:pPr marL="304815" indent="-258246" algn="just">
              <a:lnSpc>
                <a:spcPct val="200000"/>
              </a:lnSpc>
              <a:buClr>
                <a:schemeClr val="dk1"/>
              </a:buClr>
              <a:buSzPts val="2500"/>
              <a:buFont typeface="Cabin"/>
              <a:buChar char="●"/>
            </a:pPr>
            <a:r>
              <a:rPr lang="en-US" sz="1667">
                <a:solidFill>
                  <a:schemeClr val="dk1"/>
                </a:solidFill>
                <a:latin typeface="Cabin"/>
                <a:ea typeface="Cabin"/>
                <a:cs typeface="Cabin"/>
                <a:sym typeface="Cabin"/>
              </a:rPr>
              <a:t>This matrix approach promotes collaboration across functions and regions, enhancing the company’s ability.</a:t>
            </a:r>
            <a:endParaRPr sz="1667">
              <a:solidFill>
                <a:schemeClr val="dk1"/>
              </a:solidFill>
              <a:latin typeface="Cabin"/>
              <a:ea typeface="Cabin"/>
              <a:cs typeface="Cabin"/>
              <a:sym typeface="Cabin"/>
            </a:endParaRPr>
          </a:p>
          <a:p>
            <a:pPr marL="304815" indent="-258246" algn="just">
              <a:lnSpc>
                <a:spcPct val="200000"/>
              </a:lnSpc>
              <a:buClr>
                <a:schemeClr val="dk1"/>
              </a:buClr>
              <a:buSzPts val="2500"/>
              <a:buFont typeface="Cabin"/>
              <a:buChar char="●"/>
            </a:pPr>
            <a:r>
              <a:rPr lang="en-US" sz="1667">
                <a:solidFill>
                  <a:schemeClr val="dk1"/>
                </a:solidFill>
                <a:latin typeface="Cabin"/>
                <a:ea typeface="Cabin"/>
                <a:cs typeface="Cabin"/>
                <a:sym typeface="Cabin"/>
              </a:rPr>
              <a:t>The structure allows Coca-Cola to leverage its global resources effectively, maintaining a balance between local needs and global operations.</a:t>
            </a:r>
            <a:endParaRPr sz="1667">
              <a:solidFill>
                <a:schemeClr val="dk1"/>
              </a:solidFill>
              <a:latin typeface="Cabin"/>
              <a:ea typeface="Cabin"/>
              <a:cs typeface="Cabin"/>
              <a:sym typeface="Cabin"/>
            </a:endParaRPr>
          </a:p>
          <a:p>
            <a:pPr algn="just">
              <a:lnSpc>
                <a:spcPct val="200000"/>
              </a:lnSpc>
            </a:pPr>
            <a:endParaRPr sz="1867">
              <a:solidFill>
                <a:schemeClr val="dk1"/>
              </a:solidFill>
              <a:latin typeface="Cabin"/>
              <a:ea typeface="Cabin"/>
              <a:cs typeface="Cabin"/>
              <a:sym typeface="Cabin"/>
            </a:endParaRPr>
          </a:p>
        </p:txBody>
      </p:sp>
      <p:sp>
        <p:nvSpPr>
          <p:cNvPr id="396" name="Google Shape;396;p4"/>
          <p:cNvSpPr txBox="1"/>
          <p:nvPr/>
        </p:nvSpPr>
        <p:spPr>
          <a:xfrm>
            <a:off x="384317" y="289900"/>
            <a:ext cx="4104400" cy="502600"/>
          </a:xfrm>
          <a:prstGeom prst="rect">
            <a:avLst/>
          </a:prstGeom>
          <a:noFill/>
          <a:ln>
            <a:noFill/>
          </a:ln>
        </p:spPr>
        <p:txBody>
          <a:bodyPr spcFirstLastPara="1" wrap="square" lIns="60950" tIns="60950" rIns="60950" bIns="60950" numCol="1" anchor="t" anchorCtr="0">
            <a:noAutofit/>
          </a:bodyPr>
          <a:lstStyle/>
          <a:p>
            <a:pPr>
              <a:buClr>
                <a:schemeClr val="dk1"/>
              </a:buClr>
              <a:buSzPts val="1100"/>
            </a:pPr>
            <a:r>
              <a:rPr lang="en-GB" altLang="en-GB" sz="2667" b="1" dirty="0">
                <a:solidFill>
                  <a:schemeClr val="dk1"/>
                </a:solidFill>
                <a:latin typeface="ABeeZee"/>
                <a:ea typeface="ABeeZee"/>
                <a:cs typeface="ABeeZee"/>
                <a:sym typeface="ABeeZee"/>
              </a:rPr>
              <a:t>Organisation</a:t>
            </a:r>
            <a:r>
              <a:rPr lang="en-US" sz="2667" b="1" dirty="0">
                <a:solidFill>
                  <a:schemeClr val="dk1"/>
                </a:solidFill>
                <a:latin typeface="ABeeZee"/>
                <a:ea typeface="ABeeZee"/>
                <a:cs typeface="ABeeZee"/>
                <a:sym typeface="ABeeZee"/>
              </a:rPr>
              <a:t> Structure</a:t>
            </a:r>
            <a:endParaRPr sz="2667" b="1" dirty="0">
              <a:solidFill>
                <a:schemeClr val="dk1"/>
              </a:solidFill>
              <a:latin typeface="ABeeZee"/>
              <a:ea typeface="ABeeZee"/>
              <a:cs typeface="ABeeZee"/>
              <a:sym typeface="ABeeZee"/>
            </a:endParaRPr>
          </a:p>
          <a:p>
            <a:pPr>
              <a:buClr>
                <a:schemeClr val="dk1"/>
              </a:buClr>
              <a:buSzPts val="1100"/>
            </a:pPr>
            <a:endParaRPr sz="1467" dirty="0">
              <a:solidFill>
                <a:srgbClr val="4D4D4D"/>
              </a:solidFill>
              <a:latin typeface="Noto Sans"/>
              <a:ea typeface="Noto Sans"/>
              <a:cs typeface="Noto Sans"/>
              <a:sym typeface="Noto Sans"/>
            </a:endParaRPr>
          </a:p>
          <a:p>
            <a:endParaRPr sz="1467" dirty="0">
              <a:solidFill>
                <a:srgbClr val="4D4D4D"/>
              </a:solidFill>
              <a:latin typeface="Noto Sans"/>
              <a:ea typeface="Noto Sans"/>
              <a:cs typeface="Noto Sans"/>
              <a:sym typeface="Noto Sans"/>
            </a:endParaRPr>
          </a:p>
        </p:txBody>
      </p:sp>
      <p:pic>
        <p:nvPicPr>
          <p:cNvPr id="397" name="Google Shape;397;p4"/>
          <p:cNvPicPr preferRelativeResize="0"/>
          <p:nvPr/>
        </p:nvPicPr>
        <p:blipFill>
          <a:blip r:embed="rId3">
            <a:alphaModFix/>
          </a:blip>
          <a:stretch>
            <a:fillRect/>
          </a:stretch>
        </p:blipFill>
        <p:spPr>
          <a:xfrm>
            <a:off x="8691100" y="1091931"/>
            <a:ext cx="3332917" cy="1876600"/>
          </a:xfrm>
          <a:prstGeom prst="rect">
            <a:avLst/>
          </a:prstGeom>
          <a:noFill/>
          <a:ln>
            <a:noFill/>
          </a:ln>
        </p:spPr>
      </p:pic>
      <p:pic>
        <p:nvPicPr>
          <p:cNvPr id="398" name="Google Shape;398;p4"/>
          <p:cNvPicPr preferRelativeResize="0"/>
          <p:nvPr/>
        </p:nvPicPr>
        <p:blipFill>
          <a:blip r:embed="rId4">
            <a:alphaModFix/>
          </a:blip>
          <a:stretch>
            <a:fillRect/>
          </a:stretch>
        </p:blipFill>
        <p:spPr>
          <a:xfrm>
            <a:off x="8754000" y="3402114"/>
            <a:ext cx="3207117" cy="2563817"/>
          </a:xfrm>
          <a:prstGeom prst="rect">
            <a:avLst/>
          </a:prstGeom>
          <a:noFill/>
          <a:ln>
            <a:noFill/>
          </a:ln>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402"/>
        <p:cNvGrpSpPr/>
        <p:nvPr/>
      </p:nvGrpSpPr>
      <p:grpSpPr>
        <a:xfrm>
          <a:off x="0" y="0"/>
          <a:ext cx="0" cy="0"/>
          <a:chOff x="0" y="0"/>
          <a:chExt cx="0" cy="0"/>
        </a:xfrm>
      </p:grpSpPr>
      <p:sp>
        <p:nvSpPr>
          <p:cNvPr id="403" name="Google Shape;403;p5"/>
          <p:cNvSpPr txBox="1"/>
          <p:nvPr/>
        </p:nvSpPr>
        <p:spPr>
          <a:xfrm>
            <a:off x="9325277" y="1669395"/>
            <a:ext cx="10098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W</a:t>
            </a:r>
            <a:endParaRPr sz="933">
              <a:solidFill>
                <a:srgbClr val="000000"/>
              </a:solidFill>
              <a:latin typeface="Arial"/>
              <a:ea typeface="Arial"/>
              <a:cs typeface="Arial"/>
              <a:sym typeface="Arial"/>
            </a:endParaRPr>
          </a:p>
        </p:txBody>
      </p:sp>
      <p:sp>
        <p:nvSpPr>
          <p:cNvPr id="404" name="Google Shape;404;p5"/>
          <p:cNvSpPr txBox="1"/>
          <p:nvPr/>
        </p:nvSpPr>
        <p:spPr>
          <a:xfrm>
            <a:off x="7129317" y="3919287"/>
            <a:ext cx="8484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O</a:t>
            </a:r>
            <a:endParaRPr sz="933">
              <a:solidFill>
                <a:srgbClr val="000000"/>
              </a:solidFill>
              <a:latin typeface="Arial"/>
              <a:ea typeface="Arial"/>
              <a:cs typeface="Arial"/>
              <a:sym typeface="Arial"/>
            </a:endParaRPr>
          </a:p>
        </p:txBody>
      </p:sp>
      <p:sp>
        <p:nvSpPr>
          <p:cNvPr id="405" name="Google Shape;405;p5"/>
          <p:cNvSpPr txBox="1"/>
          <p:nvPr/>
        </p:nvSpPr>
        <p:spPr>
          <a:xfrm>
            <a:off x="9569620" y="3931987"/>
            <a:ext cx="5720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T</a:t>
            </a:r>
            <a:endParaRPr sz="933">
              <a:solidFill>
                <a:srgbClr val="000000"/>
              </a:solidFill>
              <a:latin typeface="Arial"/>
              <a:ea typeface="Arial"/>
              <a:cs typeface="Arial"/>
              <a:sym typeface="Arial"/>
            </a:endParaRPr>
          </a:p>
        </p:txBody>
      </p:sp>
      <p:sp>
        <p:nvSpPr>
          <p:cNvPr id="406" name="Google Shape;406;p5"/>
          <p:cNvSpPr txBox="1"/>
          <p:nvPr/>
        </p:nvSpPr>
        <p:spPr>
          <a:xfrm>
            <a:off x="276033" y="1034900"/>
            <a:ext cx="7289400" cy="5093200"/>
          </a:xfrm>
          <a:prstGeom prst="rect">
            <a:avLst/>
          </a:prstGeom>
          <a:noFill/>
          <a:ln>
            <a:noFill/>
          </a:ln>
        </p:spPr>
        <p:txBody>
          <a:bodyPr spcFirstLastPara="1" wrap="square" lIns="60950" tIns="60950" rIns="60950" bIns="60950" numCol="1" anchor="t" anchorCtr="0">
            <a:noAutofit/>
          </a:bodyPr>
          <a:lstStyle/>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Coca-Cola has a global workforce of approximately 79,100 employees (Statista, 2023).</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The company operates about 250 bottling plants and partners with various independent bottling companies.</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Coca-Cola's total revenue for 2023 was $45.75 billion, highlighting its significant market presence (The Economic Times, 2024).</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The company serves over 1.9 billion beverages daily worldwide.</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Its extensive distribution network ensures Coca-Cola products are available in nearly every corner of the globe, reinforcing its industry leadership.</a:t>
            </a:r>
            <a:endParaRPr sz="1600">
              <a:solidFill>
                <a:schemeClr val="dk1"/>
              </a:solidFill>
              <a:latin typeface="Cabin"/>
              <a:ea typeface="Cabin"/>
              <a:cs typeface="Cabin"/>
              <a:sym typeface="Cabin"/>
            </a:endParaRPr>
          </a:p>
          <a:p>
            <a:pPr algn="just">
              <a:lnSpc>
                <a:spcPct val="200000"/>
              </a:lnSpc>
            </a:pPr>
            <a:endParaRPr sz="1533">
              <a:solidFill>
                <a:schemeClr val="dk1"/>
              </a:solidFill>
              <a:latin typeface="Cabin"/>
              <a:ea typeface="Cabin"/>
              <a:cs typeface="Cabin"/>
              <a:sym typeface="Cabin"/>
            </a:endParaRPr>
          </a:p>
          <a:p>
            <a:pPr>
              <a:buClr>
                <a:srgbClr val="000000"/>
              </a:buClr>
              <a:buSzPts val="2200"/>
            </a:pPr>
            <a:endParaRPr sz="1400">
              <a:solidFill>
                <a:srgbClr val="4D4D4D"/>
              </a:solidFill>
              <a:latin typeface="Noto Sans"/>
              <a:ea typeface="Noto Sans"/>
              <a:cs typeface="Noto Sans"/>
              <a:sym typeface="Noto Sans"/>
            </a:endParaRPr>
          </a:p>
        </p:txBody>
      </p:sp>
      <p:sp>
        <p:nvSpPr>
          <p:cNvPr id="407" name="Google Shape;407;p5"/>
          <p:cNvSpPr txBox="1"/>
          <p:nvPr/>
        </p:nvSpPr>
        <p:spPr>
          <a:xfrm>
            <a:off x="396300" y="361717"/>
            <a:ext cx="4991000" cy="538600"/>
          </a:xfrm>
          <a:prstGeom prst="rect">
            <a:avLst/>
          </a:prstGeom>
          <a:noFill/>
          <a:ln>
            <a:noFill/>
          </a:ln>
        </p:spPr>
        <p:txBody>
          <a:bodyPr spcFirstLastPara="1" wrap="square" lIns="60950" tIns="60950" rIns="60950" bIns="60950" numCol="1" anchor="t" anchorCtr="0">
            <a:noAutofit/>
          </a:bodyPr>
          <a:lstStyle/>
          <a:p>
            <a:pPr>
              <a:buClr>
                <a:schemeClr val="dk1"/>
              </a:buClr>
              <a:buSzPts val="1100"/>
            </a:pPr>
            <a:r>
              <a:rPr lang="en-US" sz="2933" b="1">
                <a:solidFill>
                  <a:schemeClr val="dk1"/>
                </a:solidFill>
                <a:latin typeface="ABeeZee"/>
                <a:ea typeface="ABeeZee"/>
                <a:cs typeface="ABeeZee"/>
                <a:sym typeface="ABeeZee"/>
              </a:rPr>
              <a:t>Organisation size</a:t>
            </a:r>
            <a:endParaRPr sz="2933" b="1">
              <a:solidFill>
                <a:schemeClr val="dk1"/>
              </a:solidFill>
              <a:latin typeface="ABeeZee"/>
              <a:ea typeface="ABeeZee"/>
              <a:cs typeface="ABeeZee"/>
              <a:sym typeface="ABeeZee"/>
            </a:endParaRPr>
          </a:p>
          <a:p>
            <a:pPr>
              <a:buClr>
                <a:schemeClr val="dk1"/>
              </a:buClr>
              <a:buSzPts val="1100"/>
            </a:pPr>
            <a:endParaRPr sz="1467">
              <a:solidFill>
                <a:srgbClr val="4D4D4D"/>
              </a:solidFill>
              <a:latin typeface="Noto Sans"/>
              <a:ea typeface="Noto Sans"/>
              <a:cs typeface="Noto Sans"/>
              <a:sym typeface="Noto Sans"/>
            </a:endParaRPr>
          </a:p>
          <a:p>
            <a:endParaRPr sz="1467">
              <a:solidFill>
                <a:srgbClr val="4D4D4D"/>
              </a:solidFill>
              <a:latin typeface="Noto Sans"/>
              <a:ea typeface="Noto Sans"/>
              <a:cs typeface="Noto Sans"/>
              <a:sym typeface="Noto Sans"/>
            </a:endParaRPr>
          </a:p>
        </p:txBody>
      </p:sp>
      <p:pic>
        <p:nvPicPr>
          <p:cNvPr id="408" name="Google Shape;408;p5"/>
          <p:cNvPicPr preferRelativeResize="0"/>
          <p:nvPr/>
        </p:nvPicPr>
        <p:blipFill>
          <a:blip r:embed="rId3">
            <a:alphaModFix/>
          </a:blip>
          <a:stretch>
            <a:fillRect/>
          </a:stretch>
        </p:blipFill>
        <p:spPr>
          <a:xfrm>
            <a:off x="7872651" y="900315"/>
            <a:ext cx="3812683" cy="2502417"/>
          </a:xfrm>
          <a:prstGeom prst="rect">
            <a:avLst/>
          </a:prstGeom>
          <a:noFill/>
          <a:ln>
            <a:noFill/>
          </a:ln>
        </p:spPr>
      </p:pic>
      <p:pic>
        <p:nvPicPr>
          <p:cNvPr id="409" name="Google Shape;409;p5"/>
          <p:cNvPicPr preferRelativeResize="0"/>
          <p:nvPr/>
        </p:nvPicPr>
        <p:blipFill>
          <a:blip r:embed="rId4">
            <a:alphaModFix/>
          </a:blip>
          <a:stretch>
            <a:fillRect/>
          </a:stretch>
        </p:blipFill>
        <p:spPr>
          <a:xfrm>
            <a:off x="7834233" y="3716580"/>
            <a:ext cx="3991900" cy="2200667"/>
          </a:xfrm>
          <a:prstGeom prst="rect">
            <a:avLst/>
          </a:prstGeom>
          <a:noFill/>
          <a:ln>
            <a:noFill/>
          </a:ln>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413"/>
        <p:cNvGrpSpPr/>
        <p:nvPr/>
      </p:nvGrpSpPr>
      <p:grpSpPr>
        <a:xfrm>
          <a:off x="0" y="0"/>
          <a:ext cx="0" cy="0"/>
          <a:chOff x="0" y="0"/>
          <a:chExt cx="0" cy="0"/>
        </a:xfrm>
      </p:grpSpPr>
      <p:sp>
        <p:nvSpPr>
          <p:cNvPr id="414" name="Google Shape;414;p6"/>
          <p:cNvSpPr txBox="1"/>
          <p:nvPr/>
        </p:nvSpPr>
        <p:spPr>
          <a:xfrm>
            <a:off x="9325277" y="1669395"/>
            <a:ext cx="10098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W</a:t>
            </a:r>
            <a:endParaRPr sz="933">
              <a:solidFill>
                <a:srgbClr val="000000"/>
              </a:solidFill>
              <a:latin typeface="Arial"/>
              <a:ea typeface="Arial"/>
              <a:cs typeface="Arial"/>
              <a:sym typeface="Arial"/>
            </a:endParaRPr>
          </a:p>
        </p:txBody>
      </p:sp>
      <p:sp>
        <p:nvSpPr>
          <p:cNvPr id="415" name="Google Shape;415;p6"/>
          <p:cNvSpPr txBox="1"/>
          <p:nvPr/>
        </p:nvSpPr>
        <p:spPr>
          <a:xfrm>
            <a:off x="7129317" y="3919287"/>
            <a:ext cx="8484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O</a:t>
            </a:r>
            <a:endParaRPr sz="933">
              <a:solidFill>
                <a:srgbClr val="000000"/>
              </a:solidFill>
              <a:latin typeface="Arial"/>
              <a:ea typeface="Arial"/>
              <a:cs typeface="Arial"/>
              <a:sym typeface="Arial"/>
            </a:endParaRPr>
          </a:p>
        </p:txBody>
      </p:sp>
      <p:sp>
        <p:nvSpPr>
          <p:cNvPr id="416" name="Google Shape;416;p6"/>
          <p:cNvSpPr txBox="1"/>
          <p:nvPr/>
        </p:nvSpPr>
        <p:spPr>
          <a:xfrm>
            <a:off x="9569620" y="3931987"/>
            <a:ext cx="5720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T</a:t>
            </a:r>
            <a:endParaRPr sz="933">
              <a:solidFill>
                <a:srgbClr val="000000"/>
              </a:solidFill>
              <a:latin typeface="Arial"/>
              <a:ea typeface="Arial"/>
              <a:cs typeface="Arial"/>
              <a:sym typeface="Arial"/>
            </a:endParaRPr>
          </a:p>
        </p:txBody>
      </p:sp>
      <p:sp>
        <p:nvSpPr>
          <p:cNvPr id="417" name="Google Shape;417;p6"/>
          <p:cNvSpPr txBox="1"/>
          <p:nvPr/>
        </p:nvSpPr>
        <p:spPr>
          <a:xfrm>
            <a:off x="450767" y="1050500"/>
            <a:ext cx="7671600" cy="4856200"/>
          </a:xfrm>
          <a:prstGeom prst="rect">
            <a:avLst/>
          </a:prstGeom>
          <a:noFill/>
          <a:ln>
            <a:noFill/>
          </a:ln>
        </p:spPr>
        <p:txBody>
          <a:bodyPr spcFirstLastPara="1" wrap="square" lIns="60950" tIns="60950" rIns="60950" bIns="60950" numCol="1" anchor="t" anchorCtr="0">
            <a:noAutofit/>
          </a:bodyPr>
          <a:lstStyle/>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Coca-Cola produces a wide range of beverages and ensures they are available worldwide.</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The company invests in research to innovate and adapt products to evolving consumer tastes and health trends.</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Uses international campaigns and promotions to maintain brand loyalty and global presence (Zhang, 2022).</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Ensures efficient production and distribution through a robust supply chain strategy.</a:t>
            </a:r>
            <a:endParaRPr sz="1600">
              <a:solidFill>
                <a:schemeClr val="dk1"/>
              </a:solidFill>
              <a:latin typeface="Cabin"/>
              <a:ea typeface="Cabin"/>
              <a:cs typeface="Cabin"/>
              <a:sym typeface="Cabin"/>
            </a:endParaRPr>
          </a:p>
          <a:p>
            <a:pPr marL="304815" indent="-254013" algn="just">
              <a:lnSpc>
                <a:spcPct val="200000"/>
              </a:lnSpc>
              <a:buClr>
                <a:schemeClr val="dk1"/>
              </a:buClr>
              <a:buSzPts val="2400"/>
              <a:buFont typeface="Cabin"/>
              <a:buChar char="●"/>
            </a:pPr>
            <a:r>
              <a:rPr lang="en-US" sz="1600">
                <a:solidFill>
                  <a:schemeClr val="dk1"/>
                </a:solidFill>
                <a:latin typeface="Cabin"/>
                <a:ea typeface="Cabin"/>
                <a:cs typeface="Cabin"/>
                <a:sym typeface="Cabin"/>
              </a:rPr>
              <a:t>Aims for zero water wastage and innovative packaging to reduce environmental impact and enhance social responsibility. </a:t>
            </a:r>
            <a:endParaRPr sz="1600">
              <a:solidFill>
                <a:schemeClr val="dk1"/>
              </a:solidFill>
              <a:latin typeface="Cabin"/>
              <a:ea typeface="Cabin"/>
              <a:cs typeface="Cabin"/>
              <a:sym typeface="Cabin"/>
            </a:endParaRPr>
          </a:p>
          <a:p>
            <a:pPr algn="just">
              <a:lnSpc>
                <a:spcPct val="200000"/>
              </a:lnSpc>
            </a:pPr>
            <a:endParaRPr sz="1533">
              <a:solidFill>
                <a:schemeClr val="dk1"/>
              </a:solidFill>
              <a:latin typeface="Cabin"/>
              <a:ea typeface="Cabin"/>
              <a:cs typeface="Cabin"/>
              <a:sym typeface="Cabin"/>
            </a:endParaRPr>
          </a:p>
        </p:txBody>
      </p:sp>
      <p:sp>
        <p:nvSpPr>
          <p:cNvPr id="418" name="Google Shape;418;p6"/>
          <p:cNvSpPr txBox="1"/>
          <p:nvPr/>
        </p:nvSpPr>
        <p:spPr>
          <a:xfrm>
            <a:off x="558500" y="218100"/>
            <a:ext cx="4535000" cy="586400"/>
          </a:xfrm>
          <a:prstGeom prst="rect">
            <a:avLst/>
          </a:prstGeom>
          <a:noFill/>
          <a:ln>
            <a:noFill/>
          </a:ln>
        </p:spPr>
        <p:txBody>
          <a:bodyPr spcFirstLastPara="1" wrap="square" lIns="60950" tIns="60950" rIns="60950" bIns="60950" numCol="1" anchor="t" anchorCtr="0">
            <a:noAutofit/>
          </a:bodyPr>
          <a:lstStyle/>
          <a:p>
            <a:pPr>
              <a:buClr>
                <a:schemeClr val="dk1"/>
              </a:buClr>
              <a:buSzPts val="1100"/>
            </a:pPr>
            <a:r>
              <a:rPr lang="en-US" sz="2800" b="1">
                <a:solidFill>
                  <a:schemeClr val="dk1"/>
                </a:solidFill>
                <a:latin typeface="ABeeZee"/>
                <a:ea typeface="ABeeZee"/>
                <a:cs typeface="ABeeZee"/>
                <a:sym typeface="ABeeZee"/>
              </a:rPr>
              <a:t>Organisation functions</a:t>
            </a:r>
            <a:endParaRPr sz="2800" b="1">
              <a:solidFill>
                <a:schemeClr val="dk1"/>
              </a:solidFill>
              <a:latin typeface="ABeeZee"/>
              <a:ea typeface="ABeeZee"/>
              <a:cs typeface="ABeeZee"/>
              <a:sym typeface="ABeeZee"/>
            </a:endParaRPr>
          </a:p>
          <a:p>
            <a:pPr>
              <a:buClr>
                <a:schemeClr val="dk1"/>
              </a:buClr>
              <a:buSzPts val="1100"/>
            </a:pPr>
            <a:endParaRPr sz="1467">
              <a:solidFill>
                <a:srgbClr val="4D4D4D"/>
              </a:solidFill>
              <a:latin typeface="Noto Sans"/>
              <a:ea typeface="Noto Sans"/>
              <a:cs typeface="Noto Sans"/>
              <a:sym typeface="Noto Sans"/>
            </a:endParaRPr>
          </a:p>
          <a:p>
            <a:endParaRPr sz="1467">
              <a:solidFill>
                <a:srgbClr val="4D4D4D"/>
              </a:solidFill>
              <a:latin typeface="Noto Sans"/>
              <a:ea typeface="Noto Sans"/>
              <a:cs typeface="Noto Sans"/>
              <a:sym typeface="Noto Sans"/>
            </a:endParaRPr>
          </a:p>
        </p:txBody>
      </p:sp>
      <p:pic>
        <p:nvPicPr>
          <p:cNvPr id="419" name="Google Shape;419;p6"/>
          <p:cNvPicPr preferRelativeResize="0"/>
          <p:nvPr/>
        </p:nvPicPr>
        <p:blipFill>
          <a:blip r:embed="rId3">
            <a:alphaModFix/>
          </a:blip>
          <a:stretch>
            <a:fillRect/>
          </a:stretch>
        </p:blipFill>
        <p:spPr>
          <a:xfrm>
            <a:off x="8429583" y="1050499"/>
            <a:ext cx="3231567" cy="2109983"/>
          </a:xfrm>
          <a:prstGeom prst="rect">
            <a:avLst/>
          </a:prstGeom>
          <a:noFill/>
          <a:ln>
            <a:noFill/>
          </a:ln>
        </p:spPr>
      </p:pic>
      <p:pic>
        <p:nvPicPr>
          <p:cNvPr id="420" name="Google Shape;420;p6"/>
          <p:cNvPicPr preferRelativeResize="0"/>
          <p:nvPr/>
        </p:nvPicPr>
        <p:blipFill>
          <a:blip r:embed="rId4">
            <a:alphaModFix/>
          </a:blip>
          <a:stretch>
            <a:fillRect/>
          </a:stretch>
        </p:blipFill>
        <p:spPr>
          <a:xfrm>
            <a:off x="8429584" y="3474683"/>
            <a:ext cx="3292349" cy="1813617"/>
          </a:xfrm>
          <a:prstGeom prst="rect">
            <a:avLst/>
          </a:prstGeom>
          <a:noFill/>
          <a:ln>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60C9C-64FD-0DFD-57D8-EC5818AE012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dirty="0"/>
              <a:t> MY SELF </a:t>
            </a:r>
          </a:p>
        </p:txBody>
      </p:sp>
      <p:pic>
        <p:nvPicPr>
          <p:cNvPr id="6" name="Picture Placeholder 5" descr="A group of women holding up bottles of soda&#10;&#10;Description automatically generated">
            <a:extLst>
              <a:ext uri="{FF2B5EF4-FFF2-40B4-BE49-F238E27FC236}">
                <a16:creationId xmlns:a16="http://schemas.microsoft.com/office/drawing/2014/main" id="{93C6C02F-FAA1-52E4-A238-800E44908457}"/>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3166" r="13162" b="-1"/>
          <a:stretch/>
        </p:blipFill>
        <p:spPr>
          <a:xfrm>
            <a:off x="4381366" y="272373"/>
            <a:ext cx="7688094" cy="6157609"/>
          </a:xfrm>
          <a:prstGeom prst="rect">
            <a:avLst/>
          </a:prstGeom>
        </p:spPr>
      </p:pic>
      <p:sp>
        <p:nvSpPr>
          <p:cNvPr id="30" name="Text Placeholder 3">
            <a:extLst>
              <a:ext uri="{FF2B5EF4-FFF2-40B4-BE49-F238E27FC236}">
                <a16:creationId xmlns:a16="http://schemas.microsoft.com/office/drawing/2014/main" id="{A1FE3D68-6F05-7609-A6A9-E728EB7CD1D1}"/>
              </a:ext>
            </a:extLst>
          </p:cNvPr>
          <p:cNvSpPr>
            <a:spLocks noGrp="1"/>
          </p:cNvSpPr>
          <p:nvPr>
            <p:ph type="body" sz="half" idx="2"/>
          </p:nvPr>
        </p:nvSpPr>
        <p:spPr>
          <a:xfrm>
            <a:off x="274122" y="1915888"/>
            <a:ext cx="4244753" cy="4423799"/>
          </a:xfrm>
        </p:spPr>
        <p:txBody>
          <a:bodyPr vert="horz" lIns="91440" tIns="45720" rIns="91440" bIns="45720" rtlCol="0">
            <a:noAutofit/>
          </a:bodyPr>
          <a:lstStyle/>
          <a:p>
            <a:pPr marL="228600" lvl="1"/>
            <a:r>
              <a:rPr lang="en-US" sz="2000" dirty="0">
                <a:latin typeface="Arial" panose="020B0604020202020204" pitchFamily="34" charset="0"/>
                <a:cs typeface="Arial" panose="020B0604020202020204" pitchFamily="34" charset="0"/>
              </a:rPr>
              <a:t>Adrian </a:t>
            </a:r>
            <a:r>
              <a:rPr lang="en-US" sz="2000" dirty="0" err="1">
                <a:latin typeface="Arial" panose="020B0604020202020204" pitchFamily="34" charset="0"/>
                <a:cs typeface="Arial" panose="020B0604020202020204" pitchFamily="34" charset="0"/>
              </a:rPr>
              <a:t>Mocanu</a:t>
            </a:r>
            <a:endParaRPr lang="en-US" sz="2000" dirty="0">
              <a:latin typeface="Arial" panose="020B0604020202020204" pitchFamily="34" charset="0"/>
              <a:cs typeface="Arial" panose="020B0604020202020204" pitchFamily="34" charset="0"/>
            </a:endParaRPr>
          </a:p>
          <a:p>
            <a:r>
              <a:rPr lang="en-US" sz="2000" dirty="0"/>
              <a:t>   I.D. Number: 2243469</a:t>
            </a:r>
          </a:p>
          <a:p>
            <a:r>
              <a:rPr lang="en-US" sz="2000" dirty="0"/>
              <a:t>               NOW</a:t>
            </a:r>
          </a:p>
          <a:p>
            <a:r>
              <a:rPr lang="en-US" sz="2000" dirty="0">
                <a:latin typeface="Arial" panose="020B0604020202020204" pitchFamily="34" charset="0"/>
                <a:cs typeface="Arial" panose="020B0604020202020204" pitchFamily="34" charset="0"/>
              </a:rPr>
              <a:t>     I am Presenting here</a:t>
            </a:r>
          </a:p>
          <a:p>
            <a:r>
              <a:rPr lang="en-US" sz="2000" dirty="0">
                <a:latin typeface="Arial" panose="020B0604020202020204" pitchFamily="34" charset="0"/>
                <a:cs typeface="Arial" panose="020B0604020202020204" pitchFamily="34" charset="0"/>
              </a:rPr>
              <a:t>The internal and external  environment  influencing the      organization. </a:t>
            </a:r>
          </a:p>
          <a:p>
            <a:r>
              <a:rPr lang="en-US" sz="2000" dirty="0">
                <a:latin typeface="Arial" panose="020B0604020202020204" pitchFamily="34" charset="0"/>
                <a:cs typeface="Arial" panose="020B0604020202020204" pitchFamily="34" charset="0"/>
              </a:rPr>
              <a:t>                 and </a:t>
            </a:r>
          </a:p>
          <a:p>
            <a:r>
              <a:rPr lang="en-US" sz="2000" dirty="0">
                <a:latin typeface="Arial" panose="020B0604020202020204" pitchFamily="34" charset="0"/>
                <a:cs typeface="Arial" panose="020B0604020202020204" pitchFamily="34" charset="0"/>
              </a:rPr>
              <a:t>        SWOT Analysis </a:t>
            </a:r>
          </a:p>
          <a:p>
            <a:r>
              <a:rPr lang="en-US" sz="2000" dirty="0"/>
              <a:t>                 of </a:t>
            </a:r>
          </a:p>
          <a:p>
            <a:r>
              <a:rPr lang="en-US" sz="2000" dirty="0"/>
              <a:t>          COCA-COLA    </a:t>
            </a:r>
          </a:p>
        </p:txBody>
      </p:sp>
    </p:spTree>
    <p:extLst>
      <p:ext uri="{BB962C8B-B14F-4D97-AF65-F5344CB8AC3E}">
        <p14:creationId xmlns:p14="http://schemas.microsoft.com/office/powerpoint/2010/main" val="2344160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A1F260-02AD-A731-253D-969245502299}"/>
              </a:ext>
            </a:extLst>
          </p:cNvPr>
          <p:cNvSpPr>
            <a:spLocks noGrp="1"/>
          </p:cNvSpPr>
          <p:nvPr>
            <p:ph type="title"/>
          </p:nvPr>
        </p:nvSpPr>
        <p:spPr>
          <a:xfrm>
            <a:off x="839788" y="457200"/>
            <a:ext cx="3932237" cy="1257300"/>
          </a:xfrm>
        </p:spPr>
        <p:txBody>
          <a:bodyPr>
            <a:normAutofit/>
          </a:bodyPr>
          <a:lstStyle/>
          <a:p>
            <a:r>
              <a:rPr lang="en-GB" sz="2400">
                <a:latin typeface="Arial" panose="020B0604020202020204" pitchFamily="34" charset="0"/>
                <a:cs typeface="Arial" panose="020B0604020202020204" pitchFamily="34" charset="0"/>
              </a:rPr>
              <a:t>The internal and external environment in business</a:t>
            </a:r>
            <a:endParaRPr lang="en-GB" sz="2400" dirty="0">
              <a:latin typeface="Arial" panose="020B0604020202020204" pitchFamily="34" charset="0"/>
              <a:cs typeface="Arial" panose="020B0604020202020204" pitchFamily="34" charset="0"/>
            </a:endParaRPr>
          </a:p>
        </p:txBody>
      </p:sp>
      <p:sp>
        <p:nvSpPr>
          <p:cNvPr id="4" name="Text Placeholder 3">
            <a:extLst>
              <a:ext uri="{FF2B5EF4-FFF2-40B4-BE49-F238E27FC236}">
                <a16:creationId xmlns:a16="http://schemas.microsoft.com/office/drawing/2014/main" id="{ED0FE35C-20AE-AFC6-6F05-3F2CAB13A4E0}"/>
              </a:ext>
            </a:extLst>
          </p:cNvPr>
          <p:cNvSpPr>
            <a:spLocks noGrp="1"/>
          </p:cNvSpPr>
          <p:nvPr>
            <p:ph type="body" sz="half" idx="2"/>
          </p:nvPr>
        </p:nvSpPr>
        <p:spPr>
          <a:xfrm>
            <a:off x="836612" y="1963881"/>
            <a:ext cx="4346576" cy="4436919"/>
          </a:xfrm>
        </p:spPr>
        <p:txBody>
          <a:bodyPr>
            <a:normAutofit/>
          </a:bodyPr>
          <a:lstStyle/>
          <a:p>
            <a:pPr marL="285750" indent="-285750">
              <a:buFont typeface="Arial" panose="020B0604020202020204" pitchFamily="34" charset="0"/>
              <a:buChar char="•"/>
            </a:pPr>
            <a:r>
              <a:rPr lang="en-GB" sz="1400" dirty="0">
                <a:latin typeface="Arial" panose="020B0604020202020204" pitchFamily="34" charset="0"/>
                <a:cs typeface="Arial" panose="020B0604020202020204" pitchFamily="34" charset="0"/>
              </a:rPr>
              <a:t>What is internal and external environment in business?</a:t>
            </a:r>
          </a:p>
          <a:p>
            <a:r>
              <a:rPr lang="en-GB" sz="1400" dirty="0">
                <a:latin typeface="Arial" panose="020B0604020202020204" pitchFamily="34" charset="0"/>
                <a:cs typeface="Arial" panose="020B0604020202020204" pitchFamily="34" charset="0"/>
              </a:rPr>
              <a:t>    The internal business environment includes factors like:  </a:t>
            </a:r>
          </a:p>
          <a:p>
            <a:r>
              <a:rPr lang="en-GB" sz="1400" dirty="0">
                <a:latin typeface="Arial" panose="020B0604020202020204" pitchFamily="34" charset="0"/>
                <a:cs typeface="Arial" panose="020B0604020202020204" pitchFamily="34" charset="0"/>
              </a:rPr>
              <a:t>                               - employees                                                              </a:t>
            </a:r>
          </a:p>
          <a:p>
            <a:r>
              <a:rPr lang="en-GB" sz="1400" dirty="0">
                <a:latin typeface="Arial" panose="020B0604020202020204" pitchFamily="34" charset="0"/>
                <a:cs typeface="Arial" panose="020B0604020202020204" pitchFamily="34" charset="0"/>
              </a:rPr>
              <a:t>                               -  resources</a:t>
            </a:r>
          </a:p>
          <a:p>
            <a:r>
              <a:rPr lang="en-GB" sz="1400" dirty="0">
                <a:latin typeface="Arial" panose="020B0604020202020204" pitchFamily="34" charset="0"/>
                <a:cs typeface="Arial" panose="020B0604020202020204" pitchFamily="34" charset="0"/>
              </a:rPr>
              <a:t>                               - capability</a:t>
            </a:r>
          </a:p>
          <a:p>
            <a:endParaRPr lang="en-GB" sz="1400" dirty="0">
              <a:latin typeface="Arial" panose="020B0604020202020204" pitchFamily="34" charset="0"/>
              <a:cs typeface="Arial" panose="020B0604020202020204" pitchFamily="34" charset="0"/>
            </a:endParaRPr>
          </a:p>
          <a:p>
            <a:r>
              <a:rPr lang="en-GB" sz="1400" dirty="0">
                <a:latin typeface="Arial" panose="020B0604020202020204" pitchFamily="34" charset="0"/>
                <a:cs typeface="Arial" panose="020B0604020202020204" pitchFamily="34" charset="0"/>
              </a:rPr>
              <a:t>   The external business environment consist of external forces such as:</a:t>
            </a:r>
          </a:p>
          <a:p>
            <a:r>
              <a:rPr lang="en-GB" sz="1400" dirty="0">
                <a:latin typeface="Arial" panose="020B0604020202020204" pitchFamily="34" charset="0"/>
                <a:cs typeface="Arial" panose="020B0604020202020204" pitchFamily="34" charset="0"/>
              </a:rPr>
              <a:t>                                - market trends</a:t>
            </a:r>
          </a:p>
          <a:p>
            <a:r>
              <a:rPr lang="en-GB" sz="1400" dirty="0">
                <a:latin typeface="Arial" panose="020B0604020202020204" pitchFamily="34" charset="0"/>
                <a:cs typeface="Arial" panose="020B0604020202020204" pitchFamily="34" charset="0"/>
              </a:rPr>
              <a:t>                                - industry trends</a:t>
            </a:r>
          </a:p>
          <a:p>
            <a:r>
              <a:rPr lang="en-GB" sz="1400" dirty="0">
                <a:latin typeface="Arial" panose="020B0604020202020204" pitchFamily="34" charset="0"/>
                <a:cs typeface="Arial" panose="020B0604020202020204" pitchFamily="34" charset="0"/>
              </a:rPr>
              <a:t>                                - operating environment</a:t>
            </a:r>
          </a:p>
          <a:p>
            <a:r>
              <a:rPr lang="en-GB" sz="1400" dirty="0">
                <a:latin typeface="Arial" panose="020B0604020202020204" pitchFamily="34" charset="0"/>
                <a:cs typeface="Arial" panose="020B0604020202020204" pitchFamily="34" charset="0"/>
              </a:rPr>
              <a:t>(Shiksha com, 2022)</a:t>
            </a:r>
          </a:p>
          <a:p>
            <a:endParaRPr lang="en-GB" dirty="0">
              <a:latin typeface="Arial" panose="020B0604020202020204" pitchFamily="34" charset="0"/>
              <a:cs typeface="Arial" panose="020B0604020202020204" pitchFamily="34" charset="0"/>
            </a:endParaRPr>
          </a:p>
        </p:txBody>
      </p:sp>
      <p:pic>
        <p:nvPicPr>
          <p:cNvPr id="8" name="Picture 7" descr="A colorful background with black text&#10;&#10;Description automatically generated">
            <a:extLst>
              <a:ext uri="{FF2B5EF4-FFF2-40B4-BE49-F238E27FC236}">
                <a16:creationId xmlns:a16="http://schemas.microsoft.com/office/drawing/2014/main" id="{57BA4801-127F-FEFF-1890-3999DD918F0C}"/>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831774" y="992186"/>
            <a:ext cx="6172200" cy="4873626"/>
          </a:xfrm>
          <a:prstGeom prst="rect">
            <a:avLst/>
          </a:prstGeom>
        </p:spPr>
      </p:pic>
    </p:spTree>
    <p:extLst>
      <p:ext uri="{BB962C8B-B14F-4D97-AF65-F5344CB8AC3E}">
        <p14:creationId xmlns:p14="http://schemas.microsoft.com/office/powerpoint/2010/main" val="24329584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A9B9FD-5099-7480-0491-B6B448F9F5E9}"/>
              </a:ext>
            </a:extLst>
          </p:cNvPr>
          <p:cNvSpPr>
            <a:spLocks noGrp="1"/>
          </p:cNvSpPr>
          <p:nvPr>
            <p:ph type="title"/>
          </p:nvPr>
        </p:nvSpPr>
        <p:spPr/>
        <p:txBody>
          <a:bodyPr/>
          <a:lstStyle/>
          <a:p>
            <a:r>
              <a:rPr lang="en-GB"/>
              <a:t>                Coca-Cola SWOT Analysis</a:t>
            </a:r>
            <a:endParaRPr lang="en-GB" dirty="0"/>
          </a:p>
        </p:txBody>
      </p:sp>
      <p:graphicFrame>
        <p:nvGraphicFramePr>
          <p:cNvPr id="12" name="Content Placeholder 2">
            <a:extLst>
              <a:ext uri="{FF2B5EF4-FFF2-40B4-BE49-F238E27FC236}">
                <a16:creationId xmlns:a16="http://schemas.microsoft.com/office/drawing/2014/main" id="{970CBE6F-F0D7-C8E5-9725-BD7614BC77E9}"/>
              </a:ext>
            </a:extLst>
          </p:cNvPr>
          <p:cNvGraphicFramePr>
            <a:graphicFrameLocks noGrp="1"/>
          </p:cNvGraphicFramePr>
          <p:nvPr>
            <p:ph sz="half" idx="1"/>
            <p:extLst>
              <p:ext uri="{D42A27DB-BD31-4B8C-83A1-F6EECF244321}">
                <p14:modId xmlns:p14="http://schemas.microsoft.com/office/powerpoint/2010/main" val="1798838012"/>
              </p:ext>
            </p:extLst>
          </p:nvPr>
        </p:nvGraphicFramePr>
        <p:xfrm>
          <a:off x="838200" y="1825625"/>
          <a:ext cx="4146395"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14" name="Content Placeholder 3">
            <a:extLst>
              <a:ext uri="{FF2B5EF4-FFF2-40B4-BE49-F238E27FC236}">
                <a16:creationId xmlns:a16="http://schemas.microsoft.com/office/drawing/2014/main" id="{46CCB7CF-876F-76F8-164A-D9214E5F8561}"/>
              </a:ext>
            </a:extLst>
          </p:cNvPr>
          <p:cNvGraphicFramePr>
            <a:graphicFrameLocks noGrp="1"/>
          </p:cNvGraphicFramePr>
          <p:nvPr>
            <p:ph sz="half" idx="2"/>
            <p:extLst>
              <p:ext uri="{D42A27DB-BD31-4B8C-83A1-F6EECF244321}">
                <p14:modId xmlns:p14="http://schemas.microsoft.com/office/powerpoint/2010/main" val="429347419"/>
              </p:ext>
            </p:extLst>
          </p:nvPr>
        </p:nvGraphicFramePr>
        <p:xfrm>
          <a:off x="6668428" y="1825625"/>
          <a:ext cx="4685371" cy="435133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10" name="Picture 9" descr="A bottle of soda with a red label">
            <a:extLst>
              <a:ext uri="{FF2B5EF4-FFF2-40B4-BE49-F238E27FC236}">
                <a16:creationId xmlns:a16="http://schemas.microsoft.com/office/drawing/2014/main" id="{1B404D98-499A-B3A2-32EB-670FBC7A597B}"/>
              </a:ext>
            </a:extLst>
          </p:cNvPr>
          <p:cNvPicPr>
            <a:picLocks noChangeAspect="1"/>
          </p:cNvPicPr>
          <p:nvPr/>
        </p:nvPicPr>
        <p:blipFill>
          <a:blip r:embed="rId13">
            <a:extLst>
              <a:ext uri="{28A0092B-C50C-407E-A947-70E740481C1C}">
                <a14:useLocalDpi xmlns:a14="http://schemas.microsoft.com/office/drawing/2010/main" val="0"/>
              </a:ext>
              <a:ext uri="{837473B0-CC2E-450A-ABE3-18F120FF3D39}">
                <a1611:picAttrSrcUrl xmlns:a1611="http://schemas.microsoft.com/office/drawing/2016/11/main" r:id="rId14"/>
              </a:ext>
            </a:extLst>
          </a:blip>
          <a:stretch>
            <a:fillRect/>
          </a:stretch>
        </p:blipFill>
        <p:spPr>
          <a:xfrm>
            <a:off x="5151862" y="2762714"/>
            <a:ext cx="1516566" cy="2779441"/>
          </a:xfrm>
          <a:prstGeom prst="rect">
            <a:avLst/>
          </a:prstGeom>
        </p:spPr>
      </p:pic>
    </p:spTree>
    <p:extLst>
      <p:ext uri="{BB962C8B-B14F-4D97-AF65-F5344CB8AC3E}">
        <p14:creationId xmlns:p14="http://schemas.microsoft.com/office/powerpoint/2010/main" val="1710860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A4A365-7ABE-4D14-4A92-E635CC969341}"/>
              </a:ext>
            </a:extLst>
          </p:cNvPr>
          <p:cNvSpPr>
            <a:spLocks noGrp="1"/>
          </p:cNvSpPr>
          <p:nvPr>
            <p:ph type="title"/>
          </p:nvPr>
        </p:nvSpPr>
        <p:spPr/>
        <p:txBody>
          <a:bodyPr/>
          <a:lstStyle/>
          <a:p>
            <a:r>
              <a:rPr lang="en-GB" dirty="0"/>
              <a:t>               Coca-Cola SWOT Analysis</a:t>
            </a:r>
          </a:p>
        </p:txBody>
      </p:sp>
      <p:sp>
        <p:nvSpPr>
          <p:cNvPr id="3" name="Content Placeholder 2">
            <a:extLst>
              <a:ext uri="{FF2B5EF4-FFF2-40B4-BE49-F238E27FC236}">
                <a16:creationId xmlns:a16="http://schemas.microsoft.com/office/drawing/2014/main" id="{009874B2-08EC-F8B1-1F22-54E220A8E4BE}"/>
              </a:ext>
            </a:extLst>
          </p:cNvPr>
          <p:cNvSpPr>
            <a:spLocks noGrp="1"/>
          </p:cNvSpPr>
          <p:nvPr>
            <p:ph sz="half" idx="1"/>
          </p:nvPr>
        </p:nvSpPr>
        <p:spPr>
          <a:xfrm>
            <a:off x="231848" y="2117704"/>
            <a:ext cx="4362454" cy="3448595"/>
          </a:xfrm>
        </p:spPr>
        <p:txBody>
          <a:bodyPr>
            <a:normAutofit lnSpcReduction="10000"/>
          </a:bodyPr>
          <a:lstStyle/>
          <a:p>
            <a:pPr marL="0" indent="0">
              <a:buNone/>
            </a:pPr>
            <a:r>
              <a:rPr lang="en-GB" sz="2800" dirty="0"/>
              <a:t>             Opportunities</a:t>
            </a:r>
          </a:p>
          <a:p>
            <a:pPr>
              <a:buFontTx/>
              <a:buChar char="-"/>
            </a:pPr>
            <a:r>
              <a:rPr lang="en-GB" sz="1800" dirty="0"/>
              <a:t>Extending ready-to-drink product</a:t>
            </a:r>
          </a:p>
          <a:p>
            <a:pPr>
              <a:buFontTx/>
              <a:buChar char="-"/>
            </a:pPr>
            <a:r>
              <a:rPr lang="en-GB" sz="1800" dirty="0"/>
              <a:t>Adding new products to the market and reducing added sugar </a:t>
            </a:r>
          </a:p>
          <a:p>
            <a:pPr>
              <a:buFontTx/>
              <a:buChar char="-"/>
            </a:pPr>
            <a:r>
              <a:rPr lang="en-GB" sz="1800" dirty="0"/>
              <a:t>Profits from the </a:t>
            </a:r>
            <a:r>
              <a:rPr lang="en-GB" dirty="0"/>
              <a:t>fall in the value</a:t>
            </a:r>
            <a:r>
              <a:rPr lang="en-GB" sz="1800" dirty="0"/>
              <a:t> of the U.S. Currency</a:t>
            </a:r>
          </a:p>
          <a:p>
            <a:pPr>
              <a:buFontTx/>
              <a:buChar char="-"/>
            </a:pPr>
            <a:r>
              <a:rPr lang="en-GB" dirty="0"/>
              <a:t>Valorising</a:t>
            </a:r>
            <a:r>
              <a:rPr lang="en-GB" sz="1800" dirty="0"/>
              <a:t> TikTok</a:t>
            </a:r>
          </a:p>
          <a:p>
            <a:pPr>
              <a:buFontTx/>
              <a:buChar char="-"/>
            </a:pPr>
            <a:r>
              <a:rPr lang="en-GB" dirty="0"/>
              <a:t>(Mustafa, 2018)</a:t>
            </a:r>
            <a:endParaRPr lang="en-GB" sz="1800" dirty="0"/>
          </a:p>
        </p:txBody>
      </p:sp>
      <p:sp>
        <p:nvSpPr>
          <p:cNvPr id="4" name="Content Placeholder 3">
            <a:extLst>
              <a:ext uri="{FF2B5EF4-FFF2-40B4-BE49-F238E27FC236}">
                <a16:creationId xmlns:a16="http://schemas.microsoft.com/office/drawing/2014/main" id="{DFEAC7A8-17EA-6B02-A2A9-743BB3EEE425}"/>
              </a:ext>
            </a:extLst>
          </p:cNvPr>
          <p:cNvSpPr>
            <a:spLocks noGrp="1"/>
          </p:cNvSpPr>
          <p:nvPr>
            <p:ph sz="half" idx="2"/>
          </p:nvPr>
        </p:nvSpPr>
        <p:spPr>
          <a:xfrm>
            <a:off x="8155701" y="2017343"/>
            <a:ext cx="3452719" cy="3441520"/>
          </a:xfrm>
        </p:spPr>
        <p:txBody>
          <a:bodyPr>
            <a:normAutofit lnSpcReduction="10000"/>
          </a:bodyPr>
          <a:lstStyle/>
          <a:p>
            <a:pPr marL="0" indent="0">
              <a:buNone/>
            </a:pPr>
            <a:r>
              <a:rPr lang="en-GB" sz="2800" dirty="0"/>
              <a:t>                Threats</a:t>
            </a:r>
          </a:p>
          <a:p>
            <a:pPr>
              <a:buFontTx/>
              <a:buChar char="-"/>
            </a:pPr>
            <a:r>
              <a:rPr lang="en-GB" sz="1900" dirty="0"/>
              <a:t>Controverse over water use</a:t>
            </a:r>
          </a:p>
          <a:p>
            <a:pPr marL="0" indent="0">
              <a:buNone/>
            </a:pPr>
            <a:r>
              <a:rPr lang="en-GB" sz="1900" dirty="0"/>
              <a:t>    Lawsuit  on pollution</a:t>
            </a:r>
          </a:p>
          <a:p>
            <a:pPr>
              <a:buFontTx/>
              <a:buChar char="-"/>
            </a:pPr>
            <a:r>
              <a:rPr lang="en-GB" sz="1900" dirty="0"/>
              <a:t>Fierce competition</a:t>
            </a:r>
          </a:p>
          <a:p>
            <a:pPr>
              <a:buFontTx/>
              <a:buChar char="-"/>
            </a:pPr>
            <a:r>
              <a:rPr lang="en-GB" sz="1900" dirty="0"/>
              <a:t>Uncertain economic outlook</a:t>
            </a:r>
          </a:p>
          <a:p>
            <a:pPr>
              <a:buFontTx/>
              <a:buChar char="-"/>
            </a:pPr>
            <a:r>
              <a:rPr lang="en-GB" sz="1900" dirty="0"/>
              <a:t>Health awareness raising</a:t>
            </a:r>
          </a:p>
          <a:p>
            <a:pPr>
              <a:buFontTx/>
              <a:buChar char="-"/>
            </a:pPr>
            <a:r>
              <a:rPr lang="en-GB" sz="1900" dirty="0"/>
              <a:t>(Mustafa, 2018)</a:t>
            </a:r>
          </a:p>
        </p:txBody>
      </p:sp>
      <p:pic>
        <p:nvPicPr>
          <p:cNvPr id="6" name="Picture 5" descr="A red circle with a bottle of soda&#10;&#10;Description automatically generated">
            <a:extLst>
              <a:ext uri="{FF2B5EF4-FFF2-40B4-BE49-F238E27FC236}">
                <a16:creationId xmlns:a16="http://schemas.microsoft.com/office/drawing/2014/main" id="{82263286-5A79-3639-C98D-BA962453F220}"/>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4694663" y="1864194"/>
            <a:ext cx="3345365" cy="4188917"/>
          </a:xfrm>
          <a:prstGeom prst="rect">
            <a:avLst/>
          </a:prstGeom>
        </p:spPr>
      </p:pic>
    </p:spTree>
    <p:extLst>
      <p:ext uri="{BB962C8B-B14F-4D97-AF65-F5344CB8AC3E}">
        <p14:creationId xmlns:p14="http://schemas.microsoft.com/office/powerpoint/2010/main" val="284957455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8B5B06-CDED-E93B-F559-8436021C7289}"/>
              </a:ext>
            </a:extLst>
          </p:cNvPr>
          <p:cNvSpPr>
            <a:spLocks noGrp="1"/>
          </p:cNvSpPr>
          <p:nvPr>
            <p:ph type="title"/>
          </p:nvPr>
        </p:nvSpPr>
        <p:spPr>
          <a:xfrm>
            <a:off x="7531610" y="365125"/>
            <a:ext cx="3822189" cy="1899912"/>
          </a:xfrm>
        </p:spPr>
        <p:txBody>
          <a:bodyPr vert="horz" lIns="91440" tIns="45720" rIns="91440" bIns="45720" rtlCol="0" anchor="ctr">
            <a:normAutofit/>
          </a:bodyPr>
          <a:lstStyle/>
          <a:p>
            <a:r>
              <a:rPr lang="en-US" sz="4000" dirty="0"/>
              <a:t>        Me</a:t>
            </a:r>
          </a:p>
        </p:txBody>
      </p:sp>
      <p:pic>
        <p:nvPicPr>
          <p:cNvPr id="6" name="Content Placeholder 5" descr="A red and white logo&#10;&#10;Description automatically generated">
            <a:extLst>
              <a:ext uri="{FF2B5EF4-FFF2-40B4-BE49-F238E27FC236}">
                <a16:creationId xmlns:a16="http://schemas.microsoft.com/office/drawing/2014/main" id="{BE829669-9964-071C-9EE6-ACD1117AD0FE}"/>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8851" r="11838"/>
          <a:stretch/>
        </p:blipFill>
        <p:spPr>
          <a:xfrm>
            <a:off x="-2138032" y="365125"/>
            <a:ext cx="9669642" cy="6857990"/>
          </a:xfrm>
          <a:prstGeom prst="rect">
            <a:avLst/>
          </a:prstGeom>
        </p:spPr>
      </p:pic>
      <p:sp>
        <p:nvSpPr>
          <p:cNvPr id="4" name="Text Placeholder 3">
            <a:extLst>
              <a:ext uri="{FF2B5EF4-FFF2-40B4-BE49-F238E27FC236}">
                <a16:creationId xmlns:a16="http://schemas.microsoft.com/office/drawing/2014/main" id="{444E1709-C757-01FA-F143-AF95E3078863}"/>
              </a:ext>
            </a:extLst>
          </p:cNvPr>
          <p:cNvSpPr>
            <a:spLocks noGrp="1"/>
          </p:cNvSpPr>
          <p:nvPr>
            <p:ph type="body" sz="half" idx="2"/>
          </p:nvPr>
        </p:nvSpPr>
        <p:spPr>
          <a:xfrm>
            <a:off x="7531610" y="2434201"/>
            <a:ext cx="3822189" cy="3742762"/>
          </a:xfrm>
        </p:spPr>
        <p:txBody>
          <a:bodyPr vert="horz" lIns="91440" tIns="45720" rIns="91440" bIns="45720" rtlCol="0">
            <a:normAutofit lnSpcReduction="10000"/>
          </a:bodyPr>
          <a:lstStyle/>
          <a:p>
            <a:pPr indent="-228600">
              <a:buFont typeface="Arial" panose="020B0604020202020204" pitchFamily="34" charset="0"/>
              <a:buChar char="•"/>
            </a:pPr>
            <a:r>
              <a:rPr lang="en-US" sz="2000" dirty="0"/>
              <a:t>     MIHAELA GRIGORE</a:t>
            </a:r>
          </a:p>
          <a:p>
            <a:pPr indent="-228600">
              <a:buFont typeface="Arial" panose="020B0604020202020204" pitchFamily="34" charset="0"/>
              <a:buChar char="•"/>
            </a:pPr>
            <a:r>
              <a:rPr lang="en-US" sz="2000" dirty="0"/>
              <a:t>     I.D. Number: 2335484</a:t>
            </a:r>
          </a:p>
          <a:p>
            <a:pPr indent="-228600">
              <a:buFont typeface="Arial" panose="020B0604020202020204" pitchFamily="34" charset="0"/>
              <a:buChar char="•"/>
            </a:pPr>
            <a:r>
              <a:rPr lang="en-US" sz="2000" dirty="0"/>
              <a:t>                    Now</a:t>
            </a:r>
          </a:p>
          <a:p>
            <a:pPr indent="-228600">
              <a:buFont typeface="Arial" panose="020B0604020202020204" pitchFamily="34" charset="0"/>
              <a:buChar char="•"/>
            </a:pPr>
            <a:r>
              <a:rPr lang="en-US" sz="2000" dirty="0"/>
              <a:t>     I am Presenting here</a:t>
            </a:r>
          </a:p>
          <a:p>
            <a:pPr indent="-228600">
              <a:buFont typeface="Arial" panose="020B0604020202020204" pitchFamily="34" charset="0"/>
              <a:buChar char="•"/>
            </a:pPr>
            <a:r>
              <a:rPr lang="en-US" sz="2000" dirty="0"/>
              <a:t>     The external environment</a:t>
            </a:r>
          </a:p>
          <a:p>
            <a:pPr indent="-228600">
              <a:buFont typeface="Arial" panose="020B0604020202020204" pitchFamily="34" charset="0"/>
              <a:buChar char="•"/>
            </a:pPr>
            <a:r>
              <a:rPr lang="en-US" sz="2000" dirty="0"/>
              <a:t>                     and</a:t>
            </a:r>
          </a:p>
          <a:p>
            <a:pPr indent="-228600">
              <a:buFont typeface="Arial" panose="020B0604020202020204" pitchFamily="34" charset="0"/>
              <a:buChar char="•"/>
            </a:pPr>
            <a:r>
              <a:rPr lang="en-US" sz="2000" dirty="0"/>
              <a:t>         PESTLE framework</a:t>
            </a:r>
          </a:p>
          <a:p>
            <a:pPr indent="-228600">
              <a:buFont typeface="Arial" panose="020B0604020202020204" pitchFamily="34" charset="0"/>
              <a:buChar char="•"/>
            </a:pPr>
            <a:r>
              <a:rPr lang="en-US" sz="2000" dirty="0"/>
              <a:t>                      Of </a:t>
            </a:r>
          </a:p>
          <a:p>
            <a:pPr indent="-228600">
              <a:buFont typeface="Arial" panose="020B0604020202020204" pitchFamily="34" charset="0"/>
              <a:buChar char="•"/>
            </a:pPr>
            <a:r>
              <a:rPr lang="en-US" sz="2000" dirty="0"/>
              <a:t>                </a:t>
            </a:r>
            <a:r>
              <a:rPr lang="en-US" sz="2000" dirty="0" err="1"/>
              <a:t>Coca-cola</a:t>
            </a:r>
            <a:r>
              <a:rPr lang="en-US" sz="2000" dirty="0"/>
              <a:t>     </a:t>
            </a:r>
          </a:p>
        </p:txBody>
      </p:sp>
    </p:spTree>
    <p:extLst>
      <p:ext uri="{BB962C8B-B14F-4D97-AF65-F5344CB8AC3E}">
        <p14:creationId xmlns:p14="http://schemas.microsoft.com/office/powerpoint/2010/main" val="22128870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B67B67-AD9D-F21A-5E8D-862FA80D0244}"/>
              </a:ext>
            </a:extLst>
          </p:cNvPr>
          <p:cNvSpPr>
            <a:spLocks noGrp="1"/>
          </p:cNvSpPr>
          <p:nvPr>
            <p:ph type="title"/>
          </p:nvPr>
        </p:nvSpPr>
        <p:spPr>
          <a:xfrm>
            <a:off x="836679" y="723898"/>
            <a:ext cx="6002110" cy="1495425"/>
          </a:xfrm>
        </p:spPr>
        <p:txBody>
          <a:bodyPr>
            <a:normAutofit/>
          </a:bodyPr>
          <a:lstStyle/>
          <a:p>
            <a:r>
              <a:rPr lang="en-GB" sz="4000" dirty="0"/>
              <a:t>COCA COLA COMPANY</a:t>
            </a:r>
          </a:p>
        </p:txBody>
      </p:sp>
      <p:sp>
        <p:nvSpPr>
          <p:cNvPr id="3" name="Content Placeholder 2">
            <a:extLst>
              <a:ext uri="{FF2B5EF4-FFF2-40B4-BE49-F238E27FC236}">
                <a16:creationId xmlns:a16="http://schemas.microsoft.com/office/drawing/2014/main" id="{757820FA-51C2-ABBA-4642-3D88642FF70A}"/>
              </a:ext>
            </a:extLst>
          </p:cNvPr>
          <p:cNvSpPr>
            <a:spLocks noGrp="1"/>
          </p:cNvSpPr>
          <p:nvPr>
            <p:ph idx="1"/>
          </p:nvPr>
        </p:nvSpPr>
        <p:spPr>
          <a:xfrm>
            <a:off x="836680" y="2405067"/>
            <a:ext cx="6002110" cy="3729034"/>
          </a:xfrm>
        </p:spPr>
        <p:txBody>
          <a:bodyPr>
            <a:normAutofit fontScale="70000" lnSpcReduction="20000"/>
          </a:bodyPr>
          <a:lstStyle/>
          <a:p>
            <a:pPr marL="0" indent="0">
              <a:buNone/>
            </a:pPr>
            <a:r>
              <a:rPr lang="en-GB" sz="1400" dirty="0"/>
              <a:t> </a:t>
            </a:r>
          </a:p>
          <a:p>
            <a:pPr marL="0" indent="0">
              <a:buNone/>
            </a:pPr>
            <a:endParaRPr lang="en-GB" sz="1400" dirty="0"/>
          </a:p>
          <a:p>
            <a:pPr marL="0" indent="0">
              <a:buNone/>
            </a:pPr>
            <a:endParaRPr lang="en-GB" sz="1400" dirty="0"/>
          </a:p>
          <a:p>
            <a:pPr marL="0" indent="0">
              <a:buNone/>
            </a:pPr>
            <a:r>
              <a:rPr lang="en-GB" sz="2400" dirty="0"/>
              <a:t>Pestle  analysis is  a framework  used   for analyse the external factors  than can affect a business.</a:t>
            </a:r>
          </a:p>
          <a:p>
            <a:pPr marL="0" indent="0">
              <a:buNone/>
            </a:pPr>
            <a:r>
              <a:rPr lang="en-GB" sz="2400" dirty="0"/>
              <a:t>Pestle analysis are six  categories of  factors;</a:t>
            </a:r>
          </a:p>
          <a:p>
            <a:pPr marL="0" indent="0">
              <a:buNone/>
            </a:pPr>
            <a:r>
              <a:rPr lang="en-GB" sz="2400" dirty="0"/>
              <a:t>-Political</a:t>
            </a:r>
          </a:p>
          <a:p>
            <a:pPr marL="0" indent="0">
              <a:buNone/>
            </a:pPr>
            <a:r>
              <a:rPr lang="en-GB" sz="2400" dirty="0"/>
              <a:t>-Economic</a:t>
            </a:r>
          </a:p>
          <a:p>
            <a:pPr marL="0" indent="0">
              <a:buNone/>
            </a:pPr>
            <a:r>
              <a:rPr lang="en-GB" sz="2400" dirty="0"/>
              <a:t>-Sociocultural</a:t>
            </a:r>
          </a:p>
          <a:p>
            <a:pPr marL="0" indent="0">
              <a:buNone/>
            </a:pPr>
            <a:r>
              <a:rPr lang="en-GB" sz="2400" dirty="0"/>
              <a:t>-Technological</a:t>
            </a:r>
          </a:p>
          <a:p>
            <a:pPr marL="0" indent="0">
              <a:buNone/>
            </a:pPr>
            <a:r>
              <a:rPr lang="en-GB" sz="2400" dirty="0"/>
              <a:t>-Legal</a:t>
            </a:r>
          </a:p>
          <a:p>
            <a:pPr marL="0" indent="0">
              <a:buNone/>
            </a:pPr>
            <a:r>
              <a:rPr lang="en-GB" sz="2400" dirty="0"/>
              <a:t>-Environmental</a:t>
            </a:r>
          </a:p>
          <a:p>
            <a:pPr marL="0" indent="0">
              <a:buNone/>
            </a:pPr>
            <a:endParaRPr lang="en-GB" sz="1400" dirty="0"/>
          </a:p>
        </p:txBody>
      </p:sp>
      <p:pic>
        <p:nvPicPr>
          <p:cNvPr id="8" name="Picture 7" descr="A can of soda on a white surface&#10;&#10;Description automatically generated">
            <a:extLst>
              <a:ext uri="{FF2B5EF4-FFF2-40B4-BE49-F238E27FC236}">
                <a16:creationId xmlns:a16="http://schemas.microsoft.com/office/drawing/2014/main" id="{C7411F4F-B60B-8722-EFBD-CDE3B7E83EA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44315" r="7090" b="-1"/>
          <a:stretch/>
        </p:blipFill>
        <p:spPr>
          <a:xfrm>
            <a:off x="7199440" y="10"/>
            <a:ext cx="4992560" cy="6857990"/>
          </a:xfrm>
          <a:prstGeom prst="rect">
            <a:avLst/>
          </a:prstGeom>
          <a:effectLst/>
        </p:spPr>
      </p:pic>
    </p:spTree>
    <p:extLst>
      <p:ext uri="{BB962C8B-B14F-4D97-AF65-F5344CB8AC3E}">
        <p14:creationId xmlns:p14="http://schemas.microsoft.com/office/powerpoint/2010/main" val="39719677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F749DF-E29C-9F46-A0FF-2BDB02D112B5}"/>
              </a:ext>
            </a:extLst>
          </p:cNvPr>
          <p:cNvSpPr>
            <a:spLocks noGrp="1"/>
          </p:cNvSpPr>
          <p:nvPr>
            <p:ph type="title"/>
          </p:nvPr>
        </p:nvSpPr>
        <p:spPr>
          <a:xfrm>
            <a:off x="841248" y="334644"/>
            <a:ext cx="10509504" cy="1076914"/>
          </a:xfrm>
        </p:spPr>
        <p:txBody>
          <a:bodyPr vert="horz" lIns="91440" tIns="45720" rIns="91440" bIns="45720" rtlCol="0" anchor="ctr">
            <a:normAutofit/>
          </a:bodyPr>
          <a:lstStyle/>
          <a:p>
            <a:r>
              <a:rPr lang="en-US" sz="4000" kern="1200">
                <a:solidFill>
                  <a:schemeClr val="tx1"/>
                </a:solidFill>
                <a:latin typeface="+mj-lt"/>
                <a:ea typeface="+mj-ea"/>
                <a:cs typeface="+mj-cs"/>
              </a:rPr>
              <a:t>            Coca-Cola PESTLE Analysis </a:t>
            </a:r>
          </a:p>
        </p:txBody>
      </p:sp>
      <p:sp>
        <p:nvSpPr>
          <p:cNvPr id="3" name="Text Placeholder 2">
            <a:extLst>
              <a:ext uri="{FF2B5EF4-FFF2-40B4-BE49-F238E27FC236}">
                <a16:creationId xmlns:a16="http://schemas.microsoft.com/office/drawing/2014/main" id="{0C03585F-63F0-1BF3-64E6-7F00E8BDFF9E}"/>
              </a:ext>
            </a:extLst>
          </p:cNvPr>
          <p:cNvSpPr>
            <a:spLocks/>
          </p:cNvSpPr>
          <p:nvPr/>
        </p:nvSpPr>
        <p:spPr>
          <a:xfrm>
            <a:off x="839788" y="1681163"/>
            <a:ext cx="5157787" cy="550760"/>
          </a:xfrm>
          <a:prstGeom prst="rect">
            <a:avLst/>
          </a:prstGeom>
        </p:spPr>
        <p:txBody>
          <a:bodyPr>
            <a:normAutofit/>
          </a:bodyPr>
          <a:lstStyle/>
          <a:p>
            <a:endParaRPr lang="en-GB" sz="2800" b="0" dirty="0"/>
          </a:p>
        </p:txBody>
      </p:sp>
      <p:sp>
        <p:nvSpPr>
          <p:cNvPr id="5" name="Text Placeholder 4">
            <a:extLst>
              <a:ext uri="{FF2B5EF4-FFF2-40B4-BE49-F238E27FC236}">
                <a16:creationId xmlns:a16="http://schemas.microsoft.com/office/drawing/2014/main" id="{BB17E2B4-F594-FE02-AE4C-BD1F49063D80}"/>
              </a:ext>
            </a:extLst>
          </p:cNvPr>
          <p:cNvSpPr>
            <a:spLocks/>
          </p:cNvSpPr>
          <p:nvPr/>
        </p:nvSpPr>
        <p:spPr>
          <a:xfrm>
            <a:off x="6177260" y="1748011"/>
            <a:ext cx="5167395" cy="551447"/>
          </a:xfrm>
          <a:prstGeom prst="rect">
            <a:avLst/>
          </a:prstGeom>
        </p:spPr>
        <p:txBody>
          <a:bodyPr>
            <a:normAutofit/>
          </a:bodyPr>
          <a:lstStyle/>
          <a:p>
            <a:pPr>
              <a:spcAft>
                <a:spcPts val="600"/>
              </a:spcAft>
            </a:pPr>
            <a:r>
              <a:rPr lang="en-GB" sz="2800" kern="1200">
                <a:solidFill>
                  <a:schemeClr val="tx1"/>
                </a:solidFill>
                <a:latin typeface="+mn-lt"/>
                <a:ea typeface="+mn-ea"/>
                <a:cs typeface="+mn-cs"/>
              </a:rPr>
              <a:t>Political Factors</a:t>
            </a:r>
            <a:endParaRPr lang="en-GB" sz="2800" b="0"/>
          </a:p>
        </p:txBody>
      </p:sp>
      <p:sp>
        <p:nvSpPr>
          <p:cNvPr id="6" name="Content Placeholder 5">
            <a:extLst>
              <a:ext uri="{FF2B5EF4-FFF2-40B4-BE49-F238E27FC236}">
                <a16:creationId xmlns:a16="http://schemas.microsoft.com/office/drawing/2014/main" id="{C111F730-07B0-1573-C338-81C5896E1275}"/>
              </a:ext>
            </a:extLst>
          </p:cNvPr>
          <p:cNvSpPr>
            <a:spLocks/>
          </p:cNvSpPr>
          <p:nvPr/>
        </p:nvSpPr>
        <p:spPr>
          <a:xfrm>
            <a:off x="6155006" y="2572950"/>
            <a:ext cx="5189650" cy="3689182"/>
          </a:xfrm>
          <a:prstGeom prst="rect">
            <a:avLst/>
          </a:prstGeom>
        </p:spPr>
        <p:txBody>
          <a:bodyPr/>
          <a:lstStyle/>
          <a:p>
            <a:pPr marL="342900" indent="-342900">
              <a:spcAft>
                <a:spcPts val="600"/>
              </a:spcAft>
              <a:buFont typeface="Arial" panose="020B0604020202020204" pitchFamily="34" charset="0"/>
              <a:buChar char="•"/>
            </a:pPr>
            <a:r>
              <a:rPr lang="en-GB" sz="2400" kern="1200" dirty="0">
                <a:solidFill>
                  <a:schemeClr val="tx1"/>
                </a:solidFill>
                <a:latin typeface="+mn-lt"/>
                <a:ea typeface="+mn-ea"/>
                <a:cs typeface="+mn-cs"/>
              </a:rPr>
              <a:t>Political stability</a:t>
            </a:r>
          </a:p>
          <a:p>
            <a:pPr marL="342900" indent="-342900">
              <a:spcAft>
                <a:spcPts val="600"/>
              </a:spcAft>
              <a:buFont typeface="Arial" panose="020B0604020202020204" pitchFamily="34" charset="0"/>
              <a:buChar char="•"/>
            </a:pPr>
            <a:r>
              <a:rPr lang="en-GB" sz="2400" kern="1200" dirty="0">
                <a:solidFill>
                  <a:schemeClr val="tx1"/>
                </a:solidFill>
                <a:latin typeface="+mn-lt"/>
                <a:ea typeface="+mn-ea"/>
                <a:cs typeface="+mn-cs"/>
              </a:rPr>
              <a:t>Regulation and legislation</a:t>
            </a:r>
          </a:p>
          <a:p>
            <a:pPr marL="342900" indent="-342900">
              <a:spcAft>
                <a:spcPts val="600"/>
              </a:spcAft>
              <a:buFont typeface="Arial" panose="020B0604020202020204" pitchFamily="34" charset="0"/>
              <a:buChar char="•"/>
            </a:pPr>
            <a:r>
              <a:rPr lang="en-GB" sz="2400" kern="1200" dirty="0">
                <a:solidFill>
                  <a:schemeClr val="tx1"/>
                </a:solidFill>
                <a:latin typeface="+mn-lt"/>
                <a:ea typeface="+mn-ea"/>
                <a:cs typeface="+mn-cs"/>
              </a:rPr>
              <a:t>Trade policies and tariffs</a:t>
            </a:r>
          </a:p>
          <a:p>
            <a:pPr marL="342900" indent="-342900">
              <a:spcAft>
                <a:spcPts val="600"/>
              </a:spcAft>
              <a:buFont typeface="Arial" panose="020B0604020202020204" pitchFamily="34" charset="0"/>
              <a:buChar char="•"/>
            </a:pPr>
            <a:r>
              <a:rPr lang="en-GB" sz="2400" dirty="0"/>
              <a:t>E</a:t>
            </a:r>
            <a:r>
              <a:rPr lang="en-GB" sz="2400" kern="1200" dirty="0">
                <a:solidFill>
                  <a:schemeClr val="tx1"/>
                </a:solidFill>
                <a:latin typeface="+mn-lt"/>
                <a:ea typeface="+mn-ea"/>
                <a:cs typeface="+mn-cs"/>
              </a:rPr>
              <a:t>conomic fluctuation or recessions</a:t>
            </a:r>
          </a:p>
          <a:p>
            <a:pPr marL="342900" indent="-342900">
              <a:spcAft>
                <a:spcPts val="600"/>
              </a:spcAft>
              <a:buFont typeface="Arial" panose="020B0604020202020204" pitchFamily="34" charset="0"/>
              <a:buChar char="•"/>
            </a:pPr>
            <a:r>
              <a:rPr lang="en-GB" sz="2400" dirty="0"/>
              <a:t>I</a:t>
            </a:r>
            <a:r>
              <a:rPr lang="en-GB" sz="2400" kern="1200" dirty="0">
                <a:solidFill>
                  <a:schemeClr val="tx1"/>
                </a:solidFill>
                <a:latin typeface="+mn-lt"/>
                <a:ea typeface="+mn-ea"/>
                <a:cs typeface="+mn-cs"/>
              </a:rPr>
              <a:t>nflation rates high inflation</a:t>
            </a:r>
          </a:p>
          <a:p>
            <a:pPr marL="342900" indent="-342900">
              <a:spcAft>
                <a:spcPts val="600"/>
              </a:spcAft>
              <a:buFont typeface="Arial" panose="020B0604020202020204" pitchFamily="34" charset="0"/>
              <a:buChar char="•"/>
            </a:pPr>
            <a:r>
              <a:rPr lang="en-GB" sz="2400" dirty="0"/>
              <a:t>C</a:t>
            </a:r>
            <a:r>
              <a:rPr lang="en-GB" sz="2400" kern="1200" dirty="0">
                <a:solidFill>
                  <a:schemeClr val="tx1"/>
                </a:solidFill>
                <a:latin typeface="+mn-lt"/>
                <a:ea typeface="+mn-ea"/>
                <a:cs typeface="+mn-cs"/>
              </a:rPr>
              <a:t>urrency exchange rates</a:t>
            </a:r>
          </a:p>
          <a:p>
            <a:pPr>
              <a:spcAft>
                <a:spcPts val="600"/>
              </a:spcAft>
            </a:pPr>
            <a:r>
              <a:rPr lang="en-GB" sz="2400" dirty="0"/>
              <a:t>(Anon, n.d.)</a:t>
            </a:r>
            <a:endParaRPr lang="en-GB" sz="2400" kern="1200" dirty="0">
              <a:solidFill>
                <a:schemeClr val="tx1"/>
              </a:solidFill>
              <a:latin typeface="+mn-lt"/>
              <a:ea typeface="+mn-ea"/>
              <a:cs typeface="+mn-cs"/>
            </a:endParaRPr>
          </a:p>
          <a:p>
            <a:pPr>
              <a:spcAft>
                <a:spcPts val="600"/>
              </a:spcAft>
            </a:pPr>
            <a:endParaRPr lang="en-GB" sz="2400" kern="1200" dirty="0">
              <a:solidFill>
                <a:schemeClr val="tx1"/>
              </a:solidFill>
              <a:latin typeface="+mn-lt"/>
              <a:ea typeface="+mn-ea"/>
              <a:cs typeface="+mn-cs"/>
            </a:endParaRPr>
          </a:p>
          <a:p>
            <a:pPr>
              <a:spcAft>
                <a:spcPts val="600"/>
              </a:spcAft>
            </a:pPr>
            <a:endParaRPr lang="en-GB" sz="1800" kern="1200" dirty="0">
              <a:solidFill>
                <a:schemeClr val="tx1"/>
              </a:solidFill>
              <a:latin typeface="+mn-lt"/>
              <a:ea typeface="+mn-ea"/>
              <a:cs typeface="+mn-cs"/>
            </a:endParaRPr>
          </a:p>
          <a:p>
            <a:pPr>
              <a:spcAft>
                <a:spcPts val="600"/>
              </a:spcAft>
            </a:pPr>
            <a:endParaRPr lang="en-GB" sz="1800" kern="1200" dirty="0">
              <a:solidFill>
                <a:schemeClr val="tx1"/>
              </a:solidFill>
              <a:latin typeface="+mn-lt"/>
              <a:ea typeface="+mn-ea"/>
              <a:cs typeface="+mn-cs"/>
            </a:endParaRPr>
          </a:p>
          <a:p>
            <a:pPr>
              <a:spcAft>
                <a:spcPts val="600"/>
              </a:spcAft>
            </a:pPr>
            <a:endParaRPr lang="en-GB" sz="1800" kern="1200" dirty="0">
              <a:solidFill>
                <a:schemeClr val="tx1"/>
              </a:solidFill>
              <a:latin typeface="+mn-lt"/>
              <a:ea typeface="+mn-ea"/>
              <a:cs typeface="+mn-cs"/>
            </a:endParaRPr>
          </a:p>
          <a:p>
            <a:pPr>
              <a:spcAft>
                <a:spcPts val="600"/>
              </a:spcAft>
            </a:pPr>
            <a:endParaRPr lang="en-GB" dirty="0"/>
          </a:p>
        </p:txBody>
      </p:sp>
      <p:pic>
        <p:nvPicPr>
          <p:cNvPr id="12" name="Content Placeholder 11" descr="A red sign with white text&#10;&#10;Description automatically generated">
            <a:extLst>
              <a:ext uri="{FF2B5EF4-FFF2-40B4-BE49-F238E27FC236}">
                <a16:creationId xmlns:a16="http://schemas.microsoft.com/office/drawing/2014/main" id="{B73241F0-D102-234C-CE49-2550505DEE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38200" y="1763900"/>
            <a:ext cx="5164217" cy="4498232"/>
          </a:xfrm>
          <a:prstGeom prst="rect">
            <a:avLst/>
          </a:prstGeom>
        </p:spPr>
      </p:pic>
    </p:spTree>
    <p:extLst>
      <p:ext uri="{BB962C8B-B14F-4D97-AF65-F5344CB8AC3E}">
        <p14:creationId xmlns:p14="http://schemas.microsoft.com/office/powerpoint/2010/main" val="7396426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Placeholder 5" descr="A close up of a glass of liquid&#10;&#10;Description automatically generated">
            <a:extLst>
              <a:ext uri="{FF2B5EF4-FFF2-40B4-BE49-F238E27FC236}">
                <a16:creationId xmlns:a16="http://schemas.microsoft.com/office/drawing/2014/main" id="{A6044D35-8C82-A9BF-823A-51DCCBD3CB75}"/>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344" r="10344"/>
          <a:stretch/>
        </p:blipFill>
        <p:spPr>
          <a:xfrm>
            <a:off x="4783872" y="10"/>
            <a:ext cx="7408125" cy="6857990"/>
          </a:xfrm>
          <a:prstGeom prst="rect">
            <a:avLst/>
          </a:prstGeom>
        </p:spPr>
      </p:pic>
      <p:sp>
        <p:nvSpPr>
          <p:cNvPr id="2" name="Title 1">
            <a:extLst>
              <a:ext uri="{FF2B5EF4-FFF2-40B4-BE49-F238E27FC236}">
                <a16:creationId xmlns:a16="http://schemas.microsoft.com/office/drawing/2014/main" id="{981E6C0D-C129-C5CE-02F7-31D9C7A8B3F0}"/>
              </a:ext>
            </a:extLst>
          </p:cNvPr>
          <p:cNvSpPr>
            <a:spLocks noGrp="1"/>
          </p:cNvSpPr>
          <p:nvPr>
            <p:ph type="title"/>
          </p:nvPr>
        </p:nvSpPr>
        <p:spPr>
          <a:xfrm>
            <a:off x="838200" y="365125"/>
            <a:ext cx="3822189" cy="1899912"/>
          </a:xfrm>
        </p:spPr>
        <p:txBody>
          <a:bodyPr vert="horz" lIns="91440" tIns="45720" rIns="91440" bIns="45720" rtlCol="0" anchor="ctr">
            <a:normAutofit/>
          </a:bodyPr>
          <a:lstStyle/>
          <a:p>
            <a:r>
              <a:rPr lang="en-US" sz="4000"/>
              <a:t>   Social factors</a:t>
            </a:r>
            <a:br>
              <a:rPr lang="en-US" sz="4000"/>
            </a:br>
            <a:endParaRPr lang="en-US" sz="4000"/>
          </a:p>
        </p:txBody>
      </p:sp>
      <p:sp>
        <p:nvSpPr>
          <p:cNvPr id="4" name="Text Placeholder 3">
            <a:extLst>
              <a:ext uri="{FF2B5EF4-FFF2-40B4-BE49-F238E27FC236}">
                <a16:creationId xmlns:a16="http://schemas.microsoft.com/office/drawing/2014/main" id="{5610C356-B5A6-654D-929E-E4B1EB122E88}"/>
              </a:ext>
            </a:extLst>
          </p:cNvPr>
          <p:cNvSpPr>
            <a:spLocks noGrp="1"/>
          </p:cNvSpPr>
          <p:nvPr>
            <p:ph type="body" sz="half" idx="2"/>
          </p:nvPr>
        </p:nvSpPr>
        <p:spPr>
          <a:xfrm>
            <a:off x="838200" y="2434201"/>
            <a:ext cx="3822189" cy="3742762"/>
          </a:xfrm>
        </p:spPr>
        <p:txBody>
          <a:bodyPr vert="horz" lIns="91440" tIns="45720" rIns="91440" bIns="45720" rtlCol="0">
            <a:normAutofit/>
          </a:bodyPr>
          <a:lstStyle/>
          <a:p>
            <a:pPr marL="285750" indent="-228600">
              <a:buFont typeface="Arial" panose="020B0604020202020204" pitchFamily="34" charset="0"/>
              <a:buChar char="•"/>
            </a:pPr>
            <a:r>
              <a:rPr lang="en-US" sz="2000" dirty="0"/>
              <a:t>Change Health  consciousness  </a:t>
            </a:r>
          </a:p>
          <a:p>
            <a:pPr marL="285750" indent="-228600">
              <a:buFont typeface="Arial" panose="020B0604020202020204" pitchFamily="34" charset="0"/>
              <a:buChar char="•"/>
            </a:pPr>
            <a:r>
              <a:rPr lang="en-US" sz="2000" dirty="0"/>
              <a:t>Health  consciousness  like obesity  and diabetes</a:t>
            </a:r>
          </a:p>
          <a:p>
            <a:pPr marL="285750" indent="-228600">
              <a:buFont typeface="Arial" panose="020B0604020202020204" pitchFamily="34" charset="0"/>
              <a:buChar char="•"/>
            </a:pPr>
            <a:r>
              <a:rPr lang="en-US" sz="2000" dirty="0"/>
              <a:t>Coca cola  has a strong brand loyalty</a:t>
            </a:r>
          </a:p>
          <a:p>
            <a:pPr marL="57150"/>
            <a:r>
              <a:rPr lang="en-US" sz="2000" dirty="0"/>
              <a:t>(Anon, n.d.)</a:t>
            </a:r>
          </a:p>
        </p:txBody>
      </p:sp>
    </p:spTree>
    <p:extLst>
      <p:ext uri="{BB962C8B-B14F-4D97-AF65-F5344CB8AC3E}">
        <p14:creationId xmlns:p14="http://schemas.microsoft.com/office/powerpoint/2010/main" val="30366685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39F8A-56C4-40E9-F4AD-54FA18840C23}"/>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4400"/>
              <a:t>        Technological</a:t>
            </a:r>
          </a:p>
        </p:txBody>
      </p:sp>
      <p:sp>
        <p:nvSpPr>
          <p:cNvPr id="4" name="Text Placeholder 3">
            <a:extLst>
              <a:ext uri="{FF2B5EF4-FFF2-40B4-BE49-F238E27FC236}">
                <a16:creationId xmlns:a16="http://schemas.microsoft.com/office/drawing/2014/main" id="{CE07E095-EAED-BDAD-B6B2-9B333D4AAC6D}"/>
              </a:ext>
            </a:extLst>
          </p:cNvPr>
          <p:cNvSpPr>
            <a:spLocks noGrp="1"/>
          </p:cNvSpPr>
          <p:nvPr>
            <p:ph type="body" sz="half" idx="2"/>
          </p:nvPr>
        </p:nvSpPr>
        <p:spPr>
          <a:xfrm>
            <a:off x="838200" y="2333297"/>
            <a:ext cx="4619621" cy="3843666"/>
          </a:xfrm>
        </p:spPr>
        <p:txBody>
          <a:bodyPr vert="horz" lIns="91440" tIns="45720" rIns="91440" bIns="45720" rtlCol="0">
            <a:normAutofit/>
          </a:bodyPr>
          <a:lstStyle/>
          <a:p>
            <a:pPr marL="342900" indent="-228600">
              <a:buFont typeface="Arial" panose="020B0604020202020204" pitchFamily="34" charset="0"/>
              <a:buChar char="•"/>
            </a:pPr>
            <a:r>
              <a:rPr lang="en-US" sz="2000" dirty="0"/>
              <a:t>Innovation in advanced technology</a:t>
            </a:r>
          </a:p>
          <a:p>
            <a:pPr marL="342900" indent="-228600">
              <a:buFont typeface="Arial" panose="020B0604020202020204" pitchFamily="34" charset="0"/>
              <a:buChar char="•"/>
            </a:pPr>
            <a:r>
              <a:rPr lang="en-US" sz="2000" dirty="0"/>
              <a:t>Digital marketing and social media platforms</a:t>
            </a:r>
          </a:p>
          <a:p>
            <a:pPr marL="342900" indent="-228600">
              <a:buFont typeface="Arial" panose="020B0604020202020204" pitchFamily="34" charset="0"/>
              <a:buChar char="•"/>
            </a:pPr>
            <a:r>
              <a:rPr lang="en-US" sz="2000" dirty="0"/>
              <a:t>Automation and AI  improve supply chain management and enhance customer experiences</a:t>
            </a:r>
          </a:p>
          <a:p>
            <a:pPr marL="114300"/>
            <a:r>
              <a:rPr lang="en-US" sz="2000" dirty="0"/>
              <a:t>(Anon, n.d.)</a:t>
            </a:r>
          </a:p>
          <a:p>
            <a:pPr marL="342900" indent="-228600">
              <a:buFont typeface="Arial" panose="020B0604020202020204" pitchFamily="34" charset="0"/>
              <a:buChar char="•"/>
            </a:pPr>
            <a:endParaRPr lang="en-US" sz="2000" dirty="0"/>
          </a:p>
          <a:p>
            <a:pPr marL="342900" indent="-228600">
              <a:buFont typeface="Arial" panose="020B0604020202020204" pitchFamily="34" charset="0"/>
              <a:buChar char="•"/>
            </a:pPr>
            <a:endParaRPr lang="en-US" sz="2000" dirty="0"/>
          </a:p>
        </p:txBody>
      </p:sp>
      <p:pic>
        <p:nvPicPr>
          <p:cNvPr id="6" name="Content Placeholder 5" descr="A bottle of soda on a table&#10;&#10;Description automatically generated">
            <a:extLst>
              <a:ext uri="{FF2B5EF4-FFF2-40B4-BE49-F238E27FC236}">
                <a16:creationId xmlns:a16="http://schemas.microsoft.com/office/drawing/2014/main" id="{979AD7EE-87EA-6D76-BB20-9BD7E8271ECC}"/>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4700" r="17263"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8193085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F68BF-3C39-C76B-9DC1-EF197C41F52D}"/>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2800" dirty="0"/>
              <a:t>        Legal factors</a:t>
            </a:r>
          </a:p>
        </p:txBody>
      </p:sp>
      <p:sp>
        <p:nvSpPr>
          <p:cNvPr id="4" name="Text Placeholder 3">
            <a:extLst>
              <a:ext uri="{FF2B5EF4-FFF2-40B4-BE49-F238E27FC236}">
                <a16:creationId xmlns:a16="http://schemas.microsoft.com/office/drawing/2014/main" id="{0D9276F3-5101-8B6D-C5F6-A6134DF886A5}"/>
              </a:ext>
            </a:extLst>
          </p:cNvPr>
          <p:cNvSpPr>
            <a:spLocks noGrp="1"/>
          </p:cNvSpPr>
          <p:nvPr>
            <p:ph type="body" sz="half" idx="2"/>
          </p:nvPr>
        </p:nvSpPr>
        <p:spPr>
          <a:xfrm>
            <a:off x="838200" y="3018503"/>
            <a:ext cx="4619621" cy="3158460"/>
          </a:xfrm>
        </p:spPr>
        <p:txBody>
          <a:bodyPr vert="horz" lIns="91440" tIns="45720" rIns="91440" bIns="45720" rtlCol="0">
            <a:normAutofit/>
          </a:bodyPr>
          <a:lstStyle/>
          <a:p>
            <a:pPr marL="342900" indent="-228600">
              <a:buFont typeface="Arial" panose="020B0604020202020204" pitchFamily="34" charset="0"/>
              <a:buChar char="•"/>
            </a:pPr>
            <a:r>
              <a:rPr lang="en-US" sz="2000" dirty="0"/>
              <a:t>Intellectual property</a:t>
            </a:r>
          </a:p>
          <a:p>
            <a:pPr marL="342900" indent="-228600">
              <a:buFont typeface="Arial" panose="020B0604020202020204" pitchFamily="34" charset="0"/>
              <a:buChar char="•"/>
            </a:pPr>
            <a:r>
              <a:rPr lang="en-US" sz="2000" dirty="0"/>
              <a:t>Litigation</a:t>
            </a:r>
          </a:p>
          <a:p>
            <a:pPr marL="342900" indent="-228600">
              <a:buFont typeface="Arial" panose="020B0604020202020204" pitchFamily="34" charset="0"/>
              <a:buChar char="•"/>
            </a:pPr>
            <a:r>
              <a:rPr lang="en-US" sz="2000" dirty="0"/>
              <a:t>Regulatory compliance</a:t>
            </a:r>
          </a:p>
          <a:p>
            <a:pPr marL="114300"/>
            <a:r>
              <a:rPr lang="en-US" sz="2000" dirty="0"/>
              <a:t>(Anon, n.d.)</a:t>
            </a:r>
          </a:p>
        </p:txBody>
      </p:sp>
      <p:pic>
        <p:nvPicPr>
          <p:cNvPr id="6" name="Content Placeholder 5" descr="A group of bottles of soda in a red box&#10;&#10;Description automatically generated">
            <a:extLst>
              <a:ext uri="{FF2B5EF4-FFF2-40B4-BE49-F238E27FC236}">
                <a16:creationId xmlns:a16="http://schemas.microsoft.com/office/drawing/2014/main" id="{9CF02A77-9C6F-0753-01C1-30D82CB78E41}"/>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287" r="10767"/>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06655052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08E5D3-191B-1A0D-9D79-FDBCC7E00A05}"/>
              </a:ext>
            </a:extLst>
          </p:cNvPr>
          <p:cNvSpPr>
            <a:spLocks noGrp="1"/>
          </p:cNvSpPr>
          <p:nvPr>
            <p:ph type="title"/>
          </p:nvPr>
        </p:nvSpPr>
        <p:spPr>
          <a:xfrm>
            <a:off x="838201" y="365125"/>
            <a:ext cx="5251316" cy="1807305"/>
          </a:xfrm>
        </p:spPr>
        <p:txBody>
          <a:bodyPr vert="horz" lIns="91440" tIns="45720" rIns="91440" bIns="45720" rtlCol="0" anchor="ctr">
            <a:normAutofit/>
          </a:bodyPr>
          <a:lstStyle/>
          <a:p>
            <a:r>
              <a:rPr lang="en-US" sz="2800" dirty="0"/>
              <a:t>Environmental factors</a:t>
            </a:r>
          </a:p>
        </p:txBody>
      </p:sp>
      <p:sp>
        <p:nvSpPr>
          <p:cNvPr id="4" name="Text Placeholder 3">
            <a:extLst>
              <a:ext uri="{FF2B5EF4-FFF2-40B4-BE49-F238E27FC236}">
                <a16:creationId xmlns:a16="http://schemas.microsoft.com/office/drawing/2014/main" id="{A531018A-6909-1032-ECD4-6038267B2FDA}"/>
              </a:ext>
            </a:extLst>
          </p:cNvPr>
          <p:cNvSpPr>
            <a:spLocks noGrp="1"/>
          </p:cNvSpPr>
          <p:nvPr>
            <p:ph type="body" sz="half" idx="2"/>
          </p:nvPr>
        </p:nvSpPr>
        <p:spPr>
          <a:xfrm>
            <a:off x="838200" y="2861187"/>
            <a:ext cx="4619621" cy="3315776"/>
          </a:xfrm>
        </p:spPr>
        <p:txBody>
          <a:bodyPr vert="horz" lIns="91440" tIns="45720" rIns="91440" bIns="45720" rtlCol="0">
            <a:normAutofit/>
          </a:bodyPr>
          <a:lstStyle/>
          <a:p>
            <a:pPr marL="285750" indent="-228600">
              <a:buFont typeface="Arial" panose="020B0604020202020204" pitchFamily="34" charset="0"/>
              <a:buChar char="•"/>
            </a:pPr>
            <a:r>
              <a:rPr lang="en-US" sz="2000" dirty="0"/>
              <a:t>Sustainability</a:t>
            </a:r>
          </a:p>
          <a:p>
            <a:pPr marL="285750" indent="-228600">
              <a:buFont typeface="Arial" panose="020B0604020202020204" pitchFamily="34" charset="0"/>
              <a:buChar char="•"/>
            </a:pPr>
            <a:r>
              <a:rPr lang="en-US" sz="2000" dirty="0"/>
              <a:t>Climate change</a:t>
            </a:r>
          </a:p>
          <a:p>
            <a:pPr marL="285750" indent="-228600">
              <a:buFont typeface="Arial" panose="020B0604020202020204" pitchFamily="34" charset="0"/>
              <a:buChar char="•"/>
            </a:pPr>
            <a:r>
              <a:rPr lang="en-US" sz="2000" dirty="0"/>
              <a:t>Packaging waste</a:t>
            </a:r>
          </a:p>
          <a:p>
            <a:pPr marL="285750" indent="-228600">
              <a:buFont typeface="Arial" panose="020B0604020202020204" pitchFamily="34" charset="0"/>
              <a:buChar char="•"/>
            </a:pPr>
            <a:endParaRPr lang="en-US" sz="2000" dirty="0"/>
          </a:p>
          <a:p>
            <a:pPr marL="57150"/>
            <a:r>
              <a:rPr lang="en-US" sz="2000" dirty="0"/>
              <a:t>(Anon, n.d.)</a:t>
            </a:r>
          </a:p>
          <a:p>
            <a:pPr marL="285750" indent="-228600">
              <a:buFont typeface="Arial" panose="020B0604020202020204" pitchFamily="34" charset="0"/>
              <a:buChar char="•"/>
            </a:pPr>
            <a:endParaRPr lang="en-US" sz="2000" dirty="0"/>
          </a:p>
          <a:p>
            <a:r>
              <a:rPr lang="en-US" sz="2000" dirty="0"/>
              <a:t>        </a:t>
            </a:r>
          </a:p>
        </p:txBody>
      </p:sp>
      <p:pic>
        <p:nvPicPr>
          <p:cNvPr id="8" name="Picture Placeholder 7" descr="A collection of logos with text&#10;&#10;Description automatically generated">
            <a:extLst>
              <a:ext uri="{FF2B5EF4-FFF2-40B4-BE49-F238E27FC236}">
                <a16:creationId xmlns:a16="http://schemas.microsoft.com/office/drawing/2014/main" id="{8C56D96E-9A2E-18A2-E425-9B36B36878E8}"/>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0331" r="1033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860211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1137424"/>
            <a:ext cx="3854528" cy="735981"/>
          </a:xfrm>
        </p:spPr>
        <p:txBody>
          <a:bodyPr>
            <a:normAutofit/>
          </a:bodyPr>
          <a:lstStyle/>
          <a:p>
            <a:r>
              <a:rPr lang="en-GB" sz="2800" dirty="0"/>
              <a:t>            MY SELF  </a:t>
            </a:r>
          </a:p>
        </p:txBody>
      </p:sp>
      <p:pic>
        <p:nvPicPr>
          <p:cNvPr id="5" name="Content Placeholder 4"/>
          <p:cNvPicPr>
            <a:picLocks noGrp="1" noChangeAspect="1"/>
          </p:cNvPicPr>
          <p:nvPr>
            <p:ph idx="1"/>
          </p:nvPr>
        </p:nvPicPr>
        <p:blipFill>
          <a:blip r:embed="rId3"/>
          <a:stretch>
            <a:fillRect/>
          </a:stretch>
        </p:blipFill>
        <p:spPr>
          <a:xfrm>
            <a:off x="5183188" y="1366837"/>
            <a:ext cx="5856519" cy="5190080"/>
          </a:xfrm>
          <a:prstGeom prst="rect">
            <a:avLst/>
          </a:prstGeom>
        </p:spPr>
      </p:pic>
      <p:sp>
        <p:nvSpPr>
          <p:cNvPr id="4" name="Text Placeholder 3"/>
          <p:cNvSpPr>
            <a:spLocks noGrp="1"/>
          </p:cNvSpPr>
          <p:nvPr>
            <p:ph type="body" sz="half" idx="2"/>
          </p:nvPr>
        </p:nvSpPr>
        <p:spPr>
          <a:xfrm>
            <a:off x="677334" y="2777069"/>
            <a:ext cx="3854528" cy="3779848"/>
          </a:xfrm>
        </p:spPr>
        <p:txBody>
          <a:bodyPr>
            <a:noAutofit/>
          </a:bodyPr>
          <a:lstStyle/>
          <a:p>
            <a:pPr algn="ctr"/>
            <a:r>
              <a:rPr lang="en-GB" sz="2400" dirty="0"/>
              <a:t>Bushra </a:t>
            </a:r>
            <a:r>
              <a:rPr lang="en-GB" sz="2400" dirty="0" err="1"/>
              <a:t>Naila</a:t>
            </a:r>
            <a:endParaRPr lang="en-GB" sz="2400" dirty="0"/>
          </a:p>
          <a:p>
            <a:pPr algn="ctr"/>
            <a:r>
              <a:rPr lang="en-GB" sz="2400" dirty="0"/>
              <a:t>I.D. Number: 2337327</a:t>
            </a:r>
          </a:p>
          <a:p>
            <a:pPr algn="ctr"/>
            <a:endParaRPr lang="en-GB" sz="2400" dirty="0"/>
          </a:p>
          <a:p>
            <a:pPr algn="ctr"/>
            <a:r>
              <a:rPr lang="en-GB" sz="2400" dirty="0"/>
              <a:t>I am presenting who and what are stakeholders and what do they do.</a:t>
            </a:r>
          </a:p>
          <a:p>
            <a:pPr algn="ctr"/>
            <a:r>
              <a:rPr lang="en-GB" sz="2400" dirty="0"/>
              <a:t>And the conclusion </a:t>
            </a:r>
          </a:p>
          <a:p>
            <a:pPr algn="ctr"/>
            <a:r>
              <a:rPr lang="en-GB" sz="2400" dirty="0"/>
              <a:t>Of our presentation</a:t>
            </a:r>
          </a:p>
        </p:txBody>
      </p:sp>
    </p:spTree>
    <p:extLst>
      <p:ext uri="{BB962C8B-B14F-4D97-AF65-F5344CB8AC3E}">
        <p14:creationId xmlns:p14="http://schemas.microsoft.com/office/powerpoint/2010/main" val="4652258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Picture 12"/>
          <p:cNvPicPr>
            <a:picLocks noChangeAspect="1"/>
          </p:cNvPicPr>
          <p:nvPr/>
        </p:nvPicPr>
        <p:blipFill>
          <a:blip r:embed="rId3"/>
          <a:stretch>
            <a:fillRect/>
          </a:stretch>
        </p:blipFill>
        <p:spPr>
          <a:xfrm>
            <a:off x="6006256" y="1460199"/>
            <a:ext cx="3230439" cy="2347452"/>
          </a:xfrm>
          <a:prstGeom prst="rect">
            <a:avLst/>
          </a:prstGeom>
        </p:spPr>
      </p:pic>
      <p:pic>
        <p:nvPicPr>
          <p:cNvPr id="12" name="Picture 11"/>
          <p:cNvPicPr>
            <a:picLocks noChangeAspect="1"/>
          </p:cNvPicPr>
          <p:nvPr/>
        </p:nvPicPr>
        <p:blipFill rotWithShape="1">
          <a:blip r:embed="rId4"/>
          <a:srcRect b="7512"/>
          <a:stretch/>
        </p:blipFill>
        <p:spPr>
          <a:xfrm>
            <a:off x="9127683" y="459058"/>
            <a:ext cx="3064317" cy="2034768"/>
          </a:xfrm>
          <a:prstGeom prst="rect">
            <a:avLst/>
          </a:prstGeom>
        </p:spPr>
      </p:pic>
      <p:sp>
        <p:nvSpPr>
          <p:cNvPr id="2" name="TextBox 1"/>
          <p:cNvSpPr txBox="1"/>
          <p:nvPr/>
        </p:nvSpPr>
        <p:spPr>
          <a:xfrm>
            <a:off x="506434" y="581755"/>
            <a:ext cx="10262419" cy="769441"/>
          </a:xfrm>
          <a:prstGeom prst="rect">
            <a:avLst/>
          </a:prstGeom>
          <a:noFill/>
        </p:spPr>
        <p:txBody>
          <a:bodyPr wrap="square" rtlCol="0">
            <a:spAutoFit/>
          </a:bodyPr>
          <a:lstStyle/>
          <a:p>
            <a:r>
              <a:rPr lang="en-GB" sz="4400" dirty="0"/>
              <a:t>Who are the Stakeholders?</a:t>
            </a:r>
          </a:p>
        </p:txBody>
      </p:sp>
      <p:pic>
        <p:nvPicPr>
          <p:cNvPr id="3" name="Picture 2" descr="A red and black logo">
            <a:extLst>
              <a:ext uri="{FF2B5EF4-FFF2-40B4-BE49-F238E27FC236}">
                <a16:creationId xmlns:a16="http://schemas.microsoft.com/office/drawing/2014/main" id="{BB87A431-0AD4-FA43-9F27-60CF0E251039}"/>
              </a:ext>
            </a:extLst>
          </p:cNvPr>
          <p:cNvPicPr>
            <a:picLocks noChangeAspect="1"/>
          </p:cNvPicPr>
          <p:nvPr/>
        </p:nvPicPr>
        <p:blipFill>
          <a:blip r:embed="rId5" cstate="hq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495799" y="5760654"/>
            <a:ext cx="2528035" cy="793961"/>
          </a:xfrm>
          <a:prstGeom prst="rect">
            <a:avLst/>
          </a:prstGeom>
        </p:spPr>
      </p:pic>
      <p:sp>
        <p:nvSpPr>
          <p:cNvPr id="6" name="Content Placeholder 5"/>
          <p:cNvSpPr>
            <a:spLocks noGrp="1"/>
          </p:cNvSpPr>
          <p:nvPr>
            <p:ph sz="half" idx="1"/>
          </p:nvPr>
        </p:nvSpPr>
        <p:spPr>
          <a:xfrm>
            <a:off x="838200" y="1825625"/>
            <a:ext cx="5181600" cy="4728990"/>
          </a:xfrm>
        </p:spPr>
        <p:txBody>
          <a:bodyPr>
            <a:normAutofit fontScale="92500" lnSpcReduction="20000"/>
          </a:bodyPr>
          <a:lstStyle/>
          <a:p>
            <a:r>
              <a:rPr lang="en-GB" sz="1600" dirty="0"/>
              <a:t>Employees </a:t>
            </a:r>
          </a:p>
          <a:p>
            <a:r>
              <a:rPr lang="en-GB" sz="1600" dirty="0"/>
              <a:t>Customers</a:t>
            </a:r>
          </a:p>
          <a:p>
            <a:r>
              <a:rPr lang="en-GB" sz="1600" dirty="0"/>
              <a:t>Suppliers</a:t>
            </a:r>
          </a:p>
          <a:p>
            <a:r>
              <a:rPr lang="en-GB" sz="1600" dirty="0"/>
              <a:t>Shareholders</a:t>
            </a:r>
          </a:p>
          <a:p>
            <a:r>
              <a:rPr lang="en-GB" sz="1600" dirty="0"/>
              <a:t>Community</a:t>
            </a:r>
          </a:p>
          <a:p>
            <a:r>
              <a:rPr lang="en-GB" sz="1600" dirty="0"/>
              <a:t>Government/Regulators</a:t>
            </a:r>
          </a:p>
          <a:p>
            <a:r>
              <a:rPr lang="en-GB" sz="1600" dirty="0"/>
              <a:t>Media</a:t>
            </a:r>
          </a:p>
          <a:p>
            <a:pPr marL="0" indent="0">
              <a:buNone/>
            </a:pPr>
            <a:r>
              <a:rPr lang="en-GB" sz="1600" dirty="0"/>
              <a:t>Stakeholders are people or individuals that have an interest or stake in the success or activities of an organisation. This includes people who can affect or affected by organisations actions, policies and goals/objectives (Harvard Business Review, 2022).</a:t>
            </a:r>
          </a:p>
          <a:p>
            <a:pPr marL="0" indent="0">
              <a:buNone/>
            </a:pPr>
            <a:r>
              <a:rPr lang="en-GB" sz="1600" dirty="0"/>
              <a:t>The managements and understanding of stakeholders is vital for multiple reasons. First of all, stakeholders play a major role in the decision making process when it comes to choose the direction the company’s strategy is taking, they also influence the company’s performance (Freeman, R.E., 2018). </a:t>
            </a:r>
          </a:p>
        </p:txBody>
      </p:sp>
      <p:pic>
        <p:nvPicPr>
          <p:cNvPr id="14" name="Picture 13"/>
          <p:cNvPicPr>
            <a:picLocks noChangeAspect="1"/>
          </p:cNvPicPr>
          <p:nvPr/>
        </p:nvPicPr>
        <p:blipFill>
          <a:blip r:embed="rId7"/>
          <a:stretch>
            <a:fillRect/>
          </a:stretch>
        </p:blipFill>
        <p:spPr>
          <a:xfrm>
            <a:off x="9236695" y="2156503"/>
            <a:ext cx="2955305" cy="2409645"/>
          </a:xfrm>
          <a:prstGeom prst="rect">
            <a:avLst/>
          </a:prstGeom>
        </p:spPr>
      </p:pic>
      <p:pic>
        <p:nvPicPr>
          <p:cNvPr id="11" name="Picture 10"/>
          <p:cNvPicPr>
            <a:picLocks noChangeAspect="1"/>
          </p:cNvPicPr>
          <p:nvPr/>
        </p:nvPicPr>
        <p:blipFill>
          <a:blip r:embed="rId8"/>
          <a:stretch>
            <a:fillRect/>
          </a:stretch>
        </p:blipFill>
        <p:spPr>
          <a:xfrm flipH="1">
            <a:off x="6057229" y="3807651"/>
            <a:ext cx="5204993" cy="1734998"/>
          </a:xfrm>
          <a:prstGeom prst="rect">
            <a:avLst/>
          </a:prstGeom>
        </p:spPr>
      </p:pic>
    </p:spTree>
    <p:extLst>
      <p:ext uri="{BB962C8B-B14F-4D97-AF65-F5344CB8AC3E}">
        <p14:creationId xmlns:p14="http://schemas.microsoft.com/office/powerpoint/2010/main" val="21665907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sharpenSoften amount="-100000"/>
                    </a14:imgEffect>
                  </a14:imgLayer>
                </a14:imgProps>
              </a:ext>
            </a:extLst>
          </a:blip>
          <a:stretch>
            <a:fillRect/>
          </a:stretch>
        </p:blipFill>
        <p:spPr>
          <a:xfrm>
            <a:off x="7002965" y="228797"/>
            <a:ext cx="4716967" cy="1703197"/>
          </a:xfrm>
          <a:prstGeom prst="rect">
            <a:avLst/>
          </a:prstGeom>
          <a:effectLst/>
        </p:spPr>
      </p:pic>
      <p:sp>
        <p:nvSpPr>
          <p:cNvPr id="2" name="Title 1"/>
          <p:cNvSpPr>
            <a:spLocks noGrp="1"/>
          </p:cNvSpPr>
          <p:nvPr>
            <p:ph type="title"/>
          </p:nvPr>
        </p:nvSpPr>
        <p:spPr>
          <a:xfrm>
            <a:off x="677334" y="468351"/>
            <a:ext cx="8596668" cy="1115122"/>
          </a:xfrm>
        </p:spPr>
        <p:txBody>
          <a:bodyPr>
            <a:normAutofit/>
          </a:bodyPr>
          <a:lstStyle/>
          <a:p>
            <a:pPr algn="ctr"/>
            <a:r>
              <a:rPr lang="en-GB" sz="4800" dirty="0"/>
              <a:t>Conclusion</a:t>
            </a:r>
          </a:p>
        </p:txBody>
      </p:sp>
      <p:sp>
        <p:nvSpPr>
          <p:cNvPr id="3" name="Content Placeholder 2"/>
          <p:cNvSpPr>
            <a:spLocks noGrp="1"/>
          </p:cNvSpPr>
          <p:nvPr>
            <p:ph idx="1"/>
          </p:nvPr>
        </p:nvSpPr>
        <p:spPr/>
        <p:txBody>
          <a:bodyPr>
            <a:normAutofit/>
          </a:bodyPr>
          <a:lstStyle/>
          <a:p>
            <a:pPr marL="0" indent="0">
              <a:buNone/>
            </a:pPr>
            <a:r>
              <a:rPr lang="en-GB" sz="2400" dirty="0"/>
              <a:t>The flow between Coca-Cola’s well structured internal operation and the flexible strategies that come from the changes to its external environment. All this has been the motive for their incredible success.</a:t>
            </a:r>
          </a:p>
          <a:p>
            <a:pPr marL="0" indent="0">
              <a:buNone/>
            </a:pPr>
            <a:r>
              <a:rPr lang="en-GB" sz="2400" dirty="0"/>
              <a:t>As the SWOT analysis shows they have great insight into their own weaknesses and strengths, showing how they can overcome them and get ahead of the competitors. The help and engagement from the stakeholders. </a:t>
            </a:r>
          </a:p>
        </p:txBody>
      </p:sp>
    </p:spTree>
    <p:extLst>
      <p:ext uri="{BB962C8B-B14F-4D97-AF65-F5344CB8AC3E}">
        <p14:creationId xmlns:p14="http://schemas.microsoft.com/office/powerpoint/2010/main" val="153481389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5"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Isosceles Triangle 25">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Isosceles Triangle 19">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Isosceles Triangle 20">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3" name="Rectangle 22">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8301227"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next to a question mark&#10;&#10;Description automatically generated">
            <a:extLst>
              <a:ext uri="{FF2B5EF4-FFF2-40B4-BE49-F238E27FC236}">
                <a16:creationId xmlns:a16="http://schemas.microsoft.com/office/drawing/2014/main" id="{7D6B5905-D097-E4B0-0D10-D0326DA424FA}"/>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567834" y="1131994"/>
            <a:ext cx="6120514" cy="4590386"/>
          </a:xfrm>
          <a:prstGeom prst="rect">
            <a:avLst/>
          </a:prstGeom>
        </p:spPr>
      </p:pic>
    </p:spTree>
    <p:extLst>
      <p:ext uri="{BB962C8B-B14F-4D97-AF65-F5344CB8AC3E}">
        <p14:creationId xmlns:p14="http://schemas.microsoft.com/office/powerpoint/2010/main" val="225477485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Shape 424"/>
        <p:cNvGrpSpPr/>
        <p:nvPr/>
      </p:nvGrpSpPr>
      <p:grpSpPr>
        <a:xfrm>
          <a:off x="0" y="0"/>
          <a:ext cx="0" cy="0"/>
          <a:chOff x="0" y="0"/>
          <a:chExt cx="0" cy="0"/>
        </a:xfrm>
      </p:grpSpPr>
      <p:sp>
        <p:nvSpPr>
          <p:cNvPr id="425" name="Google Shape;425;p14"/>
          <p:cNvSpPr txBox="1"/>
          <p:nvPr/>
        </p:nvSpPr>
        <p:spPr>
          <a:xfrm>
            <a:off x="111304" y="307633"/>
            <a:ext cx="8427800" cy="692497"/>
          </a:xfrm>
          <a:prstGeom prst="rect">
            <a:avLst/>
          </a:prstGeom>
          <a:noFill/>
          <a:ln>
            <a:noFill/>
          </a:ln>
        </p:spPr>
        <p:txBody>
          <a:bodyPr spcFirstLastPara="1" wrap="square" lIns="0" tIns="0" rIns="0" bIns="0" numCol="1" anchor="t" anchorCtr="0">
            <a:spAutoFit/>
          </a:bodyPr>
          <a:lstStyle/>
          <a:p>
            <a:pPr algn="just">
              <a:lnSpc>
                <a:spcPct val="150000"/>
              </a:lnSpc>
              <a:buClr>
                <a:srgbClr val="000000"/>
              </a:buClr>
              <a:buSzPts val="1100"/>
            </a:pPr>
            <a:r>
              <a:rPr lang="en-US" sz="3000" b="1">
                <a:solidFill>
                  <a:schemeClr val="dk1"/>
                </a:solidFill>
                <a:latin typeface="ABeeZee"/>
                <a:ea typeface="ABeeZee"/>
                <a:cs typeface="ABeeZee"/>
                <a:sym typeface="ABeeZee"/>
              </a:rPr>
              <a:t>References</a:t>
            </a:r>
            <a:endParaRPr sz="3000" b="1">
              <a:solidFill>
                <a:schemeClr val="dk1"/>
              </a:solidFill>
              <a:latin typeface="ABeeZee"/>
              <a:ea typeface="ABeeZee"/>
              <a:cs typeface="ABeeZee"/>
              <a:sym typeface="ABeeZee"/>
            </a:endParaRPr>
          </a:p>
        </p:txBody>
      </p:sp>
      <p:sp>
        <p:nvSpPr>
          <p:cNvPr id="426" name="Google Shape;426;p14"/>
          <p:cNvSpPr txBox="1"/>
          <p:nvPr/>
        </p:nvSpPr>
        <p:spPr>
          <a:xfrm>
            <a:off x="7129317" y="3919287"/>
            <a:ext cx="8484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O</a:t>
            </a:r>
            <a:endParaRPr sz="933">
              <a:solidFill>
                <a:srgbClr val="000000"/>
              </a:solidFill>
              <a:latin typeface="Arial"/>
              <a:ea typeface="Arial"/>
              <a:cs typeface="Arial"/>
              <a:sym typeface="Arial"/>
            </a:endParaRPr>
          </a:p>
        </p:txBody>
      </p:sp>
      <p:sp>
        <p:nvSpPr>
          <p:cNvPr id="427" name="Google Shape;427;p14"/>
          <p:cNvSpPr txBox="1"/>
          <p:nvPr/>
        </p:nvSpPr>
        <p:spPr>
          <a:xfrm>
            <a:off x="9569620" y="3931987"/>
            <a:ext cx="572000" cy="1686616"/>
          </a:xfrm>
          <a:prstGeom prst="rect">
            <a:avLst/>
          </a:prstGeom>
          <a:noFill/>
          <a:ln>
            <a:noFill/>
          </a:ln>
        </p:spPr>
        <p:txBody>
          <a:bodyPr spcFirstLastPara="1" wrap="square" lIns="0" tIns="0" rIns="0" bIns="0" numCol="1" anchor="t" anchorCtr="0">
            <a:spAutoFit/>
          </a:bodyPr>
          <a:lstStyle/>
          <a:p>
            <a:pPr algn="ctr">
              <a:lnSpc>
                <a:spcPct val="137003"/>
              </a:lnSpc>
              <a:buClr>
                <a:srgbClr val="000000"/>
              </a:buClr>
              <a:buSzPts val="11999"/>
            </a:pPr>
            <a:r>
              <a:rPr lang="en-US" sz="8000">
                <a:solidFill>
                  <a:srgbClr val="F5F1EC"/>
                </a:solidFill>
                <a:latin typeface="Josefin Sans SemiBold"/>
                <a:ea typeface="Josefin Sans SemiBold"/>
                <a:cs typeface="Josefin Sans SemiBold"/>
                <a:sym typeface="Josefin Sans SemiBold"/>
              </a:rPr>
              <a:t>T</a:t>
            </a:r>
            <a:endParaRPr sz="933">
              <a:solidFill>
                <a:srgbClr val="000000"/>
              </a:solidFill>
              <a:latin typeface="Arial"/>
              <a:ea typeface="Arial"/>
              <a:cs typeface="Arial"/>
              <a:sym typeface="Arial"/>
            </a:endParaRPr>
          </a:p>
        </p:txBody>
      </p:sp>
      <p:sp>
        <p:nvSpPr>
          <p:cNvPr id="428" name="Google Shape;428;p14"/>
          <p:cNvSpPr txBox="1"/>
          <p:nvPr/>
        </p:nvSpPr>
        <p:spPr>
          <a:xfrm>
            <a:off x="111300" y="774850"/>
            <a:ext cx="11946800" cy="5737400"/>
          </a:xfrm>
          <a:prstGeom prst="rect">
            <a:avLst/>
          </a:prstGeom>
          <a:noFill/>
          <a:ln>
            <a:noFill/>
          </a:ln>
        </p:spPr>
        <p:txBody>
          <a:bodyPr spcFirstLastPara="1" wrap="square" lIns="60950" tIns="60950" rIns="60950" bIns="60950" numCol="1" anchor="t" anchorCtr="0">
            <a:noAutofit/>
          </a:bodyPr>
          <a:lstStyle/>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Coca-cola.com., 2024. </a:t>
            </a:r>
            <a:r>
              <a:rPr lang="en-US" sz="1333" i="1">
                <a:solidFill>
                  <a:schemeClr val="dk1"/>
                </a:solidFill>
                <a:latin typeface="Times New Roman"/>
                <a:ea typeface="Times New Roman"/>
                <a:cs typeface="Times New Roman"/>
                <a:sym typeface="Times New Roman"/>
              </a:rPr>
              <a:t>Our History | Coca-Cola</a:t>
            </a:r>
            <a:r>
              <a:rPr lang="en-US" sz="1333">
                <a:solidFill>
                  <a:schemeClr val="dk1"/>
                </a:solidFill>
                <a:latin typeface="Times New Roman"/>
                <a:ea typeface="Times New Roman"/>
                <a:cs typeface="Times New Roman"/>
                <a:sym typeface="Times New Roman"/>
              </a:rPr>
              <a:t>. [online] Available at: https://www.coca-cola.com/in/en/about-us/history. [Accessed 22 Jul. 2024].</a:t>
            </a:r>
            <a:endParaRPr sz="1333">
              <a:solidFill>
                <a:schemeClr val="dk1"/>
              </a:solidFill>
              <a:latin typeface="Times New Roman"/>
              <a:ea typeface="Times New Roman"/>
              <a:cs typeface="Times New Roman"/>
              <a:sym typeface="Times New Roman"/>
            </a:endParaRPr>
          </a:p>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The Coca-Cola Company., 2023. </a:t>
            </a:r>
            <a:r>
              <a:rPr lang="en-US" sz="1333" i="1">
                <a:solidFill>
                  <a:schemeClr val="dk1"/>
                </a:solidFill>
                <a:latin typeface="Times New Roman"/>
                <a:ea typeface="Times New Roman"/>
                <a:cs typeface="Times New Roman"/>
                <a:sym typeface="Times New Roman"/>
              </a:rPr>
              <a:t>About</a:t>
            </a:r>
            <a:r>
              <a:rPr lang="en-US" sz="1333">
                <a:solidFill>
                  <a:schemeClr val="dk1"/>
                </a:solidFill>
                <a:latin typeface="Times New Roman"/>
                <a:ea typeface="Times New Roman"/>
                <a:cs typeface="Times New Roman"/>
                <a:sym typeface="Times New Roman"/>
              </a:rPr>
              <a:t>. [online] Available at: https://investors.coca-colacompany.com/about [Accessed 22 Jul. 2024].</a:t>
            </a:r>
            <a:endParaRPr sz="1333">
              <a:solidFill>
                <a:schemeClr val="dk1"/>
              </a:solidFill>
              <a:latin typeface="Times New Roman"/>
              <a:ea typeface="Times New Roman"/>
              <a:cs typeface="Times New Roman"/>
              <a:sym typeface="Times New Roman"/>
            </a:endParaRPr>
          </a:p>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Kates, A., Kesler, G. and DiMartino, M., 2021. </a:t>
            </a:r>
            <a:r>
              <a:rPr lang="en-US" sz="1333" i="1">
                <a:solidFill>
                  <a:schemeClr val="dk1"/>
                </a:solidFill>
                <a:latin typeface="Times New Roman"/>
                <a:ea typeface="Times New Roman"/>
                <a:cs typeface="Times New Roman"/>
                <a:sym typeface="Times New Roman"/>
              </a:rPr>
              <a:t>Networked, Scaled, and Agile: A Design Strategy for Complex Organizations</a:t>
            </a:r>
            <a:r>
              <a:rPr lang="en-US" sz="1333">
                <a:solidFill>
                  <a:schemeClr val="dk1"/>
                </a:solidFill>
                <a:latin typeface="Times New Roman"/>
                <a:ea typeface="Times New Roman"/>
                <a:cs typeface="Times New Roman"/>
                <a:sym typeface="Times New Roman"/>
              </a:rPr>
              <a:t>. Kogan Page Publishers.</a:t>
            </a:r>
            <a:endParaRPr sz="1333">
              <a:solidFill>
                <a:schemeClr val="dk1"/>
              </a:solidFill>
              <a:latin typeface="Times New Roman"/>
              <a:ea typeface="Times New Roman"/>
              <a:cs typeface="Times New Roman"/>
              <a:sym typeface="Times New Roman"/>
            </a:endParaRPr>
          </a:p>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Coca-colacompany.com., 2022. </a:t>
            </a:r>
            <a:r>
              <a:rPr lang="en-US" sz="1333" i="1">
                <a:solidFill>
                  <a:schemeClr val="dk1"/>
                </a:solidFill>
                <a:latin typeface="Times New Roman"/>
                <a:ea typeface="Times New Roman"/>
                <a:cs typeface="Times New Roman"/>
                <a:sym typeface="Times New Roman"/>
              </a:rPr>
              <a:t>New Coke Operating Structure and Senior Leadership | Press Release</a:t>
            </a:r>
            <a:r>
              <a:rPr lang="en-US" sz="1333">
                <a:solidFill>
                  <a:schemeClr val="dk1"/>
                </a:solidFill>
                <a:latin typeface="Times New Roman"/>
                <a:ea typeface="Times New Roman"/>
                <a:cs typeface="Times New Roman"/>
                <a:sym typeface="Times New Roman"/>
              </a:rPr>
              <a:t>. [online] Available at: https://www.coca-colacompany.com/media-center/new-coke-operating-structure-and-senior-leadership [Accessed 22 Jul. 2024].</a:t>
            </a:r>
            <a:endParaRPr sz="1333">
              <a:solidFill>
                <a:schemeClr val="dk1"/>
              </a:solidFill>
              <a:latin typeface="Times New Roman"/>
              <a:ea typeface="Times New Roman"/>
              <a:cs typeface="Times New Roman"/>
              <a:sym typeface="Times New Roman"/>
            </a:endParaRPr>
          </a:p>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Statista., 2023. </a:t>
            </a:r>
            <a:r>
              <a:rPr lang="en-US" sz="1333" i="1">
                <a:solidFill>
                  <a:schemeClr val="dk1"/>
                </a:solidFill>
                <a:latin typeface="Times New Roman"/>
                <a:ea typeface="Times New Roman"/>
                <a:cs typeface="Times New Roman"/>
                <a:sym typeface="Times New Roman"/>
              </a:rPr>
              <a:t>Coca-Cola’s number of employees worldwide 2023 | Statista</a:t>
            </a:r>
            <a:r>
              <a:rPr lang="en-US" sz="1333">
                <a:solidFill>
                  <a:schemeClr val="dk1"/>
                </a:solidFill>
                <a:latin typeface="Times New Roman"/>
                <a:ea typeface="Times New Roman"/>
                <a:cs typeface="Times New Roman"/>
                <a:sym typeface="Times New Roman"/>
              </a:rPr>
              <a:t>. [online] Available at: https://www.statista.com/statistics/254562/coca-colas-number-of-employees-worldwide/ [Accessed 22 Jul. 2024].</a:t>
            </a:r>
            <a:endParaRPr sz="1333">
              <a:solidFill>
                <a:schemeClr val="dk1"/>
              </a:solidFill>
              <a:latin typeface="Times New Roman"/>
              <a:ea typeface="Times New Roman"/>
              <a:cs typeface="Times New Roman"/>
              <a:sym typeface="Times New Roman"/>
            </a:endParaRPr>
          </a:p>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The Economic Times., 2024. </a:t>
            </a:r>
            <a:r>
              <a:rPr lang="en-US" sz="1333" i="1">
                <a:solidFill>
                  <a:schemeClr val="dk1"/>
                </a:solidFill>
                <a:latin typeface="Times New Roman"/>
                <a:ea typeface="Times New Roman"/>
                <a:cs typeface="Times New Roman"/>
                <a:sym typeface="Times New Roman"/>
              </a:rPr>
              <a:t>Coca-Cola India business witnesses robust growth in 2023</a:t>
            </a:r>
            <a:r>
              <a:rPr lang="en-US" sz="1333">
                <a:solidFill>
                  <a:schemeClr val="dk1"/>
                </a:solidFill>
                <a:latin typeface="Times New Roman"/>
                <a:ea typeface="Times New Roman"/>
                <a:cs typeface="Times New Roman"/>
                <a:sym typeface="Times New Roman"/>
              </a:rPr>
              <a:t>. [online] The Economic Times. Available at: https://economictimes.indiatimes.com/markets/stocks/earnings/coca-cola-india-business-witnesses-robust-growth-in-2023/articleshow/107669378.cms?from=mdr [Accessed 22 Jul. 2024].</a:t>
            </a:r>
            <a:endParaRPr sz="1333">
              <a:solidFill>
                <a:schemeClr val="dk1"/>
              </a:solidFill>
              <a:latin typeface="Times New Roman"/>
              <a:ea typeface="Times New Roman"/>
              <a:cs typeface="Times New Roman"/>
              <a:sym typeface="Times New Roman"/>
            </a:endParaRPr>
          </a:p>
          <a:p>
            <a:pPr marL="304815" indent="-237079" algn="just">
              <a:lnSpc>
                <a:spcPct val="200000"/>
              </a:lnSpc>
              <a:buClr>
                <a:schemeClr val="dk1"/>
              </a:buClr>
              <a:buSzPts val="2000"/>
              <a:buFont typeface="Times New Roman"/>
              <a:buChar char="●"/>
            </a:pPr>
            <a:r>
              <a:rPr lang="en-US" sz="1333">
                <a:solidFill>
                  <a:schemeClr val="dk1"/>
                </a:solidFill>
                <a:latin typeface="Times New Roman"/>
                <a:ea typeface="Times New Roman"/>
                <a:cs typeface="Times New Roman"/>
                <a:sym typeface="Times New Roman"/>
              </a:rPr>
              <a:t>Zhang, R., 2022, March. Coca Cola Dilemma and Marketing Management Innovation in China. In </a:t>
            </a:r>
            <a:r>
              <a:rPr lang="en-US" sz="1333" i="1">
                <a:solidFill>
                  <a:schemeClr val="dk1"/>
                </a:solidFill>
                <a:latin typeface="Times New Roman"/>
                <a:ea typeface="Times New Roman"/>
                <a:cs typeface="Times New Roman"/>
                <a:sym typeface="Times New Roman"/>
              </a:rPr>
              <a:t>7th International Conference on Economy, Management, Law and Education (EMLE 2021)</a:t>
            </a:r>
            <a:r>
              <a:rPr lang="en-US" sz="1333">
                <a:solidFill>
                  <a:schemeClr val="dk1"/>
                </a:solidFill>
                <a:latin typeface="Times New Roman"/>
                <a:ea typeface="Times New Roman"/>
                <a:cs typeface="Times New Roman"/>
                <a:sym typeface="Times New Roman"/>
              </a:rPr>
              <a:t> (pp. 383-387). Atlantis Press.</a:t>
            </a:r>
            <a:endParaRPr sz="1467">
              <a:solidFill>
                <a:schemeClr val="dk1"/>
              </a:solidFill>
              <a:latin typeface="Cabin"/>
              <a:ea typeface="Cabin"/>
              <a:cs typeface="Cabin"/>
              <a:sym typeface="Cabin"/>
            </a:endParaRPr>
          </a:p>
          <a:p>
            <a:pPr algn="just">
              <a:lnSpc>
                <a:spcPct val="150000"/>
              </a:lnSpc>
            </a:pPr>
            <a:endParaRPr sz="1200">
              <a:solidFill>
                <a:schemeClr val="dk1"/>
              </a:solidFill>
              <a:latin typeface="Cabin"/>
              <a:ea typeface="Cabin"/>
              <a:cs typeface="Cabin"/>
              <a:sym typeface="Cabin"/>
            </a:endParaRPr>
          </a:p>
          <a:p>
            <a:pPr marL="304815" algn="just">
              <a:lnSpc>
                <a:spcPct val="150000"/>
              </a:lnSpc>
            </a:pPr>
            <a:endParaRPr sz="1200">
              <a:solidFill>
                <a:schemeClr val="dk1"/>
              </a:solidFill>
              <a:latin typeface="Cabin"/>
              <a:ea typeface="Cabin"/>
              <a:cs typeface="Cabin"/>
              <a:sym typeface="Cabin"/>
            </a:endParaRP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descr="Glasses on top of a book">
            <a:extLst>
              <a:ext uri="{FF2B5EF4-FFF2-40B4-BE49-F238E27FC236}">
                <a16:creationId xmlns:a16="http://schemas.microsoft.com/office/drawing/2014/main" id="{B6F639E4-BD61-7813-44B3-D9FD532C211C}"/>
              </a:ext>
            </a:extLst>
          </p:cNvPr>
          <p:cNvPicPr>
            <a:picLocks noChangeAspect="1"/>
          </p:cNvPicPr>
          <p:nvPr/>
        </p:nvPicPr>
        <p:blipFill rotWithShape="1">
          <a:blip r:embed="rId2"/>
          <a:srcRect l="7923" r="33255" b="-1"/>
          <a:stretch/>
        </p:blipFill>
        <p:spPr>
          <a:xfrm>
            <a:off x="6103027" y="10"/>
            <a:ext cx="6088971" cy="6857990"/>
          </a:xfrm>
          <a:prstGeom prst="rect">
            <a:avLst/>
          </a:prstGeom>
        </p:spPr>
      </p:pic>
      <p:sp>
        <p:nvSpPr>
          <p:cNvPr id="2" name="Title 1">
            <a:extLst>
              <a:ext uri="{FF2B5EF4-FFF2-40B4-BE49-F238E27FC236}">
                <a16:creationId xmlns:a16="http://schemas.microsoft.com/office/drawing/2014/main" id="{AE4B271F-3BEE-6BC5-280A-B42A1480E23B}"/>
              </a:ext>
            </a:extLst>
          </p:cNvPr>
          <p:cNvSpPr>
            <a:spLocks noGrp="1"/>
          </p:cNvSpPr>
          <p:nvPr>
            <p:ph type="title"/>
          </p:nvPr>
        </p:nvSpPr>
        <p:spPr>
          <a:xfrm>
            <a:off x="1074378" y="-106916"/>
            <a:ext cx="4778387" cy="1511439"/>
          </a:xfrm>
        </p:spPr>
        <p:txBody>
          <a:bodyPr anchor="ctr">
            <a:normAutofit/>
          </a:bodyPr>
          <a:lstStyle/>
          <a:p>
            <a:r>
              <a:rPr lang="en-GB" sz="4000" dirty="0"/>
              <a:t>References</a:t>
            </a:r>
          </a:p>
        </p:txBody>
      </p:sp>
      <p:sp>
        <p:nvSpPr>
          <p:cNvPr id="3" name="Content Placeholder 2">
            <a:extLst>
              <a:ext uri="{FF2B5EF4-FFF2-40B4-BE49-F238E27FC236}">
                <a16:creationId xmlns:a16="http://schemas.microsoft.com/office/drawing/2014/main" id="{C22331EC-C1EC-572D-6C85-FE776E7D9F18}"/>
              </a:ext>
            </a:extLst>
          </p:cNvPr>
          <p:cNvSpPr>
            <a:spLocks noGrp="1"/>
          </p:cNvSpPr>
          <p:nvPr>
            <p:ph idx="1"/>
          </p:nvPr>
        </p:nvSpPr>
        <p:spPr>
          <a:xfrm>
            <a:off x="699484" y="1175657"/>
            <a:ext cx="4971973" cy="7260772"/>
          </a:xfrm>
        </p:spPr>
        <p:txBody>
          <a:bodyPr anchor="ctr">
            <a:normAutofit/>
          </a:bodyPr>
          <a:lstStyle/>
          <a:p>
            <a:r>
              <a:rPr lang="en-GB" sz="1600" dirty="0">
                <a:latin typeface="Arial" panose="020B0604020202020204" pitchFamily="34" charset="0"/>
                <a:cs typeface="Arial" panose="020B0604020202020204" pitchFamily="34" charset="0"/>
              </a:rPr>
              <a:t>Shiksha.com. (2022</a:t>
            </a:r>
            <a:r>
              <a:rPr lang="en-GB" sz="1600" i="1" dirty="0">
                <a:latin typeface="Arial" panose="020B0604020202020204" pitchFamily="34" charset="0"/>
                <a:cs typeface="Arial" panose="020B0604020202020204" pitchFamily="34" charset="0"/>
              </a:rPr>
              <a:t>). Discover Colleges, Courses &amp; Exams for Higher Education in India</a:t>
            </a:r>
          </a:p>
          <a:p>
            <a:pPr marL="0" indent="0">
              <a:buNone/>
            </a:pP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3"/>
              </a:rPr>
              <a:t>https://www.shiksha.com</a:t>
            </a:r>
            <a:r>
              <a:rPr lang="en-GB" sz="1600" dirty="0">
                <a:latin typeface="Arial" panose="020B0604020202020204" pitchFamily="34" charset="0"/>
                <a:cs typeface="Arial" panose="020B0604020202020204" pitchFamily="34" charset="0"/>
              </a:rPr>
              <a:t>.</a:t>
            </a:r>
          </a:p>
          <a:p>
            <a:r>
              <a:rPr lang="en-GB" sz="1600" dirty="0">
                <a:latin typeface="Arial" panose="020B0604020202020204" pitchFamily="34" charset="0"/>
                <a:cs typeface="Arial" panose="020B0604020202020204" pitchFamily="34" charset="0"/>
              </a:rPr>
              <a:t>Mustafa, F. (2018</a:t>
            </a:r>
            <a:r>
              <a:rPr lang="en-GB" sz="1600" i="1" dirty="0">
                <a:latin typeface="Arial" panose="020B0604020202020204" pitchFamily="34" charset="0"/>
                <a:cs typeface="Arial" panose="020B0604020202020204" pitchFamily="34" charset="0"/>
              </a:rPr>
              <a:t>). Alibaba SWOT &amp; PESTLE Analysis / SWOT&amp;PESTLE</a:t>
            </a:r>
            <a:r>
              <a:rPr lang="en-GB" sz="1600" dirty="0">
                <a:latin typeface="Arial" panose="020B0604020202020204" pitchFamily="34" charset="0"/>
                <a:cs typeface="Arial" panose="020B0604020202020204" pitchFamily="34" charset="0"/>
              </a:rPr>
              <a:t>. [online] SWOT&amp;PESTLE.com. Available at: </a:t>
            </a:r>
            <a:r>
              <a:rPr lang="en-GB" sz="1600" dirty="0">
                <a:latin typeface="Arial" panose="020B0604020202020204" pitchFamily="34" charset="0"/>
                <a:cs typeface="Arial" panose="020B0604020202020204" pitchFamily="34" charset="0"/>
                <a:hlinkClick r:id="rId4"/>
              </a:rPr>
              <a:t>https://www.swotandpestle.com/alibaba</a:t>
            </a:r>
            <a:r>
              <a:rPr lang="en-GB" sz="1600" dirty="0">
                <a:latin typeface="Arial" panose="020B0604020202020204" pitchFamily="34" charset="0"/>
                <a:cs typeface="Arial" panose="020B0604020202020204" pitchFamily="34" charset="0"/>
              </a:rPr>
              <a:t> [Accessed 12 Jul. 2024].</a:t>
            </a:r>
          </a:p>
          <a:p>
            <a:r>
              <a:rPr lang="en-GB" sz="1600" dirty="0">
                <a:latin typeface="Arial" panose="020B0604020202020204" pitchFamily="34" charset="0"/>
                <a:cs typeface="Arial" panose="020B0604020202020204" pitchFamily="34" charset="0"/>
              </a:rPr>
              <a:t>Anon, (n.d</a:t>
            </a:r>
            <a:r>
              <a:rPr lang="en-GB" sz="1600" i="1" dirty="0">
                <a:latin typeface="Arial" panose="020B0604020202020204" pitchFamily="34" charset="0"/>
                <a:cs typeface="Arial" panose="020B0604020202020204" pitchFamily="34" charset="0"/>
              </a:rPr>
              <a:t>.). Business Model Analyst – Business Model Canvas Examples and Analysis.</a:t>
            </a:r>
          </a:p>
          <a:p>
            <a:pPr marL="0" indent="0">
              <a:buNone/>
            </a:pPr>
            <a:r>
              <a:rPr lang="en-GB" sz="1600" i="1"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[online] Available at: </a:t>
            </a:r>
            <a:r>
              <a:rPr lang="en-GB" sz="1600" dirty="0">
                <a:latin typeface="Arial" panose="020B0604020202020204" pitchFamily="34" charset="0"/>
                <a:cs typeface="Arial" panose="020B0604020202020204" pitchFamily="34" charset="0"/>
                <a:hlinkClick r:id="rId5"/>
              </a:rPr>
              <a:t>https://businessmodelanalyst.com</a:t>
            </a:r>
            <a:endParaRPr lang="en-GB" sz="1600" dirty="0">
              <a:latin typeface="Arial" panose="020B0604020202020204" pitchFamily="34" charset="0"/>
              <a:cs typeface="Arial" panose="020B0604020202020204" pitchFamily="34" charset="0"/>
            </a:endParaRPr>
          </a:p>
          <a:p>
            <a:r>
              <a:rPr lang="en-GB" sz="1600" dirty="0">
                <a:latin typeface="Arial" panose="020B0604020202020204" pitchFamily="34" charset="0"/>
                <a:cs typeface="Arial" panose="020B0604020202020204" pitchFamily="34" charset="0"/>
              </a:rPr>
              <a:t>Creative Commons (2019). </a:t>
            </a:r>
            <a:r>
              <a:rPr lang="en-GB" sz="1600" i="1" dirty="0">
                <a:latin typeface="Arial" panose="020B0604020202020204" pitchFamily="34" charset="0"/>
                <a:cs typeface="Arial" panose="020B0604020202020204" pitchFamily="34" charset="0"/>
              </a:rPr>
              <a:t>Creative Commons-Attribution-</a:t>
            </a:r>
            <a:r>
              <a:rPr lang="en-GB" sz="1600" i="1" dirty="0" err="1">
                <a:latin typeface="Arial" panose="020B0604020202020204" pitchFamily="34" charset="0"/>
                <a:cs typeface="Arial" panose="020B0604020202020204" pitchFamily="34" charset="0"/>
              </a:rPr>
              <a:t>ShareAlike</a:t>
            </a:r>
            <a:r>
              <a:rPr lang="en-GB" sz="1600" i="1" dirty="0">
                <a:latin typeface="Arial" panose="020B0604020202020204" pitchFamily="34" charset="0"/>
                <a:cs typeface="Arial" panose="020B0604020202020204" pitchFamily="34" charset="0"/>
              </a:rPr>
              <a:t> 3.0 </a:t>
            </a:r>
            <a:r>
              <a:rPr lang="en-GB" sz="1600" i="1" dirty="0" err="1">
                <a:latin typeface="Arial" panose="020B0604020202020204" pitchFamily="34" charset="0"/>
                <a:cs typeface="Arial" panose="020B0604020202020204" pitchFamily="34" charset="0"/>
              </a:rPr>
              <a:t>Unported</a:t>
            </a:r>
            <a:r>
              <a:rPr lang="en-GB" sz="1600" i="1" dirty="0">
                <a:latin typeface="Arial" panose="020B0604020202020204" pitchFamily="34" charset="0"/>
                <a:cs typeface="Arial" panose="020B0604020202020204" pitchFamily="34" charset="0"/>
              </a:rPr>
              <a:t> – CC BY-SA 3.0</a:t>
            </a:r>
            <a:r>
              <a:rPr lang="en-GB" sz="1600" dirty="0">
                <a:latin typeface="Arial" panose="020B0604020202020204" pitchFamily="34" charset="0"/>
                <a:cs typeface="Arial" panose="020B0604020202020204" pitchFamily="34" charset="0"/>
              </a:rPr>
              <a:t>. [online] Creativecommons.org.</a:t>
            </a:r>
          </a:p>
          <a:p>
            <a:pPr marL="0" indent="0">
              <a:buNone/>
            </a:pPr>
            <a:r>
              <a:rPr lang="en-GB" sz="1600" dirty="0">
                <a:latin typeface="Arial" panose="020B0604020202020204" pitchFamily="34" charset="0"/>
                <a:cs typeface="Arial" panose="020B0604020202020204" pitchFamily="34" charset="0"/>
              </a:rPr>
              <a:t>Available at: </a:t>
            </a:r>
            <a:r>
              <a:rPr lang="en-GB" sz="1600" dirty="0">
                <a:latin typeface="Arial" panose="020B0604020202020204" pitchFamily="34" charset="0"/>
                <a:cs typeface="Arial" panose="020B0604020202020204" pitchFamily="34" charset="0"/>
                <a:hlinkClick r:id="rId6"/>
              </a:rPr>
              <a:t>https://creativecommons.org/licenses/by-sa/3.0/</a:t>
            </a:r>
            <a:r>
              <a:rPr lang="en-GB" sz="16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a:p>
            <a:pPr marL="0" indent="0">
              <a:buNone/>
            </a:pPr>
            <a:r>
              <a:rPr lang="en-GB" sz="1400" dirty="0">
                <a:latin typeface="Arial" panose="020B0604020202020204" pitchFamily="34" charset="0"/>
                <a:cs typeface="Arial" panose="020B0604020202020204" pitchFamily="34" charset="0"/>
              </a:rPr>
              <a:t>.</a:t>
            </a:r>
          </a:p>
          <a:p>
            <a:pPr marL="0" indent="0">
              <a:buNone/>
            </a:pPr>
            <a:endParaRPr lang="en-GB" sz="1400" dirty="0">
              <a:latin typeface="Arial" panose="020B0604020202020204" pitchFamily="34" charset="0"/>
              <a:cs typeface="Arial" panose="020B0604020202020204" pitchFamily="34" charset="0"/>
            </a:endParaRPr>
          </a:p>
          <a:p>
            <a:pPr marL="0" indent="0">
              <a:buNone/>
            </a:pPr>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4405202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9E96D2C-9538-F80F-0AE1-3C6F2BE6838A}"/>
              </a:ext>
            </a:extLst>
          </p:cNvPr>
          <p:cNvSpPr txBox="1"/>
          <p:nvPr/>
        </p:nvSpPr>
        <p:spPr>
          <a:xfrm>
            <a:off x="249879" y="265471"/>
            <a:ext cx="11076882" cy="4397614"/>
          </a:xfrm>
          <a:prstGeom prst="rect">
            <a:avLst/>
          </a:prstGeom>
          <a:noFill/>
        </p:spPr>
        <p:txBody>
          <a:bodyPr wrap="square">
            <a:spAutoFit/>
          </a:bodyPr>
          <a:lstStyle/>
          <a:p>
            <a:pPr algn="just">
              <a:lnSpc>
                <a:spcPct val="150000"/>
              </a:lnSpc>
              <a:spcAft>
                <a:spcPts val="800"/>
              </a:spcAft>
            </a:pPr>
            <a:r>
              <a:rPr lang="en-US" sz="2800" b="1" kern="1200" dirty="0">
                <a:solidFill>
                  <a:srgbClr val="1F3763"/>
                </a:solidFill>
                <a:effectLst/>
                <a:latin typeface="Times New Roman" panose="02020603050405020304" pitchFamily="18" charset="0"/>
                <a:ea typeface="Aptos" panose="020B0004020202020204" pitchFamily="34" charset="0"/>
                <a:cs typeface="Times New Roman" panose="02020603050405020304" pitchFamily="18" charset="0"/>
              </a:rPr>
              <a:t>References</a:t>
            </a:r>
            <a:endParaRPr lang="de-DE" sz="2800" kern="1200" dirty="0">
              <a:solidFill>
                <a:srgbClr val="222222"/>
              </a:solidFill>
              <a:effectLst/>
              <a:highlight>
                <a:srgbClr val="FFFFFF"/>
              </a:highlight>
              <a:latin typeface="Times New Roman" panose="02020603050405020304" pitchFamily="18" charset="0"/>
              <a:ea typeface="Times New Roman" panose="02020603050405020304" pitchFamily="18" charset="0"/>
              <a:cs typeface="Times New Roman" panose="02020603050405020304" pitchFamily="18" charset="0"/>
            </a:endParaRPr>
          </a:p>
          <a:p>
            <a:pPr algn="just">
              <a:lnSpc>
                <a:spcPct val="150000"/>
              </a:lnSpc>
              <a:spcAft>
                <a:spcPts val="800"/>
              </a:spcAft>
            </a:pPr>
            <a:endParaRPr lang="en-GB" sz="1600" dirty="0">
              <a:latin typeface="Times New Roman" panose="02020603050405020304" pitchFamily="18" charset="0"/>
              <a:cs typeface="Times New Roman" panose="02020603050405020304" pitchFamily="18" charset="0"/>
            </a:endParaRPr>
          </a:p>
          <a:p>
            <a:pPr algn="just">
              <a:lnSpc>
                <a:spcPct val="150000"/>
              </a:lnSpc>
              <a:spcAft>
                <a:spcPts val="800"/>
              </a:spcAft>
            </a:pPr>
            <a:endParaRPr lang="en-GB" sz="1600" dirty="0">
              <a:latin typeface="Times New Roman" panose="02020603050405020304" pitchFamily="18" charset="0"/>
              <a:cs typeface="Times New Roman" panose="02020603050405020304" pitchFamily="18" charset="0"/>
            </a:endParaRPr>
          </a:p>
          <a:p>
            <a:pPr marL="285750" indent="-285750" algn="just">
              <a:lnSpc>
                <a:spcPct val="150000"/>
              </a:lnSpc>
              <a:spcAft>
                <a:spcPts val="800"/>
              </a:spcAft>
              <a:buFont typeface="Arial" panose="020B0604020202020204" pitchFamily="34" charset="0"/>
              <a:buChar char="•"/>
            </a:pPr>
            <a:r>
              <a:rPr lang="en-GB" sz="1600" dirty="0">
                <a:latin typeface="Times New Roman" panose="02020603050405020304" pitchFamily="18" charset="0"/>
                <a:cs typeface="Times New Roman" panose="02020603050405020304" pitchFamily="18" charset="0"/>
              </a:rPr>
              <a:t>Freeman, R.E. (2018) Strategic management: A stakeholder approach. Cambridge: Cambridge University Press.</a:t>
            </a:r>
          </a:p>
          <a:p>
            <a:pPr marL="285750" indent="-285750" algn="just">
              <a:lnSpc>
                <a:spcPct val="150000"/>
              </a:lnSpc>
              <a:spcAft>
                <a:spcPts val="800"/>
              </a:spcAft>
              <a:buFont typeface="Arial" panose="020B0604020202020204" pitchFamily="34" charset="0"/>
              <a:buChar char="•"/>
            </a:pPr>
            <a:r>
              <a:rPr lang="en-GB" sz="1600" i="1" dirty="0">
                <a:latin typeface="Times New Roman" panose="02020603050405020304" pitchFamily="18" charset="0"/>
                <a:cs typeface="Times New Roman" panose="02020603050405020304" pitchFamily="18" charset="0"/>
              </a:rPr>
              <a:t>How to lead in the stakeholder era</a:t>
            </a:r>
            <a:r>
              <a:rPr lang="en-GB" sz="1600" dirty="0">
                <a:latin typeface="Times New Roman" panose="02020603050405020304" pitchFamily="18" charset="0"/>
                <a:cs typeface="Times New Roman" panose="02020603050405020304" pitchFamily="18" charset="0"/>
              </a:rPr>
              <a:t> (2022) </a:t>
            </a:r>
            <a:r>
              <a:rPr lang="en-GB" sz="1600" i="1" dirty="0">
                <a:latin typeface="Times New Roman" panose="02020603050405020304" pitchFamily="18" charset="0"/>
                <a:cs typeface="Times New Roman" panose="02020603050405020304" pitchFamily="18" charset="0"/>
              </a:rPr>
              <a:t>Harvard Business Review</a:t>
            </a:r>
            <a:r>
              <a:rPr lang="en-GB" sz="1600" dirty="0">
                <a:latin typeface="Times New Roman" panose="02020603050405020304" pitchFamily="18" charset="0"/>
                <a:cs typeface="Times New Roman" panose="02020603050405020304" pitchFamily="18" charset="0"/>
              </a:rPr>
              <a:t>. Available at: </a:t>
            </a:r>
            <a:r>
              <a:rPr lang="en-GB" sz="1600" dirty="0">
                <a:latin typeface="Times New Roman" panose="02020603050405020304" pitchFamily="18" charset="0"/>
                <a:cs typeface="Times New Roman" panose="02020603050405020304" pitchFamily="18" charset="0"/>
                <a:hlinkClick r:id="rId3"/>
              </a:rPr>
              <a:t>https://hbr.org/2021/05/how-to-lead-in-the-stakeholder-era</a:t>
            </a:r>
            <a:r>
              <a:rPr lang="en-GB" sz="1600" dirty="0">
                <a:latin typeface="Times New Roman" panose="02020603050405020304" pitchFamily="18" charset="0"/>
                <a:cs typeface="Times New Roman" panose="02020603050405020304" pitchFamily="18" charset="0"/>
              </a:rPr>
              <a:t> </a:t>
            </a:r>
          </a:p>
          <a:p>
            <a:pPr marL="285750" indent="-285750" algn="just">
              <a:lnSpc>
                <a:spcPct val="150000"/>
              </a:lnSpc>
              <a:spcAft>
                <a:spcPts val="800"/>
              </a:spcAf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Ladas, S.D. et al. (2012) ‘Systematic review: Coca‐Cola can effectively dissolve gastric </a:t>
            </a:r>
            <a:r>
              <a:rPr lang="en-GB" dirty="0" err="1">
                <a:latin typeface="Times New Roman" panose="02020603050405020304" pitchFamily="18" charset="0"/>
                <a:cs typeface="Times New Roman" panose="02020603050405020304" pitchFamily="18" charset="0"/>
              </a:rPr>
              <a:t>phytobezoars</a:t>
            </a:r>
            <a:r>
              <a:rPr lang="en-GB" dirty="0">
                <a:latin typeface="Times New Roman" panose="02020603050405020304" pitchFamily="18" charset="0"/>
                <a:cs typeface="Times New Roman" panose="02020603050405020304" pitchFamily="18" charset="0"/>
              </a:rPr>
              <a:t> as a first‐line treatment’, Alimentary Pharmacology &amp;amp; Therapeutics, 37(2), pp. 169–173. doi:10.1111/apt.12141. </a:t>
            </a:r>
          </a:p>
          <a:p>
            <a:pPr algn="just">
              <a:lnSpc>
                <a:spcPct val="150000"/>
              </a:lnSpc>
              <a:spcAft>
                <a:spcPts val="800"/>
              </a:spcAft>
            </a:pPr>
            <a:endParaRPr lang="en-US" sz="1800" kern="1200" dirty="0">
              <a:effectLst/>
              <a:latin typeface="Times New Roman" panose="02020603050405020304" pitchFamily="18" charset="0"/>
              <a:ea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5932651"/>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533</TotalTime>
  <Words>2634</Words>
  <Application>Microsoft Office PowerPoint</Application>
  <PresentationFormat>Widescreen</PresentationFormat>
  <Paragraphs>257</Paragraphs>
  <Slides>25</Slides>
  <Notes>13</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25</vt:i4>
      </vt:variant>
    </vt:vector>
  </HeadingPairs>
  <TitlesOfParts>
    <vt:vector size="37" baseType="lpstr">
      <vt:lpstr>ABeeZee</vt:lpstr>
      <vt:lpstr>Aptos</vt:lpstr>
      <vt:lpstr>Arial</vt:lpstr>
      <vt:lpstr>Cabin</vt:lpstr>
      <vt:lpstr>Calibri</vt:lpstr>
      <vt:lpstr>Josefin Sans SemiBold</vt:lpstr>
      <vt:lpstr>Montserrat</vt:lpstr>
      <vt:lpstr>Noto Sans</vt:lpstr>
      <vt:lpstr>Times New Roman</vt:lpstr>
      <vt:lpstr>Trebuchet MS</vt:lpstr>
      <vt:lpstr>Wingdings 3</vt:lpstr>
      <vt:lpstr>Facet</vt:lpstr>
      <vt:lpstr>Module name: Introduction to Business Module code: LCBB4007 Assessment 1: Group Presentation</vt:lpstr>
      <vt:lpstr>                  Table  of contents</vt:lpstr>
      <vt:lpstr>         Me</vt:lpstr>
      <vt:lpstr>PowerPoint Presentation</vt:lpstr>
      <vt:lpstr>PowerPoint Presentation</vt:lpstr>
      <vt:lpstr>PowerPoint Presentation</vt:lpstr>
      <vt:lpstr>PowerPoint Presentation</vt:lpstr>
      <vt:lpstr> MY SELF </vt:lpstr>
      <vt:lpstr>The internal and external environment in business</vt:lpstr>
      <vt:lpstr>                Coca-Cola SWOT Analysis</vt:lpstr>
      <vt:lpstr>               Coca-Cola SWOT Analysis</vt:lpstr>
      <vt:lpstr>        Me</vt:lpstr>
      <vt:lpstr>COCA COLA COMPANY</vt:lpstr>
      <vt:lpstr>            Coca-Cola PESTLE Analysis </vt:lpstr>
      <vt:lpstr>   Social factors </vt:lpstr>
      <vt:lpstr>        Technological</vt:lpstr>
      <vt:lpstr>        Legal factors</vt:lpstr>
      <vt:lpstr>Environmental factors</vt:lpstr>
      <vt:lpstr>            MY SELF  </vt:lpstr>
      <vt:lpstr>PowerPoint Presentation</vt:lpstr>
      <vt:lpstr>Conclusion</vt:lpstr>
      <vt:lpstr>PowerPoint Presentation</vt:lpstr>
      <vt:lpstr>PowerPoint Presentation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ADRIAN MOCANU</dc:creator>
  <cp:lastModifiedBy>ADRIAN MOCANU</cp:lastModifiedBy>
  <cp:revision>16</cp:revision>
  <dcterms:created xsi:type="dcterms:W3CDTF">2024-07-06T16:09:50Z</dcterms:created>
  <dcterms:modified xsi:type="dcterms:W3CDTF">2024-07-24T07:53:34Z</dcterms:modified>
</cp:coreProperties>
</file>