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6"/>
  </p:notesMasterIdLst>
  <p:handoutMasterIdLst>
    <p:handoutMasterId r:id="rId117"/>
  </p:handoutMasterIdLst>
  <p:sldIdLst>
    <p:sldId id="293" r:id="rId2"/>
    <p:sldId id="297" r:id="rId3"/>
    <p:sldId id="298" r:id="rId4"/>
    <p:sldId id="299" r:id="rId5"/>
    <p:sldId id="328" r:id="rId6"/>
    <p:sldId id="300" r:id="rId7"/>
    <p:sldId id="301" r:id="rId8"/>
    <p:sldId id="356" r:id="rId9"/>
    <p:sldId id="302" r:id="rId10"/>
    <p:sldId id="303" r:id="rId11"/>
    <p:sldId id="357" r:id="rId12"/>
    <p:sldId id="364" r:id="rId13"/>
    <p:sldId id="358" r:id="rId14"/>
    <p:sldId id="359" r:id="rId15"/>
    <p:sldId id="360" r:id="rId16"/>
    <p:sldId id="361" r:id="rId17"/>
    <p:sldId id="304" r:id="rId18"/>
    <p:sldId id="305" r:id="rId19"/>
    <p:sldId id="306" r:id="rId20"/>
    <p:sldId id="307" r:id="rId21"/>
    <p:sldId id="308" r:id="rId22"/>
    <p:sldId id="309" r:id="rId23"/>
    <p:sldId id="310" r:id="rId24"/>
    <p:sldId id="311" r:id="rId25"/>
    <p:sldId id="312" r:id="rId26"/>
    <p:sldId id="313" r:id="rId27"/>
    <p:sldId id="314" r:id="rId28"/>
    <p:sldId id="315" r:id="rId29"/>
    <p:sldId id="316" r:id="rId30"/>
    <p:sldId id="262" r:id="rId31"/>
    <p:sldId id="263" r:id="rId32"/>
    <p:sldId id="264" r:id="rId33"/>
    <p:sldId id="265" r:id="rId34"/>
    <p:sldId id="257" r:id="rId35"/>
    <p:sldId id="266" r:id="rId36"/>
    <p:sldId id="267" r:id="rId37"/>
    <p:sldId id="258" r:id="rId38"/>
    <p:sldId id="259" r:id="rId39"/>
    <p:sldId id="268" r:id="rId40"/>
    <p:sldId id="269" r:id="rId41"/>
    <p:sldId id="260" r:id="rId42"/>
    <p:sldId id="261" r:id="rId43"/>
    <p:sldId id="270" r:id="rId44"/>
    <p:sldId id="271" r:id="rId45"/>
    <p:sldId id="272" r:id="rId46"/>
    <p:sldId id="256" r:id="rId47"/>
    <p:sldId id="273" r:id="rId48"/>
    <p:sldId id="274" r:id="rId49"/>
    <p:sldId id="275" r:id="rId50"/>
    <p:sldId id="276" r:id="rId51"/>
    <p:sldId id="277" r:id="rId52"/>
    <p:sldId id="278" r:id="rId53"/>
    <p:sldId id="279" r:id="rId54"/>
    <p:sldId id="281" r:id="rId55"/>
    <p:sldId id="282" r:id="rId56"/>
    <p:sldId id="283" r:id="rId57"/>
    <p:sldId id="284" r:id="rId58"/>
    <p:sldId id="285" r:id="rId59"/>
    <p:sldId id="286" r:id="rId60"/>
    <p:sldId id="280" r:id="rId61"/>
    <p:sldId id="287" r:id="rId62"/>
    <p:sldId id="288" r:id="rId63"/>
    <p:sldId id="289" r:id="rId64"/>
    <p:sldId id="291" r:id="rId65"/>
    <p:sldId id="290" r:id="rId66"/>
    <p:sldId id="292" r:id="rId67"/>
    <p:sldId id="320" r:id="rId68"/>
    <p:sldId id="321" r:id="rId69"/>
    <p:sldId id="322" r:id="rId70"/>
    <p:sldId id="317" r:id="rId71"/>
    <p:sldId id="318" r:id="rId72"/>
    <p:sldId id="294" r:id="rId73"/>
    <p:sldId id="319" r:id="rId74"/>
    <p:sldId id="323" r:id="rId75"/>
    <p:sldId id="352" r:id="rId76"/>
    <p:sldId id="353" r:id="rId77"/>
    <p:sldId id="355" r:id="rId78"/>
    <p:sldId id="354" r:id="rId79"/>
    <p:sldId id="365" r:id="rId80"/>
    <p:sldId id="366" r:id="rId81"/>
    <p:sldId id="372" r:id="rId82"/>
    <p:sldId id="343" r:id="rId83"/>
    <p:sldId id="344" r:id="rId84"/>
    <p:sldId id="345" r:id="rId85"/>
    <p:sldId id="346" r:id="rId86"/>
    <p:sldId id="347" r:id="rId87"/>
    <p:sldId id="329" r:id="rId88"/>
    <p:sldId id="330" r:id="rId89"/>
    <p:sldId id="331" r:id="rId90"/>
    <p:sldId id="332" r:id="rId91"/>
    <p:sldId id="333" r:id="rId92"/>
    <p:sldId id="334" r:id="rId93"/>
    <p:sldId id="335" r:id="rId94"/>
    <p:sldId id="336" r:id="rId95"/>
    <p:sldId id="337" r:id="rId96"/>
    <p:sldId id="338" r:id="rId97"/>
    <p:sldId id="339" r:id="rId98"/>
    <p:sldId id="340" r:id="rId99"/>
    <p:sldId id="351" r:id="rId100"/>
    <p:sldId id="350" r:id="rId101"/>
    <p:sldId id="362" r:id="rId102"/>
    <p:sldId id="363" r:id="rId103"/>
    <p:sldId id="369" r:id="rId104"/>
    <p:sldId id="370" r:id="rId105"/>
    <p:sldId id="368" r:id="rId106"/>
    <p:sldId id="371" r:id="rId107"/>
    <p:sldId id="341" r:id="rId108"/>
    <p:sldId id="327" r:id="rId109"/>
    <p:sldId id="324" r:id="rId110"/>
    <p:sldId id="325" r:id="rId111"/>
    <p:sldId id="326" r:id="rId112"/>
    <p:sldId id="367" r:id="rId113"/>
    <p:sldId id="348" r:id="rId114"/>
    <p:sldId id="349" r:id="rId115"/>
  </p:sldIdLst>
  <p:sldSz cx="9144000" cy="6858000" type="screen4x3"/>
  <p:notesSz cx="7010400" cy="9296400"/>
  <p:defaultTextStyle>
    <a:defPPr>
      <a:defRPr lang="en-GB"/>
    </a:defPPr>
    <a:lvl1pPr algn="l" rtl="0" fontAlgn="base">
      <a:spcBef>
        <a:spcPct val="0"/>
      </a:spcBef>
      <a:spcAft>
        <a:spcPct val="0"/>
      </a:spcAft>
      <a:defRPr sz="2400" u="sng" kern="1200">
        <a:solidFill>
          <a:schemeClr val="tx1"/>
        </a:solidFill>
        <a:latin typeface="Times New Roman" pitchFamily="18" charset="0"/>
        <a:ea typeface="+mn-ea"/>
        <a:cs typeface="+mn-cs"/>
      </a:defRPr>
    </a:lvl1pPr>
    <a:lvl2pPr marL="457200" algn="l" rtl="0" fontAlgn="base">
      <a:spcBef>
        <a:spcPct val="0"/>
      </a:spcBef>
      <a:spcAft>
        <a:spcPct val="0"/>
      </a:spcAft>
      <a:defRPr sz="2400" u="sng" kern="1200">
        <a:solidFill>
          <a:schemeClr val="tx1"/>
        </a:solidFill>
        <a:latin typeface="Times New Roman" pitchFamily="18" charset="0"/>
        <a:ea typeface="+mn-ea"/>
        <a:cs typeface="+mn-cs"/>
      </a:defRPr>
    </a:lvl2pPr>
    <a:lvl3pPr marL="914400" algn="l" rtl="0" fontAlgn="base">
      <a:spcBef>
        <a:spcPct val="0"/>
      </a:spcBef>
      <a:spcAft>
        <a:spcPct val="0"/>
      </a:spcAft>
      <a:defRPr sz="2400" u="sng" kern="1200">
        <a:solidFill>
          <a:schemeClr val="tx1"/>
        </a:solidFill>
        <a:latin typeface="Times New Roman" pitchFamily="18" charset="0"/>
        <a:ea typeface="+mn-ea"/>
        <a:cs typeface="+mn-cs"/>
      </a:defRPr>
    </a:lvl3pPr>
    <a:lvl4pPr marL="1371600" algn="l" rtl="0" fontAlgn="base">
      <a:spcBef>
        <a:spcPct val="0"/>
      </a:spcBef>
      <a:spcAft>
        <a:spcPct val="0"/>
      </a:spcAft>
      <a:defRPr sz="2400" u="sng" kern="1200">
        <a:solidFill>
          <a:schemeClr val="tx1"/>
        </a:solidFill>
        <a:latin typeface="Times New Roman" pitchFamily="18" charset="0"/>
        <a:ea typeface="+mn-ea"/>
        <a:cs typeface="+mn-cs"/>
      </a:defRPr>
    </a:lvl4pPr>
    <a:lvl5pPr marL="1828800" algn="l" rtl="0" fontAlgn="base">
      <a:spcBef>
        <a:spcPct val="0"/>
      </a:spcBef>
      <a:spcAft>
        <a:spcPct val="0"/>
      </a:spcAft>
      <a:defRPr sz="2400" u="sng" kern="1200">
        <a:solidFill>
          <a:schemeClr val="tx1"/>
        </a:solidFill>
        <a:latin typeface="Times New Roman" pitchFamily="18" charset="0"/>
        <a:ea typeface="+mn-ea"/>
        <a:cs typeface="+mn-cs"/>
      </a:defRPr>
    </a:lvl5pPr>
    <a:lvl6pPr marL="2286000" algn="l" defTabSz="914400" rtl="0" eaLnBrk="1" latinLnBrk="0" hangingPunct="1">
      <a:defRPr sz="2400" u="sng" kern="1200">
        <a:solidFill>
          <a:schemeClr val="tx1"/>
        </a:solidFill>
        <a:latin typeface="Times New Roman" pitchFamily="18" charset="0"/>
        <a:ea typeface="+mn-ea"/>
        <a:cs typeface="+mn-cs"/>
      </a:defRPr>
    </a:lvl6pPr>
    <a:lvl7pPr marL="2743200" algn="l" defTabSz="914400" rtl="0" eaLnBrk="1" latinLnBrk="0" hangingPunct="1">
      <a:defRPr sz="2400" u="sng" kern="1200">
        <a:solidFill>
          <a:schemeClr val="tx1"/>
        </a:solidFill>
        <a:latin typeface="Times New Roman" pitchFamily="18" charset="0"/>
        <a:ea typeface="+mn-ea"/>
        <a:cs typeface="+mn-cs"/>
      </a:defRPr>
    </a:lvl7pPr>
    <a:lvl8pPr marL="3200400" algn="l" defTabSz="914400" rtl="0" eaLnBrk="1" latinLnBrk="0" hangingPunct="1">
      <a:defRPr sz="2400" u="sng" kern="1200">
        <a:solidFill>
          <a:schemeClr val="tx1"/>
        </a:solidFill>
        <a:latin typeface="Times New Roman" pitchFamily="18" charset="0"/>
        <a:ea typeface="+mn-ea"/>
        <a:cs typeface="+mn-cs"/>
      </a:defRPr>
    </a:lvl8pPr>
    <a:lvl9pPr marL="3657600" algn="l" defTabSz="914400" rtl="0" eaLnBrk="1" latinLnBrk="0" hangingPunct="1">
      <a:defRPr sz="2400" u="sng"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1738" autoAdjust="0"/>
    <p:restoredTop sz="90929"/>
  </p:normalViewPr>
  <p:slideViewPr>
    <p:cSldViewPr>
      <p:cViewPr>
        <p:scale>
          <a:sx n="75" d="100"/>
          <a:sy n="75" d="100"/>
        </p:scale>
        <p:origin x="-1200" y="-4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handoutMaster" Target="handoutMasters/handoutMaster1.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presProps" Target="pres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viewProps" Target="viewProps.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tableStyles" Target="tableStyle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8.w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9.w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9.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26.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27.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7522" name="Rectangle 2"/>
          <p:cNvSpPr>
            <a:spLocks noGrp="1" noChangeArrowheads="1"/>
          </p:cNvSpPr>
          <p:nvPr>
            <p:ph type="hdr" sz="quarter"/>
          </p:nvPr>
        </p:nvSpPr>
        <p:spPr bwMode="auto">
          <a:xfrm>
            <a:off x="0" y="0"/>
            <a:ext cx="3038475" cy="465138"/>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lvl1pPr defTabSz="931863">
              <a:defRPr sz="1200"/>
            </a:lvl1pPr>
          </a:lstStyle>
          <a:p>
            <a:endParaRPr lang="en-GB"/>
          </a:p>
        </p:txBody>
      </p:sp>
      <p:sp>
        <p:nvSpPr>
          <p:cNvPr id="107523" name="Rectangle 3"/>
          <p:cNvSpPr>
            <a:spLocks noGrp="1" noChangeArrowheads="1"/>
          </p:cNvSpPr>
          <p:nvPr>
            <p:ph type="dt" sz="quarter" idx="1"/>
          </p:nvPr>
        </p:nvSpPr>
        <p:spPr bwMode="auto">
          <a:xfrm>
            <a:off x="3971925" y="0"/>
            <a:ext cx="3038475" cy="465138"/>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lvl1pPr algn="r" defTabSz="931863">
              <a:defRPr sz="1200"/>
            </a:lvl1pPr>
          </a:lstStyle>
          <a:p>
            <a:endParaRPr lang="en-GB"/>
          </a:p>
        </p:txBody>
      </p:sp>
      <p:sp>
        <p:nvSpPr>
          <p:cNvPr id="107524" name="Rectangle 4"/>
          <p:cNvSpPr>
            <a:spLocks noGrp="1" noChangeArrowheads="1"/>
          </p:cNvSpPr>
          <p:nvPr>
            <p:ph type="ftr" sz="quarter" idx="2"/>
          </p:nvPr>
        </p:nvSpPr>
        <p:spPr bwMode="auto">
          <a:xfrm>
            <a:off x="0" y="8831263"/>
            <a:ext cx="3038475" cy="465137"/>
          </a:xfrm>
          <a:prstGeom prst="rect">
            <a:avLst/>
          </a:prstGeom>
          <a:noFill/>
          <a:ln w="9525">
            <a:noFill/>
            <a:miter lim="800000"/>
            <a:headEnd/>
            <a:tailEnd/>
          </a:ln>
          <a:effectLst/>
        </p:spPr>
        <p:txBody>
          <a:bodyPr vert="horz" wrap="square" lIns="93177" tIns="46589" rIns="93177" bIns="46589" numCol="1" anchor="b" anchorCtr="0" compatLnSpc="1">
            <a:prstTxWarp prst="textNoShape">
              <a:avLst/>
            </a:prstTxWarp>
          </a:bodyPr>
          <a:lstStyle>
            <a:lvl1pPr defTabSz="931863">
              <a:defRPr sz="1200"/>
            </a:lvl1pPr>
          </a:lstStyle>
          <a:p>
            <a:endParaRPr lang="en-GB"/>
          </a:p>
        </p:txBody>
      </p:sp>
      <p:sp>
        <p:nvSpPr>
          <p:cNvPr id="107525" name="Rectangle 5"/>
          <p:cNvSpPr>
            <a:spLocks noGrp="1" noChangeArrowheads="1"/>
          </p:cNvSpPr>
          <p:nvPr>
            <p:ph type="sldNum" sz="quarter" idx="3"/>
          </p:nvPr>
        </p:nvSpPr>
        <p:spPr bwMode="auto">
          <a:xfrm>
            <a:off x="3971925" y="8831263"/>
            <a:ext cx="3038475" cy="465137"/>
          </a:xfrm>
          <a:prstGeom prst="rect">
            <a:avLst/>
          </a:prstGeom>
          <a:noFill/>
          <a:ln w="9525">
            <a:noFill/>
            <a:miter lim="800000"/>
            <a:headEnd/>
            <a:tailEnd/>
          </a:ln>
          <a:effectLst/>
        </p:spPr>
        <p:txBody>
          <a:bodyPr vert="horz" wrap="square" lIns="93177" tIns="46589" rIns="93177" bIns="46589" numCol="1" anchor="b" anchorCtr="0" compatLnSpc="1">
            <a:prstTxWarp prst="textNoShape">
              <a:avLst/>
            </a:prstTxWarp>
          </a:bodyPr>
          <a:lstStyle>
            <a:lvl1pPr algn="r" defTabSz="931863">
              <a:defRPr sz="1200"/>
            </a:lvl1pPr>
          </a:lstStyle>
          <a:p>
            <a:fld id="{01ECD98E-68C3-4780-B796-EBF10C491C9F}" type="slidenum">
              <a:rPr lang="en-GB"/>
              <a:pPr/>
              <a:t>‹#›</a:t>
            </a:fld>
            <a:endParaRPr lang="en-GB"/>
          </a:p>
        </p:txBody>
      </p:sp>
    </p:spTree>
    <p:extLst>
      <p:ext uri="{BB962C8B-B14F-4D97-AF65-F5344CB8AC3E}">
        <p14:creationId xmlns:p14="http://schemas.microsoft.com/office/powerpoint/2010/main" val="33416331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3038475" cy="465138"/>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lvl1pPr defTabSz="931863">
              <a:defRPr sz="1200" u="none"/>
            </a:lvl1pPr>
          </a:lstStyle>
          <a:p>
            <a:endParaRPr lang="en-GB"/>
          </a:p>
        </p:txBody>
      </p:sp>
      <p:sp>
        <p:nvSpPr>
          <p:cNvPr id="7171" name="Rectangle 3"/>
          <p:cNvSpPr>
            <a:spLocks noGrp="1" noChangeArrowheads="1"/>
          </p:cNvSpPr>
          <p:nvPr>
            <p:ph type="dt" idx="1"/>
          </p:nvPr>
        </p:nvSpPr>
        <p:spPr bwMode="auto">
          <a:xfrm>
            <a:off x="3971925" y="0"/>
            <a:ext cx="3038475" cy="465138"/>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lvl1pPr algn="r" defTabSz="931863">
              <a:defRPr sz="1200" u="none"/>
            </a:lvl1pPr>
          </a:lstStyle>
          <a:p>
            <a:endParaRPr lang="en-GB"/>
          </a:p>
        </p:txBody>
      </p:sp>
      <p:sp>
        <p:nvSpPr>
          <p:cNvPr id="7172" name="Rectangle 4"/>
          <p:cNvSpPr>
            <a:spLocks noGrp="1" noRot="1" noChangeAspect="1" noChangeArrowheads="1" noTextEdit="1"/>
          </p:cNvSpPr>
          <p:nvPr>
            <p:ph type="sldImg" idx="2"/>
          </p:nvPr>
        </p:nvSpPr>
        <p:spPr bwMode="auto">
          <a:xfrm>
            <a:off x="1181100" y="696913"/>
            <a:ext cx="4648200" cy="3486150"/>
          </a:xfrm>
          <a:prstGeom prst="rect">
            <a:avLst/>
          </a:prstGeom>
          <a:noFill/>
          <a:ln w="9525">
            <a:solidFill>
              <a:srgbClr val="000000"/>
            </a:solidFill>
            <a:miter lim="800000"/>
            <a:headEnd/>
            <a:tailEnd/>
          </a:ln>
          <a:effectLst/>
        </p:spPr>
      </p:sp>
      <p:sp>
        <p:nvSpPr>
          <p:cNvPr id="7173" name="Rectangle 5"/>
          <p:cNvSpPr>
            <a:spLocks noGrp="1" noChangeArrowheads="1"/>
          </p:cNvSpPr>
          <p:nvPr>
            <p:ph type="body" sz="quarter" idx="3"/>
          </p:nvPr>
        </p:nvSpPr>
        <p:spPr bwMode="auto">
          <a:xfrm>
            <a:off x="935038" y="4416425"/>
            <a:ext cx="5140325" cy="4183063"/>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7174" name="Rectangle 6"/>
          <p:cNvSpPr>
            <a:spLocks noGrp="1" noChangeArrowheads="1"/>
          </p:cNvSpPr>
          <p:nvPr>
            <p:ph type="ftr" sz="quarter" idx="4"/>
          </p:nvPr>
        </p:nvSpPr>
        <p:spPr bwMode="auto">
          <a:xfrm>
            <a:off x="0" y="8831263"/>
            <a:ext cx="3038475" cy="465137"/>
          </a:xfrm>
          <a:prstGeom prst="rect">
            <a:avLst/>
          </a:prstGeom>
          <a:noFill/>
          <a:ln w="9525">
            <a:noFill/>
            <a:miter lim="800000"/>
            <a:headEnd/>
            <a:tailEnd/>
          </a:ln>
          <a:effectLst/>
        </p:spPr>
        <p:txBody>
          <a:bodyPr vert="horz" wrap="square" lIns="93177" tIns="46589" rIns="93177" bIns="46589" numCol="1" anchor="b" anchorCtr="0" compatLnSpc="1">
            <a:prstTxWarp prst="textNoShape">
              <a:avLst/>
            </a:prstTxWarp>
          </a:bodyPr>
          <a:lstStyle>
            <a:lvl1pPr defTabSz="931863">
              <a:defRPr sz="1200" u="none"/>
            </a:lvl1pPr>
          </a:lstStyle>
          <a:p>
            <a:endParaRPr lang="en-GB"/>
          </a:p>
        </p:txBody>
      </p:sp>
      <p:sp>
        <p:nvSpPr>
          <p:cNvPr id="7175" name="Rectangle 7"/>
          <p:cNvSpPr>
            <a:spLocks noGrp="1" noChangeArrowheads="1"/>
          </p:cNvSpPr>
          <p:nvPr>
            <p:ph type="sldNum" sz="quarter" idx="5"/>
          </p:nvPr>
        </p:nvSpPr>
        <p:spPr bwMode="auto">
          <a:xfrm>
            <a:off x="3971925" y="8831263"/>
            <a:ext cx="3038475" cy="465137"/>
          </a:xfrm>
          <a:prstGeom prst="rect">
            <a:avLst/>
          </a:prstGeom>
          <a:noFill/>
          <a:ln w="9525">
            <a:noFill/>
            <a:miter lim="800000"/>
            <a:headEnd/>
            <a:tailEnd/>
          </a:ln>
          <a:effectLst/>
        </p:spPr>
        <p:txBody>
          <a:bodyPr vert="horz" wrap="square" lIns="93177" tIns="46589" rIns="93177" bIns="46589" numCol="1" anchor="b" anchorCtr="0" compatLnSpc="1">
            <a:prstTxWarp prst="textNoShape">
              <a:avLst/>
            </a:prstTxWarp>
          </a:bodyPr>
          <a:lstStyle>
            <a:lvl1pPr algn="r" defTabSz="931863">
              <a:defRPr sz="1200" u="none"/>
            </a:lvl1pPr>
          </a:lstStyle>
          <a:p>
            <a:fld id="{C1331153-38B0-4465-A0E8-D761A62D1C91}" type="slidenum">
              <a:rPr lang="en-GB"/>
              <a:pPr/>
              <a:t>‹#›</a:t>
            </a:fld>
            <a:endParaRPr lang="en-GB"/>
          </a:p>
        </p:txBody>
      </p:sp>
    </p:spTree>
    <p:extLst>
      <p:ext uri="{BB962C8B-B14F-4D97-AF65-F5344CB8AC3E}">
        <p14:creationId xmlns:p14="http://schemas.microsoft.com/office/powerpoint/2010/main" val="12206644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New Roman" pitchFamily="18" charset="0"/>
        <a:ea typeface="+mn-ea"/>
        <a:cs typeface="+mn-cs"/>
      </a:defRPr>
    </a:lvl1pPr>
    <a:lvl2pPr marL="457200" algn="l" rtl="0" fontAlgn="base">
      <a:spcBef>
        <a:spcPct val="30000"/>
      </a:spcBef>
      <a:spcAft>
        <a:spcPct val="0"/>
      </a:spcAft>
      <a:defRPr sz="1200" kern="1200">
        <a:solidFill>
          <a:schemeClr val="tx1"/>
        </a:solidFill>
        <a:latin typeface="Times New Roman" pitchFamily="18" charset="0"/>
        <a:ea typeface="+mn-ea"/>
        <a:cs typeface="+mn-cs"/>
      </a:defRPr>
    </a:lvl2pPr>
    <a:lvl3pPr marL="914400" algn="l" rtl="0" fontAlgn="base">
      <a:spcBef>
        <a:spcPct val="30000"/>
      </a:spcBef>
      <a:spcAft>
        <a:spcPct val="0"/>
      </a:spcAft>
      <a:defRPr sz="1200" kern="1200">
        <a:solidFill>
          <a:schemeClr val="tx1"/>
        </a:solidFill>
        <a:latin typeface="Times New Roman" pitchFamily="18" charset="0"/>
        <a:ea typeface="+mn-ea"/>
        <a:cs typeface="+mn-cs"/>
      </a:defRPr>
    </a:lvl3pPr>
    <a:lvl4pPr marL="1371600" algn="l" rtl="0" fontAlgn="base">
      <a:spcBef>
        <a:spcPct val="30000"/>
      </a:spcBef>
      <a:spcAft>
        <a:spcPct val="0"/>
      </a:spcAft>
      <a:defRPr sz="1200" kern="1200">
        <a:solidFill>
          <a:schemeClr val="tx1"/>
        </a:solidFill>
        <a:latin typeface="Times New Roman" pitchFamily="18" charset="0"/>
        <a:ea typeface="+mn-ea"/>
        <a:cs typeface="+mn-cs"/>
      </a:defRPr>
    </a:lvl4pPr>
    <a:lvl5pPr marL="1828800" algn="l" rtl="0" fontAlgn="base">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1E3BCA6A-5643-4C3B-8FF5-BB32D9F66900}" type="slidenum">
              <a:rPr lang="en-GB"/>
              <a:pPr/>
              <a:t>2</a:t>
            </a:fld>
            <a:endParaRPr lang="en-GB"/>
          </a:p>
        </p:txBody>
      </p:sp>
      <p:sp>
        <p:nvSpPr>
          <p:cNvPr id="51202"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51203"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3</a:t>
            </a:r>
          </a:p>
        </p:txBody>
      </p:sp>
      <p:sp>
        <p:nvSpPr>
          <p:cNvPr id="51204"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51205"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51206" name="Rectangle 6"/>
          <p:cNvSpPr>
            <a:spLocks noGrp="1" noRot="1" noChangeAspect="1" noChangeArrowheads="1" noTextEdit="1"/>
          </p:cNvSpPr>
          <p:nvPr>
            <p:ph type="sldImg"/>
          </p:nvPr>
        </p:nvSpPr>
        <p:spPr>
          <a:xfrm>
            <a:off x="1190625" y="703263"/>
            <a:ext cx="4630738" cy="3473450"/>
          </a:xfrm>
          <a:ln w="12700" cap="flat"/>
        </p:spPr>
      </p:sp>
      <p:sp>
        <p:nvSpPr>
          <p:cNvPr id="51207" name="Rectangle 7"/>
          <p:cNvSpPr>
            <a:spLocks noGrp="1" noChangeArrowheads="1"/>
          </p:cNvSpPr>
          <p:nvPr>
            <p:ph type="body" idx="1"/>
          </p:nvPr>
        </p:nvSpPr>
        <p:spPr>
          <a:xfrm>
            <a:off x="466725" y="4416425"/>
            <a:ext cx="6154738" cy="4183063"/>
          </a:xfrm>
          <a:ln/>
        </p:spPr>
        <p:txBody>
          <a:bodyPr lIns="92207" tIns="45295" rIns="92207" bIns="45295"/>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462A69B6-CC29-45AE-8D10-779E2B30941F}" type="slidenum">
              <a:rPr lang="en-GB"/>
              <a:pPr/>
              <a:t>3</a:t>
            </a:fld>
            <a:endParaRPr lang="en-GB"/>
          </a:p>
        </p:txBody>
      </p:sp>
      <p:sp>
        <p:nvSpPr>
          <p:cNvPr id="53250"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53251"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4</a:t>
            </a:r>
          </a:p>
        </p:txBody>
      </p:sp>
      <p:sp>
        <p:nvSpPr>
          <p:cNvPr id="53252"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53253"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53254" name="Rectangle 6"/>
          <p:cNvSpPr>
            <a:spLocks noGrp="1" noRot="1" noChangeAspect="1" noChangeArrowheads="1" noTextEdit="1"/>
          </p:cNvSpPr>
          <p:nvPr>
            <p:ph type="sldImg"/>
          </p:nvPr>
        </p:nvSpPr>
        <p:spPr>
          <a:xfrm>
            <a:off x="1190625" y="703263"/>
            <a:ext cx="4630738" cy="3473450"/>
          </a:xfrm>
          <a:ln w="12700" cap="flat"/>
        </p:spPr>
      </p:sp>
      <p:sp>
        <p:nvSpPr>
          <p:cNvPr id="53255"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discussion is found on pages 323-333.</a:t>
            </a:r>
          </a:p>
          <a:p>
            <a:r>
              <a:rPr lang="en-GB">
                <a:solidFill>
                  <a:srgbClr val="000000"/>
                </a:solidFill>
              </a:rPr>
              <a:t>Organizational culture is the pattern of shared values, beliefs, and assumptions considered to be the appropriate way to think and act within an organization. Seven key characteristics of what the organization values capture the essence of culture: (1) Innovation and risk taking, (2) Attention to detail, (3) Outcome orientation, (4) People orientation, (5) Team orientation, (6) Aggressiveness, and (7) Stability. </a:t>
            </a:r>
            <a:endParaRPr lang="en-GB"/>
          </a:p>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A3E2B000-2A67-49F9-A929-F73453EA4802}" type="slidenum">
              <a:rPr lang="en-GB"/>
              <a:pPr/>
              <a:t>4</a:t>
            </a:fld>
            <a:endParaRPr lang="en-GB"/>
          </a:p>
        </p:txBody>
      </p:sp>
      <p:sp>
        <p:nvSpPr>
          <p:cNvPr id="55298"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55299"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5</a:t>
            </a:r>
          </a:p>
        </p:txBody>
      </p:sp>
      <p:sp>
        <p:nvSpPr>
          <p:cNvPr id="55300"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55301"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55302" name="Rectangle 6"/>
          <p:cNvSpPr>
            <a:spLocks noGrp="1" noRot="1" noChangeAspect="1" noChangeArrowheads="1" noTextEdit="1"/>
          </p:cNvSpPr>
          <p:nvPr>
            <p:ph type="sldImg"/>
          </p:nvPr>
        </p:nvSpPr>
        <p:spPr>
          <a:xfrm>
            <a:off x="1190625" y="703263"/>
            <a:ext cx="4630738" cy="3473450"/>
          </a:xfrm>
          <a:ln w="12700" cap="flat"/>
        </p:spPr>
      </p:sp>
      <p:sp>
        <p:nvSpPr>
          <p:cNvPr id="55303"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illustration is found on page 353.</a:t>
            </a:r>
          </a:p>
          <a:p>
            <a:r>
              <a:rPr lang="en-GB"/>
              <a:t>The layers of culture include</a:t>
            </a:r>
          </a:p>
          <a:p>
            <a:r>
              <a:rPr lang="en-GB" b="1"/>
              <a:t>Displayed Layer</a:t>
            </a:r>
          </a:p>
          <a:p>
            <a:r>
              <a:rPr lang="en-GB"/>
              <a:t>1) Artifacts</a:t>
            </a:r>
          </a:p>
          <a:p>
            <a:pPr lvl="1"/>
            <a:r>
              <a:rPr lang="en-GB"/>
              <a:t>Aspects of an organization’s culture that you see, hear, and feel</a:t>
            </a:r>
          </a:p>
          <a:p>
            <a:endParaRPr lang="en-GB" b="1"/>
          </a:p>
          <a:p>
            <a:r>
              <a:rPr lang="en-GB" b="1"/>
              <a:t>Hidden Layer</a:t>
            </a:r>
          </a:p>
          <a:p>
            <a:r>
              <a:rPr lang="en-GB"/>
              <a:t>2) Beliefs</a:t>
            </a:r>
          </a:p>
          <a:p>
            <a:pPr lvl="1"/>
            <a:r>
              <a:rPr lang="en-GB"/>
              <a:t>The understandings of how objects and ideas relate to each other</a:t>
            </a:r>
          </a:p>
          <a:p>
            <a:r>
              <a:rPr lang="en-GB"/>
              <a:t>3) Values</a:t>
            </a:r>
          </a:p>
          <a:p>
            <a:pPr lvl="1"/>
            <a:r>
              <a:rPr lang="en-GB"/>
              <a:t>The stable, long-lasting beliefs about what is important</a:t>
            </a:r>
          </a:p>
          <a:p>
            <a:r>
              <a:rPr lang="en-GB"/>
              <a:t>4) Assumptions</a:t>
            </a:r>
          </a:p>
          <a:p>
            <a:pPr lvl="1"/>
            <a:r>
              <a:rPr lang="en-GB"/>
              <a:t>The taken-for-granted notions of how something should be in an organization</a:t>
            </a:r>
          </a:p>
          <a:p>
            <a:endParaRPr lang="en-GB"/>
          </a:p>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4A95D8A6-8DC0-4480-8D91-036CFC23BA2A}" type="slidenum">
              <a:rPr lang="en-GB"/>
              <a:pPr/>
              <a:t>6</a:t>
            </a:fld>
            <a:endParaRPr lang="en-GB"/>
          </a:p>
        </p:txBody>
      </p:sp>
      <p:sp>
        <p:nvSpPr>
          <p:cNvPr id="57346"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57347"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6</a:t>
            </a:r>
          </a:p>
        </p:txBody>
      </p:sp>
      <p:sp>
        <p:nvSpPr>
          <p:cNvPr id="57348"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57349"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57350" name="Rectangle 6"/>
          <p:cNvSpPr>
            <a:spLocks noGrp="1" noRot="1" noChangeAspect="1" noChangeArrowheads="1" noTextEdit="1"/>
          </p:cNvSpPr>
          <p:nvPr>
            <p:ph type="sldImg"/>
          </p:nvPr>
        </p:nvSpPr>
        <p:spPr>
          <a:xfrm>
            <a:off x="1190625" y="703263"/>
            <a:ext cx="4630738" cy="3473450"/>
          </a:xfrm>
          <a:ln w="12700" cap="flat"/>
        </p:spPr>
      </p:sp>
      <p:sp>
        <p:nvSpPr>
          <p:cNvPr id="57351"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discussion is found on page 334.</a:t>
            </a:r>
          </a:p>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6B2F2667-C66E-4DB9-9008-31F0C8F4EAB9}" type="slidenum">
              <a:rPr lang="en-GB"/>
              <a:pPr/>
              <a:t>7</a:t>
            </a:fld>
            <a:endParaRPr lang="en-GB"/>
          </a:p>
        </p:txBody>
      </p:sp>
      <p:sp>
        <p:nvSpPr>
          <p:cNvPr id="59394"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59395"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7</a:t>
            </a:r>
          </a:p>
        </p:txBody>
      </p:sp>
      <p:sp>
        <p:nvSpPr>
          <p:cNvPr id="59396"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59397"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59398" name="Rectangle 6"/>
          <p:cNvSpPr>
            <a:spLocks noGrp="1" noRot="1" noChangeAspect="1" noChangeArrowheads="1" noTextEdit="1"/>
          </p:cNvSpPr>
          <p:nvPr>
            <p:ph type="sldImg"/>
          </p:nvPr>
        </p:nvSpPr>
        <p:spPr>
          <a:xfrm>
            <a:off x="1190625" y="703263"/>
            <a:ext cx="4630738" cy="3473450"/>
          </a:xfrm>
          <a:ln w="12700" cap="flat"/>
        </p:spPr>
      </p:sp>
      <p:sp>
        <p:nvSpPr>
          <p:cNvPr id="59399"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discussion is found on page 334.</a:t>
            </a:r>
          </a:p>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91DBDA91-1592-4AEE-A1C7-930C8073A606}" type="slidenum">
              <a:rPr lang="en-GB"/>
              <a:pPr/>
              <a:t>9</a:t>
            </a:fld>
            <a:endParaRPr lang="en-GB"/>
          </a:p>
        </p:txBody>
      </p:sp>
      <p:sp>
        <p:nvSpPr>
          <p:cNvPr id="61442"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61443"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8</a:t>
            </a:r>
          </a:p>
        </p:txBody>
      </p:sp>
      <p:sp>
        <p:nvSpPr>
          <p:cNvPr id="61444"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61445"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61446" name="Rectangle 6"/>
          <p:cNvSpPr>
            <a:spLocks noGrp="1" noRot="1" noChangeAspect="1" noChangeArrowheads="1" noTextEdit="1"/>
          </p:cNvSpPr>
          <p:nvPr>
            <p:ph type="sldImg"/>
          </p:nvPr>
        </p:nvSpPr>
        <p:spPr>
          <a:xfrm>
            <a:off x="1190625" y="703263"/>
            <a:ext cx="4630738" cy="3473450"/>
          </a:xfrm>
          <a:ln w="12700" cap="flat"/>
        </p:spPr>
      </p:sp>
      <p:sp>
        <p:nvSpPr>
          <p:cNvPr id="61447"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discussion is found on pages 335-338.</a:t>
            </a:r>
          </a:p>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F11E0354-86AB-4F70-A66C-ADB2922806F4}" type="slidenum">
              <a:rPr lang="en-GB"/>
              <a:pPr/>
              <a:t>10</a:t>
            </a:fld>
            <a:endParaRPr lang="en-GB"/>
          </a:p>
        </p:txBody>
      </p:sp>
      <p:sp>
        <p:nvSpPr>
          <p:cNvPr id="63490"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63491"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9</a:t>
            </a:r>
          </a:p>
        </p:txBody>
      </p:sp>
      <p:sp>
        <p:nvSpPr>
          <p:cNvPr id="63492"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63493"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63494" name="Rectangle 6"/>
          <p:cNvSpPr>
            <a:spLocks noGrp="1" noRot="1" noChangeAspect="1" noChangeArrowheads="1" noTextEdit="1"/>
          </p:cNvSpPr>
          <p:nvPr>
            <p:ph type="sldImg"/>
          </p:nvPr>
        </p:nvSpPr>
        <p:spPr>
          <a:xfrm>
            <a:off x="1190625" y="703263"/>
            <a:ext cx="4630738" cy="3473450"/>
          </a:xfrm>
          <a:ln w="12700" cap="flat"/>
        </p:spPr>
      </p:sp>
      <p:sp>
        <p:nvSpPr>
          <p:cNvPr id="63495"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discussion is found on pages 338-339.</a:t>
            </a:r>
          </a:p>
          <a:p>
            <a:r>
              <a:rPr lang="en-GB">
                <a:solidFill>
                  <a:srgbClr val="000000"/>
                </a:solidFill>
              </a:rPr>
              <a:t>Most organizations have a dominant culture and numerous sets of subcultures. The first expresses the core values that are shared by a majority of members. Subcultures develop to reflect common problems, situations, or experiences that members face such as department or geographical differentiation.</a:t>
            </a:r>
          </a:p>
          <a:p>
            <a:endParaRPr lang="en-GB"/>
          </a:p>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680F7B8F-D649-422E-9911-76BAB8BAF415}" type="slidenum">
              <a:rPr lang="en-GB"/>
              <a:pPr/>
              <a:t>17</a:t>
            </a:fld>
            <a:endParaRPr lang="en-GB"/>
          </a:p>
        </p:txBody>
      </p:sp>
      <p:sp>
        <p:nvSpPr>
          <p:cNvPr id="65538"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65539"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10</a:t>
            </a:r>
          </a:p>
        </p:txBody>
      </p:sp>
      <p:sp>
        <p:nvSpPr>
          <p:cNvPr id="65540"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65541"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65542" name="Rectangle 6"/>
          <p:cNvSpPr>
            <a:spLocks noGrp="1" noRot="1" noChangeAspect="1" noChangeArrowheads="1" noTextEdit="1"/>
          </p:cNvSpPr>
          <p:nvPr>
            <p:ph type="sldImg"/>
          </p:nvPr>
        </p:nvSpPr>
        <p:spPr>
          <a:xfrm>
            <a:off x="1190625" y="703263"/>
            <a:ext cx="4630738" cy="3473450"/>
          </a:xfrm>
          <a:ln w="12700" cap="flat"/>
        </p:spPr>
      </p:sp>
      <p:sp>
        <p:nvSpPr>
          <p:cNvPr id="65543"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illustration is found on pages 339-340.</a:t>
            </a:r>
          </a:p>
          <a:p>
            <a:r>
              <a:rPr lang="en-GB">
                <a:solidFill>
                  <a:srgbClr val="000000"/>
                </a:solidFill>
              </a:rPr>
              <a:t>As with most creations, culture begins with the organization's founders, who have a major impact in establishing the early culture. They are unconstrained by previous customs, their small size usually facilitates the founders' imposing their vision on other organization members, and they also have biases on how to get the idea fulfilled. They have a vision or mission of what the organization should be. </a:t>
            </a:r>
          </a:p>
          <a:p>
            <a:r>
              <a:rPr lang="en-GB">
                <a:solidFill>
                  <a:srgbClr val="000000"/>
                </a:solidFill>
              </a:rPr>
              <a:t>Instructor can get students in the class who have some work experience to tell the ‘creation stories’ of organizations in which they have worked and discuss how those stories fit in with the organizational culture. </a:t>
            </a:r>
            <a:endParaRPr lang="en-GB"/>
          </a:p>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CCA6D35B-0273-4599-A88F-91EF525F21DE}" type="slidenum">
              <a:rPr lang="en-GB"/>
              <a:pPr/>
              <a:t>18</a:t>
            </a:fld>
            <a:endParaRPr lang="en-GB"/>
          </a:p>
        </p:txBody>
      </p:sp>
      <p:sp>
        <p:nvSpPr>
          <p:cNvPr id="67586"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67587"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11</a:t>
            </a:r>
          </a:p>
        </p:txBody>
      </p:sp>
      <p:sp>
        <p:nvSpPr>
          <p:cNvPr id="67588"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67589"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67590" name="Rectangle 6"/>
          <p:cNvSpPr>
            <a:spLocks noGrp="1" noRot="1" noChangeAspect="1" noChangeArrowheads="1" noTextEdit="1"/>
          </p:cNvSpPr>
          <p:nvPr>
            <p:ph type="sldImg"/>
          </p:nvPr>
        </p:nvSpPr>
        <p:spPr>
          <a:xfrm>
            <a:off x="1190625" y="703263"/>
            <a:ext cx="4630738" cy="3473450"/>
          </a:xfrm>
          <a:ln w="12700" cap="flat"/>
        </p:spPr>
      </p:sp>
      <p:sp>
        <p:nvSpPr>
          <p:cNvPr id="67591"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discussion is found on pages 340-342.</a:t>
            </a:r>
          </a:p>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EC261EB4-2292-4511-9F8E-59D4A3A48777}" type="slidenum">
              <a:rPr lang="en-GB"/>
              <a:pPr/>
              <a:t>19</a:t>
            </a:fld>
            <a:endParaRPr lang="en-GB"/>
          </a:p>
        </p:txBody>
      </p:sp>
      <p:sp>
        <p:nvSpPr>
          <p:cNvPr id="69634"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69635"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12</a:t>
            </a:r>
          </a:p>
        </p:txBody>
      </p:sp>
      <p:sp>
        <p:nvSpPr>
          <p:cNvPr id="69636"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69637"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69638" name="Rectangle 6"/>
          <p:cNvSpPr>
            <a:spLocks noGrp="1" noRot="1" noChangeAspect="1" noChangeArrowheads="1" noTextEdit="1"/>
          </p:cNvSpPr>
          <p:nvPr>
            <p:ph type="sldImg"/>
          </p:nvPr>
        </p:nvSpPr>
        <p:spPr>
          <a:xfrm>
            <a:off x="1190625" y="703263"/>
            <a:ext cx="4630738" cy="3473450"/>
          </a:xfrm>
          <a:ln w="12700" cap="flat"/>
        </p:spPr>
      </p:sp>
      <p:sp>
        <p:nvSpPr>
          <p:cNvPr id="69639"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illustration is found on pages 344-345.</a:t>
            </a:r>
          </a:p>
          <a:p>
            <a:r>
              <a:rPr lang="en-GB"/>
              <a:t>Socialization can be conceptualized as a process composed of three stages:</a:t>
            </a:r>
          </a:p>
          <a:p>
            <a:pPr lvl="1"/>
            <a:r>
              <a:rPr lang="en-GB" i="1"/>
              <a:t>prearrival</a:t>
            </a:r>
            <a:r>
              <a:rPr lang="en-GB"/>
              <a:t>-- This first stage encompasses all the learning that occurs before a new member joins the organization. </a:t>
            </a:r>
          </a:p>
          <a:p>
            <a:pPr lvl="1"/>
            <a:r>
              <a:rPr lang="en-GB" i="1"/>
              <a:t>encounter</a:t>
            </a:r>
            <a:r>
              <a:rPr lang="en-GB"/>
              <a:t>-- In this second stage, the new employee sees what the organization is really like and confronts the possibility that expectations and reality may diverge. </a:t>
            </a:r>
          </a:p>
          <a:p>
            <a:pPr lvl="1"/>
            <a:r>
              <a:rPr lang="en-GB" i="1"/>
              <a:t>metamorphosis</a:t>
            </a:r>
            <a:r>
              <a:rPr lang="en-GB"/>
              <a:t>-- In this third stage, the relatively long-lasting changes take place. The new  employee masters the skills required for his or her job, successfully performs his or her new  roles, and makes the adjustments to his or her work group’s values and norms. </a:t>
            </a:r>
          </a:p>
          <a:p>
            <a:r>
              <a:rPr lang="en-GB"/>
              <a:t>This three-stage process has an impact on the new employee’s work productivity, commitment to the organization’s objectives, and eventual decision to stay with the organization. The Exhibit depicts this process.</a:t>
            </a:r>
          </a:p>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464D19B4-A60C-484A-B691-A2A516C16A07}" type="slidenum">
              <a:rPr lang="en-GB"/>
              <a:pPr/>
              <a:t>20</a:t>
            </a:fld>
            <a:endParaRPr lang="en-GB"/>
          </a:p>
        </p:txBody>
      </p:sp>
      <p:sp>
        <p:nvSpPr>
          <p:cNvPr id="71682"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71683"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13</a:t>
            </a:r>
          </a:p>
        </p:txBody>
      </p:sp>
      <p:sp>
        <p:nvSpPr>
          <p:cNvPr id="71684"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71685"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71686" name="Rectangle 6"/>
          <p:cNvSpPr>
            <a:spLocks noGrp="1" noRot="1" noChangeAspect="1" noChangeArrowheads="1" noTextEdit="1"/>
          </p:cNvSpPr>
          <p:nvPr>
            <p:ph type="sldImg"/>
          </p:nvPr>
        </p:nvSpPr>
        <p:spPr>
          <a:xfrm>
            <a:off x="1190625" y="703263"/>
            <a:ext cx="4630738" cy="3473450"/>
          </a:xfrm>
          <a:ln w="12700" cap="flat"/>
        </p:spPr>
      </p:sp>
      <p:sp>
        <p:nvSpPr>
          <p:cNvPr id="71687"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illustration is found on page 346.</a:t>
            </a:r>
          </a:p>
          <a:p>
            <a:r>
              <a:rPr lang="en-GB" i="1"/>
              <a:t>Formal vs. Informal</a:t>
            </a:r>
            <a:r>
              <a:rPr lang="en-GB"/>
              <a:t> The more a new employee is segregated from the ongoing work setting and differentiated in some way to make explicit his or her newcomer’s role, the more formal socialization is. </a:t>
            </a:r>
          </a:p>
          <a:p>
            <a:r>
              <a:rPr lang="en-GB" i="1"/>
              <a:t>Individual vs. Collective</a:t>
            </a:r>
            <a:r>
              <a:rPr lang="en-GB"/>
              <a:t> New members can be socialized individually. This describes how it’s done in many professional offices. They can also be grouped together and processed through an identical set of experiences, as in military boot camp.</a:t>
            </a:r>
          </a:p>
          <a:p>
            <a:r>
              <a:rPr lang="en-GB" i="1"/>
              <a:t>Fixed vs. Variable</a:t>
            </a:r>
            <a:r>
              <a:rPr lang="en-GB"/>
              <a:t> This refers to the time schedule in which newcomers make the transition from outsider to insider. A fixed schedule establishes standardized stages of transition. Variable schedules give no advanced notice of their transition timetable. Variable schedules describe the typical promotion system, where one is not advanced to the next stage until he or she is “ready.”</a:t>
            </a:r>
          </a:p>
          <a:p>
            <a:r>
              <a:rPr lang="en-GB" i="1"/>
              <a:t>Serial vs. Random</a:t>
            </a:r>
            <a:r>
              <a:rPr lang="en-GB"/>
              <a:t> Serial socialization is characterized by the use of role models who train and encourage the newcomer. Apprenticeship and mentoring programs are examples. In random socialization, role models are deliberately withheld. The new employee is left on his or her own to figure things out.</a:t>
            </a:r>
          </a:p>
          <a:p>
            <a:r>
              <a:rPr lang="en-GB" i="1"/>
              <a:t>Investiture vs. Divestiture</a:t>
            </a:r>
            <a:r>
              <a:rPr lang="en-GB"/>
              <a:t> Investiture socialization assumes that the newcomer’s qualities and qualifications are the necessary ingredients for job success, so these qualities and qualifications are confirmed and supported. Divestiture socialization tries to strip away certain characteristics of the recruit. Fraternity and sorority “pledges” go through divestiture socialization to shape them into the proper role.</a:t>
            </a:r>
          </a:p>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5BA5BCEF-3EFF-42BA-9464-7E20AF71BD76}" type="slidenum">
              <a:rPr lang="en-GB"/>
              <a:pPr/>
              <a:t>21</a:t>
            </a:fld>
            <a:endParaRPr lang="en-GB"/>
          </a:p>
        </p:txBody>
      </p:sp>
      <p:sp>
        <p:nvSpPr>
          <p:cNvPr id="73730"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73731"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14</a:t>
            </a:r>
          </a:p>
        </p:txBody>
      </p:sp>
      <p:sp>
        <p:nvSpPr>
          <p:cNvPr id="73732"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73733"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73734" name="Rectangle 6"/>
          <p:cNvSpPr>
            <a:spLocks noGrp="1" noRot="1" noChangeAspect="1" noChangeArrowheads="1" noTextEdit="1"/>
          </p:cNvSpPr>
          <p:nvPr>
            <p:ph type="sldImg"/>
          </p:nvPr>
        </p:nvSpPr>
        <p:spPr>
          <a:xfrm>
            <a:off x="1190625" y="703263"/>
            <a:ext cx="4630738" cy="3473450"/>
          </a:xfrm>
          <a:ln w="12700" cap="flat"/>
        </p:spPr>
      </p:sp>
      <p:sp>
        <p:nvSpPr>
          <p:cNvPr id="73735"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illustration is found on pages 346-347.</a:t>
            </a:r>
          </a:p>
          <a:p>
            <a:r>
              <a:rPr lang="en-GB" sz="1100">
                <a:solidFill>
                  <a:srgbClr val="000000"/>
                </a:solidFill>
              </a:rPr>
              <a:t>Goffee and Jones have identified types of cultures, linking them to how people might fit in. They start with two dimensions that underly organizational culture. The first they call sociability. This is a measure of friendliness. The second is solidarity. It's a measure of task-orientation. From these two dimensions they identify four types of cultures:</a:t>
            </a:r>
            <a:r>
              <a:rPr lang="en-GB" sz="1100"/>
              <a:t> </a:t>
            </a:r>
          </a:p>
          <a:p>
            <a:r>
              <a:rPr lang="en-GB" sz="1100" i="1"/>
              <a:t>Networked culture</a:t>
            </a:r>
            <a:r>
              <a:rPr lang="en-GB" sz="1100"/>
              <a:t> (high on sociability; low on solidarity). These organizations view members as family and friends. People know and like each other. The major negative associated with this culture is that the focus on friendships can lead to a tolerance for poor performance and creation of political cliques.</a:t>
            </a:r>
          </a:p>
          <a:p>
            <a:r>
              <a:rPr lang="en-GB" sz="1100" i="1"/>
              <a:t>Mercenary culture</a:t>
            </a:r>
            <a:r>
              <a:rPr lang="en-GB" sz="1100"/>
              <a:t> (low on sociability; high on solidarity). These organizations are fiercely goal-focused. People are intense and determined to meet goals. Mercenary cultures aren't just about winning; they're about destroying the enemy. The downside of this culture is that it can lead to an almost inhumane treatment of people who are perceived as low performers.</a:t>
            </a:r>
          </a:p>
          <a:p>
            <a:r>
              <a:rPr lang="en-GB" sz="1100" i="1"/>
              <a:t>Fragmented culture</a:t>
            </a:r>
            <a:r>
              <a:rPr lang="en-GB" sz="1100"/>
              <a:t> (low on sociability; low on solidarity). These organizations are made up of individualists. There is little or no identification with the organization. In fragmented cultures, employees are judged solely on their productivity and the quality of their work. The major negatives in these cultures are excessive critiquing of others and an absence of collegiality.</a:t>
            </a:r>
          </a:p>
          <a:p>
            <a:r>
              <a:rPr lang="en-GB" sz="1100" i="1"/>
              <a:t>Communal culture</a:t>
            </a:r>
            <a:r>
              <a:rPr lang="en-GB" sz="1100"/>
              <a:t> (high on sociability; high on solidarity). This final category values both friendship and performance. People have a feeling of belonging but there is still a ruthless focus on goal achievement. The downside of these cultures is that they often consume one's total life. Their charismatic leaders frequently look to create disciples rather than followers, resulting in a work climate that is almost "cult-like."</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6EEBD160-FED5-4E06-A455-5352FF4057F4}" type="slidenum">
              <a:rPr lang="en-GB"/>
              <a:pPr/>
              <a:t>22</a:t>
            </a:fld>
            <a:endParaRPr lang="en-GB"/>
          </a:p>
        </p:txBody>
      </p:sp>
      <p:sp>
        <p:nvSpPr>
          <p:cNvPr id="75778"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75779"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15</a:t>
            </a:r>
          </a:p>
        </p:txBody>
      </p:sp>
      <p:sp>
        <p:nvSpPr>
          <p:cNvPr id="75780"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75781"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75782" name="Rectangle 6"/>
          <p:cNvSpPr>
            <a:spLocks noGrp="1" noRot="1" noChangeAspect="1" noChangeArrowheads="1" noTextEdit="1"/>
          </p:cNvSpPr>
          <p:nvPr>
            <p:ph type="sldImg"/>
          </p:nvPr>
        </p:nvSpPr>
        <p:spPr>
          <a:xfrm>
            <a:off x="1190625" y="703263"/>
            <a:ext cx="4630738" cy="3473450"/>
          </a:xfrm>
          <a:ln w="12700" cap="flat"/>
        </p:spPr>
      </p:sp>
      <p:sp>
        <p:nvSpPr>
          <p:cNvPr id="75783"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discussion is found on pages 349-350.</a:t>
            </a:r>
          </a:p>
          <a:p>
            <a:r>
              <a:rPr lang="en-GB">
                <a:solidFill>
                  <a:srgbClr val="000000"/>
                </a:solidFill>
              </a:rPr>
              <a:t>Culture has a number of functions. It has a boundary defining role, it conveys a sense of identity, facilitates the generation of commitment to something larger than self-interest, enhances social system stability, and serves as a sense-making and control mechanism that guides and shapes the attitudes and behaviour of employees. An organization’s culture, when it is strong and consistent, also determines the image the organization presents outside to the greater world. A good example of this is Disney.</a:t>
            </a:r>
            <a:r>
              <a:rPr lang="en-GB"/>
              <a:t> </a:t>
            </a:r>
          </a:p>
          <a:p>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4E45BA2F-61DA-45C9-B7DC-51A302C08746}" type="slidenum">
              <a:rPr lang="en-GB"/>
              <a:pPr/>
              <a:t>23</a:t>
            </a:fld>
            <a:endParaRPr lang="en-GB"/>
          </a:p>
        </p:txBody>
      </p:sp>
      <p:sp>
        <p:nvSpPr>
          <p:cNvPr id="77826"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77827"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16</a:t>
            </a:r>
          </a:p>
        </p:txBody>
      </p:sp>
      <p:sp>
        <p:nvSpPr>
          <p:cNvPr id="77828"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77829"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77830" name="Rectangle 6"/>
          <p:cNvSpPr>
            <a:spLocks noGrp="1" noRot="1" noChangeAspect="1" noChangeArrowheads="1" noTextEdit="1"/>
          </p:cNvSpPr>
          <p:nvPr>
            <p:ph type="sldImg"/>
          </p:nvPr>
        </p:nvSpPr>
        <p:spPr>
          <a:xfrm>
            <a:off x="1190625" y="703263"/>
            <a:ext cx="4630738" cy="3473450"/>
          </a:xfrm>
          <a:ln w="12700" cap="flat"/>
        </p:spPr>
      </p:sp>
      <p:sp>
        <p:nvSpPr>
          <p:cNvPr id="77831"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discussion is found on pages 349-350.</a:t>
            </a:r>
          </a:p>
          <a:p>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902B2EDA-0FB1-4FAF-A0ED-DA697E9802E0}" type="slidenum">
              <a:rPr lang="en-GB"/>
              <a:pPr/>
              <a:t>24</a:t>
            </a:fld>
            <a:endParaRPr lang="en-GB"/>
          </a:p>
        </p:txBody>
      </p:sp>
      <p:sp>
        <p:nvSpPr>
          <p:cNvPr id="79874"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79875"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17</a:t>
            </a:r>
          </a:p>
        </p:txBody>
      </p:sp>
      <p:sp>
        <p:nvSpPr>
          <p:cNvPr id="79876"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79877"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79878" name="Rectangle 6"/>
          <p:cNvSpPr>
            <a:spLocks noGrp="1" noRot="1" noChangeAspect="1" noChangeArrowheads="1" noTextEdit="1"/>
          </p:cNvSpPr>
          <p:nvPr>
            <p:ph type="sldImg"/>
          </p:nvPr>
        </p:nvSpPr>
        <p:spPr>
          <a:xfrm>
            <a:off x="1190625" y="703263"/>
            <a:ext cx="4630738" cy="3473450"/>
          </a:xfrm>
          <a:ln w="12700" cap="flat"/>
        </p:spPr>
      </p:sp>
      <p:sp>
        <p:nvSpPr>
          <p:cNvPr id="79879"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discussion is found on pages 350-352.</a:t>
            </a:r>
          </a:p>
          <a:p>
            <a:r>
              <a:rPr lang="en-GB">
                <a:solidFill>
                  <a:srgbClr val="000000"/>
                </a:solidFill>
              </a:rPr>
              <a:t>Culture as a Liability occurs when the shared values are not in agreement with those that will further the organization's effectiveness. This occurs when the environment is dynamic, and the entrenched culture may no longer be appropriate. </a:t>
            </a:r>
          </a:p>
          <a:p>
            <a:endParaRPr lang="en-GB">
              <a:solidFill>
                <a:srgbClr val="000000"/>
              </a:solidFill>
            </a:endParaRPr>
          </a:p>
          <a:p>
            <a:r>
              <a:rPr lang="en-GB">
                <a:solidFill>
                  <a:srgbClr val="000000"/>
                </a:solidFill>
              </a:rPr>
              <a:t>The culture at Enron became a liability as individuals put more and more effort into pretending that everything was going well.</a:t>
            </a:r>
            <a:endParaRPr lang="en-GB"/>
          </a:p>
          <a:p>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F92D3B9-BE09-4667-AD24-4DC17C4D83D2}" type="slidenum">
              <a:rPr lang="en-GB"/>
              <a:pPr/>
              <a:t>25</a:t>
            </a:fld>
            <a:endParaRPr lang="en-GB"/>
          </a:p>
        </p:txBody>
      </p:sp>
      <p:sp>
        <p:nvSpPr>
          <p:cNvPr id="81922"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81923"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18</a:t>
            </a:r>
          </a:p>
        </p:txBody>
      </p:sp>
      <p:sp>
        <p:nvSpPr>
          <p:cNvPr id="81924"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81925"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81926" name="Rectangle 6"/>
          <p:cNvSpPr>
            <a:spLocks noGrp="1" noRot="1" noChangeAspect="1" noChangeArrowheads="1" noTextEdit="1"/>
          </p:cNvSpPr>
          <p:nvPr>
            <p:ph type="sldImg"/>
          </p:nvPr>
        </p:nvSpPr>
        <p:spPr>
          <a:xfrm>
            <a:off x="1190625" y="703263"/>
            <a:ext cx="4630738" cy="3473450"/>
          </a:xfrm>
          <a:ln w="12700" cap="flat"/>
        </p:spPr>
      </p:sp>
      <p:sp>
        <p:nvSpPr>
          <p:cNvPr id="81927" name="Rectangle 7"/>
          <p:cNvSpPr>
            <a:spLocks noGrp="1" noChangeArrowheads="1"/>
          </p:cNvSpPr>
          <p:nvPr>
            <p:ph type="body" idx="1"/>
          </p:nvPr>
        </p:nvSpPr>
        <p:spPr>
          <a:xfrm>
            <a:off x="468313" y="4418013"/>
            <a:ext cx="6151562" cy="4179887"/>
          </a:xfrm>
          <a:solidFill>
            <a:srgbClr val="FFFFFF"/>
          </a:solidFill>
          <a:ln w="12700" cap="flat">
            <a:solidFill>
              <a:srgbClr val="000000"/>
            </a:solidFill>
          </a:ln>
        </p:spPr>
        <p:txBody>
          <a:bodyPr lIns="92207" tIns="45295" rIns="92207" bIns="45295"/>
          <a:lstStyle/>
          <a:p>
            <a:r>
              <a:rPr lang="en-GB"/>
              <a:t>Supplemental material</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4643C3DC-05E9-4257-B288-EE91DF2D4015}" type="slidenum">
              <a:rPr lang="en-GB"/>
              <a:pPr/>
              <a:t>26</a:t>
            </a:fld>
            <a:endParaRPr lang="en-GB"/>
          </a:p>
        </p:txBody>
      </p:sp>
      <p:sp>
        <p:nvSpPr>
          <p:cNvPr id="83970"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83971"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19</a:t>
            </a:r>
          </a:p>
        </p:txBody>
      </p:sp>
      <p:sp>
        <p:nvSpPr>
          <p:cNvPr id="83972"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83973"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83974" name="Rectangle 6"/>
          <p:cNvSpPr>
            <a:spLocks noGrp="1" noRot="1" noChangeAspect="1" noChangeArrowheads="1" noTextEdit="1"/>
          </p:cNvSpPr>
          <p:nvPr>
            <p:ph type="sldImg"/>
          </p:nvPr>
        </p:nvSpPr>
        <p:spPr>
          <a:xfrm>
            <a:off x="1190625" y="703263"/>
            <a:ext cx="4630738" cy="3473450"/>
          </a:xfrm>
          <a:ln w="12700" cap="flat"/>
        </p:spPr>
      </p:sp>
      <p:sp>
        <p:nvSpPr>
          <p:cNvPr id="83975"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Supplemental material</a:t>
            </a:r>
          </a:p>
          <a:p>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0416150-FA45-48A1-838D-6EDA1925CD0C}" type="slidenum">
              <a:rPr lang="en-GB"/>
              <a:pPr/>
              <a:t>27</a:t>
            </a:fld>
            <a:endParaRPr lang="en-GB"/>
          </a:p>
        </p:txBody>
      </p:sp>
      <p:sp>
        <p:nvSpPr>
          <p:cNvPr id="86018"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86019"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20</a:t>
            </a:r>
          </a:p>
        </p:txBody>
      </p:sp>
      <p:sp>
        <p:nvSpPr>
          <p:cNvPr id="86020"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86021"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86022" name="Rectangle 6"/>
          <p:cNvSpPr>
            <a:spLocks noGrp="1" noRot="1" noChangeAspect="1" noChangeArrowheads="1" noTextEdit="1"/>
          </p:cNvSpPr>
          <p:nvPr>
            <p:ph type="sldImg"/>
          </p:nvPr>
        </p:nvSpPr>
        <p:spPr>
          <a:xfrm>
            <a:off x="1190625" y="703263"/>
            <a:ext cx="4630738" cy="3473450"/>
          </a:xfrm>
          <a:ln w="12700" cap="flat"/>
        </p:spPr>
      </p:sp>
      <p:sp>
        <p:nvSpPr>
          <p:cNvPr id="86023"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discussion is found on pages 353-354.</a:t>
            </a:r>
          </a:p>
          <a:p>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9ED7E7E4-C719-4401-B3B1-9BF47FA5848D}" type="slidenum">
              <a:rPr lang="en-GB"/>
              <a:pPr/>
              <a:t>28</a:t>
            </a:fld>
            <a:endParaRPr lang="en-GB"/>
          </a:p>
        </p:txBody>
      </p:sp>
      <p:sp>
        <p:nvSpPr>
          <p:cNvPr id="88066"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88067"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21</a:t>
            </a:r>
          </a:p>
        </p:txBody>
      </p:sp>
      <p:sp>
        <p:nvSpPr>
          <p:cNvPr id="88068"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88069"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88070" name="Rectangle 6"/>
          <p:cNvSpPr>
            <a:spLocks noGrp="1" noRot="1" noChangeAspect="1" noChangeArrowheads="1" noTextEdit="1"/>
          </p:cNvSpPr>
          <p:nvPr>
            <p:ph type="sldImg"/>
          </p:nvPr>
        </p:nvSpPr>
        <p:spPr>
          <a:xfrm>
            <a:off x="1190625" y="703263"/>
            <a:ext cx="4630738" cy="3473450"/>
          </a:xfrm>
          <a:ln w="12700" cap="flat"/>
        </p:spPr>
      </p:sp>
      <p:sp>
        <p:nvSpPr>
          <p:cNvPr id="88071" name="Rectangle 7"/>
          <p:cNvSpPr>
            <a:spLocks noGrp="1" noChangeArrowheads="1"/>
          </p:cNvSpPr>
          <p:nvPr>
            <p:ph type="body" idx="1"/>
          </p:nvPr>
        </p:nvSpPr>
        <p:spPr>
          <a:xfrm>
            <a:off x="466725" y="4416425"/>
            <a:ext cx="6154738" cy="4183063"/>
          </a:xfrm>
          <a:noFill/>
          <a:ln/>
        </p:spPr>
        <p:txBody>
          <a:bodyPr lIns="92207" tIns="45295" rIns="92207" bIns="45295"/>
          <a:lstStyle/>
          <a:p>
            <a:r>
              <a:rPr lang="en-GB"/>
              <a:t>Material pertinent to this discussion is found on pages 353-354.</a:t>
            </a:r>
          </a:p>
          <a:p>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7"/>
          <p:cNvSpPr>
            <a:spLocks noGrp="1" noChangeArrowheads="1"/>
          </p:cNvSpPr>
          <p:nvPr>
            <p:ph type="sldNum" sz="quarter" idx="5"/>
          </p:nvPr>
        </p:nvSpPr>
        <p:spPr>
          <a:ln/>
        </p:spPr>
        <p:txBody>
          <a:bodyPr/>
          <a:lstStyle/>
          <a:p>
            <a:fld id="{228BE0CE-3F39-4FE6-AF0B-37A869A02383}" type="slidenum">
              <a:rPr lang="en-GB"/>
              <a:pPr/>
              <a:t>29</a:t>
            </a:fld>
            <a:endParaRPr lang="en-GB"/>
          </a:p>
        </p:txBody>
      </p:sp>
      <p:sp>
        <p:nvSpPr>
          <p:cNvPr id="90114" name="Rectangle 2"/>
          <p:cNvSpPr>
            <a:spLocks noChangeArrowheads="1"/>
          </p:cNvSpPr>
          <p:nvPr/>
        </p:nvSpPr>
        <p:spPr bwMode="auto">
          <a:xfrm>
            <a:off x="3971925" y="0"/>
            <a:ext cx="3038475" cy="465138"/>
          </a:xfrm>
          <a:prstGeom prst="rect">
            <a:avLst/>
          </a:prstGeom>
          <a:noFill/>
          <a:ln w="12700">
            <a:noFill/>
            <a:miter lim="800000"/>
            <a:headEnd/>
            <a:tailEnd/>
          </a:ln>
          <a:effectLst/>
        </p:spPr>
        <p:txBody>
          <a:bodyPr wrap="none" anchor="ctr"/>
          <a:lstStyle/>
          <a:p>
            <a:endParaRPr lang="en-GB"/>
          </a:p>
        </p:txBody>
      </p:sp>
      <p:sp>
        <p:nvSpPr>
          <p:cNvPr id="90115" name="Rectangle 3"/>
          <p:cNvSpPr>
            <a:spLocks noChangeArrowheads="1"/>
          </p:cNvSpPr>
          <p:nvPr/>
        </p:nvSpPr>
        <p:spPr bwMode="auto">
          <a:xfrm>
            <a:off x="3971925" y="8831263"/>
            <a:ext cx="3038475" cy="465137"/>
          </a:xfrm>
          <a:prstGeom prst="rect">
            <a:avLst/>
          </a:prstGeom>
          <a:noFill/>
          <a:ln w="12700">
            <a:noFill/>
            <a:miter lim="800000"/>
            <a:headEnd/>
            <a:tailEnd/>
          </a:ln>
          <a:effectLst/>
        </p:spPr>
        <p:txBody>
          <a:bodyPr lIns="92207" tIns="45295" rIns="92207" bIns="45295" anchor="b"/>
          <a:lstStyle/>
          <a:p>
            <a:pPr algn="r" defTabSz="931863" eaLnBrk="0" hangingPunct="0"/>
            <a:r>
              <a:rPr lang="en-GB" sz="1200" u="none"/>
              <a:t>22</a:t>
            </a:r>
          </a:p>
        </p:txBody>
      </p:sp>
      <p:sp>
        <p:nvSpPr>
          <p:cNvPr id="90116" name="Rectangle 4"/>
          <p:cNvSpPr>
            <a:spLocks noChangeArrowheads="1"/>
          </p:cNvSpPr>
          <p:nvPr/>
        </p:nvSpPr>
        <p:spPr bwMode="auto">
          <a:xfrm>
            <a:off x="0" y="8831263"/>
            <a:ext cx="3038475" cy="465137"/>
          </a:xfrm>
          <a:prstGeom prst="rect">
            <a:avLst/>
          </a:prstGeom>
          <a:noFill/>
          <a:ln w="12700">
            <a:noFill/>
            <a:miter lim="800000"/>
            <a:headEnd/>
            <a:tailEnd/>
          </a:ln>
          <a:effectLst/>
        </p:spPr>
        <p:txBody>
          <a:bodyPr wrap="none" anchor="ctr"/>
          <a:lstStyle/>
          <a:p>
            <a:endParaRPr lang="en-GB"/>
          </a:p>
        </p:txBody>
      </p:sp>
      <p:sp>
        <p:nvSpPr>
          <p:cNvPr id="90117" name="Rectangle 5"/>
          <p:cNvSpPr>
            <a:spLocks noChangeArrowheads="1"/>
          </p:cNvSpPr>
          <p:nvPr/>
        </p:nvSpPr>
        <p:spPr bwMode="auto">
          <a:xfrm>
            <a:off x="0" y="0"/>
            <a:ext cx="3038475" cy="465138"/>
          </a:xfrm>
          <a:prstGeom prst="rect">
            <a:avLst/>
          </a:prstGeom>
          <a:noFill/>
          <a:ln w="12700">
            <a:noFill/>
            <a:miter lim="800000"/>
            <a:headEnd/>
            <a:tailEnd/>
          </a:ln>
          <a:effectLst/>
        </p:spPr>
        <p:txBody>
          <a:bodyPr wrap="none" anchor="ctr"/>
          <a:lstStyle/>
          <a:p>
            <a:endParaRPr lang="en-GB"/>
          </a:p>
        </p:txBody>
      </p:sp>
      <p:sp>
        <p:nvSpPr>
          <p:cNvPr id="90118" name="Rectangle 6"/>
          <p:cNvSpPr>
            <a:spLocks noGrp="1" noRot="1" noChangeAspect="1" noChangeArrowheads="1" noTextEdit="1"/>
          </p:cNvSpPr>
          <p:nvPr>
            <p:ph type="sldImg"/>
          </p:nvPr>
        </p:nvSpPr>
        <p:spPr>
          <a:xfrm>
            <a:off x="1190625" y="703263"/>
            <a:ext cx="4630738" cy="3473450"/>
          </a:xfrm>
          <a:ln w="12700" cap="flat"/>
        </p:spPr>
      </p:sp>
      <p:sp>
        <p:nvSpPr>
          <p:cNvPr id="90119" name="Rectangle 7"/>
          <p:cNvSpPr>
            <a:spLocks noGrp="1" noChangeArrowheads="1"/>
          </p:cNvSpPr>
          <p:nvPr>
            <p:ph type="body" idx="1"/>
          </p:nvPr>
        </p:nvSpPr>
        <p:spPr>
          <a:xfrm>
            <a:off x="468313" y="4418013"/>
            <a:ext cx="6151562" cy="4179887"/>
          </a:xfrm>
          <a:solidFill>
            <a:srgbClr val="FFFFFF"/>
          </a:solidFill>
          <a:ln w="12700" cap="flat">
            <a:solidFill>
              <a:srgbClr val="000000"/>
            </a:solidFill>
          </a:ln>
        </p:spPr>
        <p:txBody>
          <a:bodyPr lIns="92207" tIns="45295" rIns="92207" bIns="45295"/>
          <a:lstStyle/>
          <a:p>
            <a:r>
              <a:rPr lang="en-GB"/>
              <a:t>Material pertinent to this discussion is found on page 356.</a:t>
            </a:r>
          </a:p>
          <a:p>
            <a:r>
              <a:rPr lang="en-GB">
                <a:solidFill>
                  <a:srgbClr val="000000"/>
                </a:solidFill>
              </a:rPr>
              <a:t>Point: The first argument, “Organizational Culture Doesn’t Change,” argues that culture is relatively unmanageable and very difficult to change. There are many forces that act to maintain it even when it needs changes. Change will occur only when the organization confronts a survival-threatening crisis.</a:t>
            </a:r>
          </a:p>
          <a:p>
            <a:r>
              <a:rPr lang="en-GB">
                <a:solidFill>
                  <a:srgbClr val="000000"/>
                </a:solidFill>
              </a:rPr>
              <a:t> </a:t>
            </a:r>
          </a:p>
          <a:p>
            <a:r>
              <a:rPr lang="en-GB">
                <a:solidFill>
                  <a:srgbClr val="000000"/>
                </a:solidFill>
              </a:rPr>
              <a:t>Counterpoint: The second argument, “How to Change an Organization's Culture,” is more optimistic about changing culture. The case presents examples that culture can be changed. The article offers eight actions that can lead to cultural change. This article echoes the first one in that it suggests that some dramatic crises or change in leadership can stimulate cultural change. As well, it is acknowledged that quick fixes should not be expected. It can take years to change a culture.</a:t>
            </a:r>
            <a:r>
              <a:rPr lang="en-GB"/>
              <a:t> </a:t>
            </a:r>
          </a:p>
          <a:p>
            <a:r>
              <a:rPr lang="en-GB">
                <a:solidFill>
                  <a:srgbClr val="000000"/>
                </a:solidFill>
              </a:rPr>
              <a:t>The issue addressed here (can culture be changed?) is extremely important and likely to be the subject of debate for a number of years. If culture cannot be changed, it cannot be managed. It, therefore, becomes a constraint that management must work around. If it can be changed, managers can modify their culture to align with the organization's changing environment. Management scholars have a vested interest in promoting the argument that culture can be changed. The second article expands the notion of managers as directing the future of their organizations, not as impotent observers, but rather as people who take credit for successes and blame for failures.</a:t>
            </a:r>
          </a:p>
          <a:p>
            <a:endParaRPr lang="en-GB"/>
          </a:p>
          <a:p>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1A61FFB-050B-405B-947A-B4810BF474A8}" type="slidenum">
              <a:rPr lang="en-GB"/>
              <a:pPr/>
              <a:t>41</a:t>
            </a:fld>
            <a:endParaRPr lang="en-GB"/>
          </a:p>
        </p:txBody>
      </p:sp>
      <p:sp>
        <p:nvSpPr>
          <p:cNvPr id="8194" name="Rectangle 2"/>
          <p:cNvSpPr>
            <a:spLocks noGrp="1" noRot="1" noChangeAspect="1" noChangeArrowheads="1" noTextEdit="1"/>
          </p:cNvSpPr>
          <p:nvPr>
            <p:ph type="sldImg"/>
          </p:nvPr>
        </p:nvSpPr>
        <p:spPr>
          <a:xfrm>
            <a:off x="1196975" y="703263"/>
            <a:ext cx="4602163" cy="3451225"/>
          </a:xfrm>
          <a:ln/>
        </p:spPr>
      </p:sp>
      <p:sp>
        <p:nvSpPr>
          <p:cNvPr id="8195" name="Rectangle 3"/>
          <p:cNvSpPr>
            <a:spLocks noGrp="1" noChangeArrowheads="1"/>
          </p:cNvSpPr>
          <p:nvPr>
            <p:ph type="body" idx="1"/>
          </p:nvPr>
        </p:nvSpPr>
        <p:spPr>
          <a:xfrm>
            <a:off x="933450" y="4435475"/>
            <a:ext cx="5127625" cy="4154488"/>
          </a:xfrm>
        </p:spPr>
        <p:txBody>
          <a:bodyPr/>
          <a:lstStyle/>
          <a:p>
            <a:r>
              <a:rPr lang="en-GB"/>
              <a:t>The culture web is a web of interlinking entities that can all influence the cultural paradigm (concept / theory / perception / belief) of the organisation.</a:t>
            </a:r>
          </a:p>
          <a:p>
            <a:endParaRPr lang="en-GB"/>
          </a:p>
          <a:p>
            <a:r>
              <a:rPr lang="en-GB"/>
              <a:t>This model suggests that 6 elements are the predominant features of an organisational culture. </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A4CB605-08B5-4B35-91FE-652B4CC9DA04}" type="slidenum">
              <a:rPr lang="en-GB"/>
              <a:pPr/>
              <a:t>42</a:t>
            </a:fld>
            <a:endParaRPr lang="en-GB"/>
          </a:p>
        </p:txBody>
      </p:sp>
      <p:sp>
        <p:nvSpPr>
          <p:cNvPr id="10242" name="Rectangle 2"/>
          <p:cNvSpPr>
            <a:spLocks noGrp="1" noRot="1" noChangeAspect="1" noChangeArrowheads="1" noTextEdit="1"/>
          </p:cNvSpPr>
          <p:nvPr>
            <p:ph type="sldImg"/>
          </p:nvPr>
        </p:nvSpPr>
        <p:spPr>
          <a:xfrm>
            <a:off x="1196975" y="703263"/>
            <a:ext cx="4602163" cy="3451225"/>
          </a:xfrm>
          <a:ln/>
        </p:spPr>
      </p:sp>
      <p:sp>
        <p:nvSpPr>
          <p:cNvPr id="10243" name="Rectangle 3"/>
          <p:cNvSpPr>
            <a:spLocks noGrp="1" noChangeArrowheads="1"/>
          </p:cNvSpPr>
          <p:nvPr>
            <p:ph type="body" idx="1"/>
          </p:nvPr>
        </p:nvSpPr>
        <p:spPr>
          <a:xfrm>
            <a:off x="933450" y="4435475"/>
            <a:ext cx="5127625" cy="4154488"/>
          </a:xfrm>
        </p:spPr>
        <p:txBody>
          <a:bodyPr/>
          <a:lstStyle/>
          <a:p>
            <a:r>
              <a:rPr lang="en-GB" sz="1000"/>
              <a:t>Stories – it is important to emphasise moments of pride, history and important memories</a:t>
            </a:r>
          </a:p>
          <a:p>
            <a:r>
              <a:rPr lang="en-GB" sz="1000"/>
              <a:t>Rituals &amp; Routines – This includes who sits where / who parks where – Directors car park etc / emphasis on timekeeping.</a:t>
            </a:r>
          </a:p>
          <a:p>
            <a:r>
              <a:rPr lang="en-GB" sz="1000"/>
              <a:t>These rituals can be written or un-written I.e hidden rules</a:t>
            </a:r>
          </a:p>
          <a:p>
            <a:r>
              <a:rPr lang="en-GB" sz="1000"/>
              <a:t>Organisational Structure – this is all about the degree of power within the business and who holds it. It is about those who are able to and do empire build. It can also be about the actual structure within the organisation I.e</a:t>
            </a:r>
          </a:p>
          <a:p>
            <a:r>
              <a:rPr lang="en-GB" sz="1000"/>
              <a:t>Role Culture</a:t>
            </a:r>
          </a:p>
          <a:p>
            <a:pPr>
              <a:buFontTx/>
              <a:buChar char="•"/>
            </a:pPr>
            <a:r>
              <a:rPr lang="en-GB" sz="1000"/>
              <a:t>This is the most readily recognised and common of the cultural types</a:t>
            </a:r>
          </a:p>
          <a:p>
            <a:pPr>
              <a:buFontTx/>
              <a:buChar char="•"/>
            </a:pPr>
            <a:r>
              <a:rPr lang="en-GB" sz="1000"/>
              <a:t>Based around job or role rather than personalities</a:t>
            </a:r>
          </a:p>
          <a:p>
            <a:pPr>
              <a:buFontTx/>
              <a:buChar char="•"/>
            </a:pPr>
            <a:r>
              <a:rPr lang="en-GB" sz="1000"/>
              <a:t>Epitomised by what we tend to think of as the hierarchical structure</a:t>
            </a:r>
          </a:p>
          <a:p>
            <a:pPr>
              <a:buFontTx/>
              <a:buChar char="•"/>
            </a:pPr>
            <a:r>
              <a:rPr lang="en-GB" sz="1000"/>
              <a:t>Strengths are predictability and stability</a:t>
            </a:r>
          </a:p>
          <a:p>
            <a:pPr>
              <a:buFontTx/>
              <a:buChar char="•"/>
            </a:pPr>
            <a:r>
              <a:rPr lang="en-GB" sz="1000"/>
              <a:t>Weaknesses are inflexibility and slowness of reaction</a:t>
            </a:r>
          </a:p>
          <a:p>
            <a:r>
              <a:rPr lang="en-GB" sz="1000"/>
              <a:t>Task Culture</a:t>
            </a:r>
          </a:p>
          <a:p>
            <a:pPr>
              <a:buFontTx/>
              <a:buChar char="•"/>
            </a:pPr>
            <a:r>
              <a:rPr lang="en-GB" sz="1000"/>
              <a:t>Management concerned with continuous and successful solutions to problems</a:t>
            </a:r>
          </a:p>
          <a:p>
            <a:pPr>
              <a:buFontTx/>
              <a:buChar char="•"/>
            </a:pPr>
            <a:r>
              <a:rPr lang="en-GB" sz="1000"/>
              <a:t>Performance is judged in terms of results and problems solved</a:t>
            </a:r>
          </a:p>
          <a:p>
            <a:pPr>
              <a:buFontTx/>
              <a:buChar char="•"/>
            </a:pPr>
            <a:r>
              <a:rPr lang="en-GB" sz="1000"/>
              <a:t>Structure exists but it is flexible and can be formed and reformed depending upon the task in hand</a:t>
            </a:r>
          </a:p>
          <a:p>
            <a:pPr>
              <a:buFontTx/>
              <a:buChar char="•"/>
            </a:pPr>
            <a:r>
              <a:rPr lang="en-GB" sz="1000"/>
              <a:t>Power and respect come from individual knowledge rather than rank or position</a:t>
            </a:r>
          </a:p>
          <a:p>
            <a:pPr>
              <a:buFontTx/>
              <a:buChar char="•"/>
            </a:pPr>
            <a:r>
              <a:rPr lang="en-GB" sz="1000"/>
              <a:t>Power comes from the junctions and influenced from various positions depending on the current task</a:t>
            </a:r>
          </a:p>
          <a:p>
            <a:r>
              <a:rPr lang="en-GB" sz="1000"/>
              <a:t>Power Culture</a:t>
            </a:r>
          </a:p>
          <a:p>
            <a:pPr>
              <a:buFontTx/>
              <a:buChar char="•"/>
            </a:pPr>
            <a:r>
              <a:rPr lang="en-GB" sz="1000"/>
              <a:t>Tends to rely on central figure for its strengths</a:t>
            </a:r>
          </a:p>
          <a:p>
            <a:pPr>
              <a:buFontTx/>
              <a:buChar char="•"/>
            </a:pPr>
            <a:r>
              <a:rPr lang="en-GB" sz="1000"/>
              <a:t>Has lines of communication that not only come from the centre but also sideways across</a:t>
            </a:r>
          </a:p>
          <a:p>
            <a:pPr>
              <a:buFontTx/>
              <a:buChar char="•"/>
            </a:pPr>
            <a:r>
              <a:rPr lang="en-GB" sz="1000"/>
              <a:t>Dominant influence of the centre results in a structure that is able to move quickly and respond to change / outside threats</a:t>
            </a:r>
          </a:p>
          <a:p>
            <a:pPr>
              <a:buFontTx/>
              <a:buChar char="•"/>
            </a:pPr>
            <a:r>
              <a:rPr lang="en-GB" sz="1000"/>
              <a:t>Selection of key positions of like minded people who are able to guess ‘what the boss would do’</a:t>
            </a:r>
          </a:p>
          <a:p>
            <a:pPr>
              <a:buFontTx/>
              <a:buChar char="•"/>
            </a:pPr>
            <a:r>
              <a:rPr lang="en-GB" sz="1000"/>
              <a:t>Often found in small businesses</a:t>
            </a:r>
          </a:p>
          <a:p>
            <a:pPr>
              <a:buFontTx/>
              <a:buChar char="•"/>
            </a:pPr>
            <a:r>
              <a:rPr lang="en-GB" sz="1000"/>
              <a:t>May frequently breakdown as they grow as the web is more difficult to maintain with size</a:t>
            </a:r>
          </a:p>
          <a:p>
            <a:pPr>
              <a:buFontTx/>
              <a:buChar char="•"/>
            </a:pPr>
            <a:r>
              <a:rPr lang="en-GB" sz="1000"/>
              <a:t>May form baby webs</a:t>
            </a:r>
          </a:p>
          <a:p>
            <a:pPr>
              <a:buFontTx/>
              <a:buChar char="•"/>
            </a:pPr>
            <a:r>
              <a:rPr lang="en-GB" sz="1000"/>
              <a:t>Politics is important in this culture and the ability to anticipate the actions of ‘the boss’ essential for survival</a:t>
            </a:r>
          </a:p>
          <a:p>
            <a:pPr>
              <a:buFontTx/>
              <a:buChar char="•"/>
            </a:pPr>
            <a:r>
              <a:rPr lang="en-GB" sz="1000"/>
              <a:t>Often a case of comply or goodbye!</a:t>
            </a:r>
          </a:p>
          <a:p>
            <a:r>
              <a:rPr lang="en-GB" sz="1000"/>
              <a:t>Person Culture</a:t>
            </a:r>
          </a:p>
          <a:p>
            <a:pPr>
              <a:buFontTx/>
              <a:buChar char="•"/>
            </a:pPr>
            <a:r>
              <a:rPr lang="en-GB" sz="1000"/>
              <a:t>Focus is solely on the individual</a:t>
            </a:r>
          </a:p>
          <a:p>
            <a:pPr>
              <a:buFontTx/>
              <a:buChar char="•"/>
            </a:pPr>
            <a:r>
              <a:rPr lang="en-GB" sz="1000"/>
              <a:t>Not a common culture for an entire organisation – can be found in small areas of large companies</a:t>
            </a:r>
          </a:p>
          <a:p>
            <a:pPr>
              <a:buFontTx/>
              <a:buChar char="•"/>
            </a:pPr>
            <a:r>
              <a:rPr lang="en-GB" sz="1000"/>
              <a:t>Culture of educated and articulate individuals / specialists who come together because of a common interest</a:t>
            </a:r>
          </a:p>
          <a:p>
            <a:pPr>
              <a:buFontTx/>
              <a:buChar char="•"/>
            </a:pPr>
            <a:r>
              <a:rPr lang="en-GB" sz="1000"/>
              <a:t>Examples would be solicitors, consultants etc</a:t>
            </a:r>
          </a:p>
          <a:p>
            <a:pPr>
              <a:buFontTx/>
              <a:buChar char="•"/>
            </a:pPr>
            <a:r>
              <a:rPr lang="en-GB" sz="1000"/>
              <a:t>Described as ‘like trying to herd a group of tom cats!’</a:t>
            </a:r>
          </a:p>
          <a:p>
            <a:pPr>
              <a:buFontTx/>
              <a:buChar char="•"/>
            </a:pPr>
            <a:r>
              <a:rPr lang="en-GB" sz="1000"/>
              <a:t>Weakness would be that hardly anyone would agree and there would be little influence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377D09D-1053-4E46-A5D4-734F93ECC93D}"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800753CE-EEB4-4BC6-A547-894B68A0C776}"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81ED440-DD81-4AA9-A7A5-8D7E174AB940}"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2B27CBE-3A8F-48AC-ADE1-005979A735E2}"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7D125F3A-0604-4E97-BAF8-6257DF4528BD}"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92993A0A-10B7-48E1-937D-3D2EB5F19CEB}"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56195DD7-F933-49B5-B828-5354FF1FF109}"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A591F6A-26FE-4068-BCF8-26A3AFA60774}"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EF8DD2FC-91FF-4211-AC41-F286EA885033}"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EF967169-CB64-4770-B382-40131FF0E277}"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41B7ACA-5472-4DB0-895F-7780424309A0}"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u="none"/>
            </a:lvl1pPr>
          </a:lstStyle>
          <a:p>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u="none"/>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u="none"/>
            </a:lvl1pPr>
          </a:lstStyle>
          <a:p>
            <a:fld id="{5AC0096E-0CAD-49B0-8313-97CDDE947DB4}"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Times New Roman" pitchFamily="18" charset="0"/>
        </a:defRPr>
      </a:lvl2pPr>
      <a:lvl3pPr algn="ctr" rtl="0" fontAlgn="base">
        <a:spcBef>
          <a:spcPct val="0"/>
        </a:spcBef>
        <a:spcAft>
          <a:spcPct val="0"/>
        </a:spcAft>
        <a:defRPr sz="4400">
          <a:solidFill>
            <a:schemeClr val="tx2"/>
          </a:solidFill>
          <a:latin typeface="Times New Roman" pitchFamily="18" charset="0"/>
        </a:defRPr>
      </a:lvl3pPr>
      <a:lvl4pPr algn="ctr" rtl="0" fontAlgn="base">
        <a:spcBef>
          <a:spcPct val="0"/>
        </a:spcBef>
        <a:spcAft>
          <a:spcPct val="0"/>
        </a:spcAft>
        <a:defRPr sz="4400">
          <a:solidFill>
            <a:schemeClr val="tx2"/>
          </a:solidFill>
          <a:latin typeface="Times New Roman" pitchFamily="18" charset="0"/>
        </a:defRPr>
      </a:lvl4pPr>
      <a:lvl5pPr algn="ctr" rtl="0" fontAlgn="base">
        <a:spcBef>
          <a:spcPct val="0"/>
        </a:spcBef>
        <a:spcAft>
          <a:spcPct val="0"/>
        </a:spcAft>
        <a:defRPr sz="4400">
          <a:solidFill>
            <a:schemeClr val="tx2"/>
          </a:solidFill>
          <a:latin typeface="Times New Roman" pitchFamily="18" charset="0"/>
        </a:defRPr>
      </a:lvl5pPr>
      <a:lvl6pPr marL="457200" algn="ctr" rtl="0" fontAlgn="base">
        <a:spcBef>
          <a:spcPct val="0"/>
        </a:spcBef>
        <a:spcAft>
          <a:spcPct val="0"/>
        </a:spcAft>
        <a:defRPr sz="4400">
          <a:solidFill>
            <a:schemeClr val="tx2"/>
          </a:solidFill>
          <a:latin typeface="Times New Roman" pitchFamily="18" charset="0"/>
        </a:defRPr>
      </a:lvl6pPr>
      <a:lvl7pPr marL="914400" algn="ctr" rtl="0" fontAlgn="base">
        <a:spcBef>
          <a:spcPct val="0"/>
        </a:spcBef>
        <a:spcAft>
          <a:spcPct val="0"/>
        </a:spcAft>
        <a:defRPr sz="4400">
          <a:solidFill>
            <a:schemeClr val="tx2"/>
          </a:solidFill>
          <a:latin typeface="Times New Roman" pitchFamily="18" charset="0"/>
        </a:defRPr>
      </a:lvl7pPr>
      <a:lvl8pPr marL="1371600" algn="ctr" rtl="0" fontAlgn="base">
        <a:spcBef>
          <a:spcPct val="0"/>
        </a:spcBef>
        <a:spcAft>
          <a:spcPct val="0"/>
        </a:spcAft>
        <a:defRPr sz="4400">
          <a:solidFill>
            <a:schemeClr val="tx2"/>
          </a:solidFill>
          <a:latin typeface="Times New Roman" pitchFamily="18" charset="0"/>
        </a:defRPr>
      </a:lvl8pPr>
      <a:lvl9pPr marL="1828800" algn="ctr" rtl="0" fontAlgn="base">
        <a:spcBef>
          <a:spcPct val="0"/>
        </a:spcBef>
        <a:spcAft>
          <a:spcPct val="0"/>
        </a:spcAft>
        <a:defRPr sz="4400">
          <a:solidFill>
            <a:schemeClr val="tx2"/>
          </a:solidFill>
          <a:latin typeface="Times New Roman" pitchFamily="18"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oleObject" Target="../embeddings/Microsoft_Word_97_-_2003_Document1.doc"/><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wm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Microsoft_Word_97_-_2003_Document2.doc"/><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4.emf"/></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oleObject" Target="../embeddings/Microsoft_Word_97_-_2003_Document3.doc"/><Relationship Id="rId2" Type="http://schemas.openxmlformats.org/officeDocument/2006/relationships/slideLayout" Target="../slideLayouts/slideLayout2.xml"/><Relationship Id="rId1" Type="http://schemas.openxmlformats.org/officeDocument/2006/relationships/vmlDrawing" Target="../drawings/vmlDrawing3.vml"/><Relationship Id="rId4" Type="http://schemas.openxmlformats.org/officeDocument/2006/relationships/image" Target="../media/image5.wmf"/></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oleObject" Target="../embeddings/Microsoft_Word_97_-_2003_Document4.doc"/><Relationship Id="rId2" Type="http://schemas.openxmlformats.org/officeDocument/2006/relationships/slideLayout" Target="../slideLayouts/slideLayout2.xml"/><Relationship Id="rId1" Type="http://schemas.openxmlformats.org/officeDocument/2006/relationships/vmlDrawing" Target="../drawings/vmlDrawing4.vml"/><Relationship Id="rId4" Type="http://schemas.openxmlformats.org/officeDocument/2006/relationships/image" Target="../media/image6.wmf"/></Relationships>
</file>

<file path=ppt/slides/_rels/slide47.xml.rels><?xml version="1.0" encoding="UTF-8" standalone="yes"?>
<Relationships xmlns="http://schemas.openxmlformats.org/package/2006/relationships"><Relationship Id="rId3" Type="http://schemas.openxmlformats.org/officeDocument/2006/relationships/oleObject" Target="../embeddings/Microsoft_Word_97_-_2003_Document5.doc"/><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image" Target="../media/image7.wmf"/></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oleObject" Target="../embeddings/Microsoft_Word_97_-_2003_Document6.doc"/><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8.wmf"/></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oleObject" Target="../embeddings/Microsoft_Word_97_-_2003_Document7.doc"/><Relationship Id="rId2" Type="http://schemas.openxmlformats.org/officeDocument/2006/relationships/slideLayout" Target="../slideLayouts/slideLayout2.xml"/><Relationship Id="rId1" Type="http://schemas.openxmlformats.org/officeDocument/2006/relationships/vmlDrawing" Target="../drawings/vmlDrawing7.vml"/><Relationship Id="rId4" Type="http://schemas.openxmlformats.org/officeDocument/2006/relationships/image" Target="../media/image9.wmf"/></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9.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8.vml"/><Relationship Id="rId4" Type="http://schemas.openxmlformats.org/officeDocument/2006/relationships/image" Target="../media/image19.wmf"/></Relationships>
</file>

<file path=ppt/slides/_rels/slide10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image" Target="../media/image22.wmf"/><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image" Target="../media/image23.wmf"/><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image" Target="../media/image24.wmf"/><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25.wmf"/><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3" Type="http://schemas.openxmlformats.org/officeDocument/2006/relationships/oleObject" Target="../embeddings/Microsoft_Word_97_-_2003_Document8.doc"/><Relationship Id="rId2" Type="http://schemas.openxmlformats.org/officeDocument/2006/relationships/slideLayout" Target="../slideLayouts/slideLayout2.xml"/><Relationship Id="rId1" Type="http://schemas.openxmlformats.org/officeDocument/2006/relationships/vmlDrawing" Target="../drawings/vmlDrawing9.vml"/><Relationship Id="rId4" Type="http://schemas.openxmlformats.org/officeDocument/2006/relationships/image" Target="../media/image26.wmf"/></Relationships>
</file>

<file path=ppt/slides/_rels/slide114.xml.rels><?xml version="1.0" encoding="UTF-8" standalone="yes"?>
<Relationships xmlns="http://schemas.openxmlformats.org/package/2006/relationships"><Relationship Id="rId3" Type="http://schemas.openxmlformats.org/officeDocument/2006/relationships/oleObject" Target="../embeddings/Microsoft_Word_97_-_2003_Document9.doc"/><Relationship Id="rId2" Type="http://schemas.openxmlformats.org/officeDocument/2006/relationships/slideLayout" Target="../slideLayouts/slideLayout2.xml"/><Relationship Id="rId1" Type="http://schemas.openxmlformats.org/officeDocument/2006/relationships/vmlDrawing" Target="../drawings/vmlDrawing10.vml"/><Relationship Id="rId4" Type="http://schemas.openxmlformats.org/officeDocument/2006/relationships/image" Target="../media/image27.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idx="1"/>
          </p:nvPr>
        </p:nvSpPr>
        <p:spPr>
          <a:xfrm>
            <a:off x="685800" y="1676400"/>
            <a:ext cx="7772400" cy="4114800"/>
          </a:xfrm>
        </p:spPr>
        <p:txBody>
          <a:bodyPr/>
          <a:lstStyle/>
          <a:p>
            <a:pPr algn="ctr">
              <a:buFontTx/>
              <a:buNone/>
            </a:pPr>
            <a:r>
              <a:rPr lang="en-GB" sz="4000">
                <a:latin typeface="Tahoma" pitchFamily="34" charset="0"/>
              </a:rPr>
              <a:t>ORGANISATIONAL CULTURE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noFill/>
          <a:ln/>
        </p:spPr>
        <p:txBody>
          <a:bodyPr lIns="90488" tIns="44450" rIns="90488" bIns="44450"/>
          <a:lstStyle/>
          <a:p>
            <a:r>
              <a:rPr lang="en-GB">
                <a:latin typeface="Arial" pitchFamily="34" charset="0"/>
              </a:rPr>
              <a:t>Henry Mintzberg on Culture</a:t>
            </a:r>
          </a:p>
        </p:txBody>
      </p:sp>
      <p:sp>
        <p:nvSpPr>
          <p:cNvPr id="50179" name="Rectangle 3"/>
          <p:cNvSpPr>
            <a:spLocks noGrp="1" noChangeArrowheads="1"/>
          </p:cNvSpPr>
          <p:nvPr>
            <p:ph type="body" idx="1"/>
          </p:nvPr>
        </p:nvSpPr>
        <p:spPr>
          <a:noFill/>
          <a:ln/>
        </p:spPr>
        <p:txBody>
          <a:bodyPr lIns="90488" tIns="44450" rIns="90488" bIns="44450"/>
          <a:lstStyle/>
          <a:p>
            <a:pPr>
              <a:buFontTx/>
              <a:buNone/>
            </a:pPr>
            <a:r>
              <a:rPr lang="en-GB">
                <a:latin typeface="New York" charset="0"/>
              </a:rPr>
              <a:t>“Culture is the soul of the organization — the beliefs and values, and how they are manifested. I think of the structure as the skeleton, and as the flesh and blood. And culture is the soul that holds the thing together and gives it life force.”</a:t>
            </a: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noFill/>
          <a:ln/>
        </p:spPr>
        <p:txBody>
          <a:bodyPr lIns="90488" tIns="44450" rIns="90488" bIns="44450"/>
          <a:lstStyle/>
          <a:p>
            <a:r>
              <a:rPr lang="en-GB">
                <a:latin typeface="Arial" pitchFamily="34" charset="0"/>
              </a:rPr>
              <a:t>Organizational Culture</a:t>
            </a:r>
          </a:p>
        </p:txBody>
      </p:sp>
      <p:sp>
        <p:nvSpPr>
          <p:cNvPr id="52227" name="Rectangle 3"/>
          <p:cNvSpPr>
            <a:spLocks noGrp="1" noChangeArrowheads="1"/>
          </p:cNvSpPr>
          <p:nvPr>
            <p:ph type="body" idx="1"/>
          </p:nvPr>
        </p:nvSpPr>
        <p:spPr>
          <a:noFill/>
          <a:ln/>
        </p:spPr>
        <p:txBody>
          <a:bodyPr lIns="90488" tIns="44450" rIns="90488" bIns="44450"/>
          <a:lstStyle/>
          <a:p>
            <a:r>
              <a:rPr lang="en-GB">
                <a:latin typeface="Arial" pitchFamily="34" charset="0"/>
              </a:rPr>
              <a:t>The pattern of shared values, beliefs and assumptions considered to be the appropriate way to think and act within an organization.</a:t>
            </a:r>
          </a:p>
          <a:p>
            <a:pPr lvl="1"/>
            <a:r>
              <a:rPr lang="en-GB">
                <a:latin typeface="Arial" pitchFamily="34" charset="0"/>
              </a:rPr>
              <a:t>Culture is shared</a:t>
            </a:r>
          </a:p>
          <a:p>
            <a:pPr lvl="1"/>
            <a:r>
              <a:rPr lang="en-GB">
                <a:latin typeface="Arial" pitchFamily="34" charset="0"/>
              </a:rPr>
              <a:t>Culture helps members solve problems</a:t>
            </a:r>
          </a:p>
          <a:p>
            <a:pPr lvl="1"/>
            <a:r>
              <a:rPr lang="en-GB">
                <a:latin typeface="Arial" pitchFamily="34" charset="0"/>
              </a:rPr>
              <a:t>Culture is taught to newcomers</a:t>
            </a:r>
          </a:p>
          <a:p>
            <a:pPr lvl="1"/>
            <a:r>
              <a:rPr lang="en-GB">
                <a:latin typeface="Arial" pitchFamily="34" charset="0"/>
              </a:rPr>
              <a:t>Culture strongly influences behaviour</a:t>
            </a:r>
          </a:p>
          <a:p>
            <a:pPr>
              <a:buFontTx/>
              <a:buChar char="–"/>
            </a:pPr>
            <a:endParaRPr lang="en-GB" sz="2800">
              <a:solidFill>
                <a:srgbClr val="473878"/>
              </a:solidFill>
              <a:latin typeface="Arial" pitchFamily="34" charset="0"/>
            </a:endParaRPr>
          </a:p>
        </p:txBody>
      </p:sp>
    </p:spTree>
  </p:cSld>
  <p:clrMapOvr>
    <a:masterClrMapping/>
  </p:clrMapOvr>
  <p:transition>
    <p:cu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noFill/>
          <a:ln/>
        </p:spPr>
        <p:txBody>
          <a:bodyPr lIns="90488" tIns="44450" rIns="90488" bIns="44450"/>
          <a:lstStyle/>
          <a:p>
            <a:r>
              <a:rPr lang="en-GB">
                <a:latin typeface="Arial" pitchFamily="34" charset="0"/>
              </a:rPr>
              <a:t>Layers of Culture</a:t>
            </a:r>
          </a:p>
        </p:txBody>
      </p:sp>
      <p:sp>
        <p:nvSpPr>
          <p:cNvPr id="54275" name="Rectangle 3"/>
          <p:cNvSpPr>
            <a:spLocks noChangeArrowheads="1"/>
          </p:cNvSpPr>
          <p:nvPr/>
        </p:nvSpPr>
        <p:spPr bwMode="auto">
          <a:xfrm>
            <a:off x="1843088" y="2200275"/>
            <a:ext cx="5854700" cy="3805238"/>
          </a:xfrm>
          <a:prstGeom prst="rect">
            <a:avLst/>
          </a:prstGeom>
          <a:solidFill>
            <a:srgbClr val="DADAEB"/>
          </a:solidFill>
          <a:ln w="12700">
            <a:noFill/>
            <a:miter lim="800000"/>
            <a:headEnd/>
            <a:tailEnd/>
          </a:ln>
          <a:effectLst/>
        </p:spPr>
        <p:txBody>
          <a:bodyPr wrap="none" anchor="ctr"/>
          <a:lstStyle/>
          <a:p>
            <a:endParaRPr lang="en-GB"/>
          </a:p>
        </p:txBody>
      </p:sp>
      <p:sp>
        <p:nvSpPr>
          <p:cNvPr id="54276" name="Freeform 4"/>
          <p:cNvSpPr>
            <a:spLocks/>
          </p:cNvSpPr>
          <p:nvPr/>
        </p:nvSpPr>
        <p:spPr bwMode="auto">
          <a:xfrm>
            <a:off x="1838325" y="4006850"/>
            <a:ext cx="5861050" cy="2000250"/>
          </a:xfrm>
          <a:custGeom>
            <a:avLst/>
            <a:gdLst/>
            <a:ahLst/>
            <a:cxnLst>
              <a:cxn ang="0">
                <a:pos x="59" y="13"/>
              </a:cxn>
              <a:cxn ang="0">
                <a:pos x="130" y="34"/>
              </a:cxn>
              <a:cxn ang="0">
                <a:pos x="186" y="13"/>
              </a:cxn>
              <a:cxn ang="0">
                <a:pos x="248" y="38"/>
              </a:cxn>
              <a:cxn ang="0">
                <a:pos x="301" y="7"/>
              </a:cxn>
              <a:cxn ang="0">
                <a:pos x="369" y="38"/>
              </a:cxn>
              <a:cxn ang="0">
                <a:pos x="434" y="7"/>
              </a:cxn>
              <a:cxn ang="0">
                <a:pos x="496" y="41"/>
              </a:cxn>
              <a:cxn ang="0">
                <a:pos x="558" y="7"/>
              </a:cxn>
              <a:cxn ang="0">
                <a:pos x="617" y="31"/>
              </a:cxn>
              <a:cxn ang="0">
                <a:pos x="692" y="7"/>
              </a:cxn>
              <a:cxn ang="0">
                <a:pos x="745" y="34"/>
              </a:cxn>
              <a:cxn ang="0">
                <a:pos x="800" y="16"/>
              </a:cxn>
              <a:cxn ang="0">
                <a:pos x="869" y="22"/>
              </a:cxn>
              <a:cxn ang="0">
                <a:pos x="937" y="16"/>
              </a:cxn>
              <a:cxn ang="0">
                <a:pos x="996" y="25"/>
              </a:cxn>
              <a:cxn ang="0">
                <a:pos x="1061" y="22"/>
              </a:cxn>
              <a:cxn ang="0">
                <a:pos x="1114" y="10"/>
              </a:cxn>
              <a:cxn ang="0">
                <a:pos x="1182" y="31"/>
              </a:cxn>
              <a:cxn ang="0">
                <a:pos x="1241" y="13"/>
              </a:cxn>
              <a:cxn ang="0">
                <a:pos x="1303" y="38"/>
              </a:cxn>
              <a:cxn ang="0">
                <a:pos x="1368" y="7"/>
              </a:cxn>
              <a:cxn ang="0">
                <a:pos x="1439" y="34"/>
              </a:cxn>
              <a:cxn ang="0">
                <a:pos x="1495" y="7"/>
              </a:cxn>
              <a:cxn ang="0">
                <a:pos x="1557" y="38"/>
              </a:cxn>
              <a:cxn ang="0">
                <a:pos x="1610" y="7"/>
              </a:cxn>
              <a:cxn ang="0">
                <a:pos x="1672" y="31"/>
              </a:cxn>
              <a:cxn ang="0">
                <a:pos x="1746" y="7"/>
              </a:cxn>
              <a:cxn ang="0">
                <a:pos x="1799" y="34"/>
              </a:cxn>
              <a:cxn ang="0">
                <a:pos x="1864" y="7"/>
              </a:cxn>
              <a:cxn ang="0">
                <a:pos x="1929" y="25"/>
              </a:cxn>
              <a:cxn ang="0">
                <a:pos x="2001" y="10"/>
              </a:cxn>
              <a:cxn ang="0">
                <a:pos x="2063" y="38"/>
              </a:cxn>
              <a:cxn ang="0">
                <a:pos x="2118" y="16"/>
              </a:cxn>
              <a:cxn ang="0">
                <a:pos x="2184" y="22"/>
              </a:cxn>
              <a:cxn ang="0">
                <a:pos x="2252" y="16"/>
              </a:cxn>
              <a:cxn ang="0">
                <a:pos x="2311" y="25"/>
              </a:cxn>
              <a:cxn ang="0">
                <a:pos x="2373" y="22"/>
              </a:cxn>
              <a:cxn ang="0">
                <a:pos x="2432" y="10"/>
              </a:cxn>
              <a:cxn ang="0">
                <a:pos x="2503" y="31"/>
              </a:cxn>
              <a:cxn ang="0">
                <a:pos x="2559" y="10"/>
              </a:cxn>
              <a:cxn ang="0">
                <a:pos x="2621" y="34"/>
              </a:cxn>
              <a:cxn ang="0">
                <a:pos x="2677" y="3"/>
              </a:cxn>
              <a:cxn ang="0">
                <a:pos x="2742" y="34"/>
              </a:cxn>
              <a:cxn ang="0">
                <a:pos x="2807" y="3"/>
              </a:cxn>
              <a:cxn ang="0">
                <a:pos x="2869" y="38"/>
              </a:cxn>
              <a:cxn ang="0">
                <a:pos x="2919" y="7"/>
              </a:cxn>
              <a:cxn ang="0">
                <a:pos x="2984" y="25"/>
              </a:cxn>
              <a:cxn ang="0">
                <a:pos x="3055" y="7"/>
              </a:cxn>
              <a:cxn ang="0">
                <a:pos x="3108" y="28"/>
              </a:cxn>
              <a:cxn ang="0">
                <a:pos x="3160" y="25"/>
              </a:cxn>
              <a:cxn ang="0">
                <a:pos x="3229" y="13"/>
              </a:cxn>
              <a:cxn ang="0">
                <a:pos x="3297" y="25"/>
              </a:cxn>
              <a:cxn ang="0">
                <a:pos x="3356" y="16"/>
              </a:cxn>
              <a:cxn ang="0">
                <a:pos x="3421" y="28"/>
              </a:cxn>
              <a:cxn ang="0">
                <a:pos x="3474" y="3"/>
              </a:cxn>
              <a:cxn ang="0">
                <a:pos x="3548" y="31"/>
              </a:cxn>
              <a:cxn ang="0">
                <a:pos x="3604" y="3"/>
              </a:cxn>
              <a:cxn ang="0">
                <a:pos x="3666" y="34"/>
              </a:cxn>
              <a:cxn ang="0">
                <a:pos x="3" y="1259"/>
              </a:cxn>
            </a:cxnLst>
            <a:rect l="0" t="0" r="r" b="b"/>
            <a:pathLst>
              <a:path w="3692" h="1260">
                <a:moveTo>
                  <a:pt x="0" y="28"/>
                </a:moveTo>
                <a:lnTo>
                  <a:pt x="6" y="19"/>
                </a:lnTo>
                <a:lnTo>
                  <a:pt x="16" y="13"/>
                </a:lnTo>
                <a:lnTo>
                  <a:pt x="28" y="10"/>
                </a:lnTo>
                <a:lnTo>
                  <a:pt x="37" y="7"/>
                </a:lnTo>
                <a:lnTo>
                  <a:pt x="47" y="10"/>
                </a:lnTo>
                <a:lnTo>
                  <a:pt x="59" y="13"/>
                </a:lnTo>
                <a:lnTo>
                  <a:pt x="68" y="19"/>
                </a:lnTo>
                <a:lnTo>
                  <a:pt x="75" y="25"/>
                </a:lnTo>
                <a:lnTo>
                  <a:pt x="81" y="31"/>
                </a:lnTo>
                <a:lnTo>
                  <a:pt x="87" y="34"/>
                </a:lnTo>
                <a:lnTo>
                  <a:pt x="106" y="41"/>
                </a:lnTo>
                <a:lnTo>
                  <a:pt x="121" y="38"/>
                </a:lnTo>
                <a:lnTo>
                  <a:pt x="130" y="34"/>
                </a:lnTo>
                <a:lnTo>
                  <a:pt x="137" y="28"/>
                </a:lnTo>
                <a:lnTo>
                  <a:pt x="143" y="19"/>
                </a:lnTo>
                <a:lnTo>
                  <a:pt x="152" y="13"/>
                </a:lnTo>
                <a:lnTo>
                  <a:pt x="161" y="10"/>
                </a:lnTo>
                <a:lnTo>
                  <a:pt x="171" y="10"/>
                </a:lnTo>
                <a:lnTo>
                  <a:pt x="177" y="10"/>
                </a:lnTo>
                <a:lnTo>
                  <a:pt x="186" y="13"/>
                </a:lnTo>
                <a:lnTo>
                  <a:pt x="192" y="19"/>
                </a:lnTo>
                <a:lnTo>
                  <a:pt x="202" y="28"/>
                </a:lnTo>
                <a:lnTo>
                  <a:pt x="208" y="34"/>
                </a:lnTo>
                <a:lnTo>
                  <a:pt x="214" y="38"/>
                </a:lnTo>
                <a:lnTo>
                  <a:pt x="230" y="41"/>
                </a:lnTo>
                <a:lnTo>
                  <a:pt x="239" y="41"/>
                </a:lnTo>
                <a:lnTo>
                  <a:pt x="248" y="38"/>
                </a:lnTo>
                <a:lnTo>
                  <a:pt x="258" y="31"/>
                </a:lnTo>
                <a:lnTo>
                  <a:pt x="264" y="25"/>
                </a:lnTo>
                <a:lnTo>
                  <a:pt x="264" y="28"/>
                </a:lnTo>
                <a:lnTo>
                  <a:pt x="273" y="19"/>
                </a:lnTo>
                <a:lnTo>
                  <a:pt x="282" y="13"/>
                </a:lnTo>
                <a:lnTo>
                  <a:pt x="292" y="7"/>
                </a:lnTo>
                <a:lnTo>
                  <a:pt x="301" y="7"/>
                </a:lnTo>
                <a:lnTo>
                  <a:pt x="313" y="7"/>
                </a:lnTo>
                <a:lnTo>
                  <a:pt x="323" y="10"/>
                </a:lnTo>
                <a:lnTo>
                  <a:pt x="332" y="16"/>
                </a:lnTo>
                <a:lnTo>
                  <a:pt x="338" y="25"/>
                </a:lnTo>
                <a:lnTo>
                  <a:pt x="344" y="28"/>
                </a:lnTo>
                <a:lnTo>
                  <a:pt x="351" y="34"/>
                </a:lnTo>
                <a:lnTo>
                  <a:pt x="369" y="38"/>
                </a:lnTo>
                <a:lnTo>
                  <a:pt x="385" y="38"/>
                </a:lnTo>
                <a:lnTo>
                  <a:pt x="394" y="31"/>
                </a:lnTo>
                <a:lnTo>
                  <a:pt x="400" y="28"/>
                </a:lnTo>
                <a:lnTo>
                  <a:pt x="410" y="19"/>
                </a:lnTo>
                <a:lnTo>
                  <a:pt x="416" y="13"/>
                </a:lnTo>
                <a:lnTo>
                  <a:pt x="425" y="10"/>
                </a:lnTo>
                <a:lnTo>
                  <a:pt x="434" y="7"/>
                </a:lnTo>
                <a:lnTo>
                  <a:pt x="441" y="10"/>
                </a:lnTo>
                <a:lnTo>
                  <a:pt x="450" y="13"/>
                </a:lnTo>
                <a:lnTo>
                  <a:pt x="459" y="19"/>
                </a:lnTo>
                <a:lnTo>
                  <a:pt x="465" y="28"/>
                </a:lnTo>
                <a:lnTo>
                  <a:pt x="472" y="34"/>
                </a:lnTo>
                <a:lnTo>
                  <a:pt x="478" y="38"/>
                </a:lnTo>
                <a:lnTo>
                  <a:pt x="496" y="41"/>
                </a:lnTo>
                <a:lnTo>
                  <a:pt x="506" y="38"/>
                </a:lnTo>
                <a:lnTo>
                  <a:pt x="512" y="38"/>
                </a:lnTo>
                <a:lnTo>
                  <a:pt x="521" y="31"/>
                </a:lnTo>
                <a:lnTo>
                  <a:pt x="531" y="25"/>
                </a:lnTo>
                <a:lnTo>
                  <a:pt x="537" y="16"/>
                </a:lnTo>
                <a:lnTo>
                  <a:pt x="546" y="10"/>
                </a:lnTo>
                <a:lnTo>
                  <a:pt x="558" y="7"/>
                </a:lnTo>
                <a:lnTo>
                  <a:pt x="568" y="3"/>
                </a:lnTo>
                <a:lnTo>
                  <a:pt x="577" y="7"/>
                </a:lnTo>
                <a:lnTo>
                  <a:pt x="586" y="10"/>
                </a:lnTo>
                <a:lnTo>
                  <a:pt x="596" y="16"/>
                </a:lnTo>
                <a:lnTo>
                  <a:pt x="605" y="22"/>
                </a:lnTo>
                <a:lnTo>
                  <a:pt x="611" y="28"/>
                </a:lnTo>
                <a:lnTo>
                  <a:pt x="617" y="31"/>
                </a:lnTo>
                <a:lnTo>
                  <a:pt x="633" y="38"/>
                </a:lnTo>
                <a:lnTo>
                  <a:pt x="651" y="34"/>
                </a:lnTo>
                <a:lnTo>
                  <a:pt x="658" y="31"/>
                </a:lnTo>
                <a:lnTo>
                  <a:pt x="667" y="25"/>
                </a:lnTo>
                <a:lnTo>
                  <a:pt x="673" y="16"/>
                </a:lnTo>
                <a:lnTo>
                  <a:pt x="682" y="10"/>
                </a:lnTo>
                <a:lnTo>
                  <a:pt x="692" y="7"/>
                </a:lnTo>
                <a:lnTo>
                  <a:pt x="698" y="7"/>
                </a:lnTo>
                <a:lnTo>
                  <a:pt x="707" y="7"/>
                </a:lnTo>
                <a:lnTo>
                  <a:pt x="717" y="10"/>
                </a:lnTo>
                <a:lnTo>
                  <a:pt x="723" y="16"/>
                </a:lnTo>
                <a:lnTo>
                  <a:pt x="732" y="25"/>
                </a:lnTo>
                <a:lnTo>
                  <a:pt x="735" y="31"/>
                </a:lnTo>
                <a:lnTo>
                  <a:pt x="745" y="34"/>
                </a:lnTo>
                <a:lnTo>
                  <a:pt x="760" y="38"/>
                </a:lnTo>
                <a:lnTo>
                  <a:pt x="769" y="38"/>
                </a:lnTo>
                <a:lnTo>
                  <a:pt x="779" y="34"/>
                </a:lnTo>
                <a:lnTo>
                  <a:pt x="788" y="28"/>
                </a:lnTo>
                <a:lnTo>
                  <a:pt x="794" y="22"/>
                </a:lnTo>
                <a:lnTo>
                  <a:pt x="794" y="25"/>
                </a:lnTo>
                <a:lnTo>
                  <a:pt x="800" y="16"/>
                </a:lnTo>
                <a:lnTo>
                  <a:pt x="810" y="10"/>
                </a:lnTo>
                <a:lnTo>
                  <a:pt x="822" y="3"/>
                </a:lnTo>
                <a:lnTo>
                  <a:pt x="831" y="3"/>
                </a:lnTo>
                <a:lnTo>
                  <a:pt x="841" y="3"/>
                </a:lnTo>
                <a:lnTo>
                  <a:pt x="853" y="7"/>
                </a:lnTo>
                <a:lnTo>
                  <a:pt x="862" y="13"/>
                </a:lnTo>
                <a:lnTo>
                  <a:pt x="869" y="22"/>
                </a:lnTo>
                <a:lnTo>
                  <a:pt x="875" y="25"/>
                </a:lnTo>
                <a:lnTo>
                  <a:pt x="881" y="31"/>
                </a:lnTo>
                <a:lnTo>
                  <a:pt x="900" y="34"/>
                </a:lnTo>
                <a:lnTo>
                  <a:pt x="915" y="34"/>
                </a:lnTo>
                <a:lnTo>
                  <a:pt x="924" y="28"/>
                </a:lnTo>
                <a:lnTo>
                  <a:pt x="931" y="25"/>
                </a:lnTo>
                <a:lnTo>
                  <a:pt x="937" y="16"/>
                </a:lnTo>
                <a:lnTo>
                  <a:pt x="946" y="10"/>
                </a:lnTo>
                <a:lnTo>
                  <a:pt x="955" y="7"/>
                </a:lnTo>
                <a:lnTo>
                  <a:pt x="965" y="3"/>
                </a:lnTo>
                <a:lnTo>
                  <a:pt x="971" y="7"/>
                </a:lnTo>
                <a:lnTo>
                  <a:pt x="980" y="10"/>
                </a:lnTo>
                <a:lnTo>
                  <a:pt x="986" y="16"/>
                </a:lnTo>
                <a:lnTo>
                  <a:pt x="996" y="25"/>
                </a:lnTo>
                <a:lnTo>
                  <a:pt x="1002" y="31"/>
                </a:lnTo>
                <a:lnTo>
                  <a:pt x="1008" y="34"/>
                </a:lnTo>
                <a:lnTo>
                  <a:pt x="1024" y="38"/>
                </a:lnTo>
                <a:lnTo>
                  <a:pt x="1033" y="34"/>
                </a:lnTo>
                <a:lnTo>
                  <a:pt x="1042" y="34"/>
                </a:lnTo>
                <a:lnTo>
                  <a:pt x="1052" y="28"/>
                </a:lnTo>
                <a:lnTo>
                  <a:pt x="1061" y="22"/>
                </a:lnTo>
                <a:lnTo>
                  <a:pt x="1055" y="28"/>
                </a:lnTo>
                <a:lnTo>
                  <a:pt x="1061" y="19"/>
                </a:lnTo>
                <a:lnTo>
                  <a:pt x="1070" y="13"/>
                </a:lnTo>
                <a:lnTo>
                  <a:pt x="1083" y="10"/>
                </a:lnTo>
                <a:lnTo>
                  <a:pt x="1092" y="7"/>
                </a:lnTo>
                <a:lnTo>
                  <a:pt x="1101" y="7"/>
                </a:lnTo>
                <a:lnTo>
                  <a:pt x="1114" y="10"/>
                </a:lnTo>
                <a:lnTo>
                  <a:pt x="1120" y="16"/>
                </a:lnTo>
                <a:lnTo>
                  <a:pt x="1129" y="25"/>
                </a:lnTo>
                <a:lnTo>
                  <a:pt x="1135" y="31"/>
                </a:lnTo>
                <a:lnTo>
                  <a:pt x="1141" y="34"/>
                </a:lnTo>
                <a:lnTo>
                  <a:pt x="1157" y="38"/>
                </a:lnTo>
                <a:lnTo>
                  <a:pt x="1176" y="38"/>
                </a:lnTo>
                <a:lnTo>
                  <a:pt x="1182" y="31"/>
                </a:lnTo>
                <a:lnTo>
                  <a:pt x="1191" y="28"/>
                </a:lnTo>
                <a:lnTo>
                  <a:pt x="1197" y="19"/>
                </a:lnTo>
                <a:lnTo>
                  <a:pt x="1207" y="13"/>
                </a:lnTo>
                <a:lnTo>
                  <a:pt x="1216" y="10"/>
                </a:lnTo>
                <a:lnTo>
                  <a:pt x="1222" y="7"/>
                </a:lnTo>
                <a:lnTo>
                  <a:pt x="1231" y="10"/>
                </a:lnTo>
                <a:lnTo>
                  <a:pt x="1241" y="13"/>
                </a:lnTo>
                <a:lnTo>
                  <a:pt x="1247" y="19"/>
                </a:lnTo>
                <a:lnTo>
                  <a:pt x="1256" y="28"/>
                </a:lnTo>
                <a:lnTo>
                  <a:pt x="1259" y="34"/>
                </a:lnTo>
                <a:lnTo>
                  <a:pt x="1269" y="38"/>
                </a:lnTo>
                <a:lnTo>
                  <a:pt x="1284" y="41"/>
                </a:lnTo>
                <a:lnTo>
                  <a:pt x="1293" y="41"/>
                </a:lnTo>
                <a:lnTo>
                  <a:pt x="1303" y="38"/>
                </a:lnTo>
                <a:lnTo>
                  <a:pt x="1312" y="31"/>
                </a:lnTo>
                <a:lnTo>
                  <a:pt x="1318" y="25"/>
                </a:lnTo>
                <a:lnTo>
                  <a:pt x="1324" y="16"/>
                </a:lnTo>
                <a:lnTo>
                  <a:pt x="1337" y="10"/>
                </a:lnTo>
                <a:lnTo>
                  <a:pt x="1346" y="7"/>
                </a:lnTo>
                <a:lnTo>
                  <a:pt x="1355" y="7"/>
                </a:lnTo>
                <a:lnTo>
                  <a:pt x="1368" y="7"/>
                </a:lnTo>
                <a:lnTo>
                  <a:pt x="1377" y="10"/>
                </a:lnTo>
                <a:lnTo>
                  <a:pt x="1387" y="16"/>
                </a:lnTo>
                <a:lnTo>
                  <a:pt x="1393" y="22"/>
                </a:lnTo>
                <a:lnTo>
                  <a:pt x="1399" y="28"/>
                </a:lnTo>
                <a:lnTo>
                  <a:pt x="1405" y="34"/>
                </a:lnTo>
                <a:lnTo>
                  <a:pt x="1424" y="38"/>
                </a:lnTo>
                <a:lnTo>
                  <a:pt x="1439" y="34"/>
                </a:lnTo>
                <a:lnTo>
                  <a:pt x="1449" y="31"/>
                </a:lnTo>
                <a:lnTo>
                  <a:pt x="1455" y="25"/>
                </a:lnTo>
                <a:lnTo>
                  <a:pt x="1461" y="16"/>
                </a:lnTo>
                <a:lnTo>
                  <a:pt x="1470" y="10"/>
                </a:lnTo>
                <a:lnTo>
                  <a:pt x="1480" y="7"/>
                </a:lnTo>
                <a:lnTo>
                  <a:pt x="1489" y="7"/>
                </a:lnTo>
                <a:lnTo>
                  <a:pt x="1495" y="7"/>
                </a:lnTo>
                <a:lnTo>
                  <a:pt x="1504" y="10"/>
                </a:lnTo>
                <a:lnTo>
                  <a:pt x="1514" y="16"/>
                </a:lnTo>
                <a:lnTo>
                  <a:pt x="1520" y="25"/>
                </a:lnTo>
                <a:lnTo>
                  <a:pt x="1526" y="31"/>
                </a:lnTo>
                <a:lnTo>
                  <a:pt x="1532" y="34"/>
                </a:lnTo>
                <a:lnTo>
                  <a:pt x="1548" y="38"/>
                </a:lnTo>
                <a:lnTo>
                  <a:pt x="1557" y="38"/>
                </a:lnTo>
                <a:lnTo>
                  <a:pt x="1566" y="34"/>
                </a:lnTo>
                <a:lnTo>
                  <a:pt x="1576" y="31"/>
                </a:lnTo>
                <a:lnTo>
                  <a:pt x="1585" y="22"/>
                </a:lnTo>
                <a:lnTo>
                  <a:pt x="1582" y="25"/>
                </a:lnTo>
                <a:lnTo>
                  <a:pt x="1591" y="16"/>
                </a:lnTo>
                <a:lnTo>
                  <a:pt x="1600" y="10"/>
                </a:lnTo>
                <a:lnTo>
                  <a:pt x="1610" y="7"/>
                </a:lnTo>
                <a:lnTo>
                  <a:pt x="1622" y="3"/>
                </a:lnTo>
                <a:lnTo>
                  <a:pt x="1632" y="3"/>
                </a:lnTo>
                <a:lnTo>
                  <a:pt x="1641" y="7"/>
                </a:lnTo>
                <a:lnTo>
                  <a:pt x="1650" y="13"/>
                </a:lnTo>
                <a:lnTo>
                  <a:pt x="1659" y="22"/>
                </a:lnTo>
                <a:lnTo>
                  <a:pt x="1666" y="28"/>
                </a:lnTo>
                <a:lnTo>
                  <a:pt x="1672" y="31"/>
                </a:lnTo>
                <a:lnTo>
                  <a:pt x="1687" y="34"/>
                </a:lnTo>
                <a:lnTo>
                  <a:pt x="1706" y="34"/>
                </a:lnTo>
                <a:lnTo>
                  <a:pt x="1712" y="28"/>
                </a:lnTo>
                <a:lnTo>
                  <a:pt x="1718" y="25"/>
                </a:lnTo>
                <a:lnTo>
                  <a:pt x="1728" y="16"/>
                </a:lnTo>
                <a:lnTo>
                  <a:pt x="1737" y="10"/>
                </a:lnTo>
                <a:lnTo>
                  <a:pt x="1746" y="7"/>
                </a:lnTo>
                <a:lnTo>
                  <a:pt x="1752" y="3"/>
                </a:lnTo>
                <a:lnTo>
                  <a:pt x="1762" y="7"/>
                </a:lnTo>
                <a:lnTo>
                  <a:pt x="1771" y="10"/>
                </a:lnTo>
                <a:lnTo>
                  <a:pt x="1777" y="16"/>
                </a:lnTo>
                <a:lnTo>
                  <a:pt x="1787" y="25"/>
                </a:lnTo>
                <a:lnTo>
                  <a:pt x="1790" y="31"/>
                </a:lnTo>
                <a:lnTo>
                  <a:pt x="1799" y="34"/>
                </a:lnTo>
                <a:lnTo>
                  <a:pt x="1814" y="38"/>
                </a:lnTo>
                <a:lnTo>
                  <a:pt x="1824" y="38"/>
                </a:lnTo>
                <a:lnTo>
                  <a:pt x="1833" y="34"/>
                </a:lnTo>
                <a:lnTo>
                  <a:pt x="1842" y="28"/>
                </a:lnTo>
                <a:lnTo>
                  <a:pt x="1849" y="22"/>
                </a:lnTo>
                <a:lnTo>
                  <a:pt x="1855" y="13"/>
                </a:lnTo>
                <a:lnTo>
                  <a:pt x="1864" y="7"/>
                </a:lnTo>
                <a:lnTo>
                  <a:pt x="1877" y="3"/>
                </a:lnTo>
                <a:lnTo>
                  <a:pt x="1886" y="3"/>
                </a:lnTo>
                <a:lnTo>
                  <a:pt x="1895" y="3"/>
                </a:lnTo>
                <a:lnTo>
                  <a:pt x="1908" y="7"/>
                </a:lnTo>
                <a:lnTo>
                  <a:pt x="1914" y="13"/>
                </a:lnTo>
                <a:lnTo>
                  <a:pt x="1923" y="19"/>
                </a:lnTo>
                <a:lnTo>
                  <a:pt x="1929" y="25"/>
                </a:lnTo>
                <a:lnTo>
                  <a:pt x="1935" y="31"/>
                </a:lnTo>
                <a:lnTo>
                  <a:pt x="1951" y="34"/>
                </a:lnTo>
                <a:lnTo>
                  <a:pt x="1970" y="31"/>
                </a:lnTo>
                <a:lnTo>
                  <a:pt x="1979" y="28"/>
                </a:lnTo>
                <a:lnTo>
                  <a:pt x="1985" y="22"/>
                </a:lnTo>
                <a:lnTo>
                  <a:pt x="1991" y="16"/>
                </a:lnTo>
                <a:lnTo>
                  <a:pt x="2001" y="10"/>
                </a:lnTo>
                <a:lnTo>
                  <a:pt x="2010" y="7"/>
                </a:lnTo>
                <a:lnTo>
                  <a:pt x="2019" y="7"/>
                </a:lnTo>
                <a:lnTo>
                  <a:pt x="2025" y="7"/>
                </a:lnTo>
                <a:lnTo>
                  <a:pt x="2035" y="10"/>
                </a:lnTo>
                <a:lnTo>
                  <a:pt x="2044" y="16"/>
                </a:lnTo>
                <a:lnTo>
                  <a:pt x="2050" y="22"/>
                </a:lnTo>
                <a:lnTo>
                  <a:pt x="2063" y="38"/>
                </a:lnTo>
                <a:lnTo>
                  <a:pt x="2069" y="41"/>
                </a:lnTo>
                <a:lnTo>
                  <a:pt x="2078" y="41"/>
                </a:lnTo>
                <a:lnTo>
                  <a:pt x="2084" y="41"/>
                </a:lnTo>
                <a:lnTo>
                  <a:pt x="2094" y="38"/>
                </a:lnTo>
                <a:lnTo>
                  <a:pt x="2103" y="31"/>
                </a:lnTo>
                <a:lnTo>
                  <a:pt x="2109" y="22"/>
                </a:lnTo>
                <a:lnTo>
                  <a:pt x="2118" y="16"/>
                </a:lnTo>
                <a:lnTo>
                  <a:pt x="2128" y="10"/>
                </a:lnTo>
                <a:lnTo>
                  <a:pt x="2137" y="7"/>
                </a:lnTo>
                <a:lnTo>
                  <a:pt x="2146" y="7"/>
                </a:lnTo>
                <a:lnTo>
                  <a:pt x="2159" y="7"/>
                </a:lnTo>
                <a:lnTo>
                  <a:pt x="2168" y="10"/>
                </a:lnTo>
                <a:lnTo>
                  <a:pt x="2177" y="16"/>
                </a:lnTo>
                <a:lnTo>
                  <a:pt x="2184" y="22"/>
                </a:lnTo>
                <a:lnTo>
                  <a:pt x="2190" y="28"/>
                </a:lnTo>
                <a:lnTo>
                  <a:pt x="2196" y="34"/>
                </a:lnTo>
                <a:lnTo>
                  <a:pt x="2211" y="38"/>
                </a:lnTo>
                <a:lnTo>
                  <a:pt x="2230" y="34"/>
                </a:lnTo>
                <a:lnTo>
                  <a:pt x="2236" y="31"/>
                </a:lnTo>
                <a:lnTo>
                  <a:pt x="2246" y="25"/>
                </a:lnTo>
                <a:lnTo>
                  <a:pt x="2252" y="16"/>
                </a:lnTo>
                <a:lnTo>
                  <a:pt x="2261" y="10"/>
                </a:lnTo>
                <a:lnTo>
                  <a:pt x="2270" y="7"/>
                </a:lnTo>
                <a:lnTo>
                  <a:pt x="2277" y="7"/>
                </a:lnTo>
                <a:lnTo>
                  <a:pt x="2286" y="7"/>
                </a:lnTo>
                <a:lnTo>
                  <a:pt x="2295" y="10"/>
                </a:lnTo>
                <a:lnTo>
                  <a:pt x="2301" y="16"/>
                </a:lnTo>
                <a:lnTo>
                  <a:pt x="2311" y="25"/>
                </a:lnTo>
                <a:lnTo>
                  <a:pt x="2314" y="31"/>
                </a:lnTo>
                <a:lnTo>
                  <a:pt x="2323" y="34"/>
                </a:lnTo>
                <a:lnTo>
                  <a:pt x="2339" y="41"/>
                </a:lnTo>
                <a:lnTo>
                  <a:pt x="2348" y="38"/>
                </a:lnTo>
                <a:lnTo>
                  <a:pt x="2357" y="34"/>
                </a:lnTo>
                <a:lnTo>
                  <a:pt x="2367" y="31"/>
                </a:lnTo>
                <a:lnTo>
                  <a:pt x="2373" y="22"/>
                </a:lnTo>
                <a:lnTo>
                  <a:pt x="2373" y="25"/>
                </a:lnTo>
                <a:lnTo>
                  <a:pt x="2379" y="16"/>
                </a:lnTo>
                <a:lnTo>
                  <a:pt x="2388" y="10"/>
                </a:lnTo>
                <a:lnTo>
                  <a:pt x="2401" y="7"/>
                </a:lnTo>
                <a:lnTo>
                  <a:pt x="2410" y="3"/>
                </a:lnTo>
                <a:lnTo>
                  <a:pt x="2422" y="3"/>
                </a:lnTo>
                <a:lnTo>
                  <a:pt x="2432" y="10"/>
                </a:lnTo>
                <a:lnTo>
                  <a:pt x="2441" y="13"/>
                </a:lnTo>
                <a:lnTo>
                  <a:pt x="2447" y="22"/>
                </a:lnTo>
                <a:lnTo>
                  <a:pt x="2453" y="28"/>
                </a:lnTo>
                <a:lnTo>
                  <a:pt x="2460" y="31"/>
                </a:lnTo>
                <a:lnTo>
                  <a:pt x="2478" y="38"/>
                </a:lnTo>
                <a:lnTo>
                  <a:pt x="2494" y="34"/>
                </a:lnTo>
                <a:lnTo>
                  <a:pt x="2503" y="31"/>
                </a:lnTo>
                <a:lnTo>
                  <a:pt x="2509" y="25"/>
                </a:lnTo>
                <a:lnTo>
                  <a:pt x="2515" y="16"/>
                </a:lnTo>
                <a:lnTo>
                  <a:pt x="2525" y="10"/>
                </a:lnTo>
                <a:lnTo>
                  <a:pt x="2534" y="7"/>
                </a:lnTo>
                <a:lnTo>
                  <a:pt x="2543" y="3"/>
                </a:lnTo>
                <a:lnTo>
                  <a:pt x="2550" y="7"/>
                </a:lnTo>
                <a:lnTo>
                  <a:pt x="2559" y="10"/>
                </a:lnTo>
                <a:lnTo>
                  <a:pt x="2565" y="16"/>
                </a:lnTo>
                <a:lnTo>
                  <a:pt x="2574" y="25"/>
                </a:lnTo>
                <a:lnTo>
                  <a:pt x="2581" y="31"/>
                </a:lnTo>
                <a:lnTo>
                  <a:pt x="2587" y="34"/>
                </a:lnTo>
                <a:lnTo>
                  <a:pt x="2602" y="38"/>
                </a:lnTo>
                <a:lnTo>
                  <a:pt x="2612" y="38"/>
                </a:lnTo>
                <a:lnTo>
                  <a:pt x="2621" y="34"/>
                </a:lnTo>
                <a:lnTo>
                  <a:pt x="2630" y="28"/>
                </a:lnTo>
                <a:lnTo>
                  <a:pt x="2639" y="22"/>
                </a:lnTo>
                <a:lnTo>
                  <a:pt x="2636" y="22"/>
                </a:lnTo>
                <a:lnTo>
                  <a:pt x="2646" y="16"/>
                </a:lnTo>
                <a:lnTo>
                  <a:pt x="2655" y="7"/>
                </a:lnTo>
                <a:lnTo>
                  <a:pt x="2664" y="3"/>
                </a:lnTo>
                <a:lnTo>
                  <a:pt x="2677" y="3"/>
                </a:lnTo>
                <a:lnTo>
                  <a:pt x="2686" y="3"/>
                </a:lnTo>
                <a:lnTo>
                  <a:pt x="2695" y="7"/>
                </a:lnTo>
                <a:lnTo>
                  <a:pt x="2705" y="13"/>
                </a:lnTo>
                <a:lnTo>
                  <a:pt x="2714" y="19"/>
                </a:lnTo>
                <a:lnTo>
                  <a:pt x="2717" y="25"/>
                </a:lnTo>
                <a:lnTo>
                  <a:pt x="2726" y="31"/>
                </a:lnTo>
                <a:lnTo>
                  <a:pt x="2742" y="34"/>
                </a:lnTo>
                <a:lnTo>
                  <a:pt x="2760" y="31"/>
                </a:lnTo>
                <a:lnTo>
                  <a:pt x="2767" y="28"/>
                </a:lnTo>
                <a:lnTo>
                  <a:pt x="2773" y="22"/>
                </a:lnTo>
                <a:lnTo>
                  <a:pt x="2782" y="13"/>
                </a:lnTo>
                <a:lnTo>
                  <a:pt x="2791" y="7"/>
                </a:lnTo>
                <a:lnTo>
                  <a:pt x="2801" y="3"/>
                </a:lnTo>
                <a:lnTo>
                  <a:pt x="2807" y="3"/>
                </a:lnTo>
                <a:lnTo>
                  <a:pt x="2816" y="3"/>
                </a:lnTo>
                <a:lnTo>
                  <a:pt x="2826" y="7"/>
                </a:lnTo>
                <a:lnTo>
                  <a:pt x="2832" y="13"/>
                </a:lnTo>
                <a:lnTo>
                  <a:pt x="2838" y="22"/>
                </a:lnTo>
                <a:lnTo>
                  <a:pt x="2844" y="28"/>
                </a:lnTo>
                <a:lnTo>
                  <a:pt x="2853" y="31"/>
                </a:lnTo>
                <a:lnTo>
                  <a:pt x="2869" y="38"/>
                </a:lnTo>
                <a:lnTo>
                  <a:pt x="2878" y="34"/>
                </a:lnTo>
                <a:lnTo>
                  <a:pt x="2888" y="31"/>
                </a:lnTo>
                <a:lnTo>
                  <a:pt x="2897" y="28"/>
                </a:lnTo>
                <a:lnTo>
                  <a:pt x="2903" y="19"/>
                </a:lnTo>
                <a:lnTo>
                  <a:pt x="2903" y="22"/>
                </a:lnTo>
                <a:lnTo>
                  <a:pt x="2909" y="13"/>
                </a:lnTo>
                <a:lnTo>
                  <a:pt x="2919" y="7"/>
                </a:lnTo>
                <a:lnTo>
                  <a:pt x="2931" y="3"/>
                </a:lnTo>
                <a:lnTo>
                  <a:pt x="2940" y="0"/>
                </a:lnTo>
                <a:lnTo>
                  <a:pt x="2950" y="0"/>
                </a:lnTo>
                <a:lnTo>
                  <a:pt x="2962" y="7"/>
                </a:lnTo>
                <a:lnTo>
                  <a:pt x="2968" y="10"/>
                </a:lnTo>
                <a:lnTo>
                  <a:pt x="2977" y="19"/>
                </a:lnTo>
                <a:lnTo>
                  <a:pt x="2984" y="25"/>
                </a:lnTo>
                <a:lnTo>
                  <a:pt x="2990" y="28"/>
                </a:lnTo>
                <a:lnTo>
                  <a:pt x="3005" y="34"/>
                </a:lnTo>
                <a:lnTo>
                  <a:pt x="3024" y="31"/>
                </a:lnTo>
                <a:lnTo>
                  <a:pt x="3030" y="28"/>
                </a:lnTo>
                <a:lnTo>
                  <a:pt x="3040" y="22"/>
                </a:lnTo>
                <a:lnTo>
                  <a:pt x="3046" y="13"/>
                </a:lnTo>
                <a:lnTo>
                  <a:pt x="3055" y="7"/>
                </a:lnTo>
                <a:lnTo>
                  <a:pt x="3064" y="3"/>
                </a:lnTo>
                <a:lnTo>
                  <a:pt x="3071" y="0"/>
                </a:lnTo>
                <a:lnTo>
                  <a:pt x="3080" y="3"/>
                </a:lnTo>
                <a:lnTo>
                  <a:pt x="3089" y="7"/>
                </a:lnTo>
                <a:lnTo>
                  <a:pt x="3095" y="13"/>
                </a:lnTo>
                <a:lnTo>
                  <a:pt x="3105" y="22"/>
                </a:lnTo>
                <a:lnTo>
                  <a:pt x="3108" y="28"/>
                </a:lnTo>
                <a:lnTo>
                  <a:pt x="3117" y="31"/>
                </a:lnTo>
                <a:lnTo>
                  <a:pt x="3133" y="34"/>
                </a:lnTo>
                <a:lnTo>
                  <a:pt x="3142" y="34"/>
                </a:lnTo>
                <a:lnTo>
                  <a:pt x="3151" y="31"/>
                </a:lnTo>
                <a:lnTo>
                  <a:pt x="3160" y="25"/>
                </a:lnTo>
                <a:lnTo>
                  <a:pt x="3167" y="19"/>
                </a:lnTo>
                <a:lnTo>
                  <a:pt x="3160" y="25"/>
                </a:lnTo>
                <a:lnTo>
                  <a:pt x="3170" y="16"/>
                </a:lnTo>
                <a:lnTo>
                  <a:pt x="3179" y="10"/>
                </a:lnTo>
                <a:lnTo>
                  <a:pt x="3188" y="7"/>
                </a:lnTo>
                <a:lnTo>
                  <a:pt x="3201" y="3"/>
                </a:lnTo>
                <a:lnTo>
                  <a:pt x="3210" y="7"/>
                </a:lnTo>
                <a:lnTo>
                  <a:pt x="3219" y="10"/>
                </a:lnTo>
                <a:lnTo>
                  <a:pt x="3229" y="13"/>
                </a:lnTo>
                <a:lnTo>
                  <a:pt x="3238" y="22"/>
                </a:lnTo>
                <a:lnTo>
                  <a:pt x="3244" y="28"/>
                </a:lnTo>
                <a:lnTo>
                  <a:pt x="3250" y="31"/>
                </a:lnTo>
                <a:lnTo>
                  <a:pt x="3266" y="38"/>
                </a:lnTo>
                <a:lnTo>
                  <a:pt x="3285" y="34"/>
                </a:lnTo>
                <a:lnTo>
                  <a:pt x="3291" y="31"/>
                </a:lnTo>
                <a:lnTo>
                  <a:pt x="3297" y="25"/>
                </a:lnTo>
                <a:lnTo>
                  <a:pt x="3306" y="16"/>
                </a:lnTo>
                <a:lnTo>
                  <a:pt x="3316" y="10"/>
                </a:lnTo>
                <a:lnTo>
                  <a:pt x="3325" y="7"/>
                </a:lnTo>
                <a:lnTo>
                  <a:pt x="3331" y="3"/>
                </a:lnTo>
                <a:lnTo>
                  <a:pt x="3340" y="7"/>
                </a:lnTo>
                <a:lnTo>
                  <a:pt x="3350" y="10"/>
                </a:lnTo>
                <a:lnTo>
                  <a:pt x="3356" y="16"/>
                </a:lnTo>
                <a:lnTo>
                  <a:pt x="3365" y="25"/>
                </a:lnTo>
                <a:lnTo>
                  <a:pt x="3368" y="31"/>
                </a:lnTo>
                <a:lnTo>
                  <a:pt x="3378" y="34"/>
                </a:lnTo>
                <a:lnTo>
                  <a:pt x="3393" y="38"/>
                </a:lnTo>
                <a:lnTo>
                  <a:pt x="3402" y="38"/>
                </a:lnTo>
                <a:lnTo>
                  <a:pt x="3412" y="34"/>
                </a:lnTo>
                <a:lnTo>
                  <a:pt x="3421" y="28"/>
                </a:lnTo>
                <a:lnTo>
                  <a:pt x="3427" y="22"/>
                </a:lnTo>
                <a:lnTo>
                  <a:pt x="3427" y="25"/>
                </a:lnTo>
                <a:lnTo>
                  <a:pt x="3433" y="16"/>
                </a:lnTo>
                <a:lnTo>
                  <a:pt x="3443" y="10"/>
                </a:lnTo>
                <a:lnTo>
                  <a:pt x="3455" y="3"/>
                </a:lnTo>
                <a:lnTo>
                  <a:pt x="3464" y="3"/>
                </a:lnTo>
                <a:lnTo>
                  <a:pt x="3474" y="3"/>
                </a:lnTo>
                <a:lnTo>
                  <a:pt x="3486" y="7"/>
                </a:lnTo>
                <a:lnTo>
                  <a:pt x="3492" y="13"/>
                </a:lnTo>
                <a:lnTo>
                  <a:pt x="3502" y="19"/>
                </a:lnTo>
                <a:lnTo>
                  <a:pt x="3508" y="25"/>
                </a:lnTo>
                <a:lnTo>
                  <a:pt x="3514" y="31"/>
                </a:lnTo>
                <a:lnTo>
                  <a:pt x="3533" y="34"/>
                </a:lnTo>
                <a:lnTo>
                  <a:pt x="3548" y="31"/>
                </a:lnTo>
                <a:lnTo>
                  <a:pt x="3557" y="28"/>
                </a:lnTo>
                <a:lnTo>
                  <a:pt x="3564" y="22"/>
                </a:lnTo>
                <a:lnTo>
                  <a:pt x="3570" y="16"/>
                </a:lnTo>
                <a:lnTo>
                  <a:pt x="3579" y="10"/>
                </a:lnTo>
                <a:lnTo>
                  <a:pt x="3588" y="3"/>
                </a:lnTo>
                <a:lnTo>
                  <a:pt x="3598" y="3"/>
                </a:lnTo>
                <a:lnTo>
                  <a:pt x="3604" y="3"/>
                </a:lnTo>
                <a:lnTo>
                  <a:pt x="3613" y="10"/>
                </a:lnTo>
                <a:lnTo>
                  <a:pt x="3619" y="16"/>
                </a:lnTo>
                <a:lnTo>
                  <a:pt x="3629" y="22"/>
                </a:lnTo>
                <a:lnTo>
                  <a:pt x="3635" y="28"/>
                </a:lnTo>
                <a:lnTo>
                  <a:pt x="3641" y="34"/>
                </a:lnTo>
                <a:lnTo>
                  <a:pt x="3657" y="38"/>
                </a:lnTo>
                <a:lnTo>
                  <a:pt x="3666" y="34"/>
                </a:lnTo>
                <a:lnTo>
                  <a:pt x="3675" y="31"/>
                </a:lnTo>
                <a:lnTo>
                  <a:pt x="3685" y="28"/>
                </a:lnTo>
                <a:lnTo>
                  <a:pt x="3691" y="19"/>
                </a:lnTo>
                <a:lnTo>
                  <a:pt x="3691" y="22"/>
                </a:lnTo>
                <a:lnTo>
                  <a:pt x="3691" y="16"/>
                </a:lnTo>
                <a:lnTo>
                  <a:pt x="3691" y="1259"/>
                </a:lnTo>
                <a:lnTo>
                  <a:pt x="3" y="1259"/>
                </a:lnTo>
                <a:lnTo>
                  <a:pt x="3" y="25"/>
                </a:lnTo>
                <a:lnTo>
                  <a:pt x="0" y="28"/>
                </a:lnTo>
              </a:path>
            </a:pathLst>
          </a:custGeom>
          <a:solidFill>
            <a:srgbClr val="525FAA"/>
          </a:solidFill>
          <a:ln w="12700" cap="rnd" cmpd="sng">
            <a:noFill/>
            <a:prstDash val="solid"/>
            <a:round/>
            <a:headEnd type="none" w="med" len="med"/>
            <a:tailEnd type="none" w="med" len="med"/>
          </a:ln>
          <a:effectLst/>
        </p:spPr>
        <p:txBody>
          <a:bodyPr/>
          <a:lstStyle/>
          <a:p>
            <a:endParaRPr lang="en-GB"/>
          </a:p>
        </p:txBody>
      </p:sp>
      <p:sp>
        <p:nvSpPr>
          <p:cNvPr id="54277" name="Freeform 5"/>
          <p:cNvSpPr>
            <a:spLocks/>
          </p:cNvSpPr>
          <p:nvPr/>
        </p:nvSpPr>
        <p:spPr bwMode="auto">
          <a:xfrm>
            <a:off x="2105025" y="2308225"/>
            <a:ext cx="5367338" cy="3694113"/>
          </a:xfrm>
          <a:custGeom>
            <a:avLst/>
            <a:gdLst/>
            <a:ahLst/>
            <a:cxnLst>
              <a:cxn ang="0">
                <a:pos x="0" y="2326"/>
              </a:cxn>
              <a:cxn ang="0">
                <a:pos x="28" y="2246"/>
              </a:cxn>
              <a:cxn ang="0">
                <a:pos x="127" y="2240"/>
              </a:cxn>
              <a:cxn ang="0">
                <a:pos x="142" y="2122"/>
              </a:cxn>
              <a:cxn ang="0">
                <a:pos x="248" y="2041"/>
              </a:cxn>
              <a:cxn ang="0">
                <a:pos x="316" y="1886"/>
              </a:cxn>
              <a:cxn ang="0">
                <a:pos x="375" y="1737"/>
              </a:cxn>
              <a:cxn ang="0">
                <a:pos x="480" y="1657"/>
              </a:cxn>
              <a:cxn ang="0">
                <a:pos x="564" y="1427"/>
              </a:cxn>
              <a:cxn ang="0">
                <a:pos x="642" y="1408"/>
              </a:cxn>
              <a:cxn ang="0">
                <a:pos x="741" y="987"/>
              </a:cxn>
              <a:cxn ang="0">
                <a:pos x="868" y="931"/>
              </a:cxn>
              <a:cxn ang="0">
                <a:pos x="884" y="745"/>
              </a:cxn>
              <a:cxn ang="0">
                <a:pos x="995" y="633"/>
              </a:cxn>
              <a:cxn ang="0">
                <a:pos x="1101" y="255"/>
              </a:cxn>
              <a:cxn ang="0">
                <a:pos x="1271" y="205"/>
              </a:cxn>
              <a:cxn ang="0">
                <a:pos x="1315" y="81"/>
              </a:cxn>
              <a:cxn ang="0">
                <a:pos x="1640" y="0"/>
              </a:cxn>
              <a:cxn ang="0">
                <a:pos x="1780" y="81"/>
              </a:cxn>
              <a:cxn ang="0">
                <a:pos x="1935" y="124"/>
              </a:cxn>
              <a:cxn ang="0">
                <a:pos x="1994" y="236"/>
              </a:cxn>
              <a:cxn ang="0">
                <a:pos x="2105" y="255"/>
              </a:cxn>
              <a:cxn ang="0">
                <a:pos x="2254" y="410"/>
              </a:cxn>
              <a:cxn ang="0">
                <a:pos x="2298" y="633"/>
              </a:cxn>
              <a:cxn ang="0">
                <a:pos x="2382" y="714"/>
              </a:cxn>
              <a:cxn ang="0">
                <a:pos x="2447" y="850"/>
              </a:cxn>
              <a:cxn ang="0">
                <a:pos x="2502" y="875"/>
              </a:cxn>
              <a:cxn ang="0">
                <a:pos x="2630" y="1179"/>
              </a:cxn>
              <a:cxn ang="0">
                <a:pos x="2713" y="1210"/>
              </a:cxn>
              <a:cxn ang="0">
                <a:pos x="2729" y="1297"/>
              </a:cxn>
              <a:cxn ang="0">
                <a:pos x="2841" y="1427"/>
              </a:cxn>
              <a:cxn ang="0">
                <a:pos x="2868" y="1594"/>
              </a:cxn>
              <a:cxn ang="0">
                <a:pos x="2955" y="1632"/>
              </a:cxn>
              <a:cxn ang="0">
                <a:pos x="3005" y="1762"/>
              </a:cxn>
              <a:cxn ang="0">
                <a:pos x="3067" y="1874"/>
              </a:cxn>
              <a:cxn ang="0">
                <a:pos x="3095" y="2010"/>
              </a:cxn>
              <a:cxn ang="0">
                <a:pos x="3216" y="2016"/>
              </a:cxn>
              <a:cxn ang="0">
                <a:pos x="3380" y="2326"/>
              </a:cxn>
            </a:cxnLst>
            <a:rect l="0" t="0" r="r" b="b"/>
            <a:pathLst>
              <a:path w="3381" h="2327">
                <a:moveTo>
                  <a:pt x="0" y="2326"/>
                </a:moveTo>
                <a:lnTo>
                  <a:pt x="28" y="2246"/>
                </a:lnTo>
                <a:lnTo>
                  <a:pt x="127" y="2240"/>
                </a:lnTo>
                <a:lnTo>
                  <a:pt x="142" y="2122"/>
                </a:lnTo>
                <a:lnTo>
                  <a:pt x="248" y="2041"/>
                </a:lnTo>
                <a:lnTo>
                  <a:pt x="316" y="1886"/>
                </a:lnTo>
                <a:lnTo>
                  <a:pt x="375" y="1737"/>
                </a:lnTo>
                <a:lnTo>
                  <a:pt x="480" y="1657"/>
                </a:lnTo>
                <a:lnTo>
                  <a:pt x="564" y="1427"/>
                </a:lnTo>
                <a:lnTo>
                  <a:pt x="642" y="1408"/>
                </a:lnTo>
                <a:lnTo>
                  <a:pt x="741" y="987"/>
                </a:lnTo>
                <a:lnTo>
                  <a:pt x="868" y="931"/>
                </a:lnTo>
                <a:lnTo>
                  <a:pt x="884" y="745"/>
                </a:lnTo>
                <a:lnTo>
                  <a:pt x="995" y="633"/>
                </a:lnTo>
                <a:lnTo>
                  <a:pt x="1101" y="255"/>
                </a:lnTo>
                <a:lnTo>
                  <a:pt x="1271" y="205"/>
                </a:lnTo>
                <a:lnTo>
                  <a:pt x="1315" y="81"/>
                </a:lnTo>
                <a:lnTo>
                  <a:pt x="1640" y="0"/>
                </a:lnTo>
                <a:lnTo>
                  <a:pt x="1780" y="81"/>
                </a:lnTo>
                <a:lnTo>
                  <a:pt x="1935" y="124"/>
                </a:lnTo>
                <a:lnTo>
                  <a:pt x="1994" y="236"/>
                </a:lnTo>
                <a:lnTo>
                  <a:pt x="2105" y="255"/>
                </a:lnTo>
                <a:lnTo>
                  <a:pt x="2254" y="410"/>
                </a:lnTo>
                <a:lnTo>
                  <a:pt x="2298" y="633"/>
                </a:lnTo>
                <a:lnTo>
                  <a:pt x="2382" y="714"/>
                </a:lnTo>
                <a:lnTo>
                  <a:pt x="2447" y="850"/>
                </a:lnTo>
                <a:lnTo>
                  <a:pt x="2502" y="875"/>
                </a:lnTo>
                <a:lnTo>
                  <a:pt x="2630" y="1179"/>
                </a:lnTo>
                <a:lnTo>
                  <a:pt x="2713" y="1210"/>
                </a:lnTo>
                <a:lnTo>
                  <a:pt x="2729" y="1297"/>
                </a:lnTo>
                <a:lnTo>
                  <a:pt x="2841" y="1427"/>
                </a:lnTo>
                <a:lnTo>
                  <a:pt x="2868" y="1594"/>
                </a:lnTo>
                <a:lnTo>
                  <a:pt x="2955" y="1632"/>
                </a:lnTo>
                <a:lnTo>
                  <a:pt x="3005" y="1762"/>
                </a:lnTo>
                <a:lnTo>
                  <a:pt x="3067" y="1874"/>
                </a:lnTo>
                <a:lnTo>
                  <a:pt x="3095" y="2010"/>
                </a:lnTo>
                <a:lnTo>
                  <a:pt x="3216" y="2016"/>
                </a:lnTo>
                <a:lnTo>
                  <a:pt x="3380" y="2326"/>
                </a:lnTo>
              </a:path>
            </a:pathLst>
          </a:custGeom>
          <a:noFill/>
          <a:ln w="25400" cap="rnd" cmpd="sng">
            <a:solidFill>
              <a:srgbClr val="FFFFFF"/>
            </a:solidFill>
            <a:prstDash val="solid"/>
            <a:round/>
            <a:headEnd type="none" w="med" len="med"/>
            <a:tailEnd type="none" w="med" len="med"/>
          </a:ln>
          <a:effectLst/>
        </p:spPr>
        <p:txBody>
          <a:bodyPr/>
          <a:lstStyle/>
          <a:p>
            <a:endParaRPr lang="en-GB"/>
          </a:p>
        </p:txBody>
      </p:sp>
      <p:sp>
        <p:nvSpPr>
          <p:cNvPr id="54278" name="Freeform 6"/>
          <p:cNvSpPr>
            <a:spLocks/>
          </p:cNvSpPr>
          <p:nvPr/>
        </p:nvSpPr>
        <p:spPr bwMode="auto">
          <a:xfrm>
            <a:off x="5092700" y="2801938"/>
            <a:ext cx="538163" cy="674687"/>
          </a:xfrm>
          <a:custGeom>
            <a:avLst/>
            <a:gdLst/>
            <a:ahLst/>
            <a:cxnLst>
              <a:cxn ang="0">
                <a:pos x="227" y="424"/>
              </a:cxn>
              <a:cxn ang="0">
                <a:pos x="168" y="381"/>
              </a:cxn>
              <a:cxn ang="0">
                <a:pos x="149" y="328"/>
              </a:cxn>
              <a:cxn ang="0">
                <a:pos x="84" y="204"/>
              </a:cxn>
              <a:cxn ang="0">
                <a:pos x="0" y="269"/>
              </a:cxn>
              <a:cxn ang="0">
                <a:pos x="3" y="142"/>
              </a:cxn>
              <a:cxn ang="0">
                <a:pos x="47" y="71"/>
              </a:cxn>
              <a:cxn ang="0">
                <a:pos x="180" y="0"/>
              </a:cxn>
              <a:cxn ang="0">
                <a:pos x="338" y="155"/>
              </a:cxn>
              <a:cxn ang="0">
                <a:pos x="273" y="142"/>
              </a:cxn>
              <a:cxn ang="0">
                <a:pos x="227" y="424"/>
              </a:cxn>
            </a:cxnLst>
            <a:rect l="0" t="0" r="r" b="b"/>
            <a:pathLst>
              <a:path w="339" h="425">
                <a:moveTo>
                  <a:pt x="227" y="424"/>
                </a:moveTo>
                <a:lnTo>
                  <a:pt x="168" y="381"/>
                </a:lnTo>
                <a:lnTo>
                  <a:pt x="149" y="328"/>
                </a:lnTo>
                <a:lnTo>
                  <a:pt x="84" y="204"/>
                </a:lnTo>
                <a:lnTo>
                  <a:pt x="0" y="269"/>
                </a:lnTo>
                <a:lnTo>
                  <a:pt x="3" y="142"/>
                </a:lnTo>
                <a:lnTo>
                  <a:pt x="47" y="71"/>
                </a:lnTo>
                <a:lnTo>
                  <a:pt x="180" y="0"/>
                </a:lnTo>
                <a:lnTo>
                  <a:pt x="338" y="155"/>
                </a:lnTo>
                <a:lnTo>
                  <a:pt x="273" y="142"/>
                </a:lnTo>
                <a:lnTo>
                  <a:pt x="227" y="424"/>
                </a:lnTo>
              </a:path>
            </a:pathLst>
          </a:custGeom>
          <a:solidFill>
            <a:srgbClr val="FFFFFF"/>
          </a:solidFill>
          <a:ln w="12700" cap="rnd" cmpd="sng">
            <a:noFill/>
            <a:prstDash val="solid"/>
            <a:round/>
            <a:headEnd type="none" w="med" len="med"/>
            <a:tailEnd type="none" w="med" len="med"/>
          </a:ln>
          <a:effectLst/>
        </p:spPr>
        <p:txBody>
          <a:bodyPr/>
          <a:lstStyle/>
          <a:p>
            <a:endParaRPr lang="en-GB"/>
          </a:p>
        </p:txBody>
      </p:sp>
      <p:sp>
        <p:nvSpPr>
          <p:cNvPr id="54279" name="Freeform 7"/>
          <p:cNvSpPr>
            <a:spLocks/>
          </p:cNvSpPr>
          <p:nvPr/>
        </p:nvSpPr>
        <p:spPr bwMode="auto">
          <a:xfrm>
            <a:off x="4591050" y="2382838"/>
            <a:ext cx="547688" cy="896937"/>
          </a:xfrm>
          <a:custGeom>
            <a:avLst/>
            <a:gdLst/>
            <a:ahLst/>
            <a:cxnLst>
              <a:cxn ang="0">
                <a:pos x="167" y="564"/>
              </a:cxn>
              <a:cxn ang="0">
                <a:pos x="164" y="167"/>
              </a:cxn>
              <a:cxn ang="0">
                <a:pos x="344" y="108"/>
              </a:cxn>
              <a:cxn ang="0">
                <a:pos x="205" y="71"/>
              </a:cxn>
              <a:cxn ang="0">
                <a:pos x="84" y="0"/>
              </a:cxn>
              <a:cxn ang="0">
                <a:pos x="0" y="15"/>
              </a:cxn>
              <a:cxn ang="0">
                <a:pos x="15" y="59"/>
              </a:cxn>
              <a:cxn ang="0">
                <a:pos x="6" y="322"/>
              </a:cxn>
              <a:cxn ang="0">
                <a:pos x="167" y="564"/>
              </a:cxn>
            </a:cxnLst>
            <a:rect l="0" t="0" r="r" b="b"/>
            <a:pathLst>
              <a:path w="345" h="565">
                <a:moveTo>
                  <a:pt x="167" y="564"/>
                </a:moveTo>
                <a:lnTo>
                  <a:pt x="164" y="167"/>
                </a:lnTo>
                <a:lnTo>
                  <a:pt x="344" y="108"/>
                </a:lnTo>
                <a:lnTo>
                  <a:pt x="205" y="71"/>
                </a:lnTo>
                <a:lnTo>
                  <a:pt x="84" y="0"/>
                </a:lnTo>
                <a:lnTo>
                  <a:pt x="0" y="15"/>
                </a:lnTo>
                <a:lnTo>
                  <a:pt x="15" y="59"/>
                </a:lnTo>
                <a:lnTo>
                  <a:pt x="6" y="322"/>
                </a:lnTo>
                <a:lnTo>
                  <a:pt x="167" y="564"/>
                </a:lnTo>
              </a:path>
            </a:pathLst>
          </a:custGeom>
          <a:solidFill>
            <a:srgbClr val="FFFFFF"/>
          </a:solidFill>
          <a:ln w="12700" cap="rnd" cmpd="sng">
            <a:noFill/>
            <a:prstDash val="solid"/>
            <a:round/>
            <a:headEnd type="none" w="med" len="med"/>
            <a:tailEnd type="none" w="med" len="med"/>
          </a:ln>
          <a:effectLst/>
        </p:spPr>
        <p:txBody>
          <a:bodyPr/>
          <a:lstStyle/>
          <a:p>
            <a:endParaRPr lang="en-GB"/>
          </a:p>
        </p:txBody>
      </p:sp>
      <p:sp>
        <p:nvSpPr>
          <p:cNvPr id="54280" name="Freeform 8"/>
          <p:cNvSpPr>
            <a:spLocks/>
          </p:cNvSpPr>
          <p:nvPr/>
        </p:nvSpPr>
        <p:spPr bwMode="auto">
          <a:xfrm>
            <a:off x="3867150" y="2490788"/>
            <a:ext cx="519113" cy="725487"/>
          </a:xfrm>
          <a:custGeom>
            <a:avLst/>
            <a:gdLst/>
            <a:ahLst/>
            <a:cxnLst>
              <a:cxn ang="0">
                <a:pos x="264" y="0"/>
              </a:cxn>
              <a:cxn ang="0">
                <a:pos x="307" y="121"/>
              </a:cxn>
              <a:cxn ang="0">
                <a:pos x="326" y="168"/>
              </a:cxn>
              <a:cxn ang="0">
                <a:pos x="226" y="273"/>
              </a:cxn>
              <a:cxn ang="0">
                <a:pos x="152" y="320"/>
              </a:cxn>
              <a:cxn ang="0">
                <a:pos x="152" y="354"/>
              </a:cxn>
              <a:cxn ang="0">
                <a:pos x="87" y="400"/>
              </a:cxn>
              <a:cxn ang="0">
                <a:pos x="84" y="434"/>
              </a:cxn>
              <a:cxn ang="0">
                <a:pos x="0" y="456"/>
              </a:cxn>
              <a:cxn ang="0">
                <a:pos x="22" y="351"/>
              </a:cxn>
              <a:cxn ang="0">
                <a:pos x="84" y="158"/>
              </a:cxn>
              <a:cxn ang="0">
                <a:pos x="217" y="106"/>
              </a:cxn>
              <a:cxn ang="0">
                <a:pos x="264" y="0"/>
              </a:cxn>
            </a:cxnLst>
            <a:rect l="0" t="0" r="r" b="b"/>
            <a:pathLst>
              <a:path w="327" h="457">
                <a:moveTo>
                  <a:pt x="264" y="0"/>
                </a:moveTo>
                <a:lnTo>
                  <a:pt x="307" y="121"/>
                </a:lnTo>
                <a:lnTo>
                  <a:pt x="326" y="168"/>
                </a:lnTo>
                <a:lnTo>
                  <a:pt x="226" y="273"/>
                </a:lnTo>
                <a:lnTo>
                  <a:pt x="152" y="320"/>
                </a:lnTo>
                <a:lnTo>
                  <a:pt x="152" y="354"/>
                </a:lnTo>
                <a:lnTo>
                  <a:pt x="87" y="400"/>
                </a:lnTo>
                <a:lnTo>
                  <a:pt x="84" y="434"/>
                </a:lnTo>
                <a:lnTo>
                  <a:pt x="0" y="456"/>
                </a:lnTo>
                <a:lnTo>
                  <a:pt x="22" y="351"/>
                </a:lnTo>
                <a:lnTo>
                  <a:pt x="84" y="158"/>
                </a:lnTo>
                <a:lnTo>
                  <a:pt x="217" y="106"/>
                </a:lnTo>
                <a:lnTo>
                  <a:pt x="264" y="0"/>
                </a:lnTo>
              </a:path>
            </a:pathLst>
          </a:custGeom>
          <a:solidFill>
            <a:srgbClr val="FFFFFF"/>
          </a:solidFill>
          <a:ln w="12700" cap="rnd" cmpd="sng">
            <a:noFill/>
            <a:prstDash val="solid"/>
            <a:round/>
            <a:headEnd type="none" w="med" len="med"/>
            <a:tailEnd type="none" w="med" len="med"/>
          </a:ln>
          <a:effectLst/>
        </p:spPr>
        <p:txBody>
          <a:bodyPr/>
          <a:lstStyle/>
          <a:p>
            <a:endParaRPr lang="en-GB"/>
          </a:p>
        </p:txBody>
      </p:sp>
      <p:sp>
        <p:nvSpPr>
          <p:cNvPr id="54281" name="Freeform 9"/>
          <p:cNvSpPr>
            <a:spLocks/>
          </p:cNvSpPr>
          <p:nvPr/>
        </p:nvSpPr>
        <p:spPr bwMode="auto">
          <a:xfrm>
            <a:off x="4202113" y="3003550"/>
            <a:ext cx="493712" cy="730250"/>
          </a:xfrm>
          <a:custGeom>
            <a:avLst/>
            <a:gdLst/>
            <a:ahLst/>
            <a:cxnLst>
              <a:cxn ang="0">
                <a:pos x="149" y="0"/>
              </a:cxn>
              <a:cxn ang="0">
                <a:pos x="46" y="152"/>
              </a:cxn>
              <a:cxn ang="0">
                <a:pos x="0" y="276"/>
              </a:cxn>
              <a:cxn ang="0">
                <a:pos x="31" y="304"/>
              </a:cxn>
              <a:cxn ang="0">
                <a:pos x="102" y="257"/>
              </a:cxn>
              <a:cxn ang="0">
                <a:pos x="152" y="170"/>
              </a:cxn>
              <a:cxn ang="0">
                <a:pos x="201" y="270"/>
              </a:cxn>
              <a:cxn ang="0">
                <a:pos x="310" y="459"/>
              </a:cxn>
              <a:cxn ang="0">
                <a:pos x="248" y="273"/>
              </a:cxn>
              <a:cxn ang="0">
                <a:pos x="217" y="149"/>
              </a:cxn>
              <a:cxn ang="0">
                <a:pos x="149" y="0"/>
              </a:cxn>
            </a:cxnLst>
            <a:rect l="0" t="0" r="r" b="b"/>
            <a:pathLst>
              <a:path w="311" h="460">
                <a:moveTo>
                  <a:pt x="149" y="0"/>
                </a:moveTo>
                <a:lnTo>
                  <a:pt x="46" y="152"/>
                </a:lnTo>
                <a:lnTo>
                  <a:pt x="0" y="276"/>
                </a:lnTo>
                <a:lnTo>
                  <a:pt x="31" y="304"/>
                </a:lnTo>
                <a:lnTo>
                  <a:pt x="102" y="257"/>
                </a:lnTo>
                <a:lnTo>
                  <a:pt x="152" y="170"/>
                </a:lnTo>
                <a:lnTo>
                  <a:pt x="201" y="270"/>
                </a:lnTo>
                <a:lnTo>
                  <a:pt x="310" y="459"/>
                </a:lnTo>
                <a:lnTo>
                  <a:pt x="248" y="273"/>
                </a:lnTo>
                <a:lnTo>
                  <a:pt x="217" y="149"/>
                </a:lnTo>
                <a:lnTo>
                  <a:pt x="149" y="0"/>
                </a:lnTo>
              </a:path>
            </a:pathLst>
          </a:custGeom>
          <a:solidFill>
            <a:srgbClr val="FFFFFF"/>
          </a:solidFill>
          <a:ln w="12700" cap="rnd" cmpd="sng">
            <a:noFill/>
            <a:prstDash val="solid"/>
            <a:round/>
            <a:headEnd type="none" w="med" len="med"/>
            <a:tailEnd type="none" w="med" len="med"/>
          </a:ln>
          <a:effectLst/>
        </p:spPr>
        <p:txBody>
          <a:bodyPr/>
          <a:lstStyle/>
          <a:p>
            <a:endParaRPr lang="en-GB"/>
          </a:p>
        </p:txBody>
      </p:sp>
      <p:sp>
        <p:nvSpPr>
          <p:cNvPr id="54282" name="Rectangle 10"/>
          <p:cNvSpPr>
            <a:spLocks noChangeArrowheads="1"/>
          </p:cNvSpPr>
          <p:nvPr/>
        </p:nvSpPr>
        <p:spPr bwMode="auto">
          <a:xfrm>
            <a:off x="2124075" y="2949575"/>
            <a:ext cx="887413" cy="182563"/>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000000"/>
                </a:solidFill>
                <a:latin typeface="Arial" pitchFamily="34" charset="0"/>
              </a:rPr>
              <a:t>Artefacts of </a:t>
            </a:r>
          </a:p>
        </p:txBody>
      </p:sp>
      <p:sp>
        <p:nvSpPr>
          <p:cNvPr id="54283" name="Rectangle 11"/>
          <p:cNvSpPr>
            <a:spLocks noChangeArrowheads="1"/>
          </p:cNvSpPr>
          <p:nvPr/>
        </p:nvSpPr>
        <p:spPr bwMode="auto">
          <a:xfrm>
            <a:off x="2055813" y="3135313"/>
            <a:ext cx="1060450" cy="182562"/>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000000"/>
                </a:solidFill>
                <a:latin typeface="Arial" pitchFamily="34" charset="0"/>
              </a:rPr>
              <a:t>Organizational</a:t>
            </a:r>
          </a:p>
        </p:txBody>
      </p:sp>
      <p:sp>
        <p:nvSpPr>
          <p:cNvPr id="54284" name="Rectangle 12"/>
          <p:cNvSpPr>
            <a:spLocks noChangeArrowheads="1"/>
          </p:cNvSpPr>
          <p:nvPr/>
        </p:nvSpPr>
        <p:spPr bwMode="auto">
          <a:xfrm>
            <a:off x="2325688" y="3322638"/>
            <a:ext cx="533400" cy="182562"/>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000000"/>
                </a:solidFill>
                <a:latin typeface="Arial" pitchFamily="34" charset="0"/>
              </a:rPr>
              <a:t>Culture</a:t>
            </a:r>
          </a:p>
        </p:txBody>
      </p:sp>
      <p:sp>
        <p:nvSpPr>
          <p:cNvPr id="54285" name="Rectangle 13"/>
          <p:cNvSpPr>
            <a:spLocks noChangeArrowheads="1"/>
          </p:cNvSpPr>
          <p:nvPr/>
        </p:nvSpPr>
        <p:spPr bwMode="auto">
          <a:xfrm>
            <a:off x="4059238" y="2889250"/>
            <a:ext cx="1252537" cy="182563"/>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000000"/>
                </a:solidFill>
                <a:latin typeface="Arial" pitchFamily="34" charset="0"/>
              </a:rPr>
              <a:t>Material Symbols</a:t>
            </a:r>
          </a:p>
        </p:txBody>
      </p:sp>
      <p:sp>
        <p:nvSpPr>
          <p:cNvPr id="54286" name="Rectangle 14"/>
          <p:cNvSpPr>
            <a:spLocks noChangeArrowheads="1"/>
          </p:cNvSpPr>
          <p:nvPr/>
        </p:nvSpPr>
        <p:spPr bwMode="auto">
          <a:xfrm>
            <a:off x="4349750" y="3097213"/>
            <a:ext cx="720725" cy="182562"/>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000000"/>
                </a:solidFill>
                <a:latin typeface="Arial" pitchFamily="34" charset="0"/>
              </a:rPr>
              <a:t>Language</a:t>
            </a:r>
          </a:p>
        </p:txBody>
      </p:sp>
      <p:sp>
        <p:nvSpPr>
          <p:cNvPr id="54287" name="Rectangle 15"/>
          <p:cNvSpPr>
            <a:spLocks noChangeArrowheads="1"/>
          </p:cNvSpPr>
          <p:nvPr/>
        </p:nvSpPr>
        <p:spPr bwMode="auto">
          <a:xfrm>
            <a:off x="4457700" y="3303588"/>
            <a:ext cx="508000" cy="182562"/>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000000"/>
                </a:solidFill>
                <a:latin typeface="Arial" pitchFamily="34" charset="0"/>
              </a:rPr>
              <a:t>Rituals</a:t>
            </a:r>
          </a:p>
        </p:txBody>
      </p:sp>
      <p:sp>
        <p:nvSpPr>
          <p:cNvPr id="54288" name="Rectangle 16"/>
          <p:cNvSpPr>
            <a:spLocks noChangeArrowheads="1"/>
          </p:cNvSpPr>
          <p:nvPr/>
        </p:nvSpPr>
        <p:spPr bwMode="auto">
          <a:xfrm>
            <a:off x="4457700" y="3509963"/>
            <a:ext cx="515938" cy="182562"/>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000000"/>
                </a:solidFill>
                <a:latin typeface="Arial" pitchFamily="34" charset="0"/>
              </a:rPr>
              <a:t>Stories</a:t>
            </a:r>
          </a:p>
        </p:txBody>
      </p:sp>
      <p:sp>
        <p:nvSpPr>
          <p:cNvPr id="54289" name="Rectangle 17"/>
          <p:cNvSpPr>
            <a:spLocks noChangeArrowheads="1"/>
          </p:cNvSpPr>
          <p:nvPr/>
        </p:nvSpPr>
        <p:spPr bwMode="auto">
          <a:xfrm>
            <a:off x="1936750" y="4243388"/>
            <a:ext cx="1103313" cy="182562"/>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FFFFFF"/>
                </a:solidFill>
                <a:latin typeface="Arial" pitchFamily="34" charset="0"/>
              </a:rPr>
              <a:t>Organizational </a:t>
            </a:r>
          </a:p>
        </p:txBody>
      </p:sp>
      <p:sp>
        <p:nvSpPr>
          <p:cNvPr id="54290" name="Rectangle 18"/>
          <p:cNvSpPr>
            <a:spLocks noChangeArrowheads="1"/>
          </p:cNvSpPr>
          <p:nvPr/>
        </p:nvSpPr>
        <p:spPr bwMode="auto">
          <a:xfrm>
            <a:off x="2257425" y="4430713"/>
            <a:ext cx="533400" cy="182562"/>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FFFFFF"/>
                </a:solidFill>
                <a:latin typeface="Arial" pitchFamily="34" charset="0"/>
              </a:rPr>
              <a:t>Culture</a:t>
            </a:r>
          </a:p>
        </p:txBody>
      </p:sp>
      <p:sp>
        <p:nvSpPr>
          <p:cNvPr id="54291" name="Rectangle 19"/>
          <p:cNvSpPr>
            <a:spLocks noChangeArrowheads="1"/>
          </p:cNvSpPr>
          <p:nvPr/>
        </p:nvSpPr>
        <p:spPr bwMode="auto">
          <a:xfrm>
            <a:off x="4581525" y="4233863"/>
            <a:ext cx="498475" cy="182562"/>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FFFFFF"/>
                </a:solidFill>
                <a:latin typeface="Arial" pitchFamily="34" charset="0"/>
              </a:rPr>
              <a:t>Beliefs</a:t>
            </a:r>
          </a:p>
        </p:txBody>
      </p:sp>
      <p:sp>
        <p:nvSpPr>
          <p:cNvPr id="54292" name="Rectangle 20"/>
          <p:cNvSpPr>
            <a:spLocks noChangeArrowheads="1"/>
          </p:cNvSpPr>
          <p:nvPr/>
        </p:nvSpPr>
        <p:spPr bwMode="auto">
          <a:xfrm>
            <a:off x="4586288" y="4440238"/>
            <a:ext cx="490537" cy="182562"/>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FFFFFF"/>
                </a:solidFill>
                <a:latin typeface="Arial" pitchFamily="34" charset="0"/>
              </a:rPr>
              <a:t>Values</a:t>
            </a:r>
          </a:p>
        </p:txBody>
      </p:sp>
      <p:sp>
        <p:nvSpPr>
          <p:cNvPr id="54293" name="Rectangle 21"/>
          <p:cNvSpPr>
            <a:spLocks noChangeArrowheads="1"/>
          </p:cNvSpPr>
          <p:nvPr/>
        </p:nvSpPr>
        <p:spPr bwMode="auto">
          <a:xfrm>
            <a:off x="4359275" y="4646613"/>
            <a:ext cx="965200" cy="182562"/>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FFFFFF"/>
                </a:solidFill>
                <a:latin typeface="Arial" pitchFamily="34" charset="0"/>
              </a:rPr>
              <a:t>Assumptions</a:t>
            </a: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050"/>
          <p:cNvSpPr>
            <a:spLocks noGrp="1" noChangeArrowheads="1"/>
          </p:cNvSpPr>
          <p:nvPr>
            <p:ph type="title"/>
          </p:nvPr>
        </p:nvSpPr>
        <p:spPr/>
        <p:txBody>
          <a:bodyPr/>
          <a:lstStyle/>
          <a:p>
            <a:pPr algn="l"/>
            <a:r>
              <a:rPr lang="en-GB" b="1">
                <a:latin typeface="Tahoma" pitchFamily="34" charset="0"/>
              </a:rPr>
              <a:t>What is Culture?</a:t>
            </a:r>
          </a:p>
        </p:txBody>
      </p:sp>
      <p:sp>
        <p:nvSpPr>
          <p:cNvPr id="108547" name="Rectangle 2051"/>
          <p:cNvSpPr>
            <a:spLocks noGrp="1" noChangeArrowheads="1"/>
          </p:cNvSpPr>
          <p:nvPr>
            <p:ph type="body" idx="1"/>
          </p:nvPr>
        </p:nvSpPr>
        <p:spPr/>
        <p:txBody>
          <a:bodyPr/>
          <a:lstStyle/>
          <a:p>
            <a:pPr>
              <a:lnSpc>
                <a:spcPct val="90000"/>
              </a:lnSpc>
            </a:pPr>
            <a:r>
              <a:rPr lang="en-GB" sz="2800">
                <a:latin typeface="Tahoma" pitchFamily="34" charset="0"/>
              </a:rPr>
              <a:t>Organisational culture is simply how colleagues are expected to think and behave i.e. the way we do things around here </a:t>
            </a:r>
          </a:p>
          <a:p>
            <a:pPr>
              <a:lnSpc>
                <a:spcPct val="90000"/>
              </a:lnSpc>
            </a:pPr>
            <a:r>
              <a:rPr lang="en-GB" sz="2800">
                <a:latin typeface="Tahoma" pitchFamily="34" charset="0"/>
              </a:rPr>
              <a:t>Within an organisation that means: - </a:t>
            </a:r>
          </a:p>
          <a:p>
            <a:pPr lvl="1">
              <a:lnSpc>
                <a:spcPct val="90000"/>
              </a:lnSpc>
            </a:pPr>
            <a:r>
              <a:rPr lang="en-GB" sz="2400">
                <a:latin typeface="Tahoma" pitchFamily="34" charset="0"/>
              </a:rPr>
              <a:t>How we communicate</a:t>
            </a:r>
          </a:p>
          <a:p>
            <a:pPr lvl="1">
              <a:lnSpc>
                <a:spcPct val="90000"/>
              </a:lnSpc>
            </a:pPr>
            <a:r>
              <a:rPr lang="en-GB" sz="2400">
                <a:latin typeface="Tahoma" pitchFamily="34" charset="0"/>
              </a:rPr>
              <a:t>How we work as a team</a:t>
            </a:r>
          </a:p>
          <a:p>
            <a:pPr lvl="1">
              <a:lnSpc>
                <a:spcPct val="90000"/>
              </a:lnSpc>
            </a:pPr>
            <a:r>
              <a:rPr lang="en-GB" sz="2400">
                <a:latin typeface="Tahoma" pitchFamily="34" charset="0"/>
              </a:rPr>
              <a:t>How we approach our tasks</a:t>
            </a:r>
          </a:p>
          <a:p>
            <a:pPr lvl="1">
              <a:lnSpc>
                <a:spcPct val="90000"/>
              </a:lnSpc>
            </a:pPr>
            <a:r>
              <a:rPr lang="en-GB" sz="2400">
                <a:latin typeface="Tahoma" pitchFamily="34" charset="0"/>
              </a:rPr>
              <a:t>How we treat our customers, both internally and externally</a:t>
            </a:r>
          </a:p>
          <a:p>
            <a:pPr lvl="1">
              <a:lnSpc>
                <a:spcPct val="90000"/>
              </a:lnSpc>
            </a:pPr>
            <a:r>
              <a:rPr lang="en-GB" sz="2400">
                <a:latin typeface="Tahoma" pitchFamily="34" charset="0"/>
              </a:rPr>
              <a:t>How you feel valued as an employee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noFill/>
          <a:ln/>
        </p:spPr>
        <p:txBody>
          <a:bodyPr lIns="90488" tIns="44450" rIns="90488" bIns="44450"/>
          <a:lstStyle/>
          <a:p>
            <a:r>
              <a:rPr lang="en-GB" sz="3200">
                <a:latin typeface="Arial" pitchFamily="34" charset="0"/>
              </a:rPr>
              <a:t>Characteristics of Organizational Culture</a:t>
            </a:r>
          </a:p>
        </p:txBody>
      </p:sp>
      <p:sp>
        <p:nvSpPr>
          <p:cNvPr id="56323" name="Rectangle 3"/>
          <p:cNvSpPr>
            <a:spLocks noGrp="1" noChangeArrowheads="1"/>
          </p:cNvSpPr>
          <p:nvPr>
            <p:ph type="body" idx="1"/>
          </p:nvPr>
        </p:nvSpPr>
        <p:spPr>
          <a:xfrm>
            <a:off x="684213" y="1700213"/>
            <a:ext cx="7772400" cy="4114800"/>
          </a:xfrm>
          <a:noFill/>
          <a:ln/>
        </p:spPr>
        <p:txBody>
          <a:bodyPr lIns="90488" tIns="44450" rIns="90488" bIns="44450"/>
          <a:lstStyle/>
          <a:p>
            <a:pPr>
              <a:lnSpc>
                <a:spcPct val="80000"/>
              </a:lnSpc>
            </a:pPr>
            <a:r>
              <a:rPr lang="en-GB" sz="2400">
                <a:latin typeface="Arial" pitchFamily="34" charset="0"/>
              </a:rPr>
              <a:t>Innovation and risk-taking</a:t>
            </a:r>
          </a:p>
          <a:p>
            <a:pPr lvl="1">
              <a:lnSpc>
                <a:spcPct val="80000"/>
              </a:lnSpc>
            </a:pPr>
            <a:r>
              <a:rPr lang="en-GB" sz="2000">
                <a:latin typeface="Arial" pitchFamily="34" charset="0"/>
              </a:rPr>
              <a:t>The degree to which employees are encouraged to be innovative and take risks.</a:t>
            </a:r>
          </a:p>
          <a:p>
            <a:pPr>
              <a:lnSpc>
                <a:spcPct val="80000"/>
              </a:lnSpc>
            </a:pPr>
            <a:r>
              <a:rPr lang="en-GB" sz="2400">
                <a:latin typeface="Arial" pitchFamily="34" charset="0"/>
              </a:rPr>
              <a:t>Attention to detail</a:t>
            </a:r>
          </a:p>
          <a:p>
            <a:pPr lvl="1">
              <a:lnSpc>
                <a:spcPct val="80000"/>
              </a:lnSpc>
            </a:pPr>
            <a:r>
              <a:rPr lang="en-GB" sz="2000">
                <a:latin typeface="Arial" pitchFamily="34" charset="0"/>
              </a:rPr>
              <a:t>The degree to which employees are expected to exhibit precision, analysis, and attention to detail.</a:t>
            </a:r>
          </a:p>
          <a:p>
            <a:pPr>
              <a:lnSpc>
                <a:spcPct val="80000"/>
              </a:lnSpc>
            </a:pPr>
            <a:r>
              <a:rPr lang="en-GB" sz="2400">
                <a:latin typeface="Arial" pitchFamily="34" charset="0"/>
              </a:rPr>
              <a:t>Outcome orientation</a:t>
            </a:r>
          </a:p>
          <a:p>
            <a:pPr lvl="1">
              <a:lnSpc>
                <a:spcPct val="80000"/>
              </a:lnSpc>
            </a:pPr>
            <a:r>
              <a:rPr lang="en-GB" sz="2000">
                <a:latin typeface="Arial" pitchFamily="34" charset="0"/>
              </a:rPr>
              <a:t>The degree to which management focuses on results or outcomes rather than on technique and process.</a:t>
            </a:r>
          </a:p>
          <a:p>
            <a:pPr>
              <a:lnSpc>
                <a:spcPct val="80000"/>
              </a:lnSpc>
            </a:pPr>
            <a:r>
              <a:rPr lang="en-GB" sz="2400">
                <a:latin typeface="Arial" pitchFamily="34" charset="0"/>
              </a:rPr>
              <a:t>People orientation</a:t>
            </a:r>
          </a:p>
          <a:p>
            <a:pPr lvl="1">
              <a:lnSpc>
                <a:spcPct val="80000"/>
              </a:lnSpc>
            </a:pPr>
            <a:r>
              <a:rPr lang="en-GB" sz="2000">
                <a:latin typeface="Arial" pitchFamily="34" charset="0"/>
              </a:rPr>
              <a:t>The degree to which management decisions take into consideration the effect of outcomes on people within the organization.</a:t>
            </a:r>
          </a:p>
        </p:txBody>
      </p:sp>
    </p:spTree>
  </p:cSld>
  <p:clrMapOvr>
    <a:masterClrMapping/>
  </p:clrMapOvr>
  <p:transition>
    <p:cu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noFill/>
          <a:ln/>
        </p:spPr>
        <p:txBody>
          <a:bodyPr lIns="90488" tIns="44450" rIns="90488" bIns="44450"/>
          <a:lstStyle/>
          <a:p>
            <a:r>
              <a:rPr lang="en-GB" sz="3200">
                <a:latin typeface="Arial" pitchFamily="34" charset="0"/>
              </a:rPr>
              <a:t>Characteristics of Organizational Culture</a:t>
            </a:r>
          </a:p>
        </p:txBody>
      </p:sp>
      <p:sp>
        <p:nvSpPr>
          <p:cNvPr id="58371" name="Rectangle 3"/>
          <p:cNvSpPr>
            <a:spLocks noGrp="1" noChangeArrowheads="1"/>
          </p:cNvSpPr>
          <p:nvPr>
            <p:ph type="body" idx="1"/>
          </p:nvPr>
        </p:nvSpPr>
        <p:spPr>
          <a:noFill/>
          <a:ln/>
        </p:spPr>
        <p:txBody>
          <a:bodyPr lIns="90488" tIns="44450" rIns="90488" bIns="44450"/>
          <a:lstStyle/>
          <a:p>
            <a:r>
              <a:rPr lang="en-GB" sz="2400">
                <a:latin typeface="Arial" pitchFamily="34" charset="0"/>
              </a:rPr>
              <a:t>Team orientation</a:t>
            </a:r>
          </a:p>
          <a:p>
            <a:pPr lvl="1"/>
            <a:r>
              <a:rPr lang="en-GB" sz="2000">
                <a:latin typeface="Arial" pitchFamily="34" charset="0"/>
              </a:rPr>
              <a:t>The degree to which work activities are organized around teams rather than individuals.</a:t>
            </a:r>
          </a:p>
          <a:p>
            <a:r>
              <a:rPr lang="en-GB" sz="2400">
                <a:latin typeface="Arial" pitchFamily="34" charset="0"/>
              </a:rPr>
              <a:t>Aggressiveness</a:t>
            </a:r>
          </a:p>
          <a:p>
            <a:pPr lvl="1"/>
            <a:r>
              <a:rPr lang="en-GB" sz="2000">
                <a:latin typeface="Arial" pitchFamily="34" charset="0"/>
              </a:rPr>
              <a:t>The degree to which people are aggressive and competitive rather than easygoing.</a:t>
            </a:r>
          </a:p>
          <a:p>
            <a:r>
              <a:rPr lang="en-GB" sz="2400">
                <a:latin typeface="Arial" pitchFamily="34" charset="0"/>
              </a:rPr>
              <a:t>Stability</a:t>
            </a:r>
          </a:p>
          <a:p>
            <a:pPr lvl="1"/>
            <a:r>
              <a:rPr lang="en-GB" sz="2000">
                <a:latin typeface="Arial" pitchFamily="34" charset="0"/>
              </a:rPr>
              <a:t>The degree to which organizational activities emphasize maintaining the status quo in contrast to growth.</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2340" name="Picture 4"/>
          <p:cNvPicPr>
            <a:picLocks noGrp="1" noChangeAspect="1" noChangeArrowheads="1"/>
          </p:cNvPicPr>
          <p:nvPr>
            <p:ph type="body" idx="1"/>
          </p:nvPr>
        </p:nvPicPr>
        <p:blipFill>
          <a:blip r:embed="rId2" cstate="print"/>
          <a:srcRect/>
          <a:stretch>
            <a:fillRect/>
          </a:stretch>
        </p:blipFill>
        <p:spPr>
          <a:xfrm>
            <a:off x="2268538" y="1981200"/>
            <a:ext cx="4606925" cy="4114800"/>
          </a:xfrm>
          <a:noFill/>
          <a:ln/>
        </p:spPr>
      </p:pic>
      <p:sp>
        <p:nvSpPr>
          <p:cNvPr id="142341" name="Rectangle 5"/>
          <p:cNvSpPr>
            <a:spLocks noGrp="1" noChangeArrowheads="1"/>
          </p:cNvSpPr>
          <p:nvPr>
            <p:ph type="title"/>
          </p:nvPr>
        </p:nvSpPr>
        <p:spPr>
          <a:noFill/>
          <a:ln/>
        </p:spPr>
        <p:txBody>
          <a:bodyPr/>
          <a:lstStyle/>
          <a:p>
            <a:r>
              <a:rPr lang="en-GB">
                <a:latin typeface="Arial" pitchFamily="34" charset="0"/>
              </a:rPr>
              <a:t>Organizational Culture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noFill/>
          <a:ln/>
        </p:spPr>
        <p:txBody>
          <a:bodyPr lIns="90488" tIns="44450" rIns="90488" bIns="44450"/>
          <a:lstStyle/>
          <a:p>
            <a:r>
              <a:rPr lang="en-GB">
                <a:latin typeface="Arial" pitchFamily="34" charset="0"/>
              </a:rPr>
              <a:t>Cultural Artefacts</a:t>
            </a:r>
          </a:p>
        </p:txBody>
      </p:sp>
      <p:sp>
        <p:nvSpPr>
          <p:cNvPr id="60419" name="Rectangle 3"/>
          <p:cNvSpPr>
            <a:spLocks noGrp="1" noChangeArrowheads="1"/>
          </p:cNvSpPr>
          <p:nvPr>
            <p:ph type="body" idx="1"/>
          </p:nvPr>
        </p:nvSpPr>
        <p:spPr>
          <a:xfrm>
            <a:off x="1371600" y="1844675"/>
            <a:ext cx="7772400" cy="4114800"/>
          </a:xfrm>
          <a:noFill/>
          <a:ln/>
        </p:spPr>
        <p:txBody>
          <a:bodyPr lIns="90488" tIns="44450" rIns="90488" bIns="44450"/>
          <a:lstStyle/>
          <a:p>
            <a:r>
              <a:rPr lang="en-GB" sz="4000">
                <a:latin typeface="Arial" pitchFamily="34" charset="0"/>
              </a:rPr>
              <a:t>Stories</a:t>
            </a:r>
          </a:p>
          <a:p>
            <a:r>
              <a:rPr lang="en-GB" sz="4000">
                <a:latin typeface="Arial" pitchFamily="34" charset="0"/>
              </a:rPr>
              <a:t>Rituals</a:t>
            </a:r>
          </a:p>
          <a:p>
            <a:r>
              <a:rPr lang="en-GB" sz="4000">
                <a:latin typeface="Arial" pitchFamily="34" charset="0"/>
              </a:rPr>
              <a:t>Material Symbols</a:t>
            </a:r>
          </a:p>
          <a:p>
            <a:r>
              <a:rPr lang="en-GB" sz="4000">
                <a:latin typeface="Arial" pitchFamily="34" charset="0"/>
              </a:rPr>
              <a:t>Language</a:t>
            </a: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noFill/>
          <a:ln/>
        </p:spPr>
        <p:txBody>
          <a:bodyPr lIns="90488" tIns="44450" rIns="90488" bIns="44450"/>
          <a:lstStyle/>
          <a:p>
            <a:r>
              <a:rPr lang="en-GB" sz="3600">
                <a:latin typeface="Arial" pitchFamily="34" charset="0"/>
              </a:rPr>
              <a:t>Do Organizations Have Uniform Cultures?</a:t>
            </a:r>
          </a:p>
        </p:txBody>
      </p:sp>
      <p:sp>
        <p:nvSpPr>
          <p:cNvPr id="62467" name="Rectangle 3"/>
          <p:cNvSpPr>
            <a:spLocks noGrp="1" noChangeArrowheads="1"/>
          </p:cNvSpPr>
          <p:nvPr>
            <p:ph type="body" idx="1"/>
          </p:nvPr>
        </p:nvSpPr>
        <p:spPr>
          <a:noFill/>
          <a:ln/>
        </p:spPr>
        <p:txBody>
          <a:bodyPr lIns="90488" tIns="44450" rIns="90488" bIns="44450"/>
          <a:lstStyle/>
          <a:p>
            <a:r>
              <a:rPr lang="en-GB" sz="2800">
                <a:latin typeface="Arial" pitchFamily="34" charset="0"/>
              </a:rPr>
              <a:t>Organizational culture represents a common perception held by the organization members.</a:t>
            </a:r>
          </a:p>
          <a:p>
            <a:r>
              <a:rPr lang="en-GB" sz="2800">
                <a:latin typeface="Arial" pitchFamily="34" charset="0"/>
              </a:rPr>
              <a:t>Core values or dominant (primary) values are accepted throughout the organization.</a:t>
            </a:r>
          </a:p>
          <a:p>
            <a:pPr lvl="1"/>
            <a:r>
              <a:rPr lang="en-GB" sz="2400">
                <a:latin typeface="Arial" pitchFamily="34" charset="0"/>
              </a:rPr>
              <a:t>Dominant culture</a:t>
            </a:r>
          </a:p>
          <a:p>
            <a:pPr lvl="2"/>
            <a:r>
              <a:rPr lang="en-GB" sz="2000">
                <a:latin typeface="Arial" pitchFamily="34" charset="0"/>
              </a:rPr>
              <a:t>Expresses the core values that are shared by a majority of the organization’s members.</a:t>
            </a:r>
          </a:p>
          <a:p>
            <a:pPr lvl="1"/>
            <a:r>
              <a:rPr lang="en-GB" sz="2400">
                <a:latin typeface="Arial" pitchFamily="34" charset="0"/>
              </a:rPr>
              <a:t>Subcultures </a:t>
            </a:r>
          </a:p>
          <a:p>
            <a:pPr lvl="2"/>
            <a:r>
              <a:rPr lang="en-GB" sz="2000">
                <a:latin typeface="Arial" pitchFamily="34" charset="0"/>
              </a:rPr>
              <a:t>Tend to develop in large organizations to reflect common problems, situations, or experiences.</a:t>
            </a:r>
          </a:p>
        </p:txBody>
      </p:sp>
    </p:spTree>
  </p:cSld>
  <p:clrMapOvr>
    <a:masterClrMapping/>
  </p:clrMapOvr>
  <p:transition>
    <p:cu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62" name="Rectangle 1026"/>
          <p:cNvSpPr>
            <a:spLocks noGrp="1" noChangeArrowheads="1"/>
          </p:cNvSpPr>
          <p:nvPr>
            <p:ph type="title"/>
          </p:nvPr>
        </p:nvSpPr>
        <p:spPr>
          <a:xfrm>
            <a:off x="609600" y="304800"/>
            <a:ext cx="7772400" cy="1143000"/>
          </a:xfrm>
        </p:spPr>
        <p:txBody>
          <a:bodyPr/>
          <a:lstStyle/>
          <a:p>
            <a:r>
              <a:rPr lang="en-GB">
                <a:latin typeface="Verdana" pitchFamily="34" charset="0"/>
                <a:ea typeface="Arial Unicode MS" pitchFamily="34" charset="-128"/>
                <a:cs typeface="Arial Unicode MS" pitchFamily="34" charset="-128"/>
              </a:rPr>
              <a:t>Edgar Schein</a:t>
            </a:r>
          </a:p>
        </p:txBody>
      </p:sp>
      <p:sp>
        <p:nvSpPr>
          <p:cNvPr id="143363" name="Rectangle 1027"/>
          <p:cNvSpPr>
            <a:spLocks noGrp="1" noChangeArrowheads="1"/>
          </p:cNvSpPr>
          <p:nvPr>
            <p:ph type="body" idx="1"/>
          </p:nvPr>
        </p:nvSpPr>
        <p:spPr>
          <a:xfrm>
            <a:off x="685800" y="1600200"/>
            <a:ext cx="8077200" cy="4114800"/>
          </a:xfrm>
        </p:spPr>
        <p:txBody>
          <a:bodyPr/>
          <a:lstStyle/>
          <a:p>
            <a:pPr>
              <a:lnSpc>
                <a:spcPct val="90000"/>
              </a:lnSpc>
              <a:buFontTx/>
              <a:buNone/>
            </a:pPr>
            <a:r>
              <a:rPr lang="en-GB" sz="2800">
                <a:latin typeface="Arial" pitchFamily="34" charset="0"/>
                <a:ea typeface="Arial Unicode MS" pitchFamily="34" charset="-128"/>
                <a:cs typeface="Arial Unicode MS" pitchFamily="34" charset="-128"/>
              </a:rPr>
              <a:t>A pattern of shared basic assumptions that the</a:t>
            </a:r>
          </a:p>
          <a:p>
            <a:pPr>
              <a:lnSpc>
                <a:spcPct val="90000"/>
              </a:lnSpc>
              <a:buFontTx/>
              <a:buNone/>
            </a:pPr>
            <a:r>
              <a:rPr lang="en-GB" sz="2800">
                <a:latin typeface="Arial" pitchFamily="34" charset="0"/>
                <a:ea typeface="Arial Unicode MS" pitchFamily="34" charset="-128"/>
                <a:cs typeface="Arial Unicode MS" pitchFamily="34" charset="-128"/>
              </a:rPr>
              <a:t>group learned as it solved its problems of external</a:t>
            </a:r>
          </a:p>
          <a:p>
            <a:pPr>
              <a:lnSpc>
                <a:spcPct val="90000"/>
              </a:lnSpc>
              <a:buFontTx/>
              <a:buNone/>
            </a:pPr>
            <a:r>
              <a:rPr lang="en-GB" sz="2800">
                <a:latin typeface="Arial" pitchFamily="34" charset="0"/>
                <a:ea typeface="Arial Unicode MS" pitchFamily="34" charset="-128"/>
                <a:cs typeface="Arial Unicode MS" pitchFamily="34" charset="-128"/>
              </a:rPr>
              <a:t>adaptation and internal integration, that has </a:t>
            </a:r>
          </a:p>
          <a:p>
            <a:pPr>
              <a:lnSpc>
                <a:spcPct val="90000"/>
              </a:lnSpc>
              <a:buFontTx/>
              <a:buNone/>
            </a:pPr>
            <a:r>
              <a:rPr lang="en-GB" sz="2800">
                <a:latin typeface="Arial" pitchFamily="34" charset="0"/>
                <a:ea typeface="Arial Unicode MS" pitchFamily="34" charset="-128"/>
                <a:cs typeface="Arial Unicode MS" pitchFamily="34" charset="-128"/>
              </a:rPr>
              <a:t>worked well enough to be considered valid and</a:t>
            </a:r>
          </a:p>
          <a:p>
            <a:pPr>
              <a:lnSpc>
                <a:spcPct val="90000"/>
              </a:lnSpc>
              <a:buFontTx/>
              <a:buNone/>
            </a:pPr>
            <a:r>
              <a:rPr lang="en-GB" sz="2800">
                <a:latin typeface="Arial" pitchFamily="34" charset="0"/>
                <a:ea typeface="Arial Unicode MS" pitchFamily="34" charset="-128"/>
                <a:cs typeface="Arial Unicode MS" pitchFamily="34" charset="-128"/>
              </a:rPr>
              <a:t>therefore, to be taught to new members as the</a:t>
            </a:r>
          </a:p>
          <a:p>
            <a:pPr>
              <a:lnSpc>
                <a:spcPct val="90000"/>
              </a:lnSpc>
              <a:buFontTx/>
              <a:buNone/>
            </a:pPr>
            <a:r>
              <a:rPr lang="en-GB" sz="2800">
                <a:latin typeface="Arial" pitchFamily="34" charset="0"/>
                <a:ea typeface="Arial Unicode MS" pitchFamily="34" charset="-128"/>
                <a:cs typeface="Arial Unicode MS" pitchFamily="34" charset="-128"/>
              </a:rPr>
              <a:t>correct way to perceive, think, and feel in relation</a:t>
            </a:r>
          </a:p>
          <a:p>
            <a:pPr>
              <a:lnSpc>
                <a:spcPct val="90000"/>
              </a:lnSpc>
              <a:buFontTx/>
              <a:buNone/>
            </a:pPr>
            <a:r>
              <a:rPr lang="en-GB" sz="2800">
                <a:latin typeface="Arial" pitchFamily="34" charset="0"/>
                <a:ea typeface="Arial Unicode MS" pitchFamily="34" charset="-128"/>
                <a:cs typeface="Arial Unicode MS" pitchFamily="34" charset="-128"/>
              </a:rPr>
              <a:t>to those problems. </a:t>
            </a:r>
          </a:p>
          <a:p>
            <a:pPr>
              <a:lnSpc>
                <a:spcPct val="90000"/>
              </a:lnSpc>
              <a:buFontTx/>
              <a:buNone/>
            </a:pPr>
            <a:endParaRPr lang="en-GB" sz="2800">
              <a:latin typeface="Arial" pitchFamily="34" charset="0"/>
              <a:ea typeface="Arial Unicode MS" pitchFamily="34" charset="-128"/>
              <a:cs typeface="Arial Unicode MS" pitchFamily="34" charset="-128"/>
            </a:endParaRPr>
          </a:p>
          <a:p>
            <a:pPr algn="ctr">
              <a:lnSpc>
                <a:spcPct val="90000"/>
              </a:lnSpc>
              <a:buFontTx/>
              <a:buNone/>
            </a:pPr>
            <a:r>
              <a:rPr lang="en-GB" sz="2400" i="1">
                <a:latin typeface="Arial" pitchFamily="34" charset="0"/>
                <a:ea typeface="Arial Unicode MS" pitchFamily="34" charset="-128"/>
                <a:cs typeface="Arial Unicode MS" pitchFamily="34" charset="-128"/>
              </a:rPr>
              <a:t>(1993. Organizational Culture and Leadership) </a:t>
            </a:r>
          </a:p>
          <a:p>
            <a:pPr>
              <a:lnSpc>
                <a:spcPct val="90000"/>
              </a:lnSpc>
              <a:buFontTx/>
              <a:buNone/>
            </a:pPr>
            <a:endParaRPr lang="en-GB" sz="2400" i="1">
              <a:latin typeface="Arial" pitchFamily="34" charset="0"/>
              <a:ea typeface="Arial Unicode MS" pitchFamily="34" charset="-128"/>
              <a:cs typeface="Arial Unicode MS" pitchFamily="34" charset="-128"/>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6" name="Picture 4"/>
          <p:cNvPicPr>
            <a:picLocks noGrp="1" noChangeAspect="1" noChangeArrowheads="1"/>
          </p:cNvPicPr>
          <p:nvPr>
            <p:ph type="body" idx="1"/>
          </p:nvPr>
        </p:nvPicPr>
        <p:blipFill>
          <a:blip r:embed="rId2" cstate="print"/>
          <a:srcRect/>
          <a:stretch>
            <a:fillRect/>
          </a:stretch>
        </p:blipFill>
        <p:spPr>
          <a:xfrm>
            <a:off x="914400" y="838200"/>
            <a:ext cx="7523163" cy="4114800"/>
          </a:xfrm>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050"/>
          <p:cNvSpPr>
            <a:spLocks noGrp="1" noChangeArrowheads="1"/>
          </p:cNvSpPr>
          <p:nvPr>
            <p:ph type="title"/>
          </p:nvPr>
        </p:nvSpPr>
        <p:spPr>
          <a:xfrm>
            <a:off x="685800" y="304800"/>
            <a:ext cx="7772400" cy="1143000"/>
          </a:xfrm>
        </p:spPr>
        <p:txBody>
          <a:bodyPr/>
          <a:lstStyle/>
          <a:p>
            <a:r>
              <a:rPr lang="en-GB" sz="4000">
                <a:latin typeface="Verdana" pitchFamily="34" charset="0"/>
              </a:rPr>
              <a:t>Gareth Morgan</a:t>
            </a:r>
          </a:p>
        </p:txBody>
      </p:sp>
      <p:sp>
        <p:nvSpPr>
          <p:cNvPr id="144387" name="Rectangle 2051"/>
          <p:cNvSpPr>
            <a:spLocks noGrp="1" noChangeArrowheads="1"/>
          </p:cNvSpPr>
          <p:nvPr>
            <p:ph type="body" idx="1"/>
          </p:nvPr>
        </p:nvSpPr>
        <p:spPr>
          <a:xfrm>
            <a:off x="685800" y="1600200"/>
            <a:ext cx="8077200" cy="4114800"/>
          </a:xfrm>
        </p:spPr>
        <p:txBody>
          <a:bodyPr/>
          <a:lstStyle/>
          <a:p>
            <a:pPr>
              <a:buFontTx/>
              <a:buNone/>
            </a:pPr>
            <a:r>
              <a:rPr lang="en-GB" sz="2400">
                <a:latin typeface="Arial" pitchFamily="34" charset="0"/>
              </a:rPr>
              <a:t>Describes culture as "an active living phenomenon</a:t>
            </a:r>
          </a:p>
          <a:p>
            <a:pPr>
              <a:buFontTx/>
              <a:buNone/>
            </a:pPr>
            <a:r>
              <a:rPr lang="en-GB" sz="2400">
                <a:latin typeface="Arial" pitchFamily="34" charset="0"/>
              </a:rPr>
              <a:t>Through which people jointly create and recreate the</a:t>
            </a:r>
          </a:p>
          <a:p>
            <a:pPr>
              <a:buFontTx/>
              <a:buNone/>
            </a:pPr>
            <a:r>
              <a:rPr lang="en-GB" sz="2400">
                <a:latin typeface="Arial" pitchFamily="34" charset="0"/>
              </a:rPr>
              <a:t>worlds in which they live." For Morgan, the three basic</a:t>
            </a:r>
          </a:p>
          <a:p>
            <a:pPr>
              <a:buFontTx/>
              <a:buNone/>
            </a:pPr>
            <a:r>
              <a:rPr lang="en-GB" sz="2400">
                <a:latin typeface="Arial" pitchFamily="34" charset="0"/>
              </a:rPr>
              <a:t>questions for cultural analysts are:</a:t>
            </a:r>
          </a:p>
          <a:p>
            <a:pPr>
              <a:buFontTx/>
              <a:buNone/>
            </a:pPr>
            <a:endParaRPr lang="en-GB" sz="2400">
              <a:latin typeface="Arial" pitchFamily="34" charset="0"/>
            </a:endParaRPr>
          </a:p>
          <a:p>
            <a:r>
              <a:rPr lang="en-GB" sz="2400">
                <a:latin typeface="Arial" pitchFamily="34" charset="0"/>
              </a:rPr>
              <a:t>What are the shared frames of reference that make organization possible? </a:t>
            </a:r>
          </a:p>
          <a:p>
            <a:r>
              <a:rPr lang="en-GB" sz="2400">
                <a:latin typeface="Arial" pitchFamily="34" charset="0"/>
              </a:rPr>
              <a:t>Where do they come from? </a:t>
            </a:r>
          </a:p>
          <a:p>
            <a:r>
              <a:rPr lang="en-GB" sz="2400">
                <a:latin typeface="Arial" pitchFamily="34" charset="0"/>
              </a:rPr>
              <a:t>How are they created, communicated, and sustained?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1026"/>
          <p:cNvSpPr>
            <a:spLocks noGrp="1" noChangeArrowheads="1"/>
          </p:cNvSpPr>
          <p:nvPr>
            <p:ph type="title"/>
          </p:nvPr>
        </p:nvSpPr>
        <p:spPr>
          <a:xfrm>
            <a:off x="533400" y="152400"/>
            <a:ext cx="7772400" cy="1143000"/>
          </a:xfrm>
        </p:spPr>
        <p:txBody>
          <a:bodyPr/>
          <a:lstStyle/>
          <a:p>
            <a:r>
              <a:rPr lang="en-GB" sz="3600">
                <a:latin typeface="Tahoma" pitchFamily="34" charset="0"/>
              </a:rPr>
              <a:t>Elements of organizational culture </a:t>
            </a:r>
          </a:p>
        </p:txBody>
      </p:sp>
      <p:sp>
        <p:nvSpPr>
          <p:cNvPr id="145411" name="Rectangle 1027"/>
          <p:cNvSpPr>
            <a:spLocks noGrp="1" noChangeArrowheads="1"/>
          </p:cNvSpPr>
          <p:nvPr>
            <p:ph type="body" idx="1"/>
          </p:nvPr>
        </p:nvSpPr>
        <p:spPr>
          <a:xfrm>
            <a:off x="685800" y="1219200"/>
            <a:ext cx="7772400" cy="4876800"/>
          </a:xfrm>
        </p:spPr>
        <p:txBody>
          <a:bodyPr/>
          <a:lstStyle/>
          <a:p>
            <a:pPr>
              <a:lnSpc>
                <a:spcPct val="90000"/>
              </a:lnSpc>
            </a:pPr>
            <a:r>
              <a:rPr lang="en-GB" sz="2400">
                <a:latin typeface="Arial" pitchFamily="34" charset="0"/>
              </a:rPr>
              <a:t>Stated and unstated values. </a:t>
            </a:r>
          </a:p>
          <a:p>
            <a:pPr>
              <a:lnSpc>
                <a:spcPct val="90000"/>
              </a:lnSpc>
            </a:pPr>
            <a:r>
              <a:rPr lang="en-GB" sz="2400">
                <a:latin typeface="Arial" pitchFamily="34" charset="0"/>
              </a:rPr>
              <a:t>Overt and implicit expectations for member behavior. </a:t>
            </a:r>
          </a:p>
          <a:p>
            <a:pPr>
              <a:lnSpc>
                <a:spcPct val="90000"/>
              </a:lnSpc>
            </a:pPr>
            <a:r>
              <a:rPr lang="en-GB" sz="2400">
                <a:latin typeface="Arial" pitchFamily="34" charset="0"/>
              </a:rPr>
              <a:t>Customs and rituals. </a:t>
            </a:r>
          </a:p>
          <a:p>
            <a:pPr>
              <a:lnSpc>
                <a:spcPct val="90000"/>
              </a:lnSpc>
            </a:pPr>
            <a:r>
              <a:rPr lang="en-GB" sz="2400">
                <a:latin typeface="Arial" pitchFamily="34" charset="0"/>
              </a:rPr>
              <a:t>Stories and myths about the history of the group. </a:t>
            </a:r>
          </a:p>
          <a:p>
            <a:pPr>
              <a:lnSpc>
                <a:spcPct val="90000"/>
              </a:lnSpc>
            </a:pPr>
            <a:r>
              <a:rPr lang="en-GB" sz="2400">
                <a:latin typeface="Arial" pitchFamily="34" charset="0"/>
              </a:rPr>
              <a:t>Shop talk—typical language used in and about the group. </a:t>
            </a:r>
          </a:p>
          <a:p>
            <a:pPr>
              <a:lnSpc>
                <a:spcPct val="90000"/>
              </a:lnSpc>
            </a:pPr>
            <a:r>
              <a:rPr lang="en-GB" sz="2400">
                <a:latin typeface="Arial" pitchFamily="34" charset="0"/>
              </a:rPr>
              <a:t>Climate—the feelings evoked by the way members interact with each other, with outsiders, and with their environment, including the physical space they occupy. </a:t>
            </a:r>
          </a:p>
          <a:p>
            <a:pPr>
              <a:lnSpc>
                <a:spcPct val="90000"/>
              </a:lnSpc>
            </a:pPr>
            <a:r>
              <a:rPr lang="en-GB" sz="2400">
                <a:latin typeface="Arial" pitchFamily="34" charset="0"/>
              </a:rPr>
              <a:t>Metaphors and symbols—may be unconscious but can be found embodied in other cultural elements.</a:t>
            </a:r>
            <a:br>
              <a:rPr lang="en-GB" sz="2400">
                <a:latin typeface="Arial" pitchFamily="34" charset="0"/>
              </a:rPr>
            </a:br>
            <a:endParaRPr lang="en-GB" sz="2400">
              <a:latin typeface="Arial" pitchFamily="34" charset="0"/>
            </a:endParaRPr>
          </a:p>
          <a:p>
            <a:pPr>
              <a:lnSpc>
                <a:spcPct val="90000"/>
              </a:lnSpc>
            </a:pPr>
            <a:endParaRPr lang="en-GB" sz="2400">
              <a:latin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a:xfrm>
            <a:off x="609600" y="533400"/>
            <a:ext cx="7772400" cy="1143000"/>
          </a:xfrm>
        </p:spPr>
        <p:txBody>
          <a:bodyPr/>
          <a:lstStyle/>
          <a:p>
            <a:r>
              <a:rPr lang="en-GB" sz="3200">
                <a:latin typeface="Tahoma" pitchFamily="34" charset="0"/>
              </a:rPr>
              <a:t>Four Essential strengths of the organizational culture </a:t>
            </a:r>
            <a:br>
              <a:rPr lang="en-GB" sz="3200">
                <a:latin typeface="Tahoma" pitchFamily="34" charset="0"/>
              </a:rPr>
            </a:br>
            <a:endParaRPr lang="en-GB" sz="3200">
              <a:latin typeface="Tahoma" pitchFamily="34" charset="0"/>
            </a:endParaRPr>
          </a:p>
        </p:txBody>
      </p:sp>
      <p:sp>
        <p:nvSpPr>
          <p:cNvPr id="146435" name="Rectangle 3"/>
          <p:cNvSpPr>
            <a:spLocks noGrp="1" noChangeArrowheads="1"/>
          </p:cNvSpPr>
          <p:nvPr>
            <p:ph type="body" idx="1"/>
          </p:nvPr>
        </p:nvSpPr>
        <p:spPr>
          <a:xfrm>
            <a:off x="762000" y="1828800"/>
            <a:ext cx="7772400" cy="4114800"/>
          </a:xfrm>
        </p:spPr>
        <p:txBody>
          <a:bodyPr/>
          <a:lstStyle/>
          <a:p>
            <a:r>
              <a:rPr lang="en-GB" sz="2400">
                <a:latin typeface="Arial" pitchFamily="34" charset="0"/>
              </a:rPr>
              <a:t>It focuses attention on the human side of organizational life, and finds significance and learning in even its most mundane aspects (for example, the setup in an empty meeting room). </a:t>
            </a:r>
            <a:br>
              <a:rPr lang="en-GB" sz="2400">
                <a:latin typeface="Arial" pitchFamily="34" charset="0"/>
              </a:rPr>
            </a:br>
            <a:endParaRPr lang="en-GB" sz="2400">
              <a:latin typeface="Arial" pitchFamily="34" charset="0"/>
            </a:endParaRPr>
          </a:p>
          <a:p>
            <a:r>
              <a:rPr lang="en-GB" sz="2400">
                <a:latin typeface="Arial" pitchFamily="34" charset="0"/>
              </a:rPr>
              <a:t>It makes clear the importance of creating appropriate systems of shared meaning to help people work together toward desired outcomes. </a:t>
            </a:r>
            <a:br>
              <a:rPr lang="en-GB" sz="2400">
                <a:latin typeface="Arial" pitchFamily="34" charset="0"/>
              </a:rPr>
            </a:br>
            <a:endParaRPr lang="en-GB" sz="2400">
              <a:latin typeface="Arial" pitchFamily="34" charset="0"/>
            </a:endParaRPr>
          </a:p>
          <a:p>
            <a:endParaRPr lang="en-GB" sz="2400">
              <a:latin typeface="Arial"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459" name="Rectangle 3"/>
          <p:cNvSpPr>
            <a:spLocks noGrp="1" noChangeArrowheads="1"/>
          </p:cNvSpPr>
          <p:nvPr>
            <p:ph type="body" idx="1"/>
          </p:nvPr>
        </p:nvSpPr>
        <p:spPr>
          <a:xfrm>
            <a:off x="609600" y="1752600"/>
            <a:ext cx="7772400" cy="4114800"/>
          </a:xfrm>
        </p:spPr>
        <p:txBody>
          <a:bodyPr/>
          <a:lstStyle/>
          <a:p>
            <a:pPr>
              <a:lnSpc>
                <a:spcPct val="90000"/>
              </a:lnSpc>
            </a:pPr>
            <a:r>
              <a:rPr lang="en-GB" sz="2400">
                <a:latin typeface="Arial" pitchFamily="34" charset="0"/>
              </a:rPr>
              <a:t>It requires members—especially leaders—to acknowledge the impact of their behaviour on the organization’s culture. Morgan proposes that people should ask themselves: "What impact am I having on the social construction of reality in my organization?" "What can I do to have a different and more positive impact?" </a:t>
            </a:r>
          </a:p>
          <a:p>
            <a:pPr>
              <a:lnSpc>
                <a:spcPct val="90000"/>
              </a:lnSpc>
            </a:pPr>
            <a:r>
              <a:rPr lang="en-GB" sz="2400">
                <a:latin typeface="Arial" pitchFamily="34" charset="0"/>
              </a:rPr>
              <a:t>It encourages the view that the perceived relationship between an organization and its environment is also affected by the organization’s basic assumptions. Morgan says: </a:t>
            </a:r>
            <a:br>
              <a:rPr lang="en-GB" sz="2400">
                <a:latin typeface="Arial" pitchFamily="34" charset="0"/>
              </a:rPr>
            </a:br>
            <a:endParaRPr lang="en-GB" sz="2400">
              <a:latin typeface="Arial" pitchFamily="34" charset="0"/>
            </a:endParaRPr>
          </a:p>
        </p:txBody>
      </p:sp>
      <p:sp>
        <p:nvSpPr>
          <p:cNvPr id="147460" name="Rectangle 4"/>
          <p:cNvSpPr>
            <a:spLocks noGrp="1" noChangeArrowheads="1"/>
          </p:cNvSpPr>
          <p:nvPr>
            <p:ph type="title"/>
          </p:nvPr>
        </p:nvSpPr>
        <p:spPr>
          <a:noFill/>
          <a:ln/>
        </p:spPr>
        <p:txBody>
          <a:bodyPr/>
          <a:lstStyle/>
          <a:p>
            <a:r>
              <a:rPr lang="en-GB" sz="3200">
                <a:latin typeface="Tahoma" pitchFamily="34" charset="0"/>
              </a:rPr>
              <a:t>Four Essential strengths of the organizational culture </a:t>
            </a:r>
            <a:br>
              <a:rPr lang="en-GB" sz="3200">
                <a:latin typeface="Tahoma" pitchFamily="34" charset="0"/>
              </a:rPr>
            </a:br>
            <a:endParaRPr lang="en-GB" sz="3200">
              <a:latin typeface="Tahoma"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noFill/>
          <a:ln/>
        </p:spPr>
        <p:txBody>
          <a:bodyPr lIns="90488" tIns="44450" rIns="90488" bIns="44450"/>
          <a:lstStyle/>
          <a:p>
            <a:r>
              <a:rPr lang="en-GB">
                <a:latin typeface="Arial" pitchFamily="34" charset="0"/>
              </a:rPr>
              <a:t>How Organizational Culture Forms</a:t>
            </a:r>
          </a:p>
        </p:txBody>
      </p:sp>
      <p:sp>
        <p:nvSpPr>
          <p:cNvPr id="64515" name="Rectangle 3"/>
          <p:cNvSpPr>
            <a:spLocks noChangeArrowheads="1"/>
          </p:cNvSpPr>
          <p:nvPr/>
        </p:nvSpPr>
        <p:spPr bwMode="auto">
          <a:xfrm>
            <a:off x="3316288" y="3489325"/>
            <a:ext cx="1419225" cy="569913"/>
          </a:xfrm>
          <a:prstGeom prst="rect">
            <a:avLst/>
          </a:prstGeom>
          <a:solidFill>
            <a:srgbClr val="DADAEB"/>
          </a:solidFill>
          <a:ln w="12700">
            <a:noFill/>
            <a:miter lim="800000"/>
            <a:headEnd/>
            <a:tailEnd/>
          </a:ln>
          <a:effectLst/>
        </p:spPr>
        <p:txBody>
          <a:bodyPr wrap="none" anchor="ctr"/>
          <a:lstStyle/>
          <a:p>
            <a:endParaRPr lang="en-GB"/>
          </a:p>
        </p:txBody>
      </p:sp>
      <p:sp>
        <p:nvSpPr>
          <p:cNvPr id="64516" name="Rectangle 4"/>
          <p:cNvSpPr>
            <a:spLocks noChangeArrowheads="1"/>
          </p:cNvSpPr>
          <p:nvPr/>
        </p:nvSpPr>
        <p:spPr bwMode="auto">
          <a:xfrm>
            <a:off x="7337425" y="3484563"/>
            <a:ext cx="1412875" cy="568325"/>
          </a:xfrm>
          <a:prstGeom prst="rect">
            <a:avLst/>
          </a:prstGeom>
          <a:solidFill>
            <a:srgbClr val="E6DDB4"/>
          </a:solidFill>
          <a:ln w="12700">
            <a:noFill/>
            <a:miter lim="800000"/>
            <a:headEnd/>
            <a:tailEnd/>
          </a:ln>
          <a:effectLst/>
        </p:spPr>
        <p:txBody>
          <a:bodyPr wrap="none" anchor="ctr"/>
          <a:lstStyle/>
          <a:p>
            <a:endParaRPr lang="en-GB"/>
          </a:p>
        </p:txBody>
      </p:sp>
      <p:sp>
        <p:nvSpPr>
          <p:cNvPr id="64517" name="Rectangle 5"/>
          <p:cNvSpPr>
            <a:spLocks noChangeArrowheads="1"/>
          </p:cNvSpPr>
          <p:nvPr/>
        </p:nvSpPr>
        <p:spPr bwMode="auto">
          <a:xfrm>
            <a:off x="5253038" y="3986213"/>
            <a:ext cx="1419225" cy="568325"/>
          </a:xfrm>
          <a:prstGeom prst="rect">
            <a:avLst/>
          </a:prstGeom>
          <a:solidFill>
            <a:srgbClr val="DADAEB"/>
          </a:solidFill>
          <a:ln w="12700">
            <a:noFill/>
            <a:miter lim="800000"/>
            <a:headEnd/>
            <a:tailEnd/>
          </a:ln>
          <a:effectLst/>
        </p:spPr>
        <p:txBody>
          <a:bodyPr wrap="none" anchor="ctr"/>
          <a:lstStyle/>
          <a:p>
            <a:endParaRPr lang="en-GB"/>
          </a:p>
        </p:txBody>
      </p:sp>
      <p:sp>
        <p:nvSpPr>
          <p:cNvPr id="64518" name="Freeform 6"/>
          <p:cNvSpPr>
            <a:spLocks/>
          </p:cNvSpPr>
          <p:nvPr/>
        </p:nvSpPr>
        <p:spPr bwMode="auto">
          <a:xfrm>
            <a:off x="4764088" y="3360738"/>
            <a:ext cx="390525" cy="828675"/>
          </a:xfrm>
          <a:custGeom>
            <a:avLst/>
            <a:gdLst/>
            <a:ahLst/>
            <a:cxnLst>
              <a:cxn ang="0">
                <a:pos x="230" y="521"/>
              </a:cxn>
              <a:cxn ang="0">
                <a:pos x="0" y="266"/>
              </a:cxn>
              <a:cxn ang="0">
                <a:pos x="245" y="0"/>
              </a:cxn>
            </a:cxnLst>
            <a:rect l="0" t="0" r="r" b="b"/>
            <a:pathLst>
              <a:path w="246" h="522">
                <a:moveTo>
                  <a:pt x="230" y="521"/>
                </a:moveTo>
                <a:lnTo>
                  <a:pt x="0" y="266"/>
                </a:lnTo>
                <a:lnTo>
                  <a:pt x="245" y="0"/>
                </a:lnTo>
              </a:path>
            </a:pathLst>
          </a:custGeom>
          <a:noFill/>
          <a:ln w="12700" cap="rnd" cmpd="sng">
            <a:solidFill>
              <a:srgbClr val="FC9A66"/>
            </a:solidFill>
            <a:prstDash val="solid"/>
            <a:round/>
            <a:headEnd type="none" w="med" len="med"/>
            <a:tailEnd type="none" w="med" len="med"/>
          </a:ln>
          <a:effectLst/>
        </p:spPr>
        <p:txBody>
          <a:bodyPr/>
          <a:lstStyle/>
          <a:p>
            <a:endParaRPr lang="en-GB"/>
          </a:p>
        </p:txBody>
      </p:sp>
      <p:sp>
        <p:nvSpPr>
          <p:cNvPr id="64519" name="Freeform 7"/>
          <p:cNvSpPr>
            <a:spLocks/>
          </p:cNvSpPr>
          <p:nvPr/>
        </p:nvSpPr>
        <p:spPr bwMode="auto">
          <a:xfrm>
            <a:off x="5084763" y="3241675"/>
            <a:ext cx="182562" cy="187325"/>
          </a:xfrm>
          <a:custGeom>
            <a:avLst/>
            <a:gdLst/>
            <a:ahLst/>
            <a:cxnLst>
              <a:cxn ang="0">
                <a:pos x="57" y="39"/>
              </a:cxn>
              <a:cxn ang="0">
                <a:pos x="25" y="53"/>
              </a:cxn>
              <a:cxn ang="0">
                <a:pos x="0" y="68"/>
              </a:cxn>
              <a:cxn ang="0">
                <a:pos x="53" y="117"/>
              </a:cxn>
              <a:cxn ang="0">
                <a:pos x="64" y="96"/>
              </a:cxn>
              <a:cxn ang="0">
                <a:pos x="78" y="57"/>
              </a:cxn>
              <a:cxn ang="0">
                <a:pos x="96" y="25"/>
              </a:cxn>
              <a:cxn ang="0">
                <a:pos x="114" y="0"/>
              </a:cxn>
              <a:cxn ang="0">
                <a:pos x="89" y="18"/>
              </a:cxn>
              <a:cxn ang="0">
                <a:pos x="57" y="39"/>
              </a:cxn>
            </a:cxnLst>
            <a:rect l="0" t="0" r="r" b="b"/>
            <a:pathLst>
              <a:path w="115" h="118">
                <a:moveTo>
                  <a:pt x="57" y="39"/>
                </a:moveTo>
                <a:lnTo>
                  <a:pt x="25" y="53"/>
                </a:lnTo>
                <a:lnTo>
                  <a:pt x="0" y="68"/>
                </a:lnTo>
                <a:lnTo>
                  <a:pt x="53" y="117"/>
                </a:lnTo>
                <a:lnTo>
                  <a:pt x="64" y="96"/>
                </a:lnTo>
                <a:lnTo>
                  <a:pt x="78" y="57"/>
                </a:lnTo>
                <a:lnTo>
                  <a:pt x="96" y="25"/>
                </a:lnTo>
                <a:lnTo>
                  <a:pt x="114" y="0"/>
                </a:lnTo>
                <a:lnTo>
                  <a:pt x="89" y="18"/>
                </a:lnTo>
                <a:lnTo>
                  <a:pt x="57" y="39"/>
                </a:lnTo>
              </a:path>
            </a:pathLst>
          </a:custGeom>
          <a:solidFill>
            <a:srgbClr val="FC9A66"/>
          </a:solidFill>
          <a:ln w="12700" cap="rnd" cmpd="sng">
            <a:noFill/>
            <a:prstDash val="solid"/>
            <a:round/>
            <a:headEnd type="none" w="med" len="med"/>
            <a:tailEnd type="none" w="med" len="med"/>
          </a:ln>
          <a:effectLst/>
        </p:spPr>
        <p:txBody>
          <a:bodyPr/>
          <a:lstStyle/>
          <a:p>
            <a:endParaRPr lang="en-GB"/>
          </a:p>
        </p:txBody>
      </p:sp>
      <p:sp>
        <p:nvSpPr>
          <p:cNvPr id="64520" name="Freeform 8"/>
          <p:cNvSpPr>
            <a:spLocks/>
          </p:cNvSpPr>
          <p:nvPr/>
        </p:nvSpPr>
        <p:spPr bwMode="auto">
          <a:xfrm>
            <a:off x="5056188" y="4114800"/>
            <a:ext cx="182562" cy="193675"/>
          </a:xfrm>
          <a:custGeom>
            <a:avLst/>
            <a:gdLst/>
            <a:ahLst/>
            <a:cxnLst>
              <a:cxn ang="0">
                <a:pos x="82" y="60"/>
              </a:cxn>
              <a:cxn ang="0">
                <a:pos x="68" y="29"/>
              </a:cxn>
              <a:cxn ang="0">
                <a:pos x="57" y="0"/>
              </a:cxn>
              <a:cxn ang="0">
                <a:pos x="0" y="53"/>
              </a:cxn>
              <a:cxn ang="0">
                <a:pos x="25" y="64"/>
              </a:cxn>
              <a:cxn ang="0">
                <a:pos x="61" y="82"/>
              </a:cxn>
              <a:cxn ang="0">
                <a:pos x="93" y="103"/>
              </a:cxn>
              <a:cxn ang="0">
                <a:pos x="114" y="121"/>
              </a:cxn>
              <a:cxn ang="0">
                <a:pos x="100" y="96"/>
              </a:cxn>
              <a:cxn ang="0">
                <a:pos x="82" y="60"/>
              </a:cxn>
            </a:cxnLst>
            <a:rect l="0" t="0" r="r" b="b"/>
            <a:pathLst>
              <a:path w="115" h="122">
                <a:moveTo>
                  <a:pt x="82" y="60"/>
                </a:moveTo>
                <a:lnTo>
                  <a:pt x="68" y="29"/>
                </a:lnTo>
                <a:lnTo>
                  <a:pt x="57" y="0"/>
                </a:lnTo>
                <a:lnTo>
                  <a:pt x="0" y="53"/>
                </a:lnTo>
                <a:lnTo>
                  <a:pt x="25" y="64"/>
                </a:lnTo>
                <a:lnTo>
                  <a:pt x="61" y="82"/>
                </a:lnTo>
                <a:lnTo>
                  <a:pt x="93" y="103"/>
                </a:lnTo>
                <a:lnTo>
                  <a:pt x="114" y="121"/>
                </a:lnTo>
                <a:lnTo>
                  <a:pt x="100" y="96"/>
                </a:lnTo>
                <a:lnTo>
                  <a:pt x="82" y="60"/>
                </a:lnTo>
              </a:path>
            </a:pathLst>
          </a:custGeom>
          <a:solidFill>
            <a:srgbClr val="FC9A66"/>
          </a:solidFill>
          <a:ln w="12700" cap="rnd" cmpd="sng">
            <a:noFill/>
            <a:prstDash val="solid"/>
            <a:round/>
            <a:headEnd type="none" w="med" len="med"/>
            <a:tailEnd type="none" w="med" len="med"/>
          </a:ln>
          <a:effectLst/>
        </p:spPr>
        <p:txBody>
          <a:bodyPr/>
          <a:lstStyle/>
          <a:p>
            <a:endParaRPr lang="en-GB"/>
          </a:p>
        </p:txBody>
      </p:sp>
      <p:sp>
        <p:nvSpPr>
          <p:cNvPr id="64521" name="Rectangle 9"/>
          <p:cNvSpPr>
            <a:spLocks noChangeArrowheads="1"/>
          </p:cNvSpPr>
          <p:nvPr/>
        </p:nvSpPr>
        <p:spPr bwMode="auto">
          <a:xfrm>
            <a:off x="3638550" y="3579813"/>
            <a:ext cx="787400" cy="212725"/>
          </a:xfrm>
          <a:prstGeom prst="rect">
            <a:avLst/>
          </a:prstGeom>
          <a:noFill/>
          <a:ln w="12700">
            <a:noFill/>
            <a:miter lim="800000"/>
            <a:headEnd/>
            <a:tailEnd/>
          </a:ln>
          <a:effectLst/>
        </p:spPr>
        <p:txBody>
          <a:bodyPr wrap="none" lIns="0" tIns="0" rIns="0" bIns="0">
            <a:spAutoFit/>
          </a:bodyPr>
          <a:lstStyle/>
          <a:p>
            <a:pPr eaLnBrk="0" hangingPunct="0"/>
            <a:r>
              <a:rPr lang="en-GB" sz="1400" b="1" u="none">
                <a:solidFill>
                  <a:srgbClr val="000000"/>
                </a:solidFill>
                <a:latin typeface="Arial" pitchFamily="34" charset="0"/>
              </a:rPr>
              <a:t>Selection</a:t>
            </a:r>
          </a:p>
        </p:txBody>
      </p:sp>
      <p:sp>
        <p:nvSpPr>
          <p:cNvPr id="64522" name="Rectangle 10"/>
          <p:cNvSpPr>
            <a:spLocks noChangeArrowheads="1"/>
          </p:cNvSpPr>
          <p:nvPr/>
        </p:nvSpPr>
        <p:spPr bwMode="auto">
          <a:xfrm>
            <a:off x="3727450" y="3794125"/>
            <a:ext cx="592138" cy="212725"/>
          </a:xfrm>
          <a:prstGeom prst="rect">
            <a:avLst/>
          </a:prstGeom>
          <a:noFill/>
          <a:ln w="12700">
            <a:noFill/>
            <a:miter lim="800000"/>
            <a:headEnd/>
            <a:tailEnd/>
          </a:ln>
          <a:effectLst/>
        </p:spPr>
        <p:txBody>
          <a:bodyPr wrap="none" lIns="0" tIns="0" rIns="0" bIns="0">
            <a:spAutoFit/>
          </a:bodyPr>
          <a:lstStyle/>
          <a:p>
            <a:pPr eaLnBrk="0" hangingPunct="0"/>
            <a:r>
              <a:rPr lang="en-GB" sz="1400" b="1" u="none">
                <a:solidFill>
                  <a:srgbClr val="000000"/>
                </a:solidFill>
                <a:latin typeface="Arial" pitchFamily="34" charset="0"/>
              </a:rPr>
              <a:t>criteria</a:t>
            </a:r>
          </a:p>
        </p:txBody>
      </p:sp>
      <p:sp>
        <p:nvSpPr>
          <p:cNvPr id="64523" name="Rectangle 11"/>
          <p:cNvSpPr>
            <a:spLocks noChangeArrowheads="1"/>
          </p:cNvSpPr>
          <p:nvPr/>
        </p:nvSpPr>
        <p:spPr bwMode="auto">
          <a:xfrm>
            <a:off x="5440363" y="4165600"/>
            <a:ext cx="1082675" cy="212725"/>
          </a:xfrm>
          <a:prstGeom prst="rect">
            <a:avLst/>
          </a:prstGeom>
          <a:noFill/>
          <a:ln w="12700">
            <a:noFill/>
            <a:miter lim="800000"/>
            <a:headEnd/>
            <a:tailEnd/>
          </a:ln>
          <a:effectLst/>
        </p:spPr>
        <p:txBody>
          <a:bodyPr wrap="none" lIns="0" tIns="0" rIns="0" bIns="0">
            <a:spAutoFit/>
          </a:bodyPr>
          <a:lstStyle/>
          <a:p>
            <a:pPr eaLnBrk="0" hangingPunct="0"/>
            <a:r>
              <a:rPr lang="en-GB" sz="1400" b="1" u="none">
                <a:solidFill>
                  <a:srgbClr val="000000"/>
                </a:solidFill>
                <a:latin typeface="Arial" pitchFamily="34" charset="0"/>
              </a:rPr>
              <a:t>Socialization</a:t>
            </a:r>
          </a:p>
        </p:txBody>
      </p:sp>
      <p:sp>
        <p:nvSpPr>
          <p:cNvPr id="64524" name="Line 12"/>
          <p:cNvSpPr>
            <a:spLocks noChangeShapeType="1"/>
          </p:cNvSpPr>
          <p:nvPr/>
        </p:nvSpPr>
        <p:spPr bwMode="auto">
          <a:xfrm flipH="1">
            <a:off x="2838450" y="3776663"/>
            <a:ext cx="287338" cy="1587"/>
          </a:xfrm>
          <a:prstGeom prst="line">
            <a:avLst/>
          </a:prstGeom>
          <a:noFill/>
          <a:ln w="12700">
            <a:solidFill>
              <a:srgbClr val="FC9A66"/>
            </a:solidFill>
            <a:round/>
            <a:headEnd/>
            <a:tailEnd/>
          </a:ln>
          <a:effectLst/>
        </p:spPr>
        <p:txBody>
          <a:bodyPr/>
          <a:lstStyle/>
          <a:p>
            <a:endParaRPr lang="en-GB"/>
          </a:p>
        </p:txBody>
      </p:sp>
      <p:sp>
        <p:nvSpPr>
          <p:cNvPr id="64525" name="Freeform 13"/>
          <p:cNvSpPr>
            <a:spLocks/>
          </p:cNvSpPr>
          <p:nvPr/>
        </p:nvSpPr>
        <p:spPr bwMode="auto">
          <a:xfrm>
            <a:off x="3081338" y="3714750"/>
            <a:ext cx="203200" cy="125413"/>
          </a:xfrm>
          <a:custGeom>
            <a:avLst/>
            <a:gdLst/>
            <a:ahLst/>
            <a:cxnLst>
              <a:cxn ang="0">
                <a:pos x="60" y="25"/>
              </a:cxn>
              <a:cxn ang="0">
                <a:pos x="28" y="14"/>
              </a:cxn>
              <a:cxn ang="0">
                <a:pos x="0" y="0"/>
              </a:cxn>
              <a:cxn ang="0">
                <a:pos x="0" y="78"/>
              </a:cxn>
              <a:cxn ang="0">
                <a:pos x="24" y="68"/>
              </a:cxn>
              <a:cxn ang="0">
                <a:pos x="60" y="53"/>
              </a:cxn>
              <a:cxn ang="0">
                <a:pos x="99" y="43"/>
              </a:cxn>
              <a:cxn ang="0">
                <a:pos x="127" y="39"/>
              </a:cxn>
              <a:cxn ang="0">
                <a:pos x="99" y="32"/>
              </a:cxn>
              <a:cxn ang="0">
                <a:pos x="60" y="25"/>
              </a:cxn>
            </a:cxnLst>
            <a:rect l="0" t="0" r="r" b="b"/>
            <a:pathLst>
              <a:path w="128" h="79">
                <a:moveTo>
                  <a:pt x="60" y="25"/>
                </a:moveTo>
                <a:lnTo>
                  <a:pt x="28" y="14"/>
                </a:lnTo>
                <a:lnTo>
                  <a:pt x="0" y="0"/>
                </a:lnTo>
                <a:lnTo>
                  <a:pt x="0" y="78"/>
                </a:lnTo>
                <a:lnTo>
                  <a:pt x="24" y="68"/>
                </a:lnTo>
                <a:lnTo>
                  <a:pt x="60" y="53"/>
                </a:lnTo>
                <a:lnTo>
                  <a:pt x="99" y="43"/>
                </a:lnTo>
                <a:lnTo>
                  <a:pt x="127" y="39"/>
                </a:lnTo>
                <a:lnTo>
                  <a:pt x="99" y="32"/>
                </a:lnTo>
                <a:lnTo>
                  <a:pt x="60" y="25"/>
                </a:lnTo>
              </a:path>
            </a:pathLst>
          </a:custGeom>
          <a:solidFill>
            <a:srgbClr val="FC9A66"/>
          </a:solidFill>
          <a:ln w="12700" cap="rnd" cmpd="sng">
            <a:noFill/>
            <a:prstDash val="solid"/>
            <a:round/>
            <a:headEnd type="none" w="med" len="med"/>
            <a:tailEnd type="none" w="med" len="med"/>
          </a:ln>
          <a:effectLst/>
        </p:spPr>
        <p:txBody>
          <a:bodyPr/>
          <a:lstStyle/>
          <a:p>
            <a:endParaRPr lang="en-GB"/>
          </a:p>
        </p:txBody>
      </p:sp>
      <p:sp>
        <p:nvSpPr>
          <p:cNvPr id="64526" name="Line 14"/>
          <p:cNvSpPr>
            <a:spLocks noChangeShapeType="1"/>
          </p:cNvSpPr>
          <p:nvPr/>
        </p:nvSpPr>
        <p:spPr bwMode="auto">
          <a:xfrm flipV="1">
            <a:off x="5961063" y="3522663"/>
            <a:ext cx="1587" cy="331787"/>
          </a:xfrm>
          <a:prstGeom prst="line">
            <a:avLst/>
          </a:prstGeom>
          <a:noFill/>
          <a:ln w="12700">
            <a:solidFill>
              <a:srgbClr val="FC9A66"/>
            </a:solidFill>
            <a:round/>
            <a:headEnd/>
            <a:tailEnd/>
          </a:ln>
          <a:effectLst/>
        </p:spPr>
        <p:txBody>
          <a:bodyPr/>
          <a:lstStyle/>
          <a:p>
            <a:endParaRPr lang="en-GB"/>
          </a:p>
        </p:txBody>
      </p:sp>
      <p:sp>
        <p:nvSpPr>
          <p:cNvPr id="64527" name="Freeform 15"/>
          <p:cNvSpPr>
            <a:spLocks/>
          </p:cNvSpPr>
          <p:nvPr/>
        </p:nvSpPr>
        <p:spPr bwMode="auto">
          <a:xfrm>
            <a:off x="5900738" y="3811588"/>
            <a:ext cx="120650" cy="203200"/>
          </a:xfrm>
          <a:custGeom>
            <a:avLst/>
            <a:gdLst/>
            <a:ahLst/>
            <a:cxnLst>
              <a:cxn ang="0">
                <a:pos x="54" y="60"/>
              </a:cxn>
              <a:cxn ang="0">
                <a:pos x="64" y="28"/>
              </a:cxn>
              <a:cxn ang="0">
                <a:pos x="75" y="0"/>
              </a:cxn>
              <a:cxn ang="0">
                <a:pos x="0" y="0"/>
              </a:cxn>
              <a:cxn ang="0">
                <a:pos x="11" y="24"/>
              </a:cxn>
              <a:cxn ang="0">
                <a:pos x="25" y="60"/>
              </a:cxn>
              <a:cxn ang="0">
                <a:pos x="32" y="99"/>
              </a:cxn>
              <a:cxn ang="0">
                <a:pos x="39" y="127"/>
              </a:cxn>
              <a:cxn ang="0">
                <a:pos x="43" y="99"/>
              </a:cxn>
              <a:cxn ang="0">
                <a:pos x="54" y="60"/>
              </a:cxn>
            </a:cxnLst>
            <a:rect l="0" t="0" r="r" b="b"/>
            <a:pathLst>
              <a:path w="76" h="128">
                <a:moveTo>
                  <a:pt x="54" y="60"/>
                </a:moveTo>
                <a:lnTo>
                  <a:pt x="64" y="28"/>
                </a:lnTo>
                <a:lnTo>
                  <a:pt x="75" y="0"/>
                </a:lnTo>
                <a:lnTo>
                  <a:pt x="0" y="0"/>
                </a:lnTo>
                <a:lnTo>
                  <a:pt x="11" y="24"/>
                </a:lnTo>
                <a:lnTo>
                  <a:pt x="25" y="60"/>
                </a:lnTo>
                <a:lnTo>
                  <a:pt x="32" y="99"/>
                </a:lnTo>
                <a:lnTo>
                  <a:pt x="39" y="127"/>
                </a:lnTo>
                <a:lnTo>
                  <a:pt x="43" y="99"/>
                </a:lnTo>
                <a:lnTo>
                  <a:pt x="54" y="60"/>
                </a:lnTo>
              </a:path>
            </a:pathLst>
          </a:custGeom>
          <a:solidFill>
            <a:srgbClr val="FC9A66"/>
          </a:solidFill>
          <a:ln w="12700" cap="rnd" cmpd="sng">
            <a:noFill/>
            <a:prstDash val="solid"/>
            <a:round/>
            <a:headEnd type="none" w="med" len="med"/>
            <a:tailEnd type="none" w="med" len="med"/>
          </a:ln>
          <a:effectLst/>
        </p:spPr>
        <p:txBody>
          <a:bodyPr/>
          <a:lstStyle/>
          <a:p>
            <a:endParaRPr lang="en-GB"/>
          </a:p>
        </p:txBody>
      </p:sp>
      <p:sp>
        <p:nvSpPr>
          <p:cNvPr id="64528" name="Rectangle 16"/>
          <p:cNvSpPr>
            <a:spLocks noChangeArrowheads="1"/>
          </p:cNvSpPr>
          <p:nvPr/>
        </p:nvSpPr>
        <p:spPr bwMode="auto">
          <a:xfrm>
            <a:off x="7439025" y="3568700"/>
            <a:ext cx="1223963" cy="212725"/>
          </a:xfrm>
          <a:prstGeom prst="rect">
            <a:avLst/>
          </a:prstGeom>
          <a:noFill/>
          <a:ln w="12700">
            <a:noFill/>
            <a:miter lim="800000"/>
            <a:headEnd/>
            <a:tailEnd/>
          </a:ln>
          <a:effectLst/>
        </p:spPr>
        <p:txBody>
          <a:bodyPr wrap="none" lIns="0" tIns="0" rIns="0" bIns="0">
            <a:spAutoFit/>
          </a:bodyPr>
          <a:lstStyle/>
          <a:p>
            <a:pPr eaLnBrk="0" hangingPunct="0"/>
            <a:r>
              <a:rPr lang="en-GB" sz="1400" b="1" u="none">
                <a:solidFill>
                  <a:srgbClr val="000000"/>
                </a:solidFill>
                <a:latin typeface="Arial" pitchFamily="34" charset="0"/>
              </a:rPr>
              <a:t>Organization's</a:t>
            </a:r>
          </a:p>
        </p:txBody>
      </p:sp>
      <p:sp>
        <p:nvSpPr>
          <p:cNvPr id="64529" name="Rectangle 17"/>
          <p:cNvSpPr>
            <a:spLocks noChangeArrowheads="1"/>
          </p:cNvSpPr>
          <p:nvPr/>
        </p:nvSpPr>
        <p:spPr bwMode="auto">
          <a:xfrm>
            <a:off x="7753350" y="3783013"/>
            <a:ext cx="590550" cy="212725"/>
          </a:xfrm>
          <a:prstGeom prst="rect">
            <a:avLst/>
          </a:prstGeom>
          <a:noFill/>
          <a:ln w="12700">
            <a:noFill/>
            <a:miter lim="800000"/>
            <a:headEnd/>
            <a:tailEnd/>
          </a:ln>
          <a:effectLst/>
        </p:spPr>
        <p:txBody>
          <a:bodyPr wrap="none" lIns="0" tIns="0" rIns="0" bIns="0">
            <a:spAutoFit/>
          </a:bodyPr>
          <a:lstStyle/>
          <a:p>
            <a:pPr eaLnBrk="0" hangingPunct="0"/>
            <a:r>
              <a:rPr lang="en-GB" sz="1400" b="1" u="none">
                <a:solidFill>
                  <a:srgbClr val="000000"/>
                </a:solidFill>
                <a:latin typeface="Arial" pitchFamily="34" charset="0"/>
              </a:rPr>
              <a:t>culture</a:t>
            </a:r>
          </a:p>
        </p:txBody>
      </p:sp>
      <p:sp>
        <p:nvSpPr>
          <p:cNvPr id="64530" name="Line 18"/>
          <p:cNvSpPr>
            <a:spLocks noChangeShapeType="1"/>
          </p:cNvSpPr>
          <p:nvPr/>
        </p:nvSpPr>
        <p:spPr bwMode="auto">
          <a:xfrm flipH="1" flipV="1">
            <a:off x="6648450" y="3263900"/>
            <a:ext cx="528638" cy="349250"/>
          </a:xfrm>
          <a:prstGeom prst="line">
            <a:avLst/>
          </a:prstGeom>
          <a:noFill/>
          <a:ln w="12700">
            <a:solidFill>
              <a:srgbClr val="FC9A66"/>
            </a:solidFill>
            <a:round/>
            <a:headEnd/>
            <a:tailEnd/>
          </a:ln>
          <a:effectLst/>
        </p:spPr>
        <p:txBody>
          <a:bodyPr/>
          <a:lstStyle/>
          <a:p>
            <a:endParaRPr lang="en-GB"/>
          </a:p>
        </p:txBody>
      </p:sp>
      <p:sp>
        <p:nvSpPr>
          <p:cNvPr id="64531" name="Freeform 19"/>
          <p:cNvSpPr>
            <a:spLocks/>
          </p:cNvSpPr>
          <p:nvPr/>
        </p:nvSpPr>
        <p:spPr bwMode="auto">
          <a:xfrm>
            <a:off x="7112000" y="3540125"/>
            <a:ext cx="204788" cy="160338"/>
          </a:xfrm>
          <a:custGeom>
            <a:avLst/>
            <a:gdLst/>
            <a:ahLst/>
            <a:cxnLst>
              <a:cxn ang="0">
                <a:pos x="81" y="53"/>
              </a:cxn>
              <a:cxn ang="0">
                <a:pos x="60" y="25"/>
              </a:cxn>
              <a:cxn ang="0">
                <a:pos x="42" y="0"/>
              </a:cxn>
              <a:cxn ang="0">
                <a:pos x="0" y="64"/>
              </a:cxn>
              <a:cxn ang="0">
                <a:pos x="25" y="68"/>
              </a:cxn>
              <a:cxn ang="0">
                <a:pos x="64" y="78"/>
              </a:cxn>
              <a:cxn ang="0">
                <a:pos x="99" y="89"/>
              </a:cxn>
              <a:cxn ang="0">
                <a:pos x="128" y="100"/>
              </a:cxn>
              <a:cxn ang="0">
                <a:pos x="106" y="82"/>
              </a:cxn>
              <a:cxn ang="0">
                <a:pos x="81" y="53"/>
              </a:cxn>
            </a:cxnLst>
            <a:rect l="0" t="0" r="r" b="b"/>
            <a:pathLst>
              <a:path w="129" h="101">
                <a:moveTo>
                  <a:pt x="81" y="53"/>
                </a:moveTo>
                <a:lnTo>
                  <a:pt x="60" y="25"/>
                </a:lnTo>
                <a:lnTo>
                  <a:pt x="42" y="0"/>
                </a:lnTo>
                <a:lnTo>
                  <a:pt x="0" y="64"/>
                </a:lnTo>
                <a:lnTo>
                  <a:pt x="25" y="68"/>
                </a:lnTo>
                <a:lnTo>
                  <a:pt x="64" y="78"/>
                </a:lnTo>
                <a:lnTo>
                  <a:pt x="99" y="89"/>
                </a:lnTo>
                <a:lnTo>
                  <a:pt x="128" y="100"/>
                </a:lnTo>
                <a:lnTo>
                  <a:pt x="106" y="82"/>
                </a:lnTo>
                <a:lnTo>
                  <a:pt x="81" y="53"/>
                </a:lnTo>
              </a:path>
            </a:pathLst>
          </a:custGeom>
          <a:solidFill>
            <a:srgbClr val="FC9A66"/>
          </a:solidFill>
          <a:ln w="12700" cap="rnd" cmpd="sng">
            <a:noFill/>
            <a:prstDash val="solid"/>
            <a:round/>
            <a:headEnd type="none" w="med" len="med"/>
            <a:tailEnd type="none" w="med" len="med"/>
          </a:ln>
          <a:effectLst/>
        </p:spPr>
        <p:txBody>
          <a:bodyPr/>
          <a:lstStyle/>
          <a:p>
            <a:endParaRPr lang="en-GB"/>
          </a:p>
        </p:txBody>
      </p:sp>
      <p:sp>
        <p:nvSpPr>
          <p:cNvPr id="64532" name="Line 20"/>
          <p:cNvSpPr>
            <a:spLocks noChangeShapeType="1"/>
          </p:cNvSpPr>
          <p:nvPr/>
        </p:nvSpPr>
        <p:spPr bwMode="auto">
          <a:xfrm flipH="1">
            <a:off x="6650038" y="3946525"/>
            <a:ext cx="528637" cy="349250"/>
          </a:xfrm>
          <a:prstGeom prst="line">
            <a:avLst/>
          </a:prstGeom>
          <a:noFill/>
          <a:ln w="12700">
            <a:solidFill>
              <a:srgbClr val="FC9A66"/>
            </a:solidFill>
            <a:round/>
            <a:headEnd/>
            <a:tailEnd/>
          </a:ln>
          <a:effectLst/>
        </p:spPr>
        <p:txBody>
          <a:bodyPr/>
          <a:lstStyle/>
          <a:p>
            <a:endParaRPr lang="en-GB"/>
          </a:p>
        </p:txBody>
      </p:sp>
      <p:sp>
        <p:nvSpPr>
          <p:cNvPr id="64533" name="Freeform 21"/>
          <p:cNvSpPr>
            <a:spLocks/>
          </p:cNvSpPr>
          <p:nvPr/>
        </p:nvSpPr>
        <p:spPr bwMode="auto">
          <a:xfrm>
            <a:off x="7112000" y="3860800"/>
            <a:ext cx="204788" cy="160338"/>
          </a:xfrm>
          <a:custGeom>
            <a:avLst/>
            <a:gdLst/>
            <a:ahLst/>
            <a:cxnLst>
              <a:cxn ang="0">
                <a:pos x="64" y="22"/>
              </a:cxn>
              <a:cxn ang="0">
                <a:pos x="32" y="32"/>
              </a:cxn>
              <a:cxn ang="0">
                <a:pos x="0" y="40"/>
              </a:cxn>
              <a:cxn ang="0">
                <a:pos x="42" y="100"/>
              </a:cxn>
              <a:cxn ang="0">
                <a:pos x="57" y="79"/>
              </a:cxn>
              <a:cxn ang="0">
                <a:pos x="81" y="50"/>
              </a:cxn>
              <a:cxn ang="0">
                <a:pos x="106" y="22"/>
              </a:cxn>
              <a:cxn ang="0">
                <a:pos x="128" y="0"/>
              </a:cxn>
              <a:cxn ang="0">
                <a:pos x="99" y="11"/>
              </a:cxn>
              <a:cxn ang="0">
                <a:pos x="64" y="22"/>
              </a:cxn>
            </a:cxnLst>
            <a:rect l="0" t="0" r="r" b="b"/>
            <a:pathLst>
              <a:path w="129" h="101">
                <a:moveTo>
                  <a:pt x="64" y="22"/>
                </a:moveTo>
                <a:lnTo>
                  <a:pt x="32" y="32"/>
                </a:lnTo>
                <a:lnTo>
                  <a:pt x="0" y="40"/>
                </a:lnTo>
                <a:lnTo>
                  <a:pt x="42" y="100"/>
                </a:lnTo>
                <a:lnTo>
                  <a:pt x="57" y="79"/>
                </a:lnTo>
                <a:lnTo>
                  <a:pt x="81" y="50"/>
                </a:lnTo>
                <a:lnTo>
                  <a:pt x="106" y="22"/>
                </a:lnTo>
                <a:lnTo>
                  <a:pt x="128" y="0"/>
                </a:lnTo>
                <a:lnTo>
                  <a:pt x="99" y="11"/>
                </a:lnTo>
                <a:lnTo>
                  <a:pt x="64" y="22"/>
                </a:lnTo>
              </a:path>
            </a:pathLst>
          </a:custGeom>
          <a:solidFill>
            <a:srgbClr val="FC9A66"/>
          </a:solidFill>
          <a:ln w="12700" cap="rnd" cmpd="sng">
            <a:noFill/>
            <a:prstDash val="solid"/>
            <a:round/>
            <a:headEnd type="none" w="med" len="med"/>
            <a:tailEnd type="none" w="med" len="med"/>
          </a:ln>
          <a:effectLst/>
        </p:spPr>
        <p:txBody>
          <a:bodyPr/>
          <a:lstStyle/>
          <a:p>
            <a:endParaRPr lang="en-GB"/>
          </a:p>
        </p:txBody>
      </p:sp>
      <p:sp>
        <p:nvSpPr>
          <p:cNvPr id="64534" name="Rectangle 22"/>
          <p:cNvSpPr>
            <a:spLocks noChangeArrowheads="1"/>
          </p:cNvSpPr>
          <p:nvPr/>
        </p:nvSpPr>
        <p:spPr bwMode="auto">
          <a:xfrm>
            <a:off x="1458913" y="3208338"/>
            <a:ext cx="1423987" cy="1069975"/>
          </a:xfrm>
          <a:prstGeom prst="rect">
            <a:avLst/>
          </a:prstGeom>
          <a:solidFill>
            <a:srgbClr val="DADAEB"/>
          </a:solidFill>
          <a:ln w="12700">
            <a:noFill/>
            <a:miter lim="800000"/>
            <a:headEnd/>
            <a:tailEnd/>
          </a:ln>
          <a:effectLst/>
        </p:spPr>
        <p:txBody>
          <a:bodyPr wrap="none" anchor="ctr"/>
          <a:lstStyle/>
          <a:p>
            <a:endParaRPr lang="en-GB"/>
          </a:p>
        </p:txBody>
      </p:sp>
      <p:sp>
        <p:nvSpPr>
          <p:cNvPr id="64535" name="Rectangle 23"/>
          <p:cNvSpPr>
            <a:spLocks noChangeArrowheads="1"/>
          </p:cNvSpPr>
          <p:nvPr/>
        </p:nvSpPr>
        <p:spPr bwMode="auto">
          <a:xfrm>
            <a:off x="1717675" y="3325813"/>
            <a:ext cx="954088" cy="212725"/>
          </a:xfrm>
          <a:prstGeom prst="rect">
            <a:avLst/>
          </a:prstGeom>
          <a:noFill/>
          <a:ln w="12700">
            <a:noFill/>
            <a:miter lim="800000"/>
            <a:headEnd/>
            <a:tailEnd/>
          </a:ln>
          <a:effectLst/>
        </p:spPr>
        <p:txBody>
          <a:bodyPr wrap="none" lIns="0" tIns="0" rIns="0" bIns="0">
            <a:spAutoFit/>
          </a:bodyPr>
          <a:lstStyle/>
          <a:p>
            <a:pPr eaLnBrk="0" hangingPunct="0"/>
            <a:r>
              <a:rPr lang="en-GB" sz="1400" b="1" u="none">
                <a:solidFill>
                  <a:srgbClr val="000000"/>
                </a:solidFill>
                <a:latin typeface="Arial" pitchFamily="34" charset="0"/>
              </a:rPr>
              <a:t>Philosophy</a:t>
            </a:r>
          </a:p>
        </p:txBody>
      </p:sp>
      <p:sp>
        <p:nvSpPr>
          <p:cNvPr id="64536" name="Rectangle 24"/>
          <p:cNvSpPr>
            <a:spLocks noChangeArrowheads="1"/>
          </p:cNvSpPr>
          <p:nvPr/>
        </p:nvSpPr>
        <p:spPr bwMode="auto">
          <a:xfrm>
            <a:off x="2078038" y="3540125"/>
            <a:ext cx="166687" cy="212725"/>
          </a:xfrm>
          <a:prstGeom prst="rect">
            <a:avLst/>
          </a:prstGeom>
          <a:noFill/>
          <a:ln w="12700">
            <a:noFill/>
            <a:miter lim="800000"/>
            <a:headEnd/>
            <a:tailEnd/>
          </a:ln>
          <a:effectLst/>
        </p:spPr>
        <p:txBody>
          <a:bodyPr wrap="none" lIns="0" tIns="0" rIns="0" bIns="0">
            <a:spAutoFit/>
          </a:bodyPr>
          <a:lstStyle/>
          <a:p>
            <a:pPr eaLnBrk="0" hangingPunct="0"/>
            <a:r>
              <a:rPr lang="en-GB" sz="1400" b="1" u="none">
                <a:solidFill>
                  <a:srgbClr val="000000"/>
                </a:solidFill>
                <a:latin typeface="Arial" pitchFamily="34" charset="0"/>
              </a:rPr>
              <a:t>of</a:t>
            </a:r>
          </a:p>
        </p:txBody>
      </p:sp>
      <p:sp>
        <p:nvSpPr>
          <p:cNvPr id="64537" name="Rectangle 25"/>
          <p:cNvSpPr>
            <a:spLocks noChangeArrowheads="1"/>
          </p:cNvSpPr>
          <p:nvPr/>
        </p:nvSpPr>
        <p:spPr bwMode="auto">
          <a:xfrm>
            <a:off x="1577975" y="3754438"/>
            <a:ext cx="1193800" cy="212725"/>
          </a:xfrm>
          <a:prstGeom prst="rect">
            <a:avLst/>
          </a:prstGeom>
          <a:noFill/>
          <a:ln w="12700">
            <a:noFill/>
            <a:miter lim="800000"/>
            <a:headEnd/>
            <a:tailEnd/>
          </a:ln>
          <a:effectLst/>
        </p:spPr>
        <p:txBody>
          <a:bodyPr wrap="none" lIns="0" tIns="0" rIns="0" bIns="0">
            <a:spAutoFit/>
          </a:bodyPr>
          <a:lstStyle/>
          <a:p>
            <a:pPr eaLnBrk="0" hangingPunct="0"/>
            <a:r>
              <a:rPr lang="en-GB" sz="1400" b="1" u="none">
                <a:solidFill>
                  <a:srgbClr val="000000"/>
                </a:solidFill>
                <a:latin typeface="Arial" pitchFamily="34" charset="0"/>
              </a:rPr>
              <a:t>organization's</a:t>
            </a:r>
          </a:p>
        </p:txBody>
      </p:sp>
      <p:sp>
        <p:nvSpPr>
          <p:cNvPr id="64538" name="Rectangle 26"/>
          <p:cNvSpPr>
            <a:spLocks noChangeArrowheads="1"/>
          </p:cNvSpPr>
          <p:nvPr/>
        </p:nvSpPr>
        <p:spPr bwMode="auto">
          <a:xfrm>
            <a:off x="1797050" y="3968750"/>
            <a:ext cx="757238" cy="212725"/>
          </a:xfrm>
          <a:prstGeom prst="rect">
            <a:avLst/>
          </a:prstGeom>
          <a:noFill/>
          <a:ln w="12700">
            <a:noFill/>
            <a:miter lim="800000"/>
            <a:headEnd/>
            <a:tailEnd/>
          </a:ln>
          <a:effectLst/>
        </p:spPr>
        <p:txBody>
          <a:bodyPr wrap="none" lIns="0" tIns="0" rIns="0" bIns="0">
            <a:spAutoFit/>
          </a:bodyPr>
          <a:lstStyle/>
          <a:p>
            <a:pPr eaLnBrk="0" hangingPunct="0"/>
            <a:r>
              <a:rPr lang="en-GB" sz="1400" b="1" u="none">
                <a:solidFill>
                  <a:srgbClr val="000000"/>
                </a:solidFill>
                <a:latin typeface="Arial" pitchFamily="34" charset="0"/>
              </a:rPr>
              <a:t>founders</a:t>
            </a:r>
          </a:p>
        </p:txBody>
      </p:sp>
      <p:sp>
        <p:nvSpPr>
          <p:cNvPr id="64539" name="Rectangle 27"/>
          <p:cNvSpPr>
            <a:spLocks noChangeArrowheads="1"/>
          </p:cNvSpPr>
          <p:nvPr/>
        </p:nvSpPr>
        <p:spPr bwMode="auto">
          <a:xfrm>
            <a:off x="5253038" y="2994025"/>
            <a:ext cx="1419225" cy="568325"/>
          </a:xfrm>
          <a:prstGeom prst="rect">
            <a:avLst/>
          </a:prstGeom>
          <a:solidFill>
            <a:srgbClr val="DADAEB"/>
          </a:solidFill>
          <a:ln w="12700">
            <a:noFill/>
            <a:miter lim="800000"/>
            <a:headEnd/>
            <a:tailEnd/>
          </a:ln>
          <a:effectLst/>
        </p:spPr>
        <p:txBody>
          <a:bodyPr wrap="none" anchor="ctr"/>
          <a:lstStyle/>
          <a:p>
            <a:endParaRPr lang="en-GB"/>
          </a:p>
        </p:txBody>
      </p:sp>
      <p:sp>
        <p:nvSpPr>
          <p:cNvPr id="64540" name="Rectangle 28"/>
          <p:cNvSpPr>
            <a:spLocks noChangeArrowheads="1"/>
          </p:cNvSpPr>
          <p:nvPr/>
        </p:nvSpPr>
        <p:spPr bwMode="auto">
          <a:xfrm>
            <a:off x="5811838" y="3078163"/>
            <a:ext cx="323850" cy="212725"/>
          </a:xfrm>
          <a:prstGeom prst="rect">
            <a:avLst/>
          </a:prstGeom>
          <a:noFill/>
          <a:ln w="12700">
            <a:noFill/>
            <a:miter lim="800000"/>
            <a:headEnd/>
            <a:tailEnd/>
          </a:ln>
          <a:effectLst/>
        </p:spPr>
        <p:txBody>
          <a:bodyPr wrap="none" lIns="0" tIns="0" rIns="0" bIns="0">
            <a:spAutoFit/>
          </a:bodyPr>
          <a:lstStyle/>
          <a:p>
            <a:pPr eaLnBrk="0" hangingPunct="0"/>
            <a:r>
              <a:rPr lang="en-GB" sz="1400" b="1" u="none">
                <a:solidFill>
                  <a:srgbClr val="000000"/>
                </a:solidFill>
                <a:latin typeface="Arial" pitchFamily="34" charset="0"/>
              </a:rPr>
              <a:t>Top</a:t>
            </a:r>
          </a:p>
        </p:txBody>
      </p:sp>
      <p:sp>
        <p:nvSpPr>
          <p:cNvPr id="64541" name="Rectangle 29"/>
          <p:cNvSpPr>
            <a:spLocks noChangeArrowheads="1"/>
          </p:cNvSpPr>
          <p:nvPr/>
        </p:nvSpPr>
        <p:spPr bwMode="auto">
          <a:xfrm>
            <a:off x="5422900" y="3292475"/>
            <a:ext cx="1093788" cy="212725"/>
          </a:xfrm>
          <a:prstGeom prst="rect">
            <a:avLst/>
          </a:prstGeom>
          <a:noFill/>
          <a:ln w="12700">
            <a:noFill/>
            <a:miter lim="800000"/>
            <a:headEnd/>
            <a:tailEnd/>
          </a:ln>
          <a:effectLst/>
        </p:spPr>
        <p:txBody>
          <a:bodyPr wrap="none" lIns="0" tIns="0" rIns="0" bIns="0">
            <a:spAutoFit/>
          </a:bodyPr>
          <a:lstStyle/>
          <a:p>
            <a:pPr eaLnBrk="0" hangingPunct="0"/>
            <a:r>
              <a:rPr lang="en-GB" sz="1400" b="1" u="none">
                <a:solidFill>
                  <a:srgbClr val="000000"/>
                </a:solidFill>
                <a:latin typeface="Arial" pitchFamily="34" charset="0"/>
              </a:rPr>
              <a:t>management</a:t>
            </a:r>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1026"/>
          <p:cNvSpPr>
            <a:spLocks noGrp="1" noChangeArrowheads="1"/>
          </p:cNvSpPr>
          <p:nvPr>
            <p:ph type="title"/>
          </p:nvPr>
        </p:nvSpPr>
        <p:spPr>
          <a:noFill/>
          <a:ln/>
        </p:spPr>
        <p:txBody>
          <a:bodyPr lIns="90488" tIns="44450" rIns="90488" bIns="44450"/>
          <a:lstStyle/>
          <a:p>
            <a:r>
              <a:rPr lang="en-GB">
                <a:latin typeface="Arial" pitchFamily="34" charset="0"/>
              </a:rPr>
              <a:t>Keeping a Culture Alive</a:t>
            </a:r>
          </a:p>
        </p:txBody>
      </p:sp>
      <p:sp>
        <p:nvSpPr>
          <p:cNvPr id="66563" name="Rectangle 1027"/>
          <p:cNvSpPr>
            <a:spLocks noGrp="1" noChangeArrowheads="1"/>
          </p:cNvSpPr>
          <p:nvPr>
            <p:ph type="body" idx="1"/>
          </p:nvPr>
        </p:nvSpPr>
        <p:spPr>
          <a:noFill/>
          <a:ln/>
        </p:spPr>
        <p:txBody>
          <a:bodyPr lIns="90488" tIns="44450" rIns="90488" bIns="44450"/>
          <a:lstStyle/>
          <a:p>
            <a:r>
              <a:rPr lang="en-GB" sz="2800">
                <a:latin typeface="Arial" pitchFamily="34" charset="0"/>
              </a:rPr>
              <a:t>Selection</a:t>
            </a:r>
          </a:p>
          <a:p>
            <a:pPr lvl="1"/>
            <a:r>
              <a:rPr lang="en-GB" sz="2400">
                <a:latin typeface="Arial" pitchFamily="34" charset="0"/>
              </a:rPr>
              <a:t>Identify and hire individuals who will fit in with the culture</a:t>
            </a:r>
          </a:p>
          <a:p>
            <a:r>
              <a:rPr lang="en-GB" sz="2800">
                <a:latin typeface="Arial" pitchFamily="34" charset="0"/>
              </a:rPr>
              <a:t>Top Management</a:t>
            </a:r>
          </a:p>
          <a:p>
            <a:pPr lvl="1"/>
            <a:r>
              <a:rPr lang="en-GB" sz="2400">
                <a:latin typeface="Arial" pitchFamily="34" charset="0"/>
              </a:rPr>
              <a:t>Senior executives establish and communicate the norms of the organization</a:t>
            </a:r>
          </a:p>
          <a:p>
            <a:r>
              <a:rPr lang="en-GB" sz="2800">
                <a:latin typeface="Arial" pitchFamily="34" charset="0"/>
              </a:rPr>
              <a:t>Socialization</a:t>
            </a:r>
          </a:p>
          <a:p>
            <a:pPr lvl="1"/>
            <a:r>
              <a:rPr lang="en-GB" sz="2400">
                <a:latin typeface="Arial" pitchFamily="34" charset="0"/>
              </a:rPr>
              <a:t>Organizations need to teach the culture to new employees</a:t>
            </a:r>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1026"/>
          <p:cNvSpPr>
            <a:spLocks noGrp="1" noChangeArrowheads="1"/>
          </p:cNvSpPr>
          <p:nvPr>
            <p:ph type="title"/>
          </p:nvPr>
        </p:nvSpPr>
        <p:spPr>
          <a:noFill/>
          <a:ln/>
        </p:spPr>
        <p:txBody>
          <a:bodyPr lIns="90488" tIns="44450" rIns="90488" bIns="44450"/>
          <a:lstStyle/>
          <a:p>
            <a:r>
              <a:rPr lang="en-GB">
                <a:latin typeface="Arial" pitchFamily="34" charset="0"/>
              </a:rPr>
              <a:t/>
            </a:r>
            <a:br>
              <a:rPr lang="en-GB">
                <a:latin typeface="Arial" pitchFamily="34" charset="0"/>
              </a:rPr>
            </a:br>
            <a:r>
              <a:rPr lang="en-GB">
                <a:latin typeface="Arial" pitchFamily="34" charset="0"/>
              </a:rPr>
              <a:t> Socialization Model</a:t>
            </a:r>
          </a:p>
        </p:txBody>
      </p:sp>
      <p:sp>
        <p:nvSpPr>
          <p:cNvPr id="68611" name="Line 1027"/>
          <p:cNvSpPr>
            <a:spLocks noChangeShapeType="1"/>
          </p:cNvSpPr>
          <p:nvPr/>
        </p:nvSpPr>
        <p:spPr bwMode="auto">
          <a:xfrm>
            <a:off x="2751138" y="3846513"/>
            <a:ext cx="404812" cy="1587"/>
          </a:xfrm>
          <a:prstGeom prst="line">
            <a:avLst/>
          </a:prstGeom>
          <a:noFill/>
          <a:ln w="12700">
            <a:solidFill>
              <a:srgbClr val="FC9A66"/>
            </a:solidFill>
            <a:round/>
            <a:headEnd/>
            <a:tailEnd/>
          </a:ln>
          <a:effectLst/>
        </p:spPr>
        <p:txBody>
          <a:bodyPr/>
          <a:lstStyle/>
          <a:p>
            <a:endParaRPr lang="en-GB"/>
          </a:p>
        </p:txBody>
      </p:sp>
      <p:sp>
        <p:nvSpPr>
          <p:cNvPr id="68612" name="Freeform 1028"/>
          <p:cNvSpPr>
            <a:spLocks/>
          </p:cNvSpPr>
          <p:nvPr/>
        </p:nvSpPr>
        <p:spPr bwMode="auto">
          <a:xfrm>
            <a:off x="3125788" y="3798888"/>
            <a:ext cx="147637" cy="92075"/>
          </a:xfrm>
          <a:custGeom>
            <a:avLst/>
            <a:gdLst/>
            <a:ahLst/>
            <a:cxnLst>
              <a:cxn ang="0">
                <a:pos x="43" y="16"/>
              </a:cxn>
              <a:cxn ang="0">
                <a:pos x="22" y="11"/>
              </a:cxn>
              <a:cxn ang="0">
                <a:pos x="0" y="0"/>
              </a:cxn>
              <a:cxn ang="0">
                <a:pos x="0" y="57"/>
              </a:cxn>
              <a:cxn ang="0">
                <a:pos x="16" y="48"/>
              </a:cxn>
              <a:cxn ang="0">
                <a:pos x="43" y="40"/>
              </a:cxn>
              <a:cxn ang="0">
                <a:pos x="70" y="32"/>
              </a:cxn>
              <a:cxn ang="0">
                <a:pos x="92" y="30"/>
              </a:cxn>
              <a:cxn ang="0">
                <a:pos x="70" y="24"/>
              </a:cxn>
              <a:cxn ang="0">
                <a:pos x="43" y="16"/>
              </a:cxn>
            </a:cxnLst>
            <a:rect l="0" t="0" r="r" b="b"/>
            <a:pathLst>
              <a:path w="93" h="58">
                <a:moveTo>
                  <a:pt x="43" y="16"/>
                </a:moveTo>
                <a:lnTo>
                  <a:pt x="22" y="11"/>
                </a:lnTo>
                <a:lnTo>
                  <a:pt x="0" y="0"/>
                </a:lnTo>
                <a:lnTo>
                  <a:pt x="0" y="57"/>
                </a:lnTo>
                <a:lnTo>
                  <a:pt x="16" y="48"/>
                </a:lnTo>
                <a:lnTo>
                  <a:pt x="43" y="40"/>
                </a:lnTo>
                <a:lnTo>
                  <a:pt x="70" y="32"/>
                </a:lnTo>
                <a:lnTo>
                  <a:pt x="92" y="30"/>
                </a:lnTo>
                <a:lnTo>
                  <a:pt x="70" y="24"/>
                </a:lnTo>
                <a:lnTo>
                  <a:pt x="43" y="16"/>
                </a:lnTo>
              </a:path>
            </a:pathLst>
          </a:custGeom>
          <a:solidFill>
            <a:srgbClr val="FC9A66"/>
          </a:solidFill>
          <a:ln w="12700" cap="rnd" cmpd="sng">
            <a:noFill/>
            <a:prstDash val="solid"/>
            <a:round/>
            <a:headEnd type="none" w="med" len="med"/>
            <a:tailEnd type="none" w="med" len="med"/>
          </a:ln>
          <a:effectLst/>
        </p:spPr>
        <p:txBody>
          <a:bodyPr/>
          <a:lstStyle/>
          <a:p>
            <a:endParaRPr lang="en-GB"/>
          </a:p>
        </p:txBody>
      </p:sp>
      <p:sp>
        <p:nvSpPr>
          <p:cNvPr id="68613" name="Rectangle 1029"/>
          <p:cNvSpPr>
            <a:spLocks noChangeArrowheads="1"/>
          </p:cNvSpPr>
          <p:nvPr/>
        </p:nvSpPr>
        <p:spPr bwMode="auto">
          <a:xfrm>
            <a:off x="1379538" y="3629025"/>
            <a:ext cx="1430337" cy="361950"/>
          </a:xfrm>
          <a:prstGeom prst="rect">
            <a:avLst/>
          </a:prstGeom>
          <a:solidFill>
            <a:srgbClr val="DADAEB"/>
          </a:solidFill>
          <a:ln w="12700">
            <a:noFill/>
            <a:miter lim="800000"/>
            <a:headEnd/>
            <a:tailEnd/>
          </a:ln>
          <a:effectLst/>
        </p:spPr>
        <p:txBody>
          <a:bodyPr wrap="none" anchor="ctr"/>
          <a:lstStyle/>
          <a:p>
            <a:endParaRPr lang="en-GB"/>
          </a:p>
        </p:txBody>
      </p:sp>
      <p:sp>
        <p:nvSpPr>
          <p:cNvPr id="68614" name="Rectangle 1030"/>
          <p:cNvSpPr>
            <a:spLocks noChangeArrowheads="1"/>
          </p:cNvSpPr>
          <p:nvPr/>
        </p:nvSpPr>
        <p:spPr bwMode="auto">
          <a:xfrm>
            <a:off x="1768475" y="3722688"/>
            <a:ext cx="642938" cy="168275"/>
          </a:xfrm>
          <a:prstGeom prst="rect">
            <a:avLst/>
          </a:prstGeom>
          <a:noFill/>
          <a:ln w="12700">
            <a:noFill/>
            <a:miter lim="800000"/>
            <a:headEnd/>
            <a:tailEnd/>
          </a:ln>
          <a:effectLst/>
        </p:spPr>
        <p:txBody>
          <a:bodyPr wrap="none" lIns="0" tIns="0" rIns="0" bIns="0">
            <a:spAutoFit/>
          </a:bodyPr>
          <a:lstStyle/>
          <a:p>
            <a:pPr eaLnBrk="0" hangingPunct="0"/>
            <a:r>
              <a:rPr lang="en-GB" sz="1100" b="1" u="none">
                <a:solidFill>
                  <a:srgbClr val="000000"/>
                </a:solidFill>
                <a:latin typeface="Arial" pitchFamily="34" charset="0"/>
              </a:rPr>
              <a:t>Prearrival</a:t>
            </a:r>
          </a:p>
        </p:txBody>
      </p:sp>
      <p:sp>
        <p:nvSpPr>
          <p:cNvPr id="68615" name="Line 1031"/>
          <p:cNvSpPr>
            <a:spLocks noChangeShapeType="1"/>
          </p:cNvSpPr>
          <p:nvPr/>
        </p:nvSpPr>
        <p:spPr bwMode="auto">
          <a:xfrm>
            <a:off x="4679950" y="3846513"/>
            <a:ext cx="355600" cy="1587"/>
          </a:xfrm>
          <a:prstGeom prst="line">
            <a:avLst/>
          </a:prstGeom>
          <a:noFill/>
          <a:ln w="12700">
            <a:solidFill>
              <a:srgbClr val="FC9A66"/>
            </a:solidFill>
            <a:round/>
            <a:headEnd/>
            <a:tailEnd/>
          </a:ln>
          <a:effectLst/>
        </p:spPr>
        <p:txBody>
          <a:bodyPr/>
          <a:lstStyle/>
          <a:p>
            <a:endParaRPr lang="en-GB"/>
          </a:p>
        </p:txBody>
      </p:sp>
      <p:sp>
        <p:nvSpPr>
          <p:cNvPr id="68616" name="Freeform 1032"/>
          <p:cNvSpPr>
            <a:spLocks/>
          </p:cNvSpPr>
          <p:nvPr/>
        </p:nvSpPr>
        <p:spPr bwMode="auto">
          <a:xfrm>
            <a:off x="5005388" y="3798888"/>
            <a:ext cx="146050" cy="92075"/>
          </a:xfrm>
          <a:custGeom>
            <a:avLst/>
            <a:gdLst/>
            <a:ahLst/>
            <a:cxnLst>
              <a:cxn ang="0">
                <a:pos x="43" y="16"/>
              </a:cxn>
              <a:cxn ang="0">
                <a:pos x="21" y="11"/>
              </a:cxn>
              <a:cxn ang="0">
                <a:pos x="0" y="0"/>
              </a:cxn>
              <a:cxn ang="0">
                <a:pos x="0" y="57"/>
              </a:cxn>
              <a:cxn ang="0">
                <a:pos x="16" y="48"/>
              </a:cxn>
              <a:cxn ang="0">
                <a:pos x="43" y="40"/>
              </a:cxn>
              <a:cxn ang="0">
                <a:pos x="70" y="32"/>
              </a:cxn>
              <a:cxn ang="0">
                <a:pos x="91" y="30"/>
              </a:cxn>
              <a:cxn ang="0">
                <a:pos x="70" y="24"/>
              </a:cxn>
              <a:cxn ang="0">
                <a:pos x="43" y="16"/>
              </a:cxn>
            </a:cxnLst>
            <a:rect l="0" t="0" r="r" b="b"/>
            <a:pathLst>
              <a:path w="92" h="58">
                <a:moveTo>
                  <a:pt x="43" y="16"/>
                </a:moveTo>
                <a:lnTo>
                  <a:pt x="21" y="11"/>
                </a:lnTo>
                <a:lnTo>
                  <a:pt x="0" y="0"/>
                </a:lnTo>
                <a:lnTo>
                  <a:pt x="0" y="57"/>
                </a:lnTo>
                <a:lnTo>
                  <a:pt x="16" y="48"/>
                </a:lnTo>
                <a:lnTo>
                  <a:pt x="43" y="40"/>
                </a:lnTo>
                <a:lnTo>
                  <a:pt x="70" y="32"/>
                </a:lnTo>
                <a:lnTo>
                  <a:pt x="91" y="30"/>
                </a:lnTo>
                <a:lnTo>
                  <a:pt x="70" y="24"/>
                </a:lnTo>
                <a:lnTo>
                  <a:pt x="43" y="16"/>
                </a:lnTo>
              </a:path>
            </a:pathLst>
          </a:custGeom>
          <a:solidFill>
            <a:srgbClr val="FC9A66"/>
          </a:solidFill>
          <a:ln w="12700" cap="rnd" cmpd="sng">
            <a:noFill/>
            <a:prstDash val="solid"/>
            <a:round/>
            <a:headEnd type="none" w="med" len="med"/>
            <a:tailEnd type="none" w="med" len="med"/>
          </a:ln>
          <a:effectLst/>
        </p:spPr>
        <p:txBody>
          <a:bodyPr/>
          <a:lstStyle/>
          <a:p>
            <a:endParaRPr lang="en-GB"/>
          </a:p>
        </p:txBody>
      </p:sp>
      <p:sp>
        <p:nvSpPr>
          <p:cNvPr id="68617" name="Rectangle 1033"/>
          <p:cNvSpPr>
            <a:spLocks noChangeArrowheads="1"/>
          </p:cNvSpPr>
          <p:nvPr/>
        </p:nvSpPr>
        <p:spPr bwMode="auto">
          <a:xfrm>
            <a:off x="3259138" y="3629025"/>
            <a:ext cx="1430337" cy="361950"/>
          </a:xfrm>
          <a:prstGeom prst="rect">
            <a:avLst/>
          </a:prstGeom>
          <a:solidFill>
            <a:srgbClr val="DADAEB"/>
          </a:solidFill>
          <a:ln w="12700">
            <a:noFill/>
            <a:miter lim="800000"/>
            <a:headEnd/>
            <a:tailEnd/>
          </a:ln>
          <a:effectLst/>
        </p:spPr>
        <p:txBody>
          <a:bodyPr wrap="none" anchor="ctr"/>
          <a:lstStyle/>
          <a:p>
            <a:endParaRPr lang="en-GB"/>
          </a:p>
        </p:txBody>
      </p:sp>
      <p:sp>
        <p:nvSpPr>
          <p:cNvPr id="68618" name="Rectangle 1034"/>
          <p:cNvSpPr>
            <a:spLocks noChangeArrowheads="1"/>
          </p:cNvSpPr>
          <p:nvPr/>
        </p:nvSpPr>
        <p:spPr bwMode="auto">
          <a:xfrm>
            <a:off x="3633788" y="3722688"/>
            <a:ext cx="692150" cy="168275"/>
          </a:xfrm>
          <a:prstGeom prst="rect">
            <a:avLst/>
          </a:prstGeom>
          <a:noFill/>
          <a:ln w="12700">
            <a:noFill/>
            <a:miter lim="800000"/>
            <a:headEnd/>
            <a:tailEnd/>
          </a:ln>
          <a:effectLst/>
        </p:spPr>
        <p:txBody>
          <a:bodyPr wrap="none" lIns="0" tIns="0" rIns="0" bIns="0">
            <a:spAutoFit/>
          </a:bodyPr>
          <a:lstStyle/>
          <a:p>
            <a:pPr eaLnBrk="0" hangingPunct="0"/>
            <a:r>
              <a:rPr lang="en-GB" sz="1100" b="1" u="none">
                <a:solidFill>
                  <a:srgbClr val="000000"/>
                </a:solidFill>
                <a:latin typeface="Arial" pitchFamily="34" charset="0"/>
              </a:rPr>
              <a:t>Encounter</a:t>
            </a:r>
          </a:p>
        </p:txBody>
      </p:sp>
      <p:sp>
        <p:nvSpPr>
          <p:cNvPr id="68619" name="Rectangle 1035"/>
          <p:cNvSpPr>
            <a:spLocks noChangeArrowheads="1"/>
          </p:cNvSpPr>
          <p:nvPr/>
        </p:nvSpPr>
        <p:spPr bwMode="auto">
          <a:xfrm>
            <a:off x="5137150" y="3629025"/>
            <a:ext cx="1430338" cy="361950"/>
          </a:xfrm>
          <a:prstGeom prst="rect">
            <a:avLst/>
          </a:prstGeom>
          <a:solidFill>
            <a:srgbClr val="DADAEB"/>
          </a:solidFill>
          <a:ln w="12700">
            <a:noFill/>
            <a:miter lim="800000"/>
            <a:headEnd/>
            <a:tailEnd/>
          </a:ln>
          <a:effectLst/>
        </p:spPr>
        <p:txBody>
          <a:bodyPr wrap="none" anchor="ctr"/>
          <a:lstStyle/>
          <a:p>
            <a:endParaRPr lang="en-GB"/>
          </a:p>
        </p:txBody>
      </p:sp>
      <p:sp>
        <p:nvSpPr>
          <p:cNvPr id="68620" name="Rectangle 1036"/>
          <p:cNvSpPr>
            <a:spLocks noChangeArrowheads="1"/>
          </p:cNvSpPr>
          <p:nvPr/>
        </p:nvSpPr>
        <p:spPr bwMode="auto">
          <a:xfrm>
            <a:off x="5341938" y="3722688"/>
            <a:ext cx="1031875" cy="168275"/>
          </a:xfrm>
          <a:prstGeom prst="rect">
            <a:avLst/>
          </a:prstGeom>
          <a:noFill/>
          <a:ln w="12700">
            <a:noFill/>
            <a:miter lim="800000"/>
            <a:headEnd/>
            <a:tailEnd/>
          </a:ln>
          <a:effectLst/>
        </p:spPr>
        <p:txBody>
          <a:bodyPr wrap="none" lIns="0" tIns="0" rIns="0" bIns="0">
            <a:spAutoFit/>
          </a:bodyPr>
          <a:lstStyle/>
          <a:p>
            <a:pPr eaLnBrk="0" hangingPunct="0"/>
            <a:r>
              <a:rPr lang="en-GB" sz="1100" b="1" u="none">
                <a:solidFill>
                  <a:srgbClr val="000000"/>
                </a:solidFill>
                <a:latin typeface="Arial" pitchFamily="34" charset="0"/>
              </a:rPr>
              <a:t>Metamorphosis</a:t>
            </a:r>
          </a:p>
        </p:txBody>
      </p:sp>
      <p:sp>
        <p:nvSpPr>
          <p:cNvPr id="68621" name="Rectangle 1037"/>
          <p:cNvSpPr>
            <a:spLocks noChangeArrowheads="1"/>
          </p:cNvSpPr>
          <p:nvPr/>
        </p:nvSpPr>
        <p:spPr bwMode="auto">
          <a:xfrm>
            <a:off x="3186113" y="2770188"/>
            <a:ext cx="1566862" cy="182562"/>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000000"/>
                </a:solidFill>
                <a:latin typeface="Arial" pitchFamily="34" charset="0"/>
              </a:rPr>
              <a:t>Socialization Process</a:t>
            </a:r>
          </a:p>
        </p:txBody>
      </p:sp>
      <p:sp>
        <p:nvSpPr>
          <p:cNvPr id="68622" name="Rectangle 1038"/>
          <p:cNvSpPr>
            <a:spLocks noChangeArrowheads="1"/>
          </p:cNvSpPr>
          <p:nvPr/>
        </p:nvSpPr>
        <p:spPr bwMode="auto">
          <a:xfrm>
            <a:off x="7626350" y="2770188"/>
            <a:ext cx="744538" cy="182562"/>
          </a:xfrm>
          <a:prstGeom prst="rect">
            <a:avLst/>
          </a:prstGeom>
          <a:noFill/>
          <a:ln w="12700">
            <a:noFill/>
            <a:miter lim="800000"/>
            <a:headEnd/>
            <a:tailEnd/>
          </a:ln>
          <a:effectLst/>
        </p:spPr>
        <p:txBody>
          <a:bodyPr wrap="none" lIns="0" tIns="0" rIns="0" bIns="0">
            <a:spAutoFit/>
          </a:bodyPr>
          <a:lstStyle/>
          <a:p>
            <a:pPr eaLnBrk="0" hangingPunct="0"/>
            <a:r>
              <a:rPr lang="en-GB" sz="1200" b="1" u="none">
                <a:solidFill>
                  <a:srgbClr val="000000"/>
                </a:solidFill>
                <a:latin typeface="Arial" pitchFamily="34" charset="0"/>
              </a:rPr>
              <a:t>Outcomes</a:t>
            </a:r>
          </a:p>
        </p:txBody>
      </p:sp>
      <p:sp>
        <p:nvSpPr>
          <p:cNvPr id="68623" name="Rectangle 1039"/>
          <p:cNvSpPr>
            <a:spLocks noChangeArrowheads="1"/>
          </p:cNvSpPr>
          <p:nvPr/>
        </p:nvSpPr>
        <p:spPr bwMode="auto">
          <a:xfrm>
            <a:off x="7327900" y="3649663"/>
            <a:ext cx="1349375" cy="336550"/>
          </a:xfrm>
          <a:prstGeom prst="rect">
            <a:avLst/>
          </a:prstGeom>
          <a:solidFill>
            <a:srgbClr val="DBF1E4"/>
          </a:solidFill>
          <a:ln w="12700">
            <a:noFill/>
            <a:miter lim="800000"/>
            <a:headEnd/>
            <a:tailEnd/>
          </a:ln>
          <a:effectLst/>
        </p:spPr>
        <p:txBody>
          <a:bodyPr wrap="none" anchor="ctr"/>
          <a:lstStyle/>
          <a:p>
            <a:endParaRPr lang="en-GB"/>
          </a:p>
        </p:txBody>
      </p:sp>
      <p:sp>
        <p:nvSpPr>
          <p:cNvPr id="68624" name="Rectangle 1040"/>
          <p:cNvSpPr>
            <a:spLocks noChangeArrowheads="1"/>
          </p:cNvSpPr>
          <p:nvPr/>
        </p:nvSpPr>
        <p:spPr bwMode="auto">
          <a:xfrm>
            <a:off x="7621588" y="3743325"/>
            <a:ext cx="852487" cy="168275"/>
          </a:xfrm>
          <a:prstGeom prst="rect">
            <a:avLst/>
          </a:prstGeom>
          <a:noFill/>
          <a:ln w="12700">
            <a:noFill/>
            <a:miter lim="800000"/>
            <a:headEnd/>
            <a:tailEnd/>
          </a:ln>
          <a:effectLst/>
        </p:spPr>
        <p:txBody>
          <a:bodyPr wrap="none" lIns="0" tIns="0" rIns="0" bIns="0">
            <a:spAutoFit/>
          </a:bodyPr>
          <a:lstStyle/>
          <a:p>
            <a:pPr eaLnBrk="0" hangingPunct="0"/>
            <a:r>
              <a:rPr lang="en-GB" sz="1100" b="1" u="none">
                <a:solidFill>
                  <a:srgbClr val="000000"/>
                </a:solidFill>
                <a:latin typeface="Arial" pitchFamily="34" charset="0"/>
              </a:rPr>
              <a:t>Commitment</a:t>
            </a:r>
          </a:p>
        </p:txBody>
      </p:sp>
      <p:sp>
        <p:nvSpPr>
          <p:cNvPr id="68625" name="Rectangle 1041"/>
          <p:cNvSpPr>
            <a:spLocks noChangeArrowheads="1"/>
          </p:cNvSpPr>
          <p:nvPr/>
        </p:nvSpPr>
        <p:spPr bwMode="auto">
          <a:xfrm>
            <a:off x="7327900" y="3103563"/>
            <a:ext cx="1349375" cy="336550"/>
          </a:xfrm>
          <a:prstGeom prst="rect">
            <a:avLst/>
          </a:prstGeom>
          <a:solidFill>
            <a:srgbClr val="DBF1E4"/>
          </a:solidFill>
          <a:ln w="12700">
            <a:noFill/>
            <a:miter lim="800000"/>
            <a:headEnd/>
            <a:tailEnd/>
          </a:ln>
          <a:effectLst/>
        </p:spPr>
        <p:txBody>
          <a:bodyPr wrap="none" anchor="ctr"/>
          <a:lstStyle/>
          <a:p>
            <a:endParaRPr lang="en-GB"/>
          </a:p>
        </p:txBody>
      </p:sp>
      <p:sp>
        <p:nvSpPr>
          <p:cNvPr id="68626" name="Rectangle 1042"/>
          <p:cNvSpPr>
            <a:spLocks noChangeArrowheads="1"/>
          </p:cNvSpPr>
          <p:nvPr/>
        </p:nvSpPr>
        <p:spPr bwMode="auto">
          <a:xfrm>
            <a:off x="7646988" y="3197225"/>
            <a:ext cx="806450" cy="168275"/>
          </a:xfrm>
          <a:prstGeom prst="rect">
            <a:avLst/>
          </a:prstGeom>
          <a:noFill/>
          <a:ln w="12700">
            <a:noFill/>
            <a:miter lim="800000"/>
            <a:headEnd/>
            <a:tailEnd/>
          </a:ln>
          <a:effectLst/>
        </p:spPr>
        <p:txBody>
          <a:bodyPr wrap="none" lIns="0" tIns="0" rIns="0" bIns="0">
            <a:spAutoFit/>
          </a:bodyPr>
          <a:lstStyle/>
          <a:p>
            <a:pPr eaLnBrk="0" hangingPunct="0"/>
            <a:r>
              <a:rPr lang="en-GB" sz="1100" b="1" u="none">
                <a:solidFill>
                  <a:srgbClr val="000000"/>
                </a:solidFill>
                <a:latin typeface="Arial" pitchFamily="34" charset="0"/>
              </a:rPr>
              <a:t>Productivity</a:t>
            </a:r>
          </a:p>
        </p:txBody>
      </p:sp>
      <p:sp>
        <p:nvSpPr>
          <p:cNvPr id="68627" name="Rectangle 1043"/>
          <p:cNvSpPr>
            <a:spLocks noChangeArrowheads="1"/>
          </p:cNvSpPr>
          <p:nvPr/>
        </p:nvSpPr>
        <p:spPr bwMode="auto">
          <a:xfrm>
            <a:off x="7327900" y="4195763"/>
            <a:ext cx="1349375" cy="338137"/>
          </a:xfrm>
          <a:prstGeom prst="rect">
            <a:avLst/>
          </a:prstGeom>
          <a:solidFill>
            <a:srgbClr val="DBF1E4"/>
          </a:solidFill>
          <a:ln w="12700">
            <a:noFill/>
            <a:miter lim="800000"/>
            <a:headEnd/>
            <a:tailEnd/>
          </a:ln>
          <a:effectLst/>
        </p:spPr>
        <p:txBody>
          <a:bodyPr wrap="none" anchor="ctr"/>
          <a:lstStyle/>
          <a:p>
            <a:endParaRPr lang="en-GB"/>
          </a:p>
        </p:txBody>
      </p:sp>
      <p:sp>
        <p:nvSpPr>
          <p:cNvPr id="68628" name="Rectangle 1044"/>
          <p:cNvSpPr>
            <a:spLocks noChangeArrowheads="1"/>
          </p:cNvSpPr>
          <p:nvPr/>
        </p:nvSpPr>
        <p:spPr bwMode="auto">
          <a:xfrm>
            <a:off x="7742238" y="4289425"/>
            <a:ext cx="606425" cy="168275"/>
          </a:xfrm>
          <a:prstGeom prst="rect">
            <a:avLst/>
          </a:prstGeom>
          <a:noFill/>
          <a:ln w="12700">
            <a:noFill/>
            <a:miter lim="800000"/>
            <a:headEnd/>
            <a:tailEnd/>
          </a:ln>
          <a:effectLst/>
        </p:spPr>
        <p:txBody>
          <a:bodyPr wrap="none" lIns="0" tIns="0" rIns="0" bIns="0">
            <a:spAutoFit/>
          </a:bodyPr>
          <a:lstStyle/>
          <a:p>
            <a:pPr eaLnBrk="0" hangingPunct="0"/>
            <a:r>
              <a:rPr lang="en-GB" sz="1100" b="1" u="none">
                <a:solidFill>
                  <a:srgbClr val="000000"/>
                </a:solidFill>
                <a:latin typeface="Arial" pitchFamily="34" charset="0"/>
              </a:rPr>
              <a:t>Turnover</a:t>
            </a:r>
          </a:p>
        </p:txBody>
      </p:sp>
      <p:sp>
        <p:nvSpPr>
          <p:cNvPr id="68629" name="Line 1045"/>
          <p:cNvSpPr>
            <a:spLocks noChangeShapeType="1"/>
          </p:cNvSpPr>
          <p:nvPr/>
        </p:nvSpPr>
        <p:spPr bwMode="auto">
          <a:xfrm>
            <a:off x="6934200" y="3276600"/>
            <a:ext cx="0" cy="1143000"/>
          </a:xfrm>
          <a:prstGeom prst="line">
            <a:avLst/>
          </a:prstGeom>
          <a:noFill/>
          <a:ln w="12700">
            <a:solidFill>
              <a:srgbClr val="EF9100"/>
            </a:solidFill>
            <a:round/>
            <a:headEnd/>
            <a:tailEnd/>
          </a:ln>
          <a:effectLst/>
        </p:spPr>
        <p:txBody>
          <a:bodyPr/>
          <a:lstStyle/>
          <a:p>
            <a:endParaRPr lang="en-GB"/>
          </a:p>
        </p:txBody>
      </p:sp>
      <p:sp>
        <p:nvSpPr>
          <p:cNvPr id="68630" name="Line 1046"/>
          <p:cNvSpPr>
            <a:spLocks noChangeShapeType="1"/>
          </p:cNvSpPr>
          <p:nvPr/>
        </p:nvSpPr>
        <p:spPr bwMode="auto">
          <a:xfrm>
            <a:off x="6553200" y="3810000"/>
            <a:ext cx="762000" cy="0"/>
          </a:xfrm>
          <a:prstGeom prst="line">
            <a:avLst/>
          </a:prstGeom>
          <a:noFill/>
          <a:ln w="12700">
            <a:solidFill>
              <a:srgbClr val="EF9100"/>
            </a:solidFill>
            <a:round/>
            <a:headEnd/>
            <a:tailEnd type="triangle" w="med" len="med"/>
          </a:ln>
          <a:effectLst/>
        </p:spPr>
        <p:txBody>
          <a:bodyPr/>
          <a:lstStyle/>
          <a:p>
            <a:endParaRPr lang="en-GB"/>
          </a:p>
        </p:txBody>
      </p:sp>
      <p:sp>
        <p:nvSpPr>
          <p:cNvPr id="68631" name="Line 1047"/>
          <p:cNvSpPr>
            <a:spLocks noChangeShapeType="1"/>
          </p:cNvSpPr>
          <p:nvPr/>
        </p:nvSpPr>
        <p:spPr bwMode="auto">
          <a:xfrm>
            <a:off x="6934200" y="3276600"/>
            <a:ext cx="381000" cy="0"/>
          </a:xfrm>
          <a:prstGeom prst="line">
            <a:avLst/>
          </a:prstGeom>
          <a:noFill/>
          <a:ln w="12700">
            <a:solidFill>
              <a:srgbClr val="EF9100"/>
            </a:solidFill>
            <a:round/>
            <a:headEnd/>
            <a:tailEnd type="triangle" w="med" len="med"/>
          </a:ln>
          <a:effectLst/>
        </p:spPr>
        <p:txBody>
          <a:bodyPr/>
          <a:lstStyle/>
          <a:p>
            <a:endParaRPr lang="en-GB"/>
          </a:p>
        </p:txBody>
      </p:sp>
      <p:sp>
        <p:nvSpPr>
          <p:cNvPr id="68632" name="Line 1048"/>
          <p:cNvSpPr>
            <a:spLocks noChangeShapeType="1"/>
          </p:cNvSpPr>
          <p:nvPr/>
        </p:nvSpPr>
        <p:spPr bwMode="auto">
          <a:xfrm>
            <a:off x="6934200" y="4419600"/>
            <a:ext cx="381000" cy="0"/>
          </a:xfrm>
          <a:prstGeom prst="line">
            <a:avLst/>
          </a:prstGeom>
          <a:noFill/>
          <a:ln w="12700">
            <a:solidFill>
              <a:srgbClr val="EF9100"/>
            </a:solidFill>
            <a:round/>
            <a:headEnd/>
            <a:tailEnd type="triangle" w="med" len="med"/>
          </a:ln>
          <a:effectLst/>
        </p:spPr>
        <p:txBody>
          <a:bodyPr/>
          <a:lstStyle/>
          <a:p>
            <a:endParaRPr lang="en-GB"/>
          </a:p>
        </p:txBody>
      </p:sp>
    </p:spTree>
  </p:cSld>
  <p:clrMapOvr>
    <a:masterClrMapping/>
  </p:clrMapOvr>
  <p:transition>
    <p:cu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1026"/>
          <p:cNvSpPr>
            <a:spLocks noGrp="1" noChangeArrowheads="1"/>
          </p:cNvSpPr>
          <p:nvPr>
            <p:ph type="title"/>
          </p:nvPr>
        </p:nvSpPr>
        <p:spPr>
          <a:xfrm>
            <a:off x="684213" y="333375"/>
            <a:ext cx="7772400" cy="1143000"/>
          </a:xfrm>
          <a:noFill/>
          <a:ln/>
        </p:spPr>
        <p:txBody>
          <a:bodyPr lIns="90488" tIns="44450" rIns="90488" bIns="44450"/>
          <a:lstStyle/>
          <a:p>
            <a:r>
              <a:rPr lang="en-GB">
                <a:latin typeface="Arial" pitchFamily="34" charset="0"/>
              </a:rPr>
              <a:t/>
            </a:r>
            <a:br>
              <a:rPr lang="en-GB">
                <a:latin typeface="Arial" pitchFamily="34" charset="0"/>
              </a:rPr>
            </a:br>
            <a:r>
              <a:rPr lang="en-GB">
                <a:latin typeface="Arial" pitchFamily="34" charset="0"/>
              </a:rPr>
              <a:t>Entry Socialization Options</a:t>
            </a:r>
          </a:p>
        </p:txBody>
      </p:sp>
      <p:sp>
        <p:nvSpPr>
          <p:cNvPr id="70659" name="Rectangle 1027"/>
          <p:cNvSpPr>
            <a:spLocks noGrp="1" noChangeArrowheads="1"/>
          </p:cNvSpPr>
          <p:nvPr>
            <p:ph type="body" idx="1"/>
          </p:nvPr>
        </p:nvSpPr>
        <p:spPr>
          <a:noFill/>
          <a:ln/>
        </p:spPr>
        <p:txBody>
          <a:bodyPr lIns="90488" tIns="44450" rIns="90488" bIns="44450"/>
          <a:lstStyle/>
          <a:p>
            <a:pPr>
              <a:spcBef>
                <a:spcPts val="1200"/>
              </a:spcBef>
              <a:spcAft>
                <a:spcPts val="1000"/>
              </a:spcAft>
            </a:pPr>
            <a:r>
              <a:rPr lang="en-GB" b="1">
                <a:latin typeface="Arial" pitchFamily="34" charset="0"/>
              </a:rPr>
              <a:t>Formal vs. Informal</a:t>
            </a:r>
            <a:r>
              <a:rPr lang="en-GB">
                <a:latin typeface="Arial" pitchFamily="34" charset="0"/>
              </a:rPr>
              <a:t> </a:t>
            </a:r>
          </a:p>
          <a:p>
            <a:pPr>
              <a:spcBef>
                <a:spcPts val="1200"/>
              </a:spcBef>
              <a:spcAft>
                <a:spcPts val="1000"/>
              </a:spcAft>
            </a:pPr>
            <a:r>
              <a:rPr lang="en-GB" b="1">
                <a:latin typeface="Arial" pitchFamily="34" charset="0"/>
              </a:rPr>
              <a:t>Individual vs. Collective</a:t>
            </a:r>
            <a:endParaRPr lang="en-GB">
              <a:latin typeface="Arial" pitchFamily="34" charset="0"/>
            </a:endParaRPr>
          </a:p>
          <a:p>
            <a:pPr>
              <a:spcBef>
                <a:spcPts val="1200"/>
              </a:spcBef>
              <a:spcAft>
                <a:spcPts val="1000"/>
              </a:spcAft>
            </a:pPr>
            <a:r>
              <a:rPr lang="en-GB" b="1">
                <a:latin typeface="Arial" pitchFamily="34" charset="0"/>
              </a:rPr>
              <a:t>Fixed vs. Variable</a:t>
            </a:r>
            <a:endParaRPr lang="en-GB">
              <a:latin typeface="Arial" pitchFamily="34" charset="0"/>
            </a:endParaRPr>
          </a:p>
          <a:p>
            <a:pPr>
              <a:spcBef>
                <a:spcPts val="1200"/>
              </a:spcBef>
              <a:spcAft>
                <a:spcPts val="1000"/>
              </a:spcAft>
            </a:pPr>
            <a:r>
              <a:rPr lang="en-GB" b="1">
                <a:latin typeface="Arial" pitchFamily="34" charset="0"/>
              </a:rPr>
              <a:t>Serial vs. Random</a:t>
            </a:r>
            <a:endParaRPr lang="en-GB">
              <a:latin typeface="Arial" pitchFamily="34" charset="0"/>
            </a:endParaRPr>
          </a:p>
          <a:p>
            <a:pPr>
              <a:spcBef>
                <a:spcPts val="1200"/>
              </a:spcBef>
              <a:spcAft>
                <a:spcPts val="1000"/>
              </a:spcAft>
            </a:pPr>
            <a:r>
              <a:rPr lang="en-GB" b="1">
                <a:latin typeface="Arial" pitchFamily="34" charset="0"/>
              </a:rPr>
              <a:t>Investiture vs. Divestiture</a:t>
            </a: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1026"/>
          <p:cNvSpPr>
            <a:spLocks noGrp="1" noChangeArrowheads="1"/>
          </p:cNvSpPr>
          <p:nvPr>
            <p:ph type="title"/>
          </p:nvPr>
        </p:nvSpPr>
        <p:spPr>
          <a:noFill/>
          <a:ln/>
        </p:spPr>
        <p:txBody>
          <a:bodyPr lIns="90488" tIns="44450" rIns="90488" bIns="44450"/>
          <a:lstStyle/>
          <a:p>
            <a:r>
              <a:rPr lang="en-GB">
                <a:latin typeface="Arial" pitchFamily="34" charset="0"/>
              </a:rPr>
              <a:t>Culture Typology</a:t>
            </a:r>
          </a:p>
        </p:txBody>
      </p:sp>
      <p:grpSp>
        <p:nvGrpSpPr>
          <p:cNvPr id="72707" name="Group 1027"/>
          <p:cNvGrpSpPr>
            <a:grpSpLocks/>
          </p:cNvGrpSpPr>
          <p:nvPr/>
        </p:nvGrpSpPr>
        <p:grpSpPr bwMode="auto">
          <a:xfrm>
            <a:off x="1060450" y="2828925"/>
            <a:ext cx="7305675" cy="3025775"/>
            <a:chOff x="668" y="1782"/>
            <a:chExt cx="4602" cy="1906"/>
          </a:xfrm>
        </p:grpSpPr>
        <p:sp>
          <p:nvSpPr>
            <p:cNvPr id="72708" name="Rectangle 1028"/>
            <p:cNvSpPr>
              <a:spLocks noChangeArrowheads="1"/>
            </p:cNvSpPr>
            <p:nvPr/>
          </p:nvSpPr>
          <p:spPr bwMode="auto">
            <a:xfrm>
              <a:off x="3655" y="1782"/>
              <a:ext cx="1610" cy="469"/>
            </a:xfrm>
            <a:prstGeom prst="rect">
              <a:avLst/>
            </a:prstGeom>
            <a:solidFill>
              <a:srgbClr val="F5CAB7"/>
            </a:solidFill>
            <a:ln w="12700">
              <a:noFill/>
              <a:miter lim="800000"/>
              <a:headEnd/>
              <a:tailEnd/>
            </a:ln>
            <a:effectLst/>
          </p:spPr>
          <p:txBody>
            <a:bodyPr wrap="none" anchor="ctr"/>
            <a:lstStyle/>
            <a:p>
              <a:endParaRPr lang="en-GB"/>
            </a:p>
          </p:txBody>
        </p:sp>
        <p:sp>
          <p:nvSpPr>
            <p:cNvPr id="72709" name="Rectangle 1029"/>
            <p:cNvSpPr>
              <a:spLocks noChangeArrowheads="1"/>
            </p:cNvSpPr>
            <p:nvPr/>
          </p:nvSpPr>
          <p:spPr bwMode="auto">
            <a:xfrm>
              <a:off x="1740" y="1787"/>
              <a:ext cx="1670" cy="464"/>
            </a:xfrm>
            <a:prstGeom prst="rect">
              <a:avLst/>
            </a:prstGeom>
            <a:solidFill>
              <a:srgbClr val="DADAEB"/>
            </a:solidFill>
            <a:ln w="12700">
              <a:noFill/>
              <a:miter lim="800000"/>
              <a:headEnd/>
              <a:tailEnd/>
            </a:ln>
            <a:effectLst/>
          </p:spPr>
          <p:txBody>
            <a:bodyPr wrap="none" anchor="ctr"/>
            <a:lstStyle/>
            <a:p>
              <a:endParaRPr lang="en-GB"/>
            </a:p>
          </p:txBody>
        </p:sp>
        <p:sp>
          <p:nvSpPr>
            <p:cNvPr id="72710" name="Rectangle 1030"/>
            <p:cNvSpPr>
              <a:spLocks noChangeArrowheads="1"/>
            </p:cNvSpPr>
            <p:nvPr/>
          </p:nvSpPr>
          <p:spPr bwMode="auto">
            <a:xfrm>
              <a:off x="1740" y="2495"/>
              <a:ext cx="1665" cy="473"/>
            </a:xfrm>
            <a:prstGeom prst="rect">
              <a:avLst/>
            </a:prstGeom>
            <a:solidFill>
              <a:srgbClr val="E6DDB4"/>
            </a:solidFill>
            <a:ln w="12700">
              <a:noFill/>
              <a:miter lim="800000"/>
              <a:headEnd/>
              <a:tailEnd/>
            </a:ln>
            <a:effectLst/>
          </p:spPr>
          <p:txBody>
            <a:bodyPr wrap="none" anchor="ctr"/>
            <a:lstStyle/>
            <a:p>
              <a:endParaRPr lang="en-GB"/>
            </a:p>
          </p:txBody>
        </p:sp>
        <p:sp>
          <p:nvSpPr>
            <p:cNvPr id="72711" name="Rectangle 1031"/>
            <p:cNvSpPr>
              <a:spLocks noChangeArrowheads="1"/>
            </p:cNvSpPr>
            <p:nvPr/>
          </p:nvSpPr>
          <p:spPr bwMode="auto">
            <a:xfrm>
              <a:off x="2144" y="2654"/>
              <a:ext cx="862" cy="192"/>
            </a:xfrm>
            <a:prstGeom prst="rect">
              <a:avLst/>
            </a:prstGeom>
            <a:noFill/>
            <a:ln w="12700">
              <a:noFill/>
              <a:miter lim="800000"/>
              <a:headEnd/>
              <a:tailEnd/>
            </a:ln>
            <a:effectLst/>
          </p:spPr>
          <p:txBody>
            <a:bodyPr wrap="none" lIns="0" tIns="0" rIns="0" bIns="0">
              <a:spAutoFit/>
            </a:bodyPr>
            <a:lstStyle/>
            <a:p>
              <a:pPr eaLnBrk="0" hangingPunct="0"/>
              <a:r>
                <a:rPr lang="en-GB" sz="2000" u="none">
                  <a:solidFill>
                    <a:srgbClr val="000000"/>
                  </a:solidFill>
                  <a:latin typeface="Arial" pitchFamily="34" charset="0"/>
                </a:rPr>
                <a:t>Fragmented</a:t>
              </a:r>
            </a:p>
          </p:txBody>
        </p:sp>
        <p:sp>
          <p:nvSpPr>
            <p:cNvPr id="72712" name="Rectangle 1032"/>
            <p:cNvSpPr>
              <a:spLocks noChangeArrowheads="1"/>
            </p:cNvSpPr>
            <p:nvPr/>
          </p:nvSpPr>
          <p:spPr bwMode="auto">
            <a:xfrm>
              <a:off x="2174" y="1931"/>
              <a:ext cx="765" cy="192"/>
            </a:xfrm>
            <a:prstGeom prst="rect">
              <a:avLst/>
            </a:prstGeom>
            <a:noFill/>
            <a:ln w="12700">
              <a:noFill/>
              <a:miter lim="800000"/>
              <a:headEnd/>
              <a:tailEnd/>
            </a:ln>
            <a:effectLst/>
          </p:spPr>
          <p:txBody>
            <a:bodyPr wrap="none" lIns="0" tIns="0" rIns="0" bIns="0">
              <a:spAutoFit/>
            </a:bodyPr>
            <a:lstStyle/>
            <a:p>
              <a:pPr eaLnBrk="0" hangingPunct="0"/>
              <a:r>
                <a:rPr lang="en-GB" sz="2000" u="none">
                  <a:solidFill>
                    <a:srgbClr val="000000"/>
                  </a:solidFill>
                  <a:latin typeface="Arial" pitchFamily="34" charset="0"/>
                </a:rPr>
                <a:t>Networked</a:t>
              </a:r>
            </a:p>
          </p:txBody>
        </p:sp>
        <p:sp>
          <p:nvSpPr>
            <p:cNvPr id="72713" name="Rectangle 1033"/>
            <p:cNvSpPr>
              <a:spLocks noChangeArrowheads="1"/>
            </p:cNvSpPr>
            <p:nvPr/>
          </p:nvSpPr>
          <p:spPr bwMode="auto">
            <a:xfrm>
              <a:off x="1182" y="2649"/>
              <a:ext cx="294" cy="192"/>
            </a:xfrm>
            <a:prstGeom prst="rect">
              <a:avLst/>
            </a:prstGeom>
            <a:noFill/>
            <a:ln w="12700">
              <a:noFill/>
              <a:miter lim="800000"/>
              <a:headEnd/>
              <a:tailEnd/>
            </a:ln>
            <a:effectLst/>
          </p:spPr>
          <p:txBody>
            <a:bodyPr wrap="none" lIns="0" tIns="0" rIns="0" bIns="0">
              <a:spAutoFit/>
            </a:bodyPr>
            <a:lstStyle/>
            <a:p>
              <a:pPr eaLnBrk="0" hangingPunct="0"/>
              <a:r>
                <a:rPr lang="en-GB" sz="2000" u="none">
                  <a:solidFill>
                    <a:srgbClr val="000000"/>
                  </a:solidFill>
                  <a:latin typeface="Arial" pitchFamily="34" charset="0"/>
                </a:rPr>
                <a:t>Low</a:t>
              </a:r>
            </a:p>
          </p:txBody>
        </p:sp>
        <p:sp>
          <p:nvSpPr>
            <p:cNvPr id="72714" name="Rectangle 1034"/>
            <p:cNvSpPr>
              <a:spLocks noChangeArrowheads="1"/>
            </p:cNvSpPr>
            <p:nvPr/>
          </p:nvSpPr>
          <p:spPr bwMode="auto">
            <a:xfrm>
              <a:off x="1182" y="1926"/>
              <a:ext cx="330" cy="192"/>
            </a:xfrm>
            <a:prstGeom prst="rect">
              <a:avLst/>
            </a:prstGeom>
            <a:noFill/>
            <a:ln w="12700">
              <a:noFill/>
              <a:miter lim="800000"/>
              <a:headEnd/>
              <a:tailEnd/>
            </a:ln>
            <a:effectLst/>
          </p:spPr>
          <p:txBody>
            <a:bodyPr wrap="none" lIns="0" tIns="0" rIns="0" bIns="0">
              <a:spAutoFit/>
            </a:bodyPr>
            <a:lstStyle/>
            <a:p>
              <a:pPr eaLnBrk="0" hangingPunct="0"/>
              <a:r>
                <a:rPr lang="en-GB" sz="2000" u="none">
                  <a:solidFill>
                    <a:srgbClr val="000000"/>
                  </a:solidFill>
                  <a:latin typeface="Arial" pitchFamily="34" charset="0"/>
                </a:rPr>
                <a:t>High</a:t>
              </a:r>
            </a:p>
          </p:txBody>
        </p:sp>
        <p:sp>
          <p:nvSpPr>
            <p:cNvPr id="72715" name="Rectangle 1035"/>
            <p:cNvSpPr>
              <a:spLocks noChangeArrowheads="1"/>
            </p:cNvSpPr>
            <p:nvPr/>
          </p:nvSpPr>
          <p:spPr bwMode="auto">
            <a:xfrm>
              <a:off x="3171" y="3477"/>
              <a:ext cx="724" cy="211"/>
            </a:xfrm>
            <a:prstGeom prst="rect">
              <a:avLst/>
            </a:prstGeom>
            <a:noFill/>
            <a:ln w="12700">
              <a:noFill/>
              <a:miter lim="800000"/>
              <a:headEnd/>
              <a:tailEnd/>
            </a:ln>
            <a:effectLst/>
          </p:spPr>
          <p:txBody>
            <a:bodyPr wrap="none" lIns="0" tIns="0" rIns="0" bIns="0">
              <a:spAutoFit/>
            </a:bodyPr>
            <a:lstStyle/>
            <a:p>
              <a:pPr eaLnBrk="0" hangingPunct="0"/>
              <a:r>
                <a:rPr lang="en-GB" sz="2200" u="none">
                  <a:solidFill>
                    <a:srgbClr val="000000"/>
                  </a:solidFill>
                  <a:latin typeface="Arial" pitchFamily="34" charset="0"/>
                </a:rPr>
                <a:t>Solidarity</a:t>
              </a:r>
            </a:p>
          </p:txBody>
        </p:sp>
        <p:sp>
          <p:nvSpPr>
            <p:cNvPr id="72716" name="Rectangle 1036"/>
            <p:cNvSpPr>
              <a:spLocks noChangeArrowheads="1"/>
            </p:cNvSpPr>
            <p:nvPr/>
          </p:nvSpPr>
          <p:spPr bwMode="auto">
            <a:xfrm>
              <a:off x="3655" y="2495"/>
              <a:ext cx="1615" cy="463"/>
            </a:xfrm>
            <a:prstGeom prst="rect">
              <a:avLst/>
            </a:prstGeom>
            <a:solidFill>
              <a:srgbClr val="DBF1E4"/>
            </a:solidFill>
            <a:ln w="12700">
              <a:noFill/>
              <a:miter lim="800000"/>
              <a:headEnd/>
              <a:tailEnd/>
            </a:ln>
            <a:effectLst/>
          </p:spPr>
          <p:txBody>
            <a:bodyPr wrap="none" anchor="ctr"/>
            <a:lstStyle/>
            <a:p>
              <a:endParaRPr lang="en-GB"/>
            </a:p>
          </p:txBody>
        </p:sp>
        <p:sp>
          <p:nvSpPr>
            <p:cNvPr id="72717" name="Rectangle 1037"/>
            <p:cNvSpPr>
              <a:spLocks noChangeArrowheads="1"/>
            </p:cNvSpPr>
            <p:nvPr/>
          </p:nvSpPr>
          <p:spPr bwMode="auto">
            <a:xfrm>
              <a:off x="4123" y="2654"/>
              <a:ext cx="755" cy="192"/>
            </a:xfrm>
            <a:prstGeom prst="rect">
              <a:avLst/>
            </a:prstGeom>
            <a:noFill/>
            <a:ln w="12700">
              <a:noFill/>
              <a:miter lim="800000"/>
              <a:headEnd/>
              <a:tailEnd/>
            </a:ln>
            <a:effectLst/>
          </p:spPr>
          <p:txBody>
            <a:bodyPr wrap="none" lIns="0" tIns="0" rIns="0" bIns="0">
              <a:spAutoFit/>
            </a:bodyPr>
            <a:lstStyle/>
            <a:p>
              <a:pPr eaLnBrk="0" hangingPunct="0"/>
              <a:r>
                <a:rPr lang="en-GB" sz="2000" u="none">
                  <a:solidFill>
                    <a:srgbClr val="000000"/>
                  </a:solidFill>
                  <a:latin typeface="Arial" pitchFamily="34" charset="0"/>
                </a:rPr>
                <a:t>Mercenary</a:t>
              </a:r>
            </a:p>
          </p:txBody>
        </p:sp>
        <p:sp>
          <p:nvSpPr>
            <p:cNvPr id="72718" name="Rectangle 1038"/>
            <p:cNvSpPr>
              <a:spLocks noChangeArrowheads="1"/>
            </p:cNvSpPr>
            <p:nvPr/>
          </p:nvSpPr>
          <p:spPr bwMode="auto">
            <a:xfrm>
              <a:off x="2393" y="3137"/>
              <a:ext cx="294" cy="192"/>
            </a:xfrm>
            <a:prstGeom prst="rect">
              <a:avLst/>
            </a:prstGeom>
            <a:noFill/>
            <a:ln w="12700">
              <a:noFill/>
              <a:miter lim="800000"/>
              <a:headEnd/>
              <a:tailEnd/>
            </a:ln>
            <a:effectLst/>
          </p:spPr>
          <p:txBody>
            <a:bodyPr wrap="none" lIns="0" tIns="0" rIns="0" bIns="0">
              <a:spAutoFit/>
            </a:bodyPr>
            <a:lstStyle/>
            <a:p>
              <a:pPr eaLnBrk="0" hangingPunct="0"/>
              <a:r>
                <a:rPr lang="en-GB" sz="2000" u="none">
                  <a:solidFill>
                    <a:srgbClr val="000000"/>
                  </a:solidFill>
                  <a:latin typeface="Arial" pitchFamily="34" charset="0"/>
                </a:rPr>
                <a:t>Low</a:t>
              </a:r>
            </a:p>
          </p:txBody>
        </p:sp>
        <p:sp>
          <p:nvSpPr>
            <p:cNvPr id="72719" name="Rectangle 1039"/>
            <p:cNvSpPr>
              <a:spLocks noChangeArrowheads="1"/>
            </p:cNvSpPr>
            <p:nvPr/>
          </p:nvSpPr>
          <p:spPr bwMode="auto">
            <a:xfrm>
              <a:off x="4298" y="3167"/>
              <a:ext cx="330" cy="192"/>
            </a:xfrm>
            <a:prstGeom prst="rect">
              <a:avLst/>
            </a:prstGeom>
            <a:noFill/>
            <a:ln w="12700">
              <a:noFill/>
              <a:miter lim="800000"/>
              <a:headEnd/>
              <a:tailEnd/>
            </a:ln>
            <a:effectLst/>
          </p:spPr>
          <p:txBody>
            <a:bodyPr wrap="none" lIns="0" tIns="0" rIns="0" bIns="0">
              <a:spAutoFit/>
            </a:bodyPr>
            <a:lstStyle/>
            <a:p>
              <a:pPr eaLnBrk="0" hangingPunct="0"/>
              <a:r>
                <a:rPr lang="en-GB" sz="2000" u="none">
                  <a:solidFill>
                    <a:srgbClr val="000000"/>
                  </a:solidFill>
                  <a:latin typeface="Arial" pitchFamily="34" charset="0"/>
                </a:rPr>
                <a:t>High</a:t>
              </a:r>
            </a:p>
          </p:txBody>
        </p:sp>
        <p:sp>
          <p:nvSpPr>
            <p:cNvPr id="72720" name="Rectangle 1040"/>
            <p:cNvSpPr>
              <a:spLocks noChangeArrowheads="1"/>
            </p:cNvSpPr>
            <p:nvPr/>
          </p:nvSpPr>
          <p:spPr bwMode="auto">
            <a:xfrm>
              <a:off x="4108" y="1936"/>
              <a:ext cx="774" cy="192"/>
            </a:xfrm>
            <a:prstGeom prst="rect">
              <a:avLst/>
            </a:prstGeom>
            <a:noFill/>
            <a:ln w="12700">
              <a:noFill/>
              <a:miter lim="800000"/>
              <a:headEnd/>
              <a:tailEnd/>
            </a:ln>
            <a:effectLst/>
          </p:spPr>
          <p:txBody>
            <a:bodyPr wrap="none" lIns="0" tIns="0" rIns="0" bIns="0">
              <a:spAutoFit/>
            </a:bodyPr>
            <a:lstStyle/>
            <a:p>
              <a:pPr eaLnBrk="0" hangingPunct="0"/>
              <a:r>
                <a:rPr lang="en-GB" sz="2000" u="none">
                  <a:solidFill>
                    <a:srgbClr val="000000"/>
                  </a:solidFill>
                  <a:latin typeface="Arial" pitchFamily="34" charset="0"/>
                </a:rPr>
                <a:t>Communal</a:t>
              </a:r>
            </a:p>
          </p:txBody>
        </p:sp>
        <p:sp>
          <p:nvSpPr>
            <p:cNvPr id="72721" name="Rectangle 1041"/>
            <p:cNvSpPr>
              <a:spLocks noChangeArrowheads="1"/>
            </p:cNvSpPr>
            <p:nvPr/>
          </p:nvSpPr>
          <p:spPr bwMode="auto">
            <a:xfrm rot="16200000">
              <a:off x="378" y="2356"/>
              <a:ext cx="792" cy="211"/>
            </a:xfrm>
            <a:prstGeom prst="rect">
              <a:avLst/>
            </a:prstGeom>
            <a:noFill/>
            <a:ln w="12700">
              <a:noFill/>
              <a:miter lim="800000"/>
              <a:headEnd/>
              <a:tailEnd/>
            </a:ln>
            <a:effectLst/>
          </p:spPr>
          <p:txBody>
            <a:bodyPr wrap="none" lIns="0" tIns="0" rIns="0" bIns="0">
              <a:spAutoFit/>
            </a:bodyPr>
            <a:lstStyle/>
            <a:p>
              <a:pPr eaLnBrk="0" hangingPunct="0"/>
              <a:r>
                <a:rPr lang="en-GB" sz="2200" u="none">
                  <a:solidFill>
                    <a:srgbClr val="000000"/>
                  </a:solidFill>
                  <a:latin typeface="Arial" pitchFamily="34" charset="0"/>
                </a:rPr>
                <a:t>Sociability</a:t>
              </a:r>
            </a:p>
          </p:txBody>
        </p:sp>
      </p:gr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1026"/>
          <p:cNvSpPr>
            <a:spLocks noGrp="1" noChangeArrowheads="1"/>
          </p:cNvSpPr>
          <p:nvPr>
            <p:ph type="title"/>
          </p:nvPr>
        </p:nvSpPr>
        <p:spPr>
          <a:noFill/>
          <a:ln/>
        </p:spPr>
        <p:txBody>
          <a:bodyPr lIns="90488" tIns="44450" rIns="90488" bIns="44450"/>
          <a:lstStyle/>
          <a:p>
            <a:r>
              <a:rPr lang="en-GB">
                <a:latin typeface="Arial" pitchFamily="34" charset="0"/>
              </a:rPr>
              <a:t>Culture’s Functions</a:t>
            </a:r>
          </a:p>
        </p:txBody>
      </p:sp>
      <p:sp>
        <p:nvSpPr>
          <p:cNvPr id="74755" name="Rectangle 1027"/>
          <p:cNvSpPr>
            <a:spLocks noGrp="1" noChangeArrowheads="1"/>
          </p:cNvSpPr>
          <p:nvPr>
            <p:ph type="body" idx="1"/>
          </p:nvPr>
        </p:nvSpPr>
        <p:spPr>
          <a:noFill/>
          <a:ln/>
        </p:spPr>
        <p:txBody>
          <a:bodyPr lIns="90488" tIns="44450" rIns="90488" bIns="44450"/>
          <a:lstStyle/>
          <a:p>
            <a:r>
              <a:rPr lang="en-GB" sz="2800">
                <a:latin typeface="Arial" pitchFamily="34" charset="0"/>
              </a:rPr>
              <a:t>Social glue that helps hold an organization together </a:t>
            </a:r>
          </a:p>
          <a:p>
            <a:pPr lvl="1"/>
            <a:r>
              <a:rPr lang="en-GB">
                <a:latin typeface="Arial" pitchFamily="34" charset="0"/>
              </a:rPr>
              <a:t>Provides appropriate standards for what employees should say or do</a:t>
            </a:r>
          </a:p>
          <a:p>
            <a:r>
              <a:rPr lang="en-GB" sz="2800">
                <a:latin typeface="Arial" pitchFamily="34" charset="0"/>
              </a:rPr>
              <a:t>Boundary-defining</a:t>
            </a:r>
          </a:p>
          <a:p>
            <a:r>
              <a:rPr lang="en-GB" sz="2800">
                <a:latin typeface="Arial" pitchFamily="34" charset="0"/>
              </a:rPr>
              <a:t>Conveys a sense of identity for organization members</a:t>
            </a:r>
          </a:p>
        </p:txBody>
      </p:sp>
    </p:spTree>
  </p:cSld>
  <p:clrMapOvr>
    <a:masterClrMapping/>
  </p:clrMapOvr>
  <p:transition>
    <p:cu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1026"/>
          <p:cNvSpPr>
            <a:spLocks noGrp="1" noChangeArrowheads="1"/>
          </p:cNvSpPr>
          <p:nvPr>
            <p:ph type="title"/>
          </p:nvPr>
        </p:nvSpPr>
        <p:spPr>
          <a:noFill/>
          <a:ln/>
        </p:spPr>
        <p:txBody>
          <a:bodyPr lIns="90488" tIns="44450" rIns="90488" bIns="44450"/>
          <a:lstStyle/>
          <a:p>
            <a:r>
              <a:rPr lang="en-GB">
                <a:latin typeface="Arial" pitchFamily="34" charset="0"/>
              </a:rPr>
              <a:t>Culture’s Functions</a:t>
            </a:r>
          </a:p>
        </p:txBody>
      </p:sp>
      <p:sp>
        <p:nvSpPr>
          <p:cNvPr id="76803" name="Rectangle 1027"/>
          <p:cNvSpPr>
            <a:spLocks noGrp="1" noChangeArrowheads="1"/>
          </p:cNvSpPr>
          <p:nvPr>
            <p:ph type="body" idx="1"/>
          </p:nvPr>
        </p:nvSpPr>
        <p:spPr>
          <a:noFill/>
          <a:ln/>
        </p:spPr>
        <p:txBody>
          <a:bodyPr lIns="90488" tIns="44450" rIns="90488" bIns="44450"/>
          <a:lstStyle/>
          <a:p>
            <a:r>
              <a:rPr lang="en-GB" sz="2800">
                <a:latin typeface="Arial" pitchFamily="34" charset="0"/>
              </a:rPr>
              <a:t>Facilitates commitment to something larger than one’s individual self-interest</a:t>
            </a:r>
          </a:p>
          <a:p>
            <a:r>
              <a:rPr lang="en-GB" sz="2800">
                <a:latin typeface="Arial" pitchFamily="34" charset="0"/>
              </a:rPr>
              <a:t>Enhances social system stability</a:t>
            </a:r>
          </a:p>
          <a:p>
            <a:r>
              <a:rPr lang="en-GB" sz="2800">
                <a:latin typeface="Arial" pitchFamily="34" charset="0"/>
              </a:rPr>
              <a:t>Serves as a “sense-making” and control mechanism </a:t>
            </a:r>
          </a:p>
          <a:p>
            <a:pPr lvl="1"/>
            <a:r>
              <a:rPr lang="en-GB">
                <a:latin typeface="Arial" pitchFamily="34" charset="0"/>
              </a:rPr>
              <a:t>Guides and shapes the attitudes and behaviour of employees</a:t>
            </a:r>
          </a:p>
        </p:txBody>
      </p:sp>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noFill/>
          <a:ln/>
        </p:spPr>
        <p:txBody>
          <a:bodyPr lIns="90488" tIns="44450" rIns="90488" bIns="44450"/>
          <a:lstStyle/>
          <a:p>
            <a:r>
              <a:rPr lang="en-GB">
                <a:latin typeface="Arial" pitchFamily="34" charset="0"/>
              </a:rPr>
              <a:t>Culture as a Liability</a:t>
            </a:r>
          </a:p>
        </p:txBody>
      </p:sp>
      <p:sp>
        <p:nvSpPr>
          <p:cNvPr id="78851" name="Rectangle 3"/>
          <p:cNvSpPr>
            <a:spLocks noGrp="1" noChangeArrowheads="1"/>
          </p:cNvSpPr>
          <p:nvPr>
            <p:ph type="body" idx="1"/>
          </p:nvPr>
        </p:nvSpPr>
        <p:spPr>
          <a:noFill/>
          <a:ln/>
        </p:spPr>
        <p:txBody>
          <a:bodyPr lIns="90488" tIns="44450" rIns="90488" bIns="44450"/>
          <a:lstStyle/>
          <a:p>
            <a:pPr>
              <a:lnSpc>
                <a:spcPct val="90000"/>
              </a:lnSpc>
            </a:pPr>
            <a:r>
              <a:rPr lang="en-GB" sz="2800">
                <a:latin typeface="Arial" pitchFamily="34" charset="0"/>
              </a:rPr>
              <a:t>Culture can have dysfunctional aspects in some instances</a:t>
            </a:r>
          </a:p>
          <a:p>
            <a:pPr lvl="1">
              <a:lnSpc>
                <a:spcPct val="90000"/>
              </a:lnSpc>
            </a:pPr>
            <a:r>
              <a:rPr lang="en-GB" sz="2400">
                <a:latin typeface="Arial" pitchFamily="34" charset="0"/>
              </a:rPr>
              <a:t>Culture as a Barrier to Change</a:t>
            </a:r>
          </a:p>
          <a:p>
            <a:pPr lvl="2">
              <a:lnSpc>
                <a:spcPct val="90000"/>
              </a:lnSpc>
            </a:pPr>
            <a:r>
              <a:rPr lang="en-GB" sz="2000">
                <a:latin typeface="Arial" pitchFamily="34" charset="0"/>
              </a:rPr>
              <a:t>When organization is undergoing change, culture may impede change</a:t>
            </a:r>
          </a:p>
          <a:p>
            <a:pPr lvl="1">
              <a:lnSpc>
                <a:spcPct val="90000"/>
              </a:lnSpc>
            </a:pPr>
            <a:r>
              <a:rPr lang="en-GB" sz="2400">
                <a:latin typeface="Arial" pitchFamily="34" charset="0"/>
              </a:rPr>
              <a:t>Culture as a Barrier to Diversity</a:t>
            </a:r>
          </a:p>
          <a:p>
            <a:pPr lvl="2">
              <a:lnSpc>
                <a:spcPct val="90000"/>
              </a:lnSpc>
            </a:pPr>
            <a:r>
              <a:rPr lang="en-GB" sz="2000">
                <a:latin typeface="Arial" pitchFamily="34" charset="0"/>
              </a:rPr>
              <a:t>Strong cultures put considerable pressure on employees to conform</a:t>
            </a:r>
          </a:p>
          <a:p>
            <a:pPr lvl="1">
              <a:lnSpc>
                <a:spcPct val="90000"/>
              </a:lnSpc>
            </a:pPr>
            <a:r>
              <a:rPr lang="en-GB" sz="2400">
                <a:latin typeface="Arial" pitchFamily="34" charset="0"/>
              </a:rPr>
              <a:t>Culture as a Barrier to Mergers and Acquisitions</a:t>
            </a:r>
          </a:p>
          <a:p>
            <a:pPr lvl="2">
              <a:lnSpc>
                <a:spcPct val="90000"/>
              </a:lnSpc>
            </a:pPr>
            <a:r>
              <a:rPr lang="en-GB" sz="2000">
                <a:latin typeface="Arial" pitchFamily="34" charset="0"/>
              </a:rPr>
              <a:t>Merging the cultures of two organizations can be difficult, if not impossible</a:t>
            </a:r>
          </a:p>
        </p:txBody>
      </p:sp>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050"/>
          <p:cNvSpPr>
            <a:spLocks noGrp="1" noChangeArrowheads="1"/>
          </p:cNvSpPr>
          <p:nvPr>
            <p:ph type="title"/>
          </p:nvPr>
        </p:nvSpPr>
        <p:spPr>
          <a:noFill/>
          <a:ln/>
        </p:spPr>
        <p:txBody>
          <a:bodyPr lIns="90488" tIns="44450" rIns="90488" bIns="44450"/>
          <a:lstStyle/>
          <a:p>
            <a:r>
              <a:rPr lang="en-GB">
                <a:latin typeface="Arial" pitchFamily="34" charset="0"/>
              </a:rPr>
              <a:t>How to Change Culture</a:t>
            </a:r>
          </a:p>
        </p:txBody>
      </p:sp>
      <p:sp>
        <p:nvSpPr>
          <p:cNvPr id="80899" name="Rectangle 2051"/>
          <p:cNvSpPr>
            <a:spLocks noGrp="1" noChangeArrowheads="1"/>
          </p:cNvSpPr>
          <p:nvPr>
            <p:ph type="body" idx="1"/>
          </p:nvPr>
        </p:nvSpPr>
        <p:spPr>
          <a:noFill/>
          <a:ln/>
        </p:spPr>
        <p:txBody>
          <a:bodyPr lIns="90488" tIns="44450" rIns="90488" bIns="44450"/>
          <a:lstStyle/>
          <a:p>
            <a:pPr>
              <a:lnSpc>
                <a:spcPct val="90000"/>
              </a:lnSpc>
            </a:pPr>
            <a:r>
              <a:rPr lang="en-GB" sz="2800">
                <a:latin typeface="Arial" pitchFamily="34" charset="0"/>
              </a:rPr>
              <a:t>Have top-management people become positive role models, setting the tone through their behaviour.</a:t>
            </a:r>
          </a:p>
          <a:p>
            <a:pPr>
              <a:lnSpc>
                <a:spcPct val="90000"/>
              </a:lnSpc>
            </a:pPr>
            <a:r>
              <a:rPr lang="en-GB" sz="2800">
                <a:latin typeface="Arial" pitchFamily="34" charset="0"/>
              </a:rPr>
              <a:t>Create new stories, symbols, and rituals to replace those currently in vogue.</a:t>
            </a:r>
          </a:p>
          <a:p>
            <a:pPr>
              <a:lnSpc>
                <a:spcPct val="90000"/>
              </a:lnSpc>
            </a:pPr>
            <a:r>
              <a:rPr lang="en-GB" sz="2800">
                <a:latin typeface="Arial" pitchFamily="34" charset="0"/>
              </a:rPr>
              <a:t>Select, promote, and support employees who espouse the new values that are sought.</a:t>
            </a:r>
          </a:p>
          <a:p>
            <a:pPr>
              <a:lnSpc>
                <a:spcPct val="90000"/>
              </a:lnSpc>
            </a:pPr>
            <a:r>
              <a:rPr lang="en-GB" sz="2800">
                <a:latin typeface="Arial" pitchFamily="34" charset="0"/>
              </a:rPr>
              <a:t>Redesign socialization processes to align with the new values.</a:t>
            </a:r>
          </a:p>
        </p:txBody>
      </p:sp>
    </p:spTree>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noFill/>
          <a:ln/>
        </p:spPr>
        <p:txBody>
          <a:bodyPr lIns="90488" tIns="44450" rIns="90488" bIns="44450"/>
          <a:lstStyle/>
          <a:p>
            <a:r>
              <a:rPr lang="en-GB">
                <a:latin typeface="Arial" pitchFamily="34" charset="0"/>
              </a:rPr>
              <a:t>How to Change Culture</a:t>
            </a:r>
          </a:p>
        </p:txBody>
      </p:sp>
      <p:sp>
        <p:nvSpPr>
          <p:cNvPr id="82947" name="Rectangle 3"/>
          <p:cNvSpPr>
            <a:spLocks noGrp="1" noChangeArrowheads="1"/>
          </p:cNvSpPr>
          <p:nvPr>
            <p:ph type="body" idx="1"/>
          </p:nvPr>
        </p:nvSpPr>
        <p:spPr>
          <a:noFill/>
          <a:ln/>
        </p:spPr>
        <p:txBody>
          <a:bodyPr lIns="90488" tIns="44450" rIns="90488" bIns="44450"/>
          <a:lstStyle/>
          <a:p>
            <a:pPr>
              <a:lnSpc>
                <a:spcPct val="90000"/>
              </a:lnSpc>
            </a:pPr>
            <a:r>
              <a:rPr lang="en-GB" sz="2800">
                <a:latin typeface="Arial" pitchFamily="34" charset="0"/>
              </a:rPr>
              <a:t>Change the reward system to encourage acceptance of a new set of values.</a:t>
            </a:r>
          </a:p>
          <a:p>
            <a:pPr>
              <a:lnSpc>
                <a:spcPct val="90000"/>
              </a:lnSpc>
            </a:pPr>
            <a:r>
              <a:rPr lang="en-GB" sz="2800">
                <a:latin typeface="Arial" pitchFamily="34" charset="0"/>
              </a:rPr>
              <a:t>Replace unwritten norms with formal rules and regulations that are tightly enforced.</a:t>
            </a:r>
          </a:p>
          <a:p>
            <a:pPr>
              <a:lnSpc>
                <a:spcPct val="90000"/>
              </a:lnSpc>
            </a:pPr>
            <a:r>
              <a:rPr lang="en-GB" sz="2800">
                <a:latin typeface="Arial" pitchFamily="34" charset="0"/>
              </a:rPr>
              <a:t>Shake up current subcultures through transfers, job rotation, and/or terminations.</a:t>
            </a:r>
          </a:p>
          <a:p>
            <a:pPr>
              <a:lnSpc>
                <a:spcPct val="90000"/>
              </a:lnSpc>
            </a:pPr>
            <a:r>
              <a:rPr lang="en-GB" sz="2800">
                <a:latin typeface="Arial" pitchFamily="34" charset="0"/>
              </a:rPr>
              <a:t>Work to get peer group consensus through utilization of employee participation and creation of a climate with a high level of trust.</a:t>
            </a:r>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1026"/>
          <p:cNvSpPr>
            <a:spLocks noGrp="1" noChangeArrowheads="1"/>
          </p:cNvSpPr>
          <p:nvPr>
            <p:ph type="title"/>
          </p:nvPr>
        </p:nvSpPr>
        <p:spPr>
          <a:noFill/>
          <a:ln/>
        </p:spPr>
        <p:txBody>
          <a:bodyPr lIns="90488" tIns="44450" rIns="90488" bIns="44450"/>
          <a:lstStyle/>
          <a:p>
            <a:r>
              <a:rPr lang="en-GB">
                <a:latin typeface="Arial" pitchFamily="34" charset="0"/>
              </a:rPr>
              <a:t>Summary and Implications</a:t>
            </a:r>
          </a:p>
        </p:txBody>
      </p:sp>
      <p:sp>
        <p:nvSpPr>
          <p:cNvPr id="84995" name="Rectangle 1027"/>
          <p:cNvSpPr>
            <a:spLocks noGrp="1" noChangeArrowheads="1"/>
          </p:cNvSpPr>
          <p:nvPr>
            <p:ph type="body" idx="1"/>
          </p:nvPr>
        </p:nvSpPr>
        <p:spPr>
          <a:noFill/>
          <a:ln/>
        </p:spPr>
        <p:txBody>
          <a:bodyPr lIns="90488" tIns="44450" rIns="90488" bIns="44450"/>
          <a:lstStyle/>
          <a:p>
            <a:pPr>
              <a:lnSpc>
                <a:spcPct val="90000"/>
              </a:lnSpc>
            </a:pPr>
            <a:r>
              <a:rPr lang="en-GB" sz="2400">
                <a:latin typeface="Arial" pitchFamily="34" charset="0"/>
              </a:rPr>
              <a:t>Employees form an overall subjective perception of the organization based on such factors as degree of risk tolerance, team emphasis, and support of people.</a:t>
            </a:r>
          </a:p>
          <a:p>
            <a:pPr lvl="1">
              <a:lnSpc>
                <a:spcPct val="90000"/>
              </a:lnSpc>
            </a:pPr>
            <a:r>
              <a:rPr lang="en-GB" sz="2000">
                <a:latin typeface="Arial" pitchFamily="34" charset="0"/>
              </a:rPr>
              <a:t>This overall perception becomes, in effect, the organization’s culture or personality.</a:t>
            </a:r>
          </a:p>
          <a:p>
            <a:pPr lvl="1">
              <a:lnSpc>
                <a:spcPct val="90000"/>
              </a:lnSpc>
            </a:pPr>
            <a:r>
              <a:rPr lang="en-GB" sz="2000">
                <a:latin typeface="Arial" pitchFamily="34" charset="0"/>
              </a:rPr>
              <a:t>These favourable or unfavourable perceptions then affect employee performance and satisfaction, with the impact being greater for stronger cultures.</a:t>
            </a:r>
          </a:p>
          <a:p>
            <a:pPr>
              <a:lnSpc>
                <a:spcPct val="90000"/>
              </a:lnSpc>
            </a:pPr>
            <a:r>
              <a:rPr lang="en-GB" sz="2400">
                <a:latin typeface="Arial" pitchFamily="34" charset="0"/>
              </a:rPr>
              <a:t>Just as people’s personalities tend to be stable over time, so too do strong cultures.</a:t>
            </a:r>
          </a:p>
          <a:p>
            <a:pPr lvl="1">
              <a:lnSpc>
                <a:spcPct val="90000"/>
              </a:lnSpc>
            </a:pPr>
            <a:r>
              <a:rPr lang="en-GB" sz="2000">
                <a:latin typeface="Arial" pitchFamily="34" charset="0"/>
              </a:rPr>
              <a:t>This makes strong cultures difficult for managers to change.</a:t>
            </a:r>
          </a:p>
        </p:txBody>
      </p:sp>
    </p:spTree>
  </p:cSld>
  <p:clrMapOvr>
    <a:masterClrMapping/>
  </p:clrMapOvr>
  <p:transition>
    <p:cu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noFill/>
          <a:ln/>
        </p:spPr>
        <p:txBody>
          <a:bodyPr lIns="90488" tIns="44450" rIns="90488" bIns="44450"/>
          <a:lstStyle/>
          <a:p>
            <a:r>
              <a:rPr lang="en-GB">
                <a:latin typeface="Arial" pitchFamily="34" charset="0"/>
              </a:rPr>
              <a:t>Summary and Implications</a:t>
            </a:r>
          </a:p>
        </p:txBody>
      </p:sp>
      <p:sp>
        <p:nvSpPr>
          <p:cNvPr id="87043" name="Rectangle 3"/>
          <p:cNvSpPr>
            <a:spLocks noGrp="1" noChangeArrowheads="1"/>
          </p:cNvSpPr>
          <p:nvPr>
            <p:ph type="body" idx="1"/>
          </p:nvPr>
        </p:nvSpPr>
        <p:spPr>
          <a:noFill/>
          <a:ln/>
        </p:spPr>
        <p:txBody>
          <a:bodyPr lIns="90488" tIns="44450" rIns="90488" bIns="44450"/>
          <a:lstStyle/>
          <a:p>
            <a:r>
              <a:rPr lang="en-GB" sz="2400">
                <a:latin typeface="Arial" pitchFamily="34" charset="0"/>
              </a:rPr>
              <a:t>One of the more important managerial implications of organizational culture relates to selection decisions.</a:t>
            </a:r>
          </a:p>
          <a:p>
            <a:pPr lvl="1"/>
            <a:r>
              <a:rPr lang="en-GB" sz="2000">
                <a:latin typeface="Arial" pitchFamily="34" charset="0"/>
              </a:rPr>
              <a:t>Hiring individuals whose values don't align with those of the organization is not good.</a:t>
            </a:r>
          </a:p>
          <a:p>
            <a:r>
              <a:rPr lang="en-GB" sz="2400">
                <a:latin typeface="Arial" pitchFamily="34" charset="0"/>
              </a:rPr>
              <a:t>An employee's performance depends to a considerable degree on knowing what he should or should not do.</a:t>
            </a:r>
          </a:p>
        </p:txBody>
      </p:sp>
    </p:spTree>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1026"/>
          <p:cNvSpPr>
            <a:spLocks noGrp="1" noChangeArrowheads="1"/>
          </p:cNvSpPr>
          <p:nvPr>
            <p:ph type="title"/>
          </p:nvPr>
        </p:nvSpPr>
        <p:spPr>
          <a:noFill/>
          <a:ln/>
        </p:spPr>
        <p:txBody>
          <a:bodyPr lIns="90488" tIns="44450" rIns="90488" bIns="44450"/>
          <a:lstStyle/>
          <a:p>
            <a:r>
              <a:rPr lang="en-GB">
                <a:latin typeface="Arial" pitchFamily="34" charset="0"/>
              </a:rPr>
              <a:t>Point-Counterpoint</a:t>
            </a:r>
          </a:p>
        </p:txBody>
      </p:sp>
      <p:sp>
        <p:nvSpPr>
          <p:cNvPr id="89091" name="Rectangle 1027"/>
          <p:cNvSpPr>
            <a:spLocks noGrp="1" noChangeArrowheads="1"/>
          </p:cNvSpPr>
          <p:nvPr>
            <p:ph type="body" sz="half" idx="1"/>
          </p:nvPr>
        </p:nvSpPr>
        <p:spPr>
          <a:xfrm>
            <a:off x="755650" y="1773238"/>
            <a:ext cx="3784600" cy="4538662"/>
          </a:xfrm>
          <a:noFill/>
          <a:ln/>
        </p:spPr>
        <p:txBody>
          <a:bodyPr lIns="90488" tIns="44450" rIns="90488" bIns="44450"/>
          <a:lstStyle/>
          <a:p>
            <a:pPr>
              <a:lnSpc>
                <a:spcPct val="80000"/>
              </a:lnSpc>
            </a:pPr>
            <a:r>
              <a:rPr lang="en-GB" sz="2400">
                <a:latin typeface="Arial" pitchFamily="34" charset="0"/>
              </a:rPr>
              <a:t>Why Culture Doesn’t Change</a:t>
            </a:r>
          </a:p>
          <a:p>
            <a:pPr>
              <a:lnSpc>
                <a:spcPct val="80000"/>
              </a:lnSpc>
              <a:buFontTx/>
              <a:buNone/>
            </a:pPr>
            <a:endParaRPr lang="en-GB" sz="2000">
              <a:latin typeface="Arial" pitchFamily="34" charset="0"/>
            </a:endParaRPr>
          </a:p>
          <a:p>
            <a:pPr lvl="1">
              <a:lnSpc>
                <a:spcPct val="80000"/>
              </a:lnSpc>
              <a:buFont typeface="Monotype Sorts" charset="2"/>
              <a:buNone/>
            </a:pPr>
            <a:r>
              <a:rPr lang="en-GB" sz="1800">
                <a:latin typeface="Arial" pitchFamily="34" charset="0"/>
              </a:rPr>
              <a:t>Culture develops over</a:t>
            </a:r>
          </a:p>
          <a:p>
            <a:pPr lvl="1">
              <a:lnSpc>
                <a:spcPct val="80000"/>
              </a:lnSpc>
              <a:buFont typeface="Monotype Sorts" charset="2"/>
              <a:buNone/>
            </a:pPr>
            <a:r>
              <a:rPr lang="en-GB" sz="1800">
                <a:latin typeface="Arial" pitchFamily="34" charset="0"/>
              </a:rPr>
              <a:t>many years, and becomes</a:t>
            </a:r>
          </a:p>
          <a:p>
            <a:pPr lvl="1">
              <a:lnSpc>
                <a:spcPct val="80000"/>
              </a:lnSpc>
              <a:buFont typeface="Monotype Sorts" charset="2"/>
              <a:buNone/>
            </a:pPr>
            <a:r>
              <a:rPr lang="en-GB" sz="1800">
                <a:latin typeface="Arial" pitchFamily="34" charset="0"/>
              </a:rPr>
              <a:t>part of how the organization</a:t>
            </a:r>
          </a:p>
          <a:p>
            <a:pPr lvl="1">
              <a:lnSpc>
                <a:spcPct val="80000"/>
              </a:lnSpc>
              <a:buFont typeface="Monotype Sorts" charset="2"/>
              <a:buNone/>
            </a:pPr>
            <a:r>
              <a:rPr lang="en-GB" sz="1800">
                <a:latin typeface="Arial" pitchFamily="34" charset="0"/>
              </a:rPr>
              <a:t>thinks and feels</a:t>
            </a:r>
          </a:p>
          <a:p>
            <a:pPr lvl="1">
              <a:lnSpc>
                <a:spcPct val="80000"/>
              </a:lnSpc>
              <a:buFont typeface="Monotype Sorts" charset="2"/>
              <a:buNone/>
            </a:pPr>
            <a:endParaRPr lang="en-GB" sz="1800">
              <a:latin typeface="Arial" pitchFamily="34" charset="0"/>
            </a:endParaRPr>
          </a:p>
          <a:p>
            <a:pPr lvl="1">
              <a:lnSpc>
                <a:spcPct val="80000"/>
              </a:lnSpc>
              <a:buFont typeface="Monotype Sorts" charset="2"/>
              <a:buNone/>
            </a:pPr>
            <a:r>
              <a:rPr lang="en-GB" sz="1800">
                <a:latin typeface="Arial" pitchFamily="34" charset="0"/>
              </a:rPr>
              <a:t>Selection and promotion</a:t>
            </a:r>
          </a:p>
          <a:p>
            <a:pPr lvl="1">
              <a:lnSpc>
                <a:spcPct val="80000"/>
              </a:lnSpc>
              <a:buFont typeface="Monotype Sorts" charset="2"/>
              <a:buNone/>
            </a:pPr>
            <a:r>
              <a:rPr lang="en-GB" sz="1800">
                <a:latin typeface="Arial" pitchFamily="34" charset="0"/>
              </a:rPr>
              <a:t>policies guarantee survival</a:t>
            </a:r>
          </a:p>
          <a:p>
            <a:pPr lvl="1">
              <a:lnSpc>
                <a:spcPct val="80000"/>
              </a:lnSpc>
              <a:buFont typeface="Monotype Sorts" charset="2"/>
              <a:buNone/>
            </a:pPr>
            <a:r>
              <a:rPr lang="en-GB" sz="1800">
                <a:latin typeface="Arial" pitchFamily="34" charset="0"/>
              </a:rPr>
              <a:t>of culture</a:t>
            </a:r>
          </a:p>
          <a:p>
            <a:pPr lvl="1">
              <a:lnSpc>
                <a:spcPct val="80000"/>
              </a:lnSpc>
              <a:buFont typeface="Monotype Sorts" charset="2"/>
              <a:buNone/>
            </a:pPr>
            <a:r>
              <a:rPr lang="en-GB" sz="1800">
                <a:latin typeface="Arial" pitchFamily="34" charset="0"/>
              </a:rPr>
              <a:t> </a:t>
            </a:r>
          </a:p>
          <a:p>
            <a:pPr lvl="1">
              <a:lnSpc>
                <a:spcPct val="80000"/>
              </a:lnSpc>
              <a:buFont typeface="Monotype Sorts" charset="2"/>
              <a:buNone/>
            </a:pPr>
            <a:r>
              <a:rPr lang="en-GB" sz="1800">
                <a:latin typeface="Arial" pitchFamily="34" charset="0"/>
              </a:rPr>
              <a:t>Top management chooses</a:t>
            </a:r>
          </a:p>
          <a:p>
            <a:pPr lvl="1">
              <a:lnSpc>
                <a:spcPct val="80000"/>
              </a:lnSpc>
              <a:buFont typeface="Monotype Sorts" charset="2"/>
              <a:buNone/>
            </a:pPr>
            <a:r>
              <a:rPr lang="en-GB" sz="1800">
                <a:latin typeface="Arial" pitchFamily="34" charset="0"/>
              </a:rPr>
              <a:t>managers likely to maintain</a:t>
            </a:r>
          </a:p>
          <a:p>
            <a:pPr lvl="1">
              <a:lnSpc>
                <a:spcPct val="80000"/>
              </a:lnSpc>
              <a:buFont typeface="Monotype Sorts" charset="2"/>
              <a:buNone/>
            </a:pPr>
            <a:r>
              <a:rPr lang="en-GB" sz="1800">
                <a:latin typeface="Arial" pitchFamily="34" charset="0"/>
              </a:rPr>
              <a:t>culture</a:t>
            </a:r>
          </a:p>
        </p:txBody>
      </p:sp>
      <p:sp>
        <p:nvSpPr>
          <p:cNvPr id="89092" name="Rectangle 1028"/>
          <p:cNvSpPr>
            <a:spLocks noGrp="1" noChangeArrowheads="1"/>
          </p:cNvSpPr>
          <p:nvPr>
            <p:ph type="body" sz="half" idx="2"/>
          </p:nvPr>
        </p:nvSpPr>
        <p:spPr>
          <a:xfrm>
            <a:off x="4932363" y="1700213"/>
            <a:ext cx="3973512" cy="4467225"/>
          </a:xfrm>
          <a:noFill/>
          <a:ln/>
        </p:spPr>
        <p:txBody>
          <a:bodyPr lIns="90488" tIns="44450" rIns="90488" bIns="44450"/>
          <a:lstStyle/>
          <a:p>
            <a:r>
              <a:rPr lang="en-GB" sz="2400">
                <a:latin typeface="Arial" pitchFamily="34" charset="0"/>
              </a:rPr>
              <a:t>When Culture Can Change</a:t>
            </a:r>
          </a:p>
          <a:p>
            <a:pPr>
              <a:buFontTx/>
              <a:buNone/>
            </a:pPr>
            <a:endParaRPr lang="en-GB" sz="800">
              <a:latin typeface="Arial" pitchFamily="34" charset="0"/>
            </a:endParaRPr>
          </a:p>
          <a:p>
            <a:pPr lvl="1">
              <a:buFont typeface="Monotype Sorts" charset="2"/>
              <a:buNone/>
            </a:pPr>
            <a:r>
              <a:rPr lang="en-GB" sz="1800">
                <a:latin typeface="Arial" pitchFamily="34" charset="0"/>
              </a:rPr>
              <a:t>There is a dramatic crisis</a:t>
            </a:r>
          </a:p>
          <a:p>
            <a:pPr lvl="1">
              <a:buFont typeface="Monotype Sorts" charset="2"/>
              <a:buNone/>
            </a:pPr>
            <a:endParaRPr lang="en-GB" sz="1200">
              <a:latin typeface="Arial" pitchFamily="34" charset="0"/>
            </a:endParaRPr>
          </a:p>
          <a:p>
            <a:pPr lvl="1">
              <a:buFont typeface="Monotype Sorts" charset="2"/>
              <a:buNone/>
            </a:pPr>
            <a:r>
              <a:rPr lang="en-GB" sz="1800">
                <a:latin typeface="Arial" pitchFamily="34" charset="0"/>
              </a:rPr>
              <a:t>There is a turnover in leadership</a:t>
            </a:r>
          </a:p>
          <a:p>
            <a:pPr lvl="1">
              <a:buFont typeface="Monotype Sorts" charset="2"/>
              <a:buNone/>
            </a:pPr>
            <a:endParaRPr lang="en-GB" sz="1200">
              <a:latin typeface="Arial" pitchFamily="34" charset="0"/>
            </a:endParaRPr>
          </a:p>
          <a:p>
            <a:pPr lvl="1">
              <a:buFont typeface="Monotype Sorts" charset="2"/>
              <a:buNone/>
            </a:pPr>
            <a:r>
              <a:rPr lang="en-GB" sz="1800">
                <a:latin typeface="Arial" pitchFamily="34" charset="0"/>
              </a:rPr>
              <a:t>The organization is young and</a:t>
            </a:r>
          </a:p>
          <a:p>
            <a:pPr lvl="1">
              <a:buFont typeface="Monotype Sorts" charset="2"/>
              <a:buNone/>
            </a:pPr>
            <a:r>
              <a:rPr lang="en-GB" sz="1800">
                <a:latin typeface="Arial" pitchFamily="34" charset="0"/>
              </a:rPr>
              <a:t>small</a:t>
            </a:r>
          </a:p>
          <a:p>
            <a:pPr lvl="1">
              <a:buFont typeface="Monotype Sorts" charset="2"/>
              <a:buNone/>
            </a:pPr>
            <a:endParaRPr lang="en-GB" sz="1200">
              <a:latin typeface="Arial" pitchFamily="34" charset="0"/>
            </a:endParaRPr>
          </a:p>
          <a:p>
            <a:pPr lvl="1">
              <a:buFont typeface="Monotype Sorts" charset="2"/>
              <a:buNone/>
            </a:pPr>
            <a:r>
              <a:rPr lang="en-GB" sz="1800">
                <a:latin typeface="Arial" pitchFamily="34" charset="0"/>
              </a:rPr>
              <a:t>There is a weak culture</a:t>
            </a:r>
          </a:p>
        </p:txBody>
      </p:sp>
    </p:spTree>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latin typeface="Arial" pitchFamily="34" charset="0"/>
                <a:cs typeface="Arial" pitchFamily="34" charset="0"/>
              </a:rPr>
              <a:t>‘Organisation Ideologies’. </a:t>
            </a:r>
            <a:br>
              <a:rPr lang="en-GB">
                <a:latin typeface="Arial" pitchFamily="34" charset="0"/>
                <a:cs typeface="Arial" pitchFamily="34" charset="0"/>
              </a:rPr>
            </a:br>
            <a:endParaRPr lang="en-GB">
              <a:latin typeface="Arial" pitchFamily="34" charset="0"/>
              <a:cs typeface="Arial" pitchFamily="34" charset="0"/>
            </a:endParaRPr>
          </a:p>
        </p:txBody>
      </p:sp>
      <p:sp>
        <p:nvSpPr>
          <p:cNvPr id="11267" name="Rectangle 3"/>
          <p:cNvSpPr>
            <a:spLocks noGrp="1" noChangeArrowheads="1"/>
          </p:cNvSpPr>
          <p:nvPr>
            <p:ph type="body" idx="1"/>
          </p:nvPr>
        </p:nvSpPr>
        <p:spPr>
          <a:xfrm>
            <a:off x="685800" y="1524000"/>
            <a:ext cx="7772400" cy="4114800"/>
          </a:xfrm>
        </p:spPr>
        <p:txBody>
          <a:bodyPr/>
          <a:lstStyle/>
          <a:p>
            <a:pPr>
              <a:lnSpc>
                <a:spcPct val="90000"/>
              </a:lnSpc>
            </a:pPr>
            <a:r>
              <a:rPr lang="en-GB" sz="2800">
                <a:latin typeface="Arial" pitchFamily="34" charset="0"/>
                <a:cs typeface="Arial" pitchFamily="34" charset="0"/>
              </a:rPr>
              <a:t>The word ‘cultures’ conveys: </a:t>
            </a:r>
          </a:p>
          <a:p>
            <a:pPr lvl="1">
              <a:lnSpc>
                <a:spcPct val="90000"/>
              </a:lnSpc>
            </a:pPr>
            <a:r>
              <a:rPr lang="en-GB" sz="2400">
                <a:latin typeface="Arial" pitchFamily="34" charset="0"/>
                <a:cs typeface="Arial" pitchFamily="34" charset="0"/>
              </a:rPr>
              <a:t>Feeling of a pervasive way of life, or </a:t>
            </a:r>
          </a:p>
          <a:p>
            <a:pPr lvl="1">
              <a:lnSpc>
                <a:spcPct val="90000"/>
              </a:lnSpc>
            </a:pPr>
            <a:r>
              <a:rPr lang="en-GB" sz="2400">
                <a:latin typeface="Arial" pitchFamily="34" charset="0"/>
                <a:cs typeface="Arial" pitchFamily="34" charset="0"/>
              </a:rPr>
              <a:t>Set of norms. </a:t>
            </a:r>
          </a:p>
          <a:p>
            <a:pPr lvl="1">
              <a:lnSpc>
                <a:spcPct val="90000"/>
              </a:lnSpc>
            </a:pPr>
            <a:r>
              <a:rPr lang="en-GB" sz="2400">
                <a:latin typeface="Arial" pitchFamily="34" charset="0"/>
                <a:cs typeface="Arial" pitchFamily="34" charset="0"/>
              </a:rPr>
              <a:t>In organisations there are deep-set beliefs about the way work should be organised.</a:t>
            </a:r>
          </a:p>
          <a:p>
            <a:pPr lvl="1">
              <a:lnSpc>
                <a:spcPct val="90000"/>
              </a:lnSpc>
            </a:pPr>
            <a:r>
              <a:rPr lang="en-GB" sz="2400">
                <a:latin typeface="Arial" pitchFamily="34" charset="0"/>
                <a:cs typeface="Arial" pitchFamily="34" charset="0"/>
              </a:rPr>
              <a:t>The way authority should be exercised</a:t>
            </a:r>
          </a:p>
          <a:p>
            <a:pPr lvl="1">
              <a:lnSpc>
                <a:spcPct val="90000"/>
              </a:lnSpc>
            </a:pPr>
            <a:r>
              <a:rPr lang="en-GB" sz="2400">
                <a:latin typeface="Arial" pitchFamily="34" charset="0"/>
                <a:cs typeface="Arial" pitchFamily="34" charset="0"/>
              </a:rPr>
              <a:t> people rewarded </a:t>
            </a:r>
          </a:p>
          <a:p>
            <a:pPr lvl="1">
              <a:lnSpc>
                <a:spcPct val="90000"/>
              </a:lnSpc>
            </a:pPr>
            <a:r>
              <a:rPr lang="en-GB" sz="2400">
                <a:latin typeface="Arial" pitchFamily="34" charset="0"/>
                <a:cs typeface="Arial" pitchFamily="34" charset="0"/>
              </a:rPr>
              <a:t>people controlled. </a:t>
            </a:r>
          </a:p>
          <a:p>
            <a:pPr lvl="1">
              <a:lnSpc>
                <a:spcPct val="90000"/>
              </a:lnSpc>
            </a:pPr>
            <a:r>
              <a:rPr lang="en-GB" sz="2400">
                <a:latin typeface="Arial" pitchFamily="34" charset="0"/>
                <a:cs typeface="Arial" pitchFamily="34" charset="0"/>
              </a:rPr>
              <a:t>What are the degrees of formalisation required?</a:t>
            </a:r>
          </a:p>
          <a:p>
            <a:pPr lvl="1">
              <a:lnSpc>
                <a:spcPct val="90000"/>
              </a:lnSpc>
            </a:pPr>
            <a:r>
              <a:rPr lang="en-GB" sz="2400">
                <a:latin typeface="Arial" pitchFamily="34" charset="0"/>
                <a:cs typeface="Arial" pitchFamily="34" charset="0"/>
              </a:rPr>
              <a:t> How much planning and how far ahead?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026"/>
          <p:cNvSpPr>
            <a:spLocks noGrp="1" noChangeArrowheads="1"/>
          </p:cNvSpPr>
          <p:nvPr>
            <p:ph type="title"/>
          </p:nvPr>
        </p:nvSpPr>
        <p:spPr>
          <a:xfrm>
            <a:off x="685800" y="228600"/>
            <a:ext cx="7772400" cy="1143000"/>
          </a:xfrm>
        </p:spPr>
        <p:txBody>
          <a:bodyPr/>
          <a:lstStyle/>
          <a:p>
            <a:r>
              <a:rPr lang="en-GB">
                <a:latin typeface="Arial" pitchFamily="34" charset="0"/>
              </a:rPr>
              <a:t>Continued:</a:t>
            </a:r>
          </a:p>
        </p:txBody>
      </p:sp>
      <p:sp>
        <p:nvSpPr>
          <p:cNvPr id="12291" name="Rectangle 1027"/>
          <p:cNvSpPr>
            <a:spLocks noGrp="1" noChangeArrowheads="1"/>
          </p:cNvSpPr>
          <p:nvPr>
            <p:ph type="body" idx="1"/>
          </p:nvPr>
        </p:nvSpPr>
        <p:spPr>
          <a:xfrm>
            <a:off x="609600" y="1371600"/>
            <a:ext cx="7772400" cy="4114800"/>
          </a:xfrm>
        </p:spPr>
        <p:txBody>
          <a:bodyPr/>
          <a:lstStyle/>
          <a:p>
            <a:pPr>
              <a:lnSpc>
                <a:spcPct val="90000"/>
              </a:lnSpc>
            </a:pPr>
            <a:r>
              <a:rPr lang="en-GB" sz="2400">
                <a:latin typeface="Arial" pitchFamily="34" charset="0"/>
                <a:cs typeface="Arial" pitchFamily="34" charset="0"/>
              </a:rPr>
              <a:t>What combination of obedience and initiative is looked for in subordinates </a:t>
            </a:r>
          </a:p>
          <a:p>
            <a:pPr>
              <a:lnSpc>
                <a:spcPct val="90000"/>
              </a:lnSpc>
            </a:pPr>
            <a:r>
              <a:rPr lang="en-GB" sz="2400">
                <a:latin typeface="Arial" pitchFamily="34" charset="0"/>
                <a:cs typeface="Arial" pitchFamily="34" charset="0"/>
              </a:rPr>
              <a:t>Do work hours matter</a:t>
            </a:r>
          </a:p>
          <a:p>
            <a:pPr>
              <a:lnSpc>
                <a:spcPct val="90000"/>
              </a:lnSpc>
            </a:pPr>
            <a:r>
              <a:rPr lang="en-GB" sz="2400">
                <a:latin typeface="Arial" pitchFamily="34" charset="0"/>
                <a:cs typeface="Arial" pitchFamily="34" charset="0"/>
              </a:rPr>
              <a:t>Dress code</a:t>
            </a:r>
          </a:p>
          <a:p>
            <a:pPr>
              <a:lnSpc>
                <a:spcPct val="90000"/>
              </a:lnSpc>
            </a:pPr>
            <a:r>
              <a:rPr lang="en-GB" sz="2400">
                <a:latin typeface="Arial" pitchFamily="34" charset="0"/>
                <a:cs typeface="Arial" pitchFamily="34" charset="0"/>
              </a:rPr>
              <a:t>Personal eccentricities</a:t>
            </a:r>
          </a:p>
          <a:p>
            <a:pPr>
              <a:lnSpc>
                <a:spcPct val="90000"/>
              </a:lnSpc>
            </a:pPr>
            <a:r>
              <a:rPr lang="en-GB" sz="2400">
                <a:latin typeface="Arial" pitchFamily="34" charset="0"/>
                <a:cs typeface="Arial" pitchFamily="34" charset="0"/>
              </a:rPr>
              <a:t>Expense accounts </a:t>
            </a:r>
          </a:p>
          <a:p>
            <a:pPr>
              <a:lnSpc>
                <a:spcPct val="90000"/>
              </a:lnSpc>
            </a:pPr>
            <a:r>
              <a:rPr lang="en-GB" sz="2400">
                <a:latin typeface="Arial" pitchFamily="34" charset="0"/>
                <a:cs typeface="Arial" pitchFamily="34" charset="0"/>
              </a:rPr>
              <a:t>Secretaries, </a:t>
            </a:r>
          </a:p>
          <a:p>
            <a:pPr>
              <a:lnSpc>
                <a:spcPct val="90000"/>
              </a:lnSpc>
            </a:pPr>
            <a:r>
              <a:rPr lang="en-GB" sz="2400">
                <a:latin typeface="Arial" pitchFamily="34" charset="0"/>
                <a:cs typeface="Arial" pitchFamily="34" charset="0"/>
              </a:rPr>
              <a:t>Stock options</a:t>
            </a:r>
          </a:p>
          <a:p>
            <a:pPr>
              <a:lnSpc>
                <a:spcPct val="90000"/>
              </a:lnSpc>
            </a:pPr>
            <a:r>
              <a:rPr lang="en-GB" sz="2400">
                <a:latin typeface="Arial" pitchFamily="34" charset="0"/>
                <a:cs typeface="Arial" pitchFamily="34" charset="0"/>
              </a:rPr>
              <a:t>Incentives </a:t>
            </a:r>
          </a:p>
          <a:p>
            <a:pPr>
              <a:lnSpc>
                <a:spcPct val="90000"/>
              </a:lnSpc>
            </a:pPr>
            <a:r>
              <a:rPr lang="en-GB" sz="2400">
                <a:latin typeface="Arial" pitchFamily="34" charset="0"/>
                <a:cs typeface="Arial" pitchFamily="34" charset="0"/>
              </a:rPr>
              <a:t>Do committees control or individuals </a:t>
            </a:r>
          </a:p>
          <a:p>
            <a:pPr>
              <a:lnSpc>
                <a:spcPct val="90000"/>
              </a:lnSpc>
            </a:pPr>
            <a:r>
              <a:rPr lang="en-GB" sz="2400">
                <a:latin typeface="Arial" pitchFamily="34" charset="0"/>
                <a:cs typeface="Arial" pitchFamily="34" charset="0"/>
              </a:rPr>
              <a:t>Are there rules and procedures or only results</a:t>
            </a:r>
            <a:r>
              <a:rPr lang="en-GB" sz="2400">
                <a:latin typeface="Arial" pitchFamily="34" charset="0"/>
              </a:rPr>
              <a:t>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type="body" idx="1"/>
          </p:nvPr>
        </p:nvSpPr>
        <p:spPr>
          <a:xfrm>
            <a:off x="685800" y="1143000"/>
            <a:ext cx="7772400" cy="4114800"/>
          </a:xfrm>
        </p:spPr>
        <p:txBody>
          <a:bodyPr/>
          <a:lstStyle/>
          <a:p>
            <a:r>
              <a:rPr lang="en-GB">
                <a:latin typeface="Arial" pitchFamily="34" charset="0"/>
                <a:cs typeface="Arial" pitchFamily="34" charset="0"/>
              </a:rPr>
              <a:t>Culture often takes visible form in its building, its offices, its shops or branches. The kinds of people it employs, the length and height of their career aspirations, their status in society, degree of mobility, level of education, will all be reflections of culture. </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type="body" idx="1"/>
          </p:nvPr>
        </p:nvSpPr>
        <p:spPr>
          <a:xfrm>
            <a:off x="838200" y="990600"/>
            <a:ext cx="7772400" cy="4114800"/>
          </a:xfrm>
        </p:spPr>
        <p:txBody>
          <a:bodyPr/>
          <a:lstStyle/>
          <a:p>
            <a:r>
              <a:rPr lang="en-GB">
                <a:latin typeface="Arial" pitchFamily="34" charset="0"/>
                <a:cs typeface="Arial" pitchFamily="34" charset="0"/>
              </a:rPr>
              <a:t>The mammoth teaching hospital has a culture manifestly different from a merchant bank, which is different again from an automobile plant. They look and feel different. They will require different kinds of people, will appeal to different kinds.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6" name="Object 4"/>
          <p:cNvGraphicFramePr>
            <a:graphicFrameLocks noChangeAspect="1"/>
          </p:cNvGraphicFramePr>
          <p:nvPr/>
        </p:nvGraphicFramePr>
        <p:xfrm>
          <a:off x="685800" y="609600"/>
          <a:ext cx="7350125" cy="4891088"/>
        </p:xfrm>
        <a:graphic>
          <a:graphicData uri="http://schemas.openxmlformats.org/presentationml/2006/ole">
            <mc:AlternateContent xmlns:mc="http://schemas.openxmlformats.org/markup-compatibility/2006">
              <mc:Choice xmlns:v="urn:schemas-microsoft-com:vml" Requires="v">
                <p:oleObj spid="_x0000_s3079" name="Document" r:id="rId3" imgW="5943600" imgH="3957480" progId="Word.Document.8">
                  <p:embed/>
                </p:oleObj>
              </mc:Choice>
              <mc:Fallback>
                <p:oleObj name="Document" r:id="rId3" imgW="5943600" imgH="3957480" progId="Word.Document.8">
                  <p:embed/>
                  <p:pic>
                    <p:nvPicPr>
                      <p:cNvPr id="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800" y="609600"/>
                        <a:ext cx="7350125" cy="4891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type="body" idx="1"/>
          </p:nvPr>
        </p:nvSpPr>
        <p:spPr>
          <a:xfrm>
            <a:off x="685800" y="1219200"/>
            <a:ext cx="7772400" cy="4114800"/>
          </a:xfrm>
        </p:spPr>
        <p:txBody>
          <a:bodyPr/>
          <a:lstStyle/>
          <a:p>
            <a:pPr>
              <a:buFontTx/>
              <a:buNone/>
            </a:pPr>
            <a:r>
              <a:rPr lang="en-GB" sz="2400">
                <a:latin typeface="Arial" pitchFamily="34" charset="0"/>
                <a:cs typeface="Arial" pitchFamily="34" charset="0"/>
              </a:rPr>
              <a:t>Organisation B operates on the assumption that:</a:t>
            </a:r>
          </a:p>
          <a:p>
            <a:r>
              <a:rPr lang="en-GB" sz="2400">
                <a:latin typeface="Arial" pitchFamily="34" charset="0"/>
                <a:cs typeface="Arial" pitchFamily="34" charset="0"/>
              </a:rPr>
              <a:t>Truth comes ultimately from older, wider and higher-status members</a:t>
            </a:r>
          </a:p>
          <a:p>
            <a:r>
              <a:rPr lang="en-GB" sz="2400">
                <a:latin typeface="Arial" pitchFamily="34" charset="0"/>
                <a:cs typeface="Arial" pitchFamily="34" charset="0"/>
              </a:rPr>
              <a:t>People are capable of loyalty and discipline in carrying out directions</a:t>
            </a:r>
          </a:p>
          <a:p>
            <a:r>
              <a:rPr lang="en-GB" sz="2400">
                <a:latin typeface="Arial" pitchFamily="34" charset="0"/>
                <a:cs typeface="Arial" pitchFamily="34" charset="0"/>
              </a:rPr>
              <a:t>Relationships are basically lineal and vertical</a:t>
            </a:r>
          </a:p>
          <a:p>
            <a:r>
              <a:rPr lang="en-GB" sz="2400">
                <a:latin typeface="Arial" pitchFamily="34" charset="0"/>
                <a:cs typeface="Arial" pitchFamily="34" charset="0"/>
              </a:rPr>
              <a:t>Each person has a niche in the organisation that cannot be invaded</a:t>
            </a:r>
          </a:p>
          <a:p>
            <a:r>
              <a:rPr lang="en-GB" sz="2400">
                <a:latin typeface="Arial" pitchFamily="34" charset="0"/>
                <a:cs typeface="Arial" pitchFamily="34" charset="0"/>
              </a:rPr>
              <a:t>The organisation is responsible for taking care of its members</a:t>
            </a:r>
          </a:p>
          <a:p>
            <a:endParaRPr lang="en-GB" sz="2400">
              <a:latin typeface="Arial"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type="body" idx="1"/>
          </p:nvPr>
        </p:nvSpPr>
        <p:spPr>
          <a:xfrm>
            <a:off x="609600" y="990600"/>
            <a:ext cx="7772400" cy="4114800"/>
          </a:xfrm>
        </p:spPr>
        <p:txBody>
          <a:bodyPr/>
          <a:lstStyle/>
          <a:p>
            <a:r>
              <a:rPr lang="en-GB">
                <a:latin typeface="Arial" pitchFamily="34" charset="0"/>
                <a:cs typeface="Arial" pitchFamily="34" charset="0"/>
              </a:rPr>
              <a:t>Not all cultures suit all purposes or people. Cultures are founded and built over the years by the dominant groups in an organisation. What suits them and the organisation at one stage is not necessarily appropriate forever </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body" idx="1"/>
          </p:nvPr>
        </p:nvSpPr>
        <p:spPr>
          <a:xfrm>
            <a:off x="609600" y="1524000"/>
            <a:ext cx="7772400" cy="4114800"/>
          </a:xfrm>
          <a:noFill/>
          <a:ln/>
        </p:spPr>
        <p:txBody>
          <a:bodyPr/>
          <a:lstStyle/>
          <a:p>
            <a:pPr algn="ctr">
              <a:lnSpc>
                <a:spcPct val="90000"/>
              </a:lnSpc>
              <a:buFontTx/>
              <a:buNone/>
            </a:pPr>
            <a:endParaRPr lang="en-GB" sz="2000"/>
          </a:p>
          <a:p>
            <a:pPr algn="ctr">
              <a:lnSpc>
                <a:spcPct val="90000"/>
              </a:lnSpc>
              <a:buFontTx/>
              <a:buNone/>
            </a:pPr>
            <a:r>
              <a:rPr lang="en-GB" sz="2000"/>
              <a:t>VISION</a:t>
            </a:r>
          </a:p>
          <a:p>
            <a:pPr algn="ctr">
              <a:lnSpc>
                <a:spcPct val="90000"/>
              </a:lnSpc>
              <a:buFontTx/>
              <a:buNone/>
            </a:pPr>
            <a:endParaRPr lang="en-GB" sz="2000"/>
          </a:p>
          <a:p>
            <a:pPr algn="ctr">
              <a:lnSpc>
                <a:spcPct val="90000"/>
              </a:lnSpc>
              <a:buFontTx/>
              <a:buNone/>
            </a:pPr>
            <a:r>
              <a:rPr lang="en-GB" sz="2000"/>
              <a:t>MISSION</a:t>
            </a:r>
          </a:p>
          <a:p>
            <a:pPr algn="ctr">
              <a:lnSpc>
                <a:spcPct val="90000"/>
              </a:lnSpc>
              <a:buFontTx/>
              <a:buNone/>
            </a:pPr>
            <a:endParaRPr lang="en-GB" sz="2000"/>
          </a:p>
          <a:p>
            <a:pPr algn="ctr">
              <a:lnSpc>
                <a:spcPct val="90000"/>
              </a:lnSpc>
              <a:buFontTx/>
              <a:buNone/>
            </a:pPr>
            <a:r>
              <a:rPr lang="en-GB" sz="2000"/>
              <a:t>CAPABILITIES</a:t>
            </a:r>
          </a:p>
          <a:p>
            <a:pPr algn="ctr">
              <a:lnSpc>
                <a:spcPct val="90000"/>
              </a:lnSpc>
              <a:buFontTx/>
              <a:buNone/>
            </a:pPr>
            <a:endParaRPr lang="en-GB" sz="2000"/>
          </a:p>
          <a:p>
            <a:pPr algn="ctr">
              <a:lnSpc>
                <a:spcPct val="90000"/>
              </a:lnSpc>
              <a:buFontTx/>
              <a:buNone/>
            </a:pPr>
            <a:r>
              <a:rPr lang="en-GB" sz="2000"/>
              <a:t>BEHAVIOUR</a:t>
            </a:r>
          </a:p>
          <a:p>
            <a:pPr algn="ctr">
              <a:lnSpc>
                <a:spcPct val="90000"/>
              </a:lnSpc>
              <a:buFontTx/>
              <a:buNone/>
            </a:pPr>
            <a:endParaRPr lang="en-GB" sz="2000"/>
          </a:p>
          <a:p>
            <a:pPr algn="ctr">
              <a:lnSpc>
                <a:spcPct val="90000"/>
              </a:lnSpc>
              <a:buFontTx/>
              <a:buNone/>
            </a:pPr>
            <a:r>
              <a:rPr lang="en-GB" sz="2000"/>
              <a:t>BELIEF</a:t>
            </a:r>
          </a:p>
          <a:p>
            <a:pPr algn="ctr">
              <a:lnSpc>
                <a:spcPct val="90000"/>
              </a:lnSpc>
              <a:buFontTx/>
              <a:buNone/>
            </a:pPr>
            <a:endParaRPr lang="en-GB" sz="2000"/>
          </a:p>
          <a:p>
            <a:pPr algn="ctr">
              <a:lnSpc>
                <a:spcPct val="90000"/>
              </a:lnSpc>
              <a:buFontTx/>
              <a:buNone/>
            </a:pPr>
            <a:r>
              <a:rPr lang="en-GB" sz="2000"/>
              <a:t>ENVIRONMENT</a:t>
            </a:r>
          </a:p>
          <a:p>
            <a:pPr>
              <a:lnSpc>
                <a:spcPct val="90000"/>
              </a:lnSpc>
            </a:pPr>
            <a:endParaRPr lang="en-GB" sz="2800"/>
          </a:p>
        </p:txBody>
      </p:sp>
      <p:sp>
        <p:nvSpPr>
          <p:cNvPr id="4099" name="Line 3"/>
          <p:cNvSpPr>
            <a:spLocks noChangeShapeType="1"/>
          </p:cNvSpPr>
          <p:nvPr/>
        </p:nvSpPr>
        <p:spPr bwMode="auto">
          <a:xfrm flipH="1">
            <a:off x="5791200" y="1371600"/>
            <a:ext cx="1295400" cy="4724400"/>
          </a:xfrm>
          <a:prstGeom prst="line">
            <a:avLst/>
          </a:prstGeom>
          <a:noFill/>
          <a:ln w="9525">
            <a:solidFill>
              <a:schemeClr val="tx1"/>
            </a:solidFill>
            <a:round/>
            <a:headEnd/>
            <a:tailEnd/>
          </a:ln>
          <a:effectLst/>
        </p:spPr>
        <p:txBody>
          <a:bodyPr wrap="none"/>
          <a:lstStyle/>
          <a:p>
            <a:endParaRPr lang="en-GB"/>
          </a:p>
        </p:txBody>
      </p:sp>
      <p:sp>
        <p:nvSpPr>
          <p:cNvPr id="4100" name="Line 4"/>
          <p:cNvSpPr>
            <a:spLocks noChangeShapeType="1"/>
          </p:cNvSpPr>
          <p:nvPr/>
        </p:nvSpPr>
        <p:spPr bwMode="auto">
          <a:xfrm>
            <a:off x="1905000" y="1371600"/>
            <a:ext cx="1371600" cy="4800600"/>
          </a:xfrm>
          <a:prstGeom prst="line">
            <a:avLst/>
          </a:prstGeom>
          <a:noFill/>
          <a:ln w="9525">
            <a:solidFill>
              <a:schemeClr val="tx1"/>
            </a:solidFill>
            <a:round/>
            <a:headEnd/>
            <a:tailEnd/>
          </a:ln>
          <a:effectLst/>
        </p:spPr>
        <p:txBody>
          <a:bodyPr wrap="none"/>
          <a:lstStyle/>
          <a:p>
            <a:endParaRPr lang="en-GB"/>
          </a:p>
        </p:txBody>
      </p:sp>
      <p:sp>
        <p:nvSpPr>
          <p:cNvPr id="4101" name="Rectangle 5"/>
          <p:cNvSpPr>
            <a:spLocks noGrp="1" noChangeArrowheads="1"/>
          </p:cNvSpPr>
          <p:nvPr>
            <p:ph type="title"/>
          </p:nvPr>
        </p:nvSpPr>
        <p:spPr>
          <a:noFill/>
          <a:ln/>
        </p:spPr>
        <p:txBody>
          <a:bodyPr/>
          <a:lstStyle/>
          <a:p>
            <a:r>
              <a:rPr lang="en-GB" sz="4800">
                <a:solidFill>
                  <a:schemeClr val="tx1"/>
                </a:solidFill>
                <a:latin typeface="Arial" pitchFamily="34" charset="0"/>
              </a:rPr>
              <a:t>Logical Levels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85800" y="304800"/>
            <a:ext cx="7772400" cy="1143000"/>
          </a:xfrm>
          <a:noFill/>
          <a:ln/>
        </p:spPr>
        <p:txBody>
          <a:bodyPr/>
          <a:lstStyle/>
          <a:p>
            <a:r>
              <a:rPr lang="en-GB">
                <a:solidFill>
                  <a:schemeClr val="tx1"/>
                </a:solidFill>
                <a:latin typeface="Arial" pitchFamily="34" charset="0"/>
              </a:rPr>
              <a:t>Logical Levels</a:t>
            </a:r>
          </a:p>
        </p:txBody>
      </p:sp>
      <p:sp>
        <p:nvSpPr>
          <p:cNvPr id="5123" name="Rectangle 3"/>
          <p:cNvSpPr>
            <a:spLocks noGrp="1" noChangeArrowheads="1"/>
          </p:cNvSpPr>
          <p:nvPr>
            <p:ph type="body" idx="1"/>
          </p:nvPr>
        </p:nvSpPr>
        <p:spPr>
          <a:xfrm>
            <a:off x="685800" y="1600200"/>
            <a:ext cx="8305800" cy="4114800"/>
          </a:xfrm>
          <a:noFill/>
          <a:ln/>
        </p:spPr>
        <p:txBody>
          <a:bodyPr/>
          <a:lstStyle/>
          <a:p>
            <a:r>
              <a:rPr lang="en-GB" sz="2000">
                <a:latin typeface="Arial" pitchFamily="34" charset="0"/>
              </a:rPr>
              <a:t>VISION 		– 	The agreed goal / objective</a:t>
            </a:r>
          </a:p>
          <a:p>
            <a:endParaRPr lang="en-GB" sz="2000">
              <a:latin typeface="Arial" pitchFamily="34" charset="0"/>
            </a:endParaRPr>
          </a:p>
          <a:p>
            <a:r>
              <a:rPr lang="en-GB" sz="2000">
                <a:latin typeface="Arial" pitchFamily="34" charset="0"/>
              </a:rPr>
              <a:t>MISSION 		– 	My role within the vision</a:t>
            </a:r>
          </a:p>
          <a:p>
            <a:endParaRPr lang="en-GB" sz="2000">
              <a:latin typeface="Arial" pitchFamily="34" charset="0"/>
            </a:endParaRPr>
          </a:p>
          <a:p>
            <a:r>
              <a:rPr lang="en-GB" sz="2000">
                <a:latin typeface="Arial" pitchFamily="34" charset="0"/>
              </a:rPr>
              <a:t>CAPABILITIES 	– 	Can I do it? Have I got the skills?</a:t>
            </a:r>
          </a:p>
          <a:p>
            <a:endParaRPr lang="en-GB" sz="2000">
              <a:latin typeface="Arial" pitchFamily="34" charset="0"/>
            </a:endParaRPr>
          </a:p>
          <a:p>
            <a:r>
              <a:rPr lang="en-GB" sz="2000">
                <a:latin typeface="Arial" pitchFamily="34" charset="0"/>
              </a:rPr>
              <a:t>BEHAVIOURS 	– 	The actions I demonstrate to  			          		achieve the mission</a:t>
            </a:r>
          </a:p>
          <a:p>
            <a:r>
              <a:rPr lang="en-GB" sz="2000">
                <a:latin typeface="Arial" pitchFamily="34" charset="0"/>
              </a:rPr>
              <a:t>BELIEF 		– 	That I will get to the vision</a:t>
            </a:r>
          </a:p>
          <a:p>
            <a:endParaRPr lang="en-GB" sz="2000">
              <a:latin typeface="Arial" pitchFamily="34" charset="0"/>
            </a:endParaRPr>
          </a:p>
          <a:p>
            <a:r>
              <a:rPr lang="en-GB" sz="2000">
                <a:latin typeface="Arial" pitchFamily="34" charset="0"/>
              </a:rPr>
              <a:t>ENVIRONMENT 	– 	The resources to use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atin typeface="Arial" pitchFamily="34" charset="0"/>
                <a:cs typeface="Arial" pitchFamily="34" charset="0"/>
              </a:rPr>
              <a:t>Four main types (Harrison) </a:t>
            </a:r>
          </a:p>
        </p:txBody>
      </p:sp>
      <p:sp>
        <p:nvSpPr>
          <p:cNvPr id="17411" name="Rectangle 3"/>
          <p:cNvSpPr>
            <a:spLocks noGrp="1" noChangeArrowheads="1"/>
          </p:cNvSpPr>
          <p:nvPr>
            <p:ph type="body" idx="1"/>
          </p:nvPr>
        </p:nvSpPr>
        <p:spPr/>
        <p:txBody>
          <a:bodyPr/>
          <a:lstStyle/>
          <a:p>
            <a:r>
              <a:rPr lang="en-GB" sz="4000">
                <a:latin typeface="Arial" pitchFamily="34" charset="0"/>
                <a:cs typeface="Arial" pitchFamily="34" charset="0"/>
              </a:rPr>
              <a:t>P</a:t>
            </a:r>
            <a:r>
              <a:rPr lang="en-GB" sz="4000" i="1">
                <a:latin typeface="Arial" pitchFamily="34" charset="0"/>
                <a:cs typeface="Arial" pitchFamily="34" charset="0"/>
              </a:rPr>
              <a:t>ower </a:t>
            </a:r>
          </a:p>
          <a:p>
            <a:r>
              <a:rPr lang="en-GB" sz="4000" i="1">
                <a:latin typeface="Arial" pitchFamily="34" charset="0"/>
                <a:cs typeface="Arial" pitchFamily="34" charset="0"/>
              </a:rPr>
              <a:t>Role</a:t>
            </a:r>
          </a:p>
          <a:p>
            <a:r>
              <a:rPr lang="en-GB" sz="4000" i="1">
                <a:latin typeface="Arial" pitchFamily="34" charset="0"/>
                <a:cs typeface="Arial" pitchFamily="34" charset="0"/>
              </a:rPr>
              <a:t>Task </a:t>
            </a:r>
          </a:p>
          <a:p>
            <a:r>
              <a:rPr lang="en-GB" sz="4000">
                <a:latin typeface="Arial" pitchFamily="34" charset="0"/>
                <a:cs typeface="Arial" pitchFamily="34" charset="0"/>
              </a:rPr>
              <a:t>P</a:t>
            </a:r>
            <a:r>
              <a:rPr lang="en-GB" sz="4000" i="1">
                <a:latin typeface="Arial" pitchFamily="34" charset="0"/>
                <a:cs typeface="Arial" pitchFamily="34" charset="0"/>
              </a:rPr>
              <a:t>erson</a:t>
            </a:r>
            <a:endParaRPr lang="en-GB" sz="4000">
              <a:latin typeface="Arial" pitchFamily="34" charset="0"/>
              <a:cs typeface="Arial" pitchFamily="34" charset="0"/>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435" name="Object 3"/>
          <p:cNvGraphicFramePr>
            <a:graphicFrameLocks noGrp="1" noChangeAspect="1"/>
          </p:cNvGraphicFramePr>
          <p:nvPr>
            <p:ph type="body" idx="1"/>
          </p:nvPr>
        </p:nvGraphicFramePr>
        <p:xfrm>
          <a:off x="1042988" y="549275"/>
          <a:ext cx="7600950" cy="5327650"/>
        </p:xfrm>
        <a:graphic>
          <a:graphicData uri="http://schemas.openxmlformats.org/presentationml/2006/ole">
            <mc:AlternateContent xmlns:mc="http://schemas.openxmlformats.org/markup-compatibility/2006">
              <mc:Choice xmlns:v="urn:schemas-microsoft-com:vml" Requires="v">
                <p:oleObj spid="_x0000_s18438" name="Document" r:id="rId3" imgW="5958880" imgH="3790668" progId="Word.Document.8">
                  <p:embed/>
                </p:oleObj>
              </mc:Choice>
              <mc:Fallback>
                <p:oleObj name="Document" r:id="rId3" imgW="5958880" imgH="3790668" progId="Word.Document.8">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2988" y="549275"/>
                        <a:ext cx="7600950" cy="53276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52400" y="304800"/>
            <a:ext cx="7772400" cy="762000"/>
          </a:xfrm>
        </p:spPr>
        <p:txBody>
          <a:bodyPr/>
          <a:lstStyle/>
          <a:p>
            <a:pPr algn="l"/>
            <a:r>
              <a:rPr lang="en-GB">
                <a:solidFill>
                  <a:schemeClr val="tx1"/>
                </a:solidFill>
                <a:latin typeface="Arial" pitchFamily="34" charset="0"/>
              </a:rPr>
              <a:t>Culture Web</a:t>
            </a:r>
          </a:p>
        </p:txBody>
      </p:sp>
      <p:sp>
        <p:nvSpPr>
          <p:cNvPr id="6147" name="Rectangle 3"/>
          <p:cNvSpPr>
            <a:spLocks noGrp="1" noChangeArrowheads="1"/>
          </p:cNvSpPr>
          <p:nvPr>
            <p:ph type="body" idx="1"/>
          </p:nvPr>
        </p:nvSpPr>
        <p:spPr>
          <a:xfrm>
            <a:off x="304800" y="1295400"/>
            <a:ext cx="8534400" cy="5257800"/>
          </a:xfrm>
        </p:spPr>
        <p:txBody>
          <a:bodyPr/>
          <a:lstStyle/>
          <a:p>
            <a:pPr>
              <a:buFontTx/>
              <a:buNone/>
            </a:pPr>
            <a:r>
              <a:rPr lang="en-GB" sz="2400"/>
              <a:t>Johnson &amp; Scholes</a:t>
            </a:r>
          </a:p>
        </p:txBody>
      </p:sp>
      <p:sp>
        <p:nvSpPr>
          <p:cNvPr id="6148" name="Oval 4"/>
          <p:cNvSpPr>
            <a:spLocks noChangeArrowheads="1"/>
          </p:cNvSpPr>
          <p:nvPr/>
        </p:nvSpPr>
        <p:spPr bwMode="auto">
          <a:xfrm>
            <a:off x="3429000" y="914400"/>
            <a:ext cx="2133600" cy="2057400"/>
          </a:xfrm>
          <a:prstGeom prst="ellipse">
            <a:avLst/>
          </a:prstGeom>
          <a:solidFill>
            <a:schemeClr val="accent1"/>
          </a:solidFill>
          <a:ln w="9525">
            <a:solidFill>
              <a:schemeClr val="tx1"/>
            </a:solidFill>
            <a:round/>
            <a:headEnd/>
            <a:tailEnd/>
          </a:ln>
          <a:effectLst/>
        </p:spPr>
        <p:txBody>
          <a:bodyPr wrap="none" anchor="ctr"/>
          <a:lstStyle/>
          <a:p>
            <a:pPr algn="ctr"/>
            <a:r>
              <a:rPr lang="en-GB" u="none">
                <a:latin typeface="Arial" pitchFamily="34" charset="0"/>
              </a:rPr>
              <a:t>Stories</a:t>
            </a:r>
          </a:p>
        </p:txBody>
      </p:sp>
      <p:sp>
        <p:nvSpPr>
          <p:cNvPr id="6149" name="Oval 5"/>
          <p:cNvSpPr>
            <a:spLocks noChangeArrowheads="1"/>
          </p:cNvSpPr>
          <p:nvPr/>
        </p:nvSpPr>
        <p:spPr bwMode="auto">
          <a:xfrm>
            <a:off x="5486400" y="1600200"/>
            <a:ext cx="2057400" cy="2057400"/>
          </a:xfrm>
          <a:prstGeom prst="ellipse">
            <a:avLst/>
          </a:prstGeom>
          <a:solidFill>
            <a:schemeClr val="accent1"/>
          </a:solidFill>
          <a:ln w="9525">
            <a:solidFill>
              <a:schemeClr val="tx1"/>
            </a:solidFill>
            <a:round/>
            <a:headEnd/>
            <a:tailEnd/>
          </a:ln>
          <a:effectLst/>
        </p:spPr>
        <p:txBody>
          <a:bodyPr wrap="none" anchor="ctr"/>
          <a:lstStyle/>
          <a:p>
            <a:pPr algn="ctr"/>
            <a:r>
              <a:rPr lang="en-GB" u="none">
                <a:latin typeface="Arial" pitchFamily="34" charset="0"/>
              </a:rPr>
              <a:t>Symbols</a:t>
            </a:r>
          </a:p>
        </p:txBody>
      </p:sp>
      <p:sp>
        <p:nvSpPr>
          <p:cNvPr id="6150" name="Oval 6"/>
          <p:cNvSpPr>
            <a:spLocks noChangeArrowheads="1"/>
          </p:cNvSpPr>
          <p:nvPr/>
        </p:nvSpPr>
        <p:spPr bwMode="auto">
          <a:xfrm>
            <a:off x="5791200" y="3657600"/>
            <a:ext cx="2057400" cy="2133600"/>
          </a:xfrm>
          <a:prstGeom prst="ellipse">
            <a:avLst/>
          </a:prstGeom>
          <a:solidFill>
            <a:schemeClr val="accent1"/>
          </a:solidFill>
          <a:ln w="9525">
            <a:solidFill>
              <a:schemeClr val="tx1"/>
            </a:solidFill>
            <a:round/>
            <a:headEnd/>
            <a:tailEnd/>
          </a:ln>
          <a:effectLst/>
        </p:spPr>
        <p:txBody>
          <a:bodyPr wrap="none" anchor="ctr"/>
          <a:lstStyle/>
          <a:p>
            <a:pPr algn="ctr"/>
            <a:r>
              <a:rPr lang="en-GB" u="none">
                <a:latin typeface="Arial" pitchFamily="34" charset="0"/>
              </a:rPr>
              <a:t>Power </a:t>
            </a:r>
          </a:p>
          <a:p>
            <a:pPr algn="ctr"/>
            <a:r>
              <a:rPr lang="en-GB" u="none">
                <a:latin typeface="Arial" pitchFamily="34" charset="0"/>
              </a:rPr>
              <a:t>Structures</a:t>
            </a:r>
          </a:p>
        </p:txBody>
      </p:sp>
      <p:sp>
        <p:nvSpPr>
          <p:cNvPr id="6151" name="Oval 7"/>
          <p:cNvSpPr>
            <a:spLocks noChangeArrowheads="1"/>
          </p:cNvSpPr>
          <p:nvPr/>
        </p:nvSpPr>
        <p:spPr bwMode="auto">
          <a:xfrm>
            <a:off x="3810000" y="4572000"/>
            <a:ext cx="2133600" cy="2057400"/>
          </a:xfrm>
          <a:prstGeom prst="ellipse">
            <a:avLst/>
          </a:prstGeom>
          <a:solidFill>
            <a:schemeClr val="accent1"/>
          </a:solidFill>
          <a:ln w="9525">
            <a:solidFill>
              <a:schemeClr val="tx1"/>
            </a:solidFill>
            <a:round/>
            <a:headEnd/>
            <a:tailEnd/>
          </a:ln>
          <a:effectLst/>
        </p:spPr>
        <p:txBody>
          <a:bodyPr wrap="none" anchor="ctr"/>
          <a:lstStyle/>
          <a:p>
            <a:pPr algn="ctr"/>
            <a:r>
              <a:rPr lang="en-GB" u="none">
                <a:latin typeface="Arial" pitchFamily="34" charset="0"/>
              </a:rPr>
              <a:t>Organisational </a:t>
            </a:r>
          </a:p>
          <a:p>
            <a:pPr algn="ctr"/>
            <a:r>
              <a:rPr lang="en-GB" u="none">
                <a:latin typeface="Arial" pitchFamily="34" charset="0"/>
              </a:rPr>
              <a:t>Structures</a:t>
            </a:r>
          </a:p>
        </p:txBody>
      </p:sp>
      <p:sp>
        <p:nvSpPr>
          <p:cNvPr id="6152" name="Oval 8"/>
          <p:cNvSpPr>
            <a:spLocks noChangeArrowheads="1"/>
          </p:cNvSpPr>
          <p:nvPr/>
        </p:nvSpPr>
        <p:spPr bwMode="auto">
          <a:xfrm>
            <a:off x="1524000" y="1905000"/>
            <a:ext cx="2133600" cy="2133600"/>
          </a:xfrm>
          <a:prstGeom prst="ellipse">
            <a:avLst/>
          </a:prstGeom>
          <a:solidFill>
            <a:schemeClr val="accent1"/>
          </a:solidFill>
          <a:ln w="9525">
            <a:solidFill>
              <a:schemeClr val="tx1"/>
            </a:solidFill>
            <a:round/>
            <a:headEnd/>
            <a:tailEnd/>
          </a:ln>
          <a:effectLst/>
        </p:spPr>
        <p:txBody>
          <a:bodyPr wrap="none" anchor="ctr"/>
          <a:lstStyle/>
          <a:p>
            <a:pPr algn="ctr"/>
            <a:r>
              <a:rPr lang="en-GB" u="none">
                <a:latin typeface="Arial" pitchFamily="34" charset="0"/>
              </a:rPr>
              <a:t>Rituals &amp; </a:t>
            </a:r>
          </a:p>
          <a:p>
            <a:pPr algn="ctr"/>
            <a:r>
              <a:rPr lang="en-GB" u="none">
                <a:latin typeface="Arial" pitchFamily="34" charset="0"/>
              </a:rPr>
              <a:t>Routines</a:t>
            </a:r>
          </a:p>
        </p:txBody>
      </p:sp>
      <p:sp>
        <p:nvSpPr>
          <p:cNvPr id="6153" name="Oval 9"/>
          <p:cNvSpPr>
            <a:spLocks noChangeArrowheads="1"/>
          </p:cNvSpPr>
          <p:nvPr/>
        </p:nvSpPr>
        <p:spPr bwMode="auto">
          <a:xfrm>
            <a:off x="1676400" y="4114800"/>
            <a:ext cx="2133600" cy="2133600"/>
          </a:xfrm>
          <a:prstGeom prst="ellipse">
            <a:avLst/>
          </a:prstGeom>
          <a:solidFill>
            <a:schemeClr val="accent1"/>
          </a:solidFill>
          <a:ln w="9525">
            <a:solidFill>
              <a:schemeClr val="tx1"/>
            </a:solidFill>
            <a:round/>
            <a:headEnd/>
            <a:tailEnd/>
          </a:ln>
          <a:effectLst/>
        </p:spPr>
        <p:txBody>
          <a:bodyPr wrap="none" anchor="ctr"/>
          <a:lstStyle/>
          <a:p>
            <a:pPr algn="ctr"/>
            <a:r>
              <a:rPr lang="en-GB" u="none">
                <a:latin typeface="Arial" pitchFamily="34" charset="0"/>
              </a:rPr>
              <a:t>Control </a:t>
            </a:r>
          </a:p>
          <a:p>
            <a:pPr algn="ctr"/>
            <a:r>
              <a:rPr lang="en-GB" u="none">
                <a:latin typeface="Arial" pitchFamily="34" charset="0"/>
              </a:rPr>
              <a:t>Systems</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914400" y="228600"/>
            <a:ext cx="7340600" cy="762000"/>
          </a:xfrm>
        </p:spPr>
        <p:txBody>
          <a:bodyPr/>
          <a:lstStyle/>
          <a:p>
            <a:r>
              <a:rPr lang="en-GB">
                <a:solidFill>
                  <a:schemeClr val="tx1"/>
                </a:solidFill>
                <a:latin typeface="Arial" pitchFamily="34" charset="0"/>
              </a:rPr>
              <a:t>Culture Web</a:t>
            </a:r>
          </a:p>
        </p:txBody>
      </p:sp>
      <p:sp>
        <p:nvSpPr>
          <p:cNvPr id="9219" name="Rectangle 3"/>
          <p:cNvSpPr>
            <a:spLocks noGrp="1" noChangeArrowheads="1"/>
          </p:cNvSpPr>
          <p:nvPr>
            <p:ph type="body" idx="1"/>
          </p:nvPr>
        </p:nvSpPr>
        <p:spPr>
          <a:xfrm>
            <a:off x="304800" y="1143000"/>
            <a:ext cx="8458200" cy="5029200"/>
          </a:xfrm>
        </p:spPr>
        <p:txBody>
          <a:bodyPr/>
          <a:lstStyle/>
          <a:p>
            <a:r>
              <a:rPr lang="en-GB" sz="2000">
                <a:latin typeface="Arial" pitchFamily="34" charset="0"/>
              </a:rPr>
              <a:t>Stories 			What people say about the 						Company</a:t>
            </a:r>
          </a:p>
          <a:p>
            <a:endParaRPr lang="en-GB" sz="2000">
              <a:latin typeface="Arial" pitchFamily="34" charset="0"/>
            </a:endParaRPr>
          </a:p>
          <a:p>
            <a:r>
              <a:rPr lang="en-GB" sz="2000">
                <a:latin typeface="Arial" pitchFamily="34" charset="0"/>
              </a:rPr>
              <a:t>Rituals &amp; Routines		What is and isn’t acceptable</a:t>
            </a:r>
          </a:p>
          <a:p>
            <a:endParaRPr lang="en-GB" sz="2000">
              <a:latin typeface="Arial" pitchFamily="34" charset="0"/>
            </a:endParaRPr>
          </a:p>
          <a:p>
            <a:r>
              <a:rPr lang="en-GB" sz="2000">
                <a:latin typeface="Arial" pitchFamily="34" charset="0"/>
              </a:rPr>
              <a:t>Control Systems		Rules / Policies / Procedures</a:t>
            </a:r>
          </a:p>
          <a:p>
            <a:endParaRPr lang="en-GB" sz="2000">
              <a:latin typeface="Arial" pitchFamily="34" charset="0"/>
            </a:endParaRPr>
          </a:p>
          <a:p>
            <a:r>
              <a:rPr lang="en-GB" sz="2000">
                <a:latin typeface="Arial" pitchFamily="34" charset="0"/>
              </a:rPr>
              <a:t>Organisational		Power and empire building</a:t>
            </a:r>
          </a:p>
          <a:p>
            <a:pPr>
              <a:buFontTx/>
              <a:buNone/>
            </a:pPr>
            <a:r>
              <a:rPr lang="en-GB" sz="2000">
                <a:latin typeface="Arial" pitchFamily="34" charset="0"/>
              </a:rPr>
              <a:t>	Structure</a:t>
            </a:r>
          </a:p>
          <a:p>
            <a:pPr>
              <a:buFontTx/>
              <a:buNone/>
            </a:pPr>
            <a:endParaRPr lang="en-GB" sz="2000">
              <a:latin typeface="Arial" pitchFamily="34" charset="0"/>
            </a:endParaRPr>
          </a:p>
          <a:p>
            <a:r>
              <a:rPr lang="en-GB" sz="2000">
                <a:latin typeface="Arial" pitchFamily="34" charset="0"/>
              </a:rPr>
              <a:t>Power Structures  		Who holds the power</a:t>
            </a:r>
          </a:p>
          <a:p>
            <a:endParaRPr lang="en-GB" sz="2000">
              <a:latin typeface="Arial" pitchFamily="34" charset="0"/>
            </a:endParaRPr>
          </a:p>
          <a:p>
            <a:r>
              <a:rPr lang="en-GB" sz="2000">
                <a:latin typeface="Arial" pitchFamily="34" charset="0"/>
              </a:rPr>
              <a:t>Symbols 	 		Signs that people within the 						organisation recognise</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459" name="Object 3"/>
          <p:cNvGraphicFramePr>
            <a:graphicFrameLocks noGrp="1" noChangeAspect="1"/>
          </p:cNvGraphicFramePr>
          <p:nvPr>
            <p:ph type="body" idx="1"/>
          </p:nvPr>
        </p:nvGraphicFramePr>
        <p:xfrm>
          <a:off x="609600" y="914400"/>
          <a:ext cx="7848600" cy="4495800"/>
        </p:xfrm>
        <a:graphic>
          <a:graphicData uri="http://schemas.openxmlformats.org/presentationml/2006/ole">
            <mc:AlternateContent xmlns:mc="http://schemas.openxmlformats.org/markup-compatibility/2006">
              <mc:Choice xmlns:v="urn:schemas-microsoft-com:vml" Requires="v">
                <p:oleObj spid="_x0000_s19462" name="Document" r:id="rId3" imgW="5945040" imgH="3242160" progId="Word.Document.8">
                  <p:embed/>
                </p:oleObj>
              </mc:Choice>
              <mc:Fallback>
                <p:oleObj name="Document" r:id="rId3" imgW="5945040" imgH="3242160" progId="Word.Document.8">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 y="914400"/>
                        <a:ext cx="7848600" cy="4495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609600" y="1295400"/>
            <a:ext cx="7772400" cy="4114800"/>
          </a:xfrm>
        </p:spPr>
        <p:txBody>
          <a:bodyPr/>
          <a:lstStyle/>
          <a:p>
            <a:r>
              <a:rPr lang="en-GB" sz="2800">
                <a:latin typeface="Arial" pitchFamily="34" charset="0"/>
                <a:cs typeface="Arial" pitchFamily="34" charset="0"/>
              </a:rPr>
              <a:t>Procedures for roles, e.g. job descriptions, authority definitions;</a:t>
            </a:r>
          </a:p>
          <a:p>
            <a:r>
              <a:rPr lang="en-GB" sz="2800">
                <a:latin typeface="Arial" pitchFamily="34" charset="0"/>
                <a:cs typeface="Arial" pitchFamily="34" charset="0"/>
              </a:rPr>
              <a:t>Procedures for communications, e.g. required sets of copies of memoranda:</a:t>
            </a:r>
          </a:p>
          <a:p>
            <a:r>
              <a:rPr lang="en-GB" sz="2800">
                <a:latin typeface="Arial" pitchFamily="34" charset="0"/>
                <a:cs typeface="Arial" pitchFamily="34" charset="0"/>
              </a:rPr>
              <a:t>Rules for settlement of disputes, e.g. appeal to the lowest crossover points</a:t>
            </a:r>
          </a:p>
          <a:p>
            <a:endParaRPr lang="en-GB" sz="28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type="body" idx="1"/>
          </p:nvPr>
        </p:nvSpPr>
        <p:spPr>
          <a:xfrm>
            <a:off x="609600" y="1219200"/>
            <a:ext cx="7772400" cy="4114800"/>
          </a:xfrm>
        </p:spPr>
        <p:txBody>
          <a:bodyPr/>
          <a:lstStyle/>
          <a:p>
            <a:pPr>
              <a:lnSpc>
                <a:spcPct val="90000"/>
              </a:lnSpc>
            </a:pPr>
            <a:r>
              <a:rPr lang="en-GB" sz="2800">
                <a:latin typeface="Arial" pitchFamily="34" charset="0"/>
                <a:cs typeface="Arial" pitchFamily="34" charset="0"/>
              </a:rPr>
              <a:t>Role cultures offer security and predictability to the individual. </a:t>
            </a:r>
          </a:p>
          <a:p>
            <a:pPr>
              <a:lnSpc>
                <a:spcPct val="90000"/>
              </a:lnSpc>
            </a:pPr>
            <a:r>
              <a:rPr lang="en-GB" sz="2800">
                <a:latin typeface="Arial" pitchFamily="34" charset="0"/>
                <a:cs typeface="Arial" pitchFamily="34" charset="0"/>
              </a:rPr>
              <a:t>They offer a predictable rate of climb up a pillar. </a:t>
            </a:r>
          </a:p>
          <a:p>
            <a:pPr>
              <a:lnSpc>
                <a:spcPct val="90000"/>
              </a:lnSpc>
            </a:pPr>
            <a:r>
              <a:rPr lang="en-GB" sz="2800">
                <a:latin typeface="Arial" pitchFamily="34" charset="0"/>
                <a:cs typeface="Arial" pitchFamily="34" charset="0"/>
              </a:rPr>
              <a:t>They offer the chance to acquire specialist expertise without risk. </a:t>
            </a:r>
          </a:p>
          <a:p>
            <a:pPr>
              <a:lnSpc>
                <a:spcPct val="90000"/>
              </a:lnSpc>
            </a:pPr>
            <a:r>
              <a:rPr lang="en-GB" sz="2800">
                <a:latin typeface="Arial" pitchFamily="34" charset="0"/>
                <a:cs typeface="Arial" pitchFamily="34" charset="0"/>
              </a:rPr>
              <a:t>They tend to reward the satisfier, the person concerned with doing his job up to a standard. </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0768" name="Object 2048"/>
          <p:cNvGraphicFramePr>
            <a:graphicFrameLocks noGrp="1" noChangeAspect="1"/>
          </p:cNvGraphicFramePr>
          <p:nvPr>
            <p:ph type="body" idx="1"/>
          </p:nvPr>
        </p:nvGraphicFramePr>
        <p:xfrm>
          <a:off x="1371600" y="762000"/>
          <a:ext cx="6629400" cy="5181600"/>
        </p:xfrm>
        <a:graphic>
          <a:graphicData uri="http://schemas.openxmlformats.org/presentationml/2006/ole">
            <mc:AlternateContent xmlns:mc="http://schemas.openxmlformats.org/markup-compatibility/2006">
              <mc:Choice xmlns:v="urn:schemas-microsoft-com:vml" Requires="v">
                <p:oleObj spid="_x0000_s160771" name="Document" r:id="rId3" imgW="5764680" imgH="4242240" progId="Word.Document.8">
                  <p:embed/>
                </p:oleObj>
              </mc:Choice>
              <mc:Fallback>
                <p:oleObj name="Document" r:id="rId3" imgW="5764680" imgH="4242240" progId="Word.Document.8">
                  <p:embed/>
                  <p:pic>
                    <p:nvPicPr>
                      <p:cNvPr id="0" name="Picture 204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1600" y="762000"/>
                        <a:ext cx="6629400" cy="51816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1792" name="Object 0"/>
          <p:cNvGraphicFramePr>
            <a:graphicFrameLocks noGrp="1" noChangeAspect="1"/>
          </p:cNvGraphicFramePr>
          <p:nvPr>
            <p:ph type="body" idx="1"/>
          </p:nvPr>
        </p:nvGraphicFramePr>
        <p:xfrm>
          <a:off x="762000" y="990600"/>
          <a:ext cx="7620000" cy="4038600"/>
        </p:xfrm>
        <a:graphic>
          <a:graphicData uri="http://schemas.openxmlformats.org/presentationml/2006/ole">
            <mc:AlternateContent xmlns:mc="http://schemas.openxmlformats.org/markup-compatibility/2006">
              <mc:Choice xmlns:v="urn:schemas-microsoft-com:vml" Requires="v">
                <p:oleObj spid="_x0000_s161795" name="Document" r:id="rId3" imgW="5943600" imgH="2600280" progId="Word.Document.8">
                  <p:embed/>
                </p:oleObj>
              </mc:Choice>
              <mc:Fallback>
                <p:oleObj name="Document" r:id="rId3" imgW="5943600" imgH="2600280" progId="Word.Document.8">
                  <p:embed/>
                  <p:pic>
                    <p:nvPicPr>
                      <p:cNvPr id="0" name="Picture 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0" y="990600"/>
                        <a:ext cx="7620000" cy="40386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type="body" idx="1"/>
          </p:nvPr>
        </p:nvSpPr>
        <p:spPr>
          <a:xfrm>
            <a:off x="533400" y="1066800"/>
            <a:ext cx="7772400" cy="4114800"/>
          </a:xfrm>
        </p:spPr>
        <p:txBody>
          <a:bodyPr/>
          <a:lstStyle/>
          <a:p>
            <a:pPr>
              <a:lnSpc>
                <a:spcPct val="90000"/>
              </a:lnSpc>
            </a:pPr>
            <a:r>
              <a:rPr lang="en-GB" sz="2400">
                <a:latin typeface="Arial" pitchFamily="34" charset="0"/>
                <a:cs typeface="Arial" pitchFamily="34" charset="0"/>
              </a:rPr>
              <a:t>This culture is extremely adaptable. Groups, project teams, or task forces are formed for a specific purpose and can be reformed, abandoned or continued. </a:t>
            </a:r>
          </a:p>
          <a:p>
            <a:pPr>
              <a:lnSpc>
                <a:spcPct val="90000"/>
              </a:lnSpc>
            </a:pPr>
            <a:r>
              <a:rPr lang="en-GB" sz="2400">
                <a:latin typeface="Arial" pitchFamily="34" charset="0"/>
                <a:cs typeface="Arial" pitchFamily="34" charset="0"/>
              </a:rPr>
              <a:t>The net organisation works quickly since each group ideally contains within it all the decision-making powers required. </a:t>
            </a:r>
          </a:p>
          <a:p>
            <a:pPr>
              <a:lnSpc>
                <a:spcPct val="90000"/>
              </a:lnSpc>
            </a:pPr>
            <a:r>
              <a:rPr lang="en-GB" sz="2400">
                <a:latin typeface="Arial" pitchFamily="34" charset="0"/>
                <a:cs typeface="Arial" pitchFamily="34" charset="0"/>
              </a:rPr>
              <a:t>Individuals find in this culture a high degree of control over their work, judgement by results, easy working relationships within the group with mutual respect based upon capacity rather than age or status.</a:t>
            </a:r>
          </a:p>
          <a:p>
            <a:pPr>
              <a:lnSpc>
                <a:spcPct val="90000"/>
              </a:lnSpc>
            </a:pPr>
            <a:endParaRPr lang="en-GB" sz="240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type="body" idx="1"/>
          </p:nvPr>
        </p:nvSpPr>
        <p:spPr>
          <a:xfrm>
            <a:off x="762000" y="1143000"/>
            <a:ext cx="7772400" cy="4114800"/>
          </a:xfrm>
        </p:spPr>
        <p:txBody>
          <a:bodyPr/>
          <a:lstStyle/>
          <a:p>
            <a:r>
              <a:rPr lang="en-GB" sz="2800">
                <a:latin typeface="Arial" pitchFamily="34" charset="0"/>
                <a:cs typeface="Arial" pitchFamily="34" charset="0"/>
              </a:rPr>
              <a:t>The task culture therefore is appropriate where flexibility and sensitivity to the market or environment are important. You will find the task culture where the market is competitive, where the product life is short, where speed of reaction is important. But the task culture finds it hard to produce economies of scale or great depth of expertise</a:t>
            </a:r>
            <a:r>
              <a:rPr lang="en-GB" sz="2800"/>
              <a:t> </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type="body" idx="1"/>
          </p:nvPr>
        </p:nvSpPr>
        <p:spPr>
          <a:xfrm>
            <a:off x="609600" y="381000"/>
            <a:ext cx="7772400" cy="4114800"/>
          </a:xfrm>
        </p:spPr>
        <p:txBody>
          <a:bodyPr/>
          <a:lstStyle/>
          <a:p>
            <a:pPr>
              <a:lnSpc>
                <a:spcPct val="90000"/>
              </a:lnSpc>
            </a:pPr>
            <a:r>
              <a:rPr lang="en-GB" sz="2400">
                <a:latin typeface="Arial" pitchFamily="34" charset="0"/>
                <a:cs typeface="Arial" pitchFamily="34" charset="0"/>
              </a:rPr>
              <a:t>Control is difficult. Essentially control is retained by the top management by means of allocation of projects, people and resources. </a:t>
            </a:r>
          </a:p>
          <a:p>
            <a:pPr>
              <a:lnSpc>
                <a:spcPct val="90000"/>
              </a:lnSpc>
            </a:pPr>
            <a:r>
              <a:rPr lang="en-GB" sz="2400">
                <a:latin typeface="Arial" pitchFamily="34" charset="0"/>
                <a:cs typeface="Arial" pitchFamily="34" charset="0"/>
              </a:rPr>
              <a:t>Vital projects are given to good people with no restrictions on time, space or materials. </a:t>
            </a:r>
          </a:p>
          <a:p>
            <a:pPr>
              <a:lnSpc>
                <a:spcPct val="90000"/>
              </a:lnSpc>
            </a:pPr>
            <a:r>
              <a:rPr lang="en-GB" sz="2400">
                <a:latin typeface="Arial" pitchFamily="34" charset="0"/>
                <a:cs typeface="Arial" pitchFamily="34" charset="0"/>
              </a:rPr>
              <a:t>Little day-to-day control over the methods of working or the procedures without violating the norms of the culture. </a:t>
            </a:r>
          </a:p>
          <a:p>
            <a:pPr>
              <a:lnSpc>
                <a:spcPct val="90000"/>
              </a:lnSpc>
            </a:pPr>
            <a:r>
              <a:rPr lang="en-GB" sz="2400">
                <a:latin typeface="Arial" pitchFamily="34" charset="0"/>
                <a:cs typeface="Arial" pitchFamily="34" charset="0"/>
              </a:rPr>
              <a:t>Tend to flourish when the climate is agreeable</a:t>
            </a:r>
          </a:p>
          <a:p>
            <a:pPr>
              <a:lnSpc>
                <a:spcPct val="90000"/>
              </a:lnSpc>
            </a:pPr>
            <a:r>
              <a:rPr lang="en-GB" sz="2400">
                <a:latin typeface="Arial" pitchFamily="34" charset="0"/>
                <a:cs typeface="Arial" pitchFamily="34" charset="0"/>
              </a:rPr>
              <a:t>When the product is all-important and the customer always right</a:t>
            </a:r>
          </a:p>
          <a:p>
            <a:pPr>
              <a:lnSpc>
                <a:spcPct val="90000"/>
              </a:lnSpc>
            </a:pPr>
            <a:r>
              <a:rPr lang="en-GB" sz="2400">
                <a:latin typeface="Arial" pitchFamily="34" charset="0"/>
                <a:cs typeface="Arial" pitchFamily="34" charset="0"/>
              </a:rPr>
              <a:t> Resources are available for all who can justify using them. </a:t>
            </a:r>
          </a:p>
          <a:p>
            <a:pPr>
              <a:lnSpc>
                <a:spcPct val="90000"/>
              </a:lnSpc>
            </a:pPr>
            <a:r>
              <a:rPr lang="en-GB" sz="2400">
                <a:latin typeface="Arial" pitchFamily="34" charset="0"/>
                <a:cs typeface="Arial" pitchFamily="34" charset="0"/>
              </a:rPr>
              <a:t>Top management feels able to relax day-to-day control and concentrate on resource allocation decisions and the hiring and placing of key people.</a:t>
            </a:r>
          </a:p>
          <a:p>
            <a:pPr>
              <a:lnSpc>
                <a:spcPct val="90000"/>
              </a:lnSpc>
            </a:pPr>
            <a:endParaRPr lang="en-GB" sz="240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3"/>
          <p:cNvSpPr>
            <a:spLocks noGrp="1" noChangeArrowheads="1"/>
          </p:cNvSpPr>
          <p:nvPr>
            <p:ph type="body" idx="1"/>
          </p:nvPr>
        </p:nvSpPr>
        <p:spPr>
          <a:xfrm>
            <a:off x="685800" y="914400"/>
            <a:ext cx="7772400" cy="4114800"/>
          </a:xfrm>
        </p:spPr>
        <p:txBody>
          <a:bodyPr/>
          <a:lstStyle/>
          <a:p>
            <a:r>
              <a:rPr lang="en-GB" sz="2400">
                <a:latin typeface="Arial" pitchFamily="34" charset="0"/>
                <a:cs typeface="Arial" pitchFamily="34" charset="0"/>
              </a:rPr>
              <a:t>The task culture is the one preferred, as a personal choice to work in, by most managers, certainly at the middle and junior levels. </a:t>
            </a:r>
          </a:p>
          <a:p>
            <a:r>
              <a:rPr lang="en-GB" sz="2400">
                <a:latin typeface="Arial" pitchFamily="34" charset="0"/>
                <a:cs typeface="Arial" pitchFamily="34" charset="0"/>
              </a:rPr>
              <a:t>It is the culture which most of the behavioural theories of organisations point towards with its emphasis on groups, expert power, and rewards for results, merging individual and group objectives. </a:t>
            </a:r>
          </a:p>
          <a:p>
            <a:r>
              <a:rPr lang="en-GB" sz="2400">
                <a:latin typeface="Arial" pitchFamily="34" charset="0"/>
                <a:cs typeface="Arial" pitchFamily="34" charset="0"/>
              </a:rPr>
              <a:t>It is the culture most in tune with current ideologies of change and adaptation, individual freedom and low status differentials.</a:t>
            </a:r>
          </a:p>
          <a:p>
            <a:pPr>
              <a:buFontTx/>
              <a:buNone/>
            </a:pPr>
            <a:endParaRPr lang="en-GB" sz="240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algn="l"/>
            <a:r>
              <a:rPr lang="en-GB" sz="3200" b="1">
                <a:latin typeface="Arial" pitchFamily="34" charset="0"/>
                <a:cs typeface="Arial" pitchFamily="34" charset="0"/>
              </a:rPr>
              <a:t>The Person Culture</a:t>
            </a:r>
            <a:r>
              <a:rPr lang="en-GB" sz="3200">
                <a:latin typeface="Arial" pitchFamily="34" charset="0"/>
                <a:cs typeface="Arial" pitchFamily="34" charset="0"/>
              </a:rPr>
              <a:t> (</a:t>
            </a:r>
            <a:r>
              <a:rPr lang="en-GB" sz="3200" i="1">
                <a:latin typeface="Arial" pitchFamily="34" charset="0"/>
                <a:cs typeface="Arial" pitchFamily="34" charset="0"/>
              </a:rPr>
              <a:t>Cluster)</a:t>
            </a:r>
            <a:r>
              <a:rPr lang="en-GB" sz="3200">
                <a:latin typeface="Arial" pitchFamily="34" charset="0"/>
                <a:cs typeface="Arial" pitchFamily="34" charset="0"/>
              </a:rPr>
              <a:t> </a:t>
            </a:r>
            <a:r>
              <a:rPr lang="en-GB" sz="3200" b="1">
                <a:latin typeface="Arial" pitchFamily="34" charset="0"/>
                <a:cs typeface="Arial" pitchFamily="34" charset="0"/>
              </a:rPr>
              <a:t/>
            </a:r>
            <a:br>
              <a:rPr lang="en-GB" sz="3200" b="1">
                <a:latin typeface="Arial" pitchFamily="34" charset="0"/>
                <a:cs typeface="Arial" pitchFamily="34" charset="0"/>
              </a:rPr>
            </a:br>
            <a:endParaRPr lang="en-GB" sz="3200" b="1">
              <a:latin typeface="Arial" pitchFamily="34" charset="0"/>
              <a:cs typeface="Arial" pitchFamily="34" charset="0"/>
            </a:endParaRPr>
          </a:p>
        </p:txBody>
      </p:sp>
      <p:sp>
        <p:nvSpPr>
          <p:cNvPr id="27651" name="Rectangle 3"/>
          <p:cNvSpPr>
            <a:spLocks noGrp="1" noChangeArrowheads="1"/>
          </p:cNvSpPr>
          <p:nvPr>
            <p:ph type="body" idx="1"/>
          </p:nvPr>
        </p:nvSpPr>
        <p:spPr>
          <a:xfrm>
            <a:off x="533400" y="1600200"/>
            <a:ext cx="7772400" cy="4114800"/>
          </a:xfrm>
        </p:spPr>
        <p:txBody>
          <a:bodyPr/>
          <a:lstStyle/>
          <a:p>
            <a:r>
              <a:rPr lang="en-GB" sz="2400">
                <a:latin typeface="Arial" pitchFamily="34" charset="0"/>
                <a:cs typeface="Arial" pitchFamily="34" charset="0"/>
              </a:rPr>
              <a:t>The individual is the central point.  </a:t>
            </a:r>
          </a:p>
          <a:p>
            <a:r>
              <a:rPr lang="en-GB" sz="2400">
                <a:latin typeface="Arial" pitchFamily="34" charset="0"/>
                <a:cs typeface="Arial" pitchFamily="34" charset="0"/>
              </a:rPr>
              <a:t>Do their own thing </a:t>
            </a:r>
          </a:p>
          <a:p>
            <a:r>
              <a:rPr lang="en-GB" sz="2400">
                <a:latin typeface="Arial" pitchFamily="34" charset="0"/>
                <a:cs typeface="Arial" pitchFamily="34" charset="0"/>
              </a:rPr>
              <a:t>Barrister’s chambers, architects’ partnerships, hippy</a:t>
            </a:r>
          </a:p>
          <a:p>
            <a:pPr>
              <a:buFontTx/>
              <a:buNone/>
            </a:pPr>
            <a:r>
              <a:rPr lang="en-GB" sz="2400">
                <a:latin typeface="Arial" pitchFamily="34" charset="0"/>
                <a:cs typeface="Arial" pitchFamily="34" charset="0"/>
              </a:rPr>
              <a:t>	communes, social groups, families, </a:t>
            </a:r>
          </a:p>
          <a:p>
            <a:r>
              <a:rPr lang="en-GB" sz="2400">
                <a:latin typeface="Arial" pitchFamily="34" charset="0"/>
                <a:cs typeface="Arial" pitchFamily="34" charset="0"/>
              </a:rPr>
              <a:t>Some small consultancy firms have this ‘person’ orientation</a:t>
            </a:r>
          </a:p>
          <a:p>
            <a:endParaRPr lang="en-GB" sz="2400">
              <a:latin typeface="Arial" pitchFamily="34" charset="0"/>
              <a:cs typeface="Arial" pitchFamily="34" charset="0"/>
            </a:endParaRPr>
          </a:p>
          <a:p>
            <a:endParaRPr lang="en-GB" sz="2400">
              <a:latin typeface="Arial" pitchFamily="34" charset="0"/>
              <a:cs typeface="Arial" pitchFamily="34" charset="0"/>
            </a:endParaRPr>
          </a:p>
          <a:p>
            <a:endParaRPr lang="en-GB" sz="240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type="body" idx="1"/>
          </p:nvPr>
        </p:nvSpPr>
        <p:spPr>
          <a:xfrm>
            <a:off x="685800" y="914400"/>
            <a:ext cx="7772400" cy="4114800"/>
          </a:xfrm>
        </p:spPr>
        <p:txBody>
          <a:bodyPr/>
          <a:lstStyle/>
          <a:p>
            <a:pPr>
              <a:lnSpc>
                <a:spcPct val="90000"/>
              </a:lnSpc>
              <a:buFontTx/>
              <a:buNone/>
            </a:pPr>
            <a:endParaRPr lang="en-GB" sz="2400">
              <a:latin typeface="Arial" pitchFamily="34" charset="0"/>
              <a:cs typeface="Arial" pitchFamily="34" charset="0"/>
            </a:endParaRPr>
          </a:p>
          <a:p>
            <a:pPr>
              <a:lnSpc>
                <a:spcPct val="90000"/>
              </a:lnSpc>
            </a:pPr>
            <a:r>
              <a:rPr lang="en-GB" sz="2400">
                <a:latin typeface="Arial" pitchFamily="34" charset="0"/>
                <a:cs typeface="Arial" pitchFamily="34" charset="0"/>
              </a:rPr>
              <a:t>Individuals with this orientation are not easy to manage. </a:t>
            </a:r>
          </a:p>
          <a:p>
            <a:pPr>
              <a:lnSpc>
                <a:spcPct val="90000"/>
              </a:lnSpc>
            </a:pPr>
            <a:r>
              <a:rPr lang="en-GB" sz="2400">
                <a:latin typeface="Arial" pitchFamily="34" charset="0"/>
                <a:cs typeface="Arial" pitchFamily="34" charset="0"/>
              </a:rPr>
              <a:t>There is little influence that can be brought to bear  </a:t>
            </a:r>
          </a:p>
          <a:p>
            <a:pPr>
              <a:lnSpc>
                <a:spcPct val="90000"/>
              </a:lnSpc>
            </a:pPr>
            <a:r>
              <a:rPr lang="en-GB" sz="2400">
                <a:latin typeface="Arial" pitchFamily="34" charset="0"/>
                <a:cs typeface="Arial" pitchFamily="34" charset="0"/>
              </a:rPr>
              <a:t>Being specialist’s alternative employment is often easy to obtain</a:t>
            </a:r>
          </a:p>
          <a:p>
            <a:pPr>
              <a:lnSpc>
                <a:spcPct val="90000"/>
              </a:lnSpc>
            </a:pPr>
            <a:r>
              <a:rPr lang="en-GB" sz="2400">
                <a:latin typeface="Arial" pitchFamily="34" charset="0"/>
                <a:cs typeface="Arial" pitchFamily="34" charset="0"/>
              </a:rPr>
              <a:t>Expert power they are unlikely to acknowledge. </a:t>
            </a:r>
          </a:p>
          <a:p>
            <a:pPr>
              <a:lnSpc>
                <a:spcPct val="90000"/>
              </a:lnSpc>
            </a:pPr>
            <a:r>
              <a:rPr lang="en-GB" sz="2400">
                <a:latin typeface="Arial" pitchFamily="34" charset="0"/>
                <a:cs typeface="Arial" pitchFamily="34" charset="0"/>
              </a:rPr>
              <a:t>Coercive power is not usually available</a:t>
            </a:r>
          </a:p>
          <a:p>
            <a:pPr>
              <a:lnSpc>
                <a:spcPct val="90000"/>
              </a:lnSpc>
            </a:pPr>
            <a:r>
              <a:rPr lang="en-GB" sz="2400">
                <a:latin typeface="Arial" pitchFamily="34" charset="0"/>
                <a:cs typeface="Arial" pitchFamily="34" charset="0"/>
              </a:rPr>
              <a:t>Personal power</a:t>
            </a:r>
          </a:p>
          <a:p>
            <a:pPr>
              <a:lnSpc>
                <a:spcPct val="90000"/>
              </a:lnSpc>
            </a:pPr>
            <a:r>
              <a:rPr lang="en-GB" sz="2400">
                <a:latin typeface="Arial" pitchFamily="34" charset="0"/>
                <a:cs typeface="Arial" pitchFamily="34" charset="0"/>
              </a:rPr>
              <a:t>Not easily impressed by personality.</a:t>
            </a:r>
          </a:p>
          <a:p>
            <a:pPr>
              <a:lnSpc>
                <a:spcPct val="90000"/>
              </a:lnSpc>
            </a:pPr>
            <a:endParaRPr lang="en-GB" sz="2400">
              <a:latin typeface="Arial" pitchFamily="34" charset="0"/>
              <a:cs typeface="Arial" pitchFamily="34" charset="0"/>
            </a:endParaRPr>
          </a:p>
          <a:p>
            <a:pPr>
              <a:lnSpc>
                <a:spcPct val="90000"/>
              </a:lnSpc>
            </a:pPr>
            <a:endParaRPr lang="en-GB" sz="2400"/>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85800" y="304800"/>
            <a:ext cx="7772400" cy="1143000"/>
          </a:xfrm>
        </p:spPr>
        <p:txBody>
          <a:bodyPr/>
          <a:lstStyle/>
          <a:p>
            <a:r>
              <a:rPr lang="en-GB" sz="3600" b="1">
                <a:latin typeface="Arial" pitchFamily="34" charset="0"/>
                <a:cs typeface="Arial" pitchFamily="34" charset="0"/>
              </a:rPr>
              <a:t>The Influencing Factors</a:t>
            </a:r>
            <a:r>
              <a:rPr lang="en-GB" sz="3600">
                <a:latin typeface="Arial" pitchFamily="34" charset="0"/>
                <a:cs typeface="Arial" pitchFamily="34" charset="0"/>
              </a:rPr>
              <a:t/>
            </a:r>
            <a:br>
              <a:rPr lang="en-GB" sz="3600">
                <a:latin typeface="Arial" pitchFamily="34" charset="0"/>
                <a:cs typeface="Arial" pitchFamily="34" charset="0"/>
              </a:rPr>
            </a:br>
            <a:endParaRPr lang="en-GB" sz="3600">
              <a:latin typeface="Arial" pitchFamily="34" charset="0"/>
              <a:cs typeface="Arial" pitchFamily="34" charset="0"/>
            </a:endParaRPr>
          </a:p>
        </p:txBody>
      </p:sp>
      <p:sp>
        <p:nvSpPr>
          <p:cNvPr id="30723" name="Rectangle 3"/>
          <p:cNvSpPr>
            <a:spLocks noGrp="1" noChangeArrowheads="1"/>
          </p:cNvSpPr>
          <p:nvPr>
            <p:ph type="body" idx="1"/>
          </p:nvPr>
        </p:nvSpPr>
        <p:spPr>
          <a:xfrm>
            <a:off x="838200" y="1295400"/>
            <a:ext cx="7772400" cy="4114800"/>
          </a:xfrm>
        </p:spPr>
        <p:txBody>
          <a:bodyPr/>
          <a:lstStyle/>
          <a:p>
            <a:pPr algn="just">
              <a:lnSpc>
                <a:spcPct val="90000"/>
              </a:lnSpc>
              <a:buFontTx/>
              <a:buNone/>
            </a:pPr>
            <a:r>
              <a:rPr lang="en-GB" sz="2800" b="1">
                <a:latin typeface="Arial" pitchFamily="34" charset="0"/>
                <a:cs typeface="Arial" pitchFamily="34" charset="0"/>
              </a:rPr>
              <a:t>The Factors</a:t>
            </a:r>
          </a:p>
          <a:p>
            <a:pPr algn="just">
              <a:lnSpc>
                <a:spcPct val="90000"/>
              </a:lnSpc>
              <a:buFontTx/>
              <a:buNone/>
            </a:pPr>
            <a:r>
              <a:rPr lang="en-GB" sz="2800" b="1">
                <a:latin typeface="Arial" pitchFamily="34" charset="0"/>
                <a:cs typeface="Arial" pitchFamily="34" charset="0"/>
              </a:rPr>
              <a:t> </a:t>
            </a:r>
            <a:endParaRPr lang="en-GB" sz="2800">
              <a:latin typeface="Arial" pitchFamily="34" charset="0"/>
              <a:cs typeface="Arial" pitchFamily="34" charset="0"/>
            </a:endParaRPr>
          </a:p>
          <a:p>
            <a:pPr algn="just">
              <a:lnSpc>
                <a:spcPct val="90000"/>
              </a:lnSpc>
              <a:buFontTx/>
              <a:buNone/>
            </a:pPr>
            <a:r>
              <a:rPr lang="en-GB" sz="2800">
                <a:latin typeface="Arial" pitchFamily="34" charset="0"/>
                <a:cs typeface="Arial" pitchFamily="34" charset="0"/>
              </a:rPr>
              <a:t>The principal ones are:</a:t>
            </a:r>
          </a:p>
          <a:p>
            <a:pPr algn="just">
              <a:lnSpc>
                <a:spcPct val="90000"/>
              </a:lnSpc>
            </a:pPr>
            <a:r>
              <a:rPr lang="en-GB" sz="2800">
                <a:latin typeface="Arial" pitchFamily="34" charset="0"/>
                <a:cs typeface="Arial" pitchFamily="34" charset="0"/>
              </a:rPr>
              <a:t>History and ownership</a:t>
            </a:r>
          </a:p>
          <a:p>
            <a:pPr algn="just">
              <a:lnSpc>
                <a:spcPct val="90000"/>
              </a:lnSpc>
            </a:pPr>
            <a:r>
              <a:rPr lang="en-GB" sz="2800">
                <a:latin typeface="Arial" pitchFamily="34" charset="0"/>
                <a:cs typeface="Arial" pitchFamily="34" charset="0"/>
              </a:rPr>
              <a:t>Size</a:t>
            </a:r>
          </a:p>
          <a:p>
            <a:pPr algn="just">
              <a:lnSpc>
                <a:spcPct val="90000"/>
              </a:lnSpc>
            </a:pPr>
            <a:r>
              <a:rPr lang="en-GB" sz="2800">
                <a:latin typeface="Arial" pitchFamily="34" charset="0"/>
                <a:cs typeface="Arial" pitchFamily="34" charset="0"/>
              </a:rPr>
              <a:t>Technology</a:t>
            </a:r>
          </a:p>
          <a:p>
            <a:pPr algn="just">
              <a:lnSpc>
                <a:spcPct val="90000"/>
              </a:lnSpc>
            </a:pPr>
            <a:r>
              <a:rPr lang="en-GB" sz="2800">
                <a:latin typeface="Arial" pitchFamily="34" charset="0"/>
                <a:cs typeface="Arial" pitchFamily="34" charset="0"/>
              </a:rPr>
              <a:t>Goals and objectives</a:t>
            </a:r>
          </a:p>
          <a:p>
            <a:pPr algn="just">
              <a:lnSpc>
                <a:spcPct val="90000"/>
              </a:lnSpc>
            </a:pPr>
            <a:r>
              <a:rPr lang="en-GB" sz="2800">
                <a:latin typeface="Arial" pitchFamily="34" charset="0"/>
                <a:cs typeface="Arial" pitchFamily="34" charset="0"/>
              </a:rPr>
              <a:t>The environment</a:t>
            </a:r>
          </a:p>
          <a:p>
            <a:pPr algn="just">
              <a:lnSpc>
                <a:spcPct val="90000"/>
              </a:lnSpc>
            </a:pPr>
            <a:r>
              <a:rPr lang="en-GB" sz="2800">
                <a:latin typeface="Arial" pitchFamily="34" charset="0"/>
                <a:cs typeface="Arial" pitchFamily="34" charset="0"/>
              </a:rPr>
              <a:t>The people</a:t>
            </a:r>
          </a:p>
          <a:p>
            <a:pPr>
              <a:lnSpc>
                <a:spcPct val="90000"/>
              </a:lnSpc>
            </a:pPr>
            <a:endParaRPr lang="en-GB" sz="2800">
              <a:latin typeface="Arial" pitchFamily="34" charset="0"/>
            </a:endParaRP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sz="3600" b="1">
                <a:latin typeface="Arial" pitchFamily="34" charset="0"/>
                <a:cs typeface="Arial" pitchFamily="34" charset="0"/>
              </a:rPr>
              <a:t>History and Ownership</a:t>
            </a:r>
            <a:br>
              <a:rPr lang="en-GB" sz="3600" b="1">
                <a:latin typeface="Arial" pitchFamily="34" charset="0"/>
                <a:cs typeface="Arial" pitchFamily="34" charset="0"/>
              </a:rPr>
            </a:br>
            <a:endParaRPr lang="en-GB" sz="3600" b="1">
              <a:latin typeface="Arial" pitchFamily="34" charset="0"/>
              <a:cs typeface="Arial" pitchFamily="34" charset="0"/>
            </a:endParaRPr>
          </a:p>
        </p:txBody>
      </p:sp>
      <p:sp>
        <p:nvSpPr>
          <p:cNvPr id="31747" name="Rectangle 3"/>
          <p:cNvSpPr>
            <a:spLocks noGrp="1" noChangeArrowheads="1"/>
          </p:cNvSpPr>
          <p:nvPr>
            <p:ph type="body" idx="1"/>
          </p:nvPr>
        </p:nvSpPr>
        <p:spPr>
          <a:xfrm>
            <a:off x="762000" y="1447800"/>
            <a:ext cx="7772400" cy="4114800"/>
          </a:xfrm>
        </p:spPr>
        <p:txBody>
          <a:bodyPr/>
          <a:lstStyle/>
          <a:p>
            <a:pPr algn="just">
              <a:buFontTx/>
              <a:buNone/>
            </a:pPr>
            <a:r>
              <a:rPr lang="en-GB" sz="2400">
                <a:latin typeface="Arial" pitchFamily="34" charset="0"/>
                <a:cs typeface="Times New Roman" pitchFamily="18" charset="0"/>
              </a:rPr>
              <a:t>The age of the country, its ownership and its</a:t>
            </a:r>
          </a:p>
          <a:p>
            <a:pPr algn="just">
              <a:buFontTx/>
              <a:buNone/>
            </a:pPr>
            <a:r>
              <a:rPr lang="en-GB" sz="2400">
                <a:latin typeface="Arial" pitchFamily="34" charset="0"/>
                <a:cs typeface="Times New Roman" pitchFamily="18" charset="0"/>
              </a:rPr>
              <a:t>history will affect its culture in the following</a:t>
            </a:r>
          </a:p>
          <a:p>
            <a:pPr algn="just">
              <a:buFontTx/>
              <a:buNone/>
            </a:pPr>
            <a:r>
              <a:rPr lang="en-GB" sz="2400">
                <a:latin typeface="Arial" pitchFamily="34" charset="0"/>
                <a:cs typeface="Times New Roman" pitchFamily="18" charset="0"/>
              </a:rPr>
              <a:t>ways:</a:t>
            </a:r>
          </a:p>
          <a:p>
            <a:r>
              <a:rPr lang="en-GB" sz="2400">
                <a:latin typeface="Arial" pitchFamily="34" charset="0"/>
                <a:cs typeface="Arial" pitchFamily="34" charset="0"/>
              </a:rPr>
              <a:t>Centralised ownership will lead towards a power culture with more control of the resources. </a:t>
            </a:r>
          </a:p>
          <a:p>
            <a:r>
              <a:rPr lang="en-GB" sz="2400">
                <a:latin typeface="Arial" pitchFamily="34" charset="0"/>
                <a:cs typeface="Arial" pitchFamily="34" charset="0"/>
              </a:rPr>
              <a:t>Diffused ownership allows diffused influence based on alternative sources of power. </a:t>
            </a:r>
          </a:p>
          <a:p>
            <a:r>
              <a:rPr lang="en-GB" sz="2400">
                <a:latin typeface="Arial" pitchFamily="34" charset="0"/>
                <a:cs typeface="Arial" pitchFamily="34" charset="0"/>
              </a:rPr>
              <a:t>Family firms, or founder-dominated organisations, will tend to be power cultures.</a:t>
            </a:r>
            <a:r>
              <a:rPr lang="en-GB" sz="2400">
                <a:latin typeface="Arial" pitchFamily="34" charset="0"/>
              </a:rPr>
              <a:t> </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609600" y="228600"/>
            <a:ext cx="7772400" cy="1143000"/>
          </a:xfrm>
        </p:spPr>
        <p:txBody>
          <a:bodyPr/>
          <a:lstStyle/>
          <a:p>
            <a:r>
              <a:rPr lang="en-GB">
                <a:latin typeface="Arial" pitchFamily="34" charset="0"/>
              </a:rPr>
              <a:t>Size</a:t>
            </a:r>
          </a:p>
        </p:txBody>
      </p:sp>
      <p:sp>
        <p:nvSpPr>
          <p:cNvPr id="32771" name="Rectangle 3"/>
          <p:cNvSpPr>
            <a:spLocks noGrp="1" noChangeArrowheads="1"/>
          </p:cNvSpPr>
          <p:nvPr>
            <p:ph type="body" idx="1"/>
          </p:nvPr>
        </p:nvSpPr>
        <p:spPr>
          <a:xfrm>
            <a:off x="685800" y="1295400"/>
            <a:ext cx="7772400" cy="4114800"/>
          </a:xfrm>
        </p:spPr>
        <p:txBody>
          <a:bodyPr/>
          <a:lstStyle/>
          <a:p>
            <a:pPr>
              <a:lnSpc>
                <a:spcPct val="90000"/>
              </a:lnSpc>
              <a:buFontTx/>
              <a:buNone/>
            </a:pPr>
            <a:r>
              <a:rPr lang="en-GB" sz="2400">
                <a:latin typeface="Arial" pitchFamily="34" charset="0"/>
                <a:cs typeface="Arial" pitchFamily="34" charset="0"/>
              </a:rPr>
              <a:t>Size of organisation has often proved to be the</a:t>
            </a:r>
          </a:p>
          <a:p>
            <a:pPr>
              <a:lnSpc>
                <a:spcPct val="90000"/>
              </a:lnSpc>
              <a:buFontTx/>
              <a:buNone/>
            </a:pPr>
            <a:r>
              <a:rPr lang="en-GB" sz="2400">
                <a:latin typeface="Arial" pitchFamily="34" charset="0"/>
                <a:cs typeface="Arial" pitchFamily="34" charset="0"/>
              </a:rPr>
              <a:t>single most important variable in influencing a</a:t>
            </a:r>
          </a:p>
          <a:p>
            <a:pPr>
              <a:lnSpc>
                <a:spcPct val="90000"/>
              </a:lnSpc>
              <a:buFontTx/>
              <a:buNone/>
            </a:pPr>
            <a:r>
              <a:rPr lang="en-GB" sz="2400">
                <a:latin typeface="Arial" pitchFamily="34" charset="0"/>
                <a:cs typeface="Arial" pitchFamily="34" charset="0"/>
              </a:rPr>
              <a:t>choice of structure or of culture. It is clear that,</a:t>
            </a:r>
          </a:p>
          <a:p>
            <a:pPr>
              <a:lnSpc>
                <a:spcPct val="90000"/>
              </a:lnSpc>
              <a:buFontTx/>
              <a:buNone/>
            </a:pPr>
            <a:r>
              <a:rPr lang="en-GB" sz="2400">
                <a:latin typeface="Arial" pitchFamily="34" charset="0"/>
                <a:cs typeface="Arial" pitchFamily="34" charset="0"/>
              </a:rPr>
              <a:t>on the whole:</a:t>
            </a:r>
          </a:p>
          <a:p>
            <a:pPr>
              <a:lnSpc>
                <a:spcPct val="90000"/>
              </a:lnSpc>
              <a:buFontTx/>
              <a:buNone/>
            </a:pPr>
            <a:endParaRPr lang="en-GB" sz="1000">
              <a:latin typeface="Arial" pitchFamily="34" charset="0"/>
              <a:cs typeface="Arial" pitchFamily="34" charset="0"/>
            </a:endParaRPr>
          </a:p>
          <a:p>
            <a:pPr lvl="1">
              <a:lnSpc>
                <a:spcPct val="90000"/>
              </a:lnSpc>
            </a:pPr>
            <a:r>
              <a:rPr lang="en-GB" sz="2000">
                <a:latin typeface="Arial" pitchFamily="34" charset="0"/>
                <a:cs typeface="Arial" pitchFamily="34" charset="0"/>
              </a:rPr>
              <a:t>Large organisations are more formalised</a:t>
            </a:r>
          </a:p>
          <a:p>
            <a:pPr lvl="1">
              <a:lnSpc>
                <a:spcPct val="90000"/>
              </a:lnSpc>
            </a:pPr>
            <a:r>
              <a:rPr lang="en-GB" sz="2000">
                <a:latin typeface="Arial" pitchFamily="34" charset="0"/>
                <a:cs typeface="Arial" pitchFamily="34" charset="0"/>
              </a:rPr>
              <a:t>Large organisation tend to develop specialised groups which need systematic co-ordination</a:t>
            </a:r>
          </a:p>
          <a:p>
            <a:pPr lvl="1">
              <a:lnSpc>
                <a:spcPct val="90000"/>
              </a:lnSpc>
            </a:pPr>
            <a:r>
              <a:rPr lang="en-GB" sz="2000">
                <a:latin typeface="Arial" pitchFamily="34" charset="0"/>
                <a:cs typeface="Times New Roman" pitchFamily="18" charset="0"/>
              </a:rPr>
              <a:t>Large organisations are seen by their members as offering more potential and being more friendly places</a:t>
            </a:r>
          </a:p>
          <a:p>
            <a:pPr lvl="1">
              <a:lnSpc>
                <a:spcPct val="90000"/>
              </a:lnSpc>
            </a:pPr>
            <a:r>
              <a:rPr lang="en-GB" sz="2000">
                <a:latin typeface="Arial" pitchFamily="34" charset="0"/>
                <a:cs typeface="Times New Roman" pitchFamily="18" charset="0"/>
              </a:rPr>
              <a:t>Large organisations are thought to be more efficient but more authoritarian by their employees</a:t>
            </a:r>
          </a:p>
          <a:p>
            <a:pPr lvl="1">
              <a:lnSpc>
                <a:spcPct val="90000"/>
              </a:lnSpc>
            </a:pPr>
            <a:endParaRPr lang="en-GB" sz="2000">
              <a:latin typeface="Arial" pitchFamily="34" charset="0"/>
              <a:cs typeface="Arial" pitchFamily="34" charset="0"/>
            </a:endParaRPr>
          </a:p>
          <a:p>
            <a:pPr>
              <a:lnSpc>
                <a:spcPct val="90000"/>
              </a:lnSpc>
              <a:buFontTx/>
              <a:buNone/>
            </a:pPr>
            <a:endParaRPr lang="en-GB" sz="240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b="1">
                <a:latin typeface="Arial" pitchFamily="34" charset="0"/>
                <a:cs typeface="Arial" pitchFamily="34" charset="0"/>
              </a:rPr>
              <a:t>Technology</a:t>
            </a:r>
            <a:br>
              <a:rPr lang="en-GB" b="1">
                <a:latin typeface="Arial" pitchFamily="34" charset="0"/>
                <a:cs typeface="Arial" pitchFamily="34" charset="0"/>
              </a:rPr>
            </a:br>
            <a:endParaRPr lang="en-GB" b="1">
              <a:latin typeface="Arial" pitchFamily="34" charset="0"/>
              <a:cs typeface="Arial" pitchFamily="34" charset="0"/>
            </a:endParaRPr>
          </a:p>
        </p:txBody>
      </p:sp>
      <p:sp>
        <p:nvSpPr>
          <p:cNvPr id="33795" name="Rectangle 3"/>
          <p:cNvSpPr>
            <a:spLocks noGrp="1" noChangeArrowheads="1"/>
          </p:cNvSpPr>
          <p:nvPr>
            <p:ph type="body" idx="1"/>
          </p:nvPr>
        </p:nvSpPr>
        <p:spPr>
          <a:xfrm>
            <a:off x="609600" y="1600200"/>
            <a:ext cx="7772400" cy="4114800"/>
          </a:xfrm>
        </p:spPr>
        <p:txBody>
          <a:bodyPr/>
          <a:lstStyle/>
          <a:p>
            <a:r>
              <a:rPr lang="en-GB">
                <a:latin typeface="Arial" pitchFamily="34" charset="0"/>
                <a:cs typeface="Arial" pitchFamily="34" charset="0"/>
              </a:rPr>
              <a:t>Tavistock theorists coined the phrase ‘socio-technical system’ </a:t>
            </a:r>
          </a:p>
          <a:p>
            <a:r>
              <a:rPr lang="en-GB">
                <a:latin typeface="Arial" pitchFamily="34" charset="0"/>
                <a:cs typeface="Arial" pitchFamily="34" charset="0"/>
              </a:rPr>
              <a:t>Joan Woodward demonstrated that the technology of production was a major determinant in the organisation of efficient firms</a:t>
            </a:r>
            <a:endParaRPr lang="en-GB"/>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type="body" idx="1"/>
          </p:nvPr>
        </p:nvSpPr>
        <p:spPr>
          <a:xfrm>
            <a:off x="533400" y="762000"/>
            <a:ext cx="7772400" cy="4114800"/>
          </a:xfrm>
        </p:spPr>
        <p:txBody>
          <a:bodyPr/>
          <a:lstStyle/>
          <a:p>
            <a:pPr marL="609600" indent="-609600">
              <a:lnSpc>
                <a:spcPct val="90000"/>
              </a:lnSpc>
              <a:buFontTx/>
              <a:buNone/>
            </a:pPr>
            <a:r>
              <a:rPr lang="en-GB" sz="2000">
                <a:latin typeface="Arial" pitchFamily="34" charset="0"/>
                <a:cs typeface="Arial" pitchFamily="34" charset="0"/>
              </a:rPr>
              <a:t>Perrow suggested that the continuum in technology was really from</a:t>
            </a:r>
          </a:p>
          <a:p>
            <a:pPr marL="609600" indent="-609600">
              <a:lnSpc>
                <a:spcPct val="90000"/>
              </a:lnSpc>
              <a:buFontTx/>
              <a:buNone/>
            </a:pPr>
            <a:r>
              <a:rPr lang="en-GB" sz="2000">
                <a:latin typeface="Arial" pitchFamily="34" charset="0"/>
                <a:cs typeface="Arial" pitchFamily="34" charset="0"/>
              </a:rPr>
              <a:t>routine to non routine:</a:t>
            </a:r>
          </a:p>
          <a:p>
            <a:pPr marL="609600" indent="-609600">
              <a:lnSpc>
                <a:spcPct val="90000"/>
              </a:lnSpc>
              <a:buFontTx/>
              <a:buNone/>
            </a:pPr>
            <a:endParaRPr lang="en-GB" sz="2000">
              <a:latin typeface="Arial" pitchFamily="34" charset="0"/>
              <a:cs typeface="Arial" pitchFamily="34" charset="0"/>
            </a:endParaRPr>
          </a:p>
          <a:p>
            <a:pPr marL="609600" indent="-609600">
              <a:lnSpc>
                <a:spcPct val="90000"/>
              </a:lnSpc>
              <a:buFontTx/>
              <a:buAutoNum type="arabicPeriod"/>
            </a:pPr>
            <a:r>
              <a:rPr lang="en-GB" sz="1600">
                <a:latin typeface="Arial" pitchFamily="34" charset="0"/>
                <a:cs typeface="Arial" pitchFamily="34" charset="0"/>
              </a:rPr>
              <a:t>Routine, programmable operations are more suitable to a role culture than any of the others</a:t>
            </a:r>
          </a:p>
          <a:p>
            <a:pPr marL="609600" indent="-609600">
              <a:lnSpc>
                <a:spcPct val="90000"/>
              </a:lnSpc>
              <a:buFontTx/>
              <a:buAutoNum type="arabicPeriod"/>
            </a:pPr>
            <a:r>
              <a:rPr lang="en-GB" sz="1600">
                <a:latin typeface="Arial" pitchFamily="34" charset="0"/>
                <a:cs typeface="Arial" pitchFamily="34" charset="0"/>
              </a:rPr>
              <a:t>High-cost, expensive technologies, where the cost of breakdown is high, tend to encourage close monitoring and supervision and require depth of expertise. Both are more appropriate in a role culture</a:t>
            </a:r>
          </a:p>
          <a:p>
            <a:pPr marL="609600" indent="-609600">
              <a:lnSpc>
                <a:spcPct val="90000"/>
              </a:lnSpc>
              <a:buFontTx/>
              <a:buAutoNum type="arabicPeriod"/>
            </a:pPr>
            <a:r>
              <a:rPr lang="en-GB" sz="1600">
                <a:latin typeface="Arial" pitchFamily="34" charset="0"/>
                <a:cs typeface="Arial" pitchFamily="34" charset="0"/>
              </a:rPr>
              <a:t>Technologies where there are clear economies of scale by mass production of heavy capital investment tend to encourage large size and thence role cultures</a:t>
            </a:r>
          </a:p>
          <a:p>
            <a:pPr marL="609600" indent="-609600">
              <a:lnSpc>
                <a:spcPct val="90000"/>
              </a:lnSpc>
              <a:buFontTx/>
              <a:buAutoNum type="arabicPeriod"/>
            </a:pPr>
            <a:r>
              <a:rPr lang="en-GB" sz="1600">
                <a:latin typeface="Arial" pitchFamily="34" charset="0"/>
                <a:cs typeface="Arial" pitchFamily="34" charset="0"/>
              </a:rPr>
              <a:t>Non-continuous discrete operations, the one-off job, unit production – these technologies are suited to power or task cultures</a:t>
            </a:r>
          </a:p>
          <a:p>
            <a:pPr marL="609600" indent="-609600">
              <a:lnSpc>
                <a:spcPct val="90000"/>
              </a:lnSpc>
              <a:buFontTx/>
              <a:buAutoNum type="arabicPeriod"/>
            </a:pPr>
            <a:r>
              <a:rPr lang="en-GB" sz="1600">
                <a:latin typeface="Arial" pitchFamily="34" charset="0"/>
                <a:cs typeface="Arial" pitchFamily="34" charset="0"/>
              </a:rPr>
              <a:t>Rapidly changing technologies require a task or power culture to be dealt with effectively</a:t>
            </a:r>
          </a:p>
          <a:p>
            <a:pPr marL="609600" indent="-609600">
              <a:lnSpc>
                <a:spcPct val="90000"/>
              </a:lnSpc>
              <a:buFontTx/>
              <a:buAutoNum type="arabicPeriod"/>
            </a:pPr>
            <a:r>
              <a:rPr lang="en-GB" sz="1600">
                <a:latin typeface="Arial" pitchFamily="34" charset="0"/>
                <a:cs typeface="Arial" pitchFamily="34" charset="0"/>
              </a:rPr>
              <a:t>Tasks with a high degree of interdependence call for systematised co-ordination and suggest a role culture. In markets where co-ordination and uniformity are more important than adaptability a role culture will therefore be appropriate</a:t>
            </a:r>
          </a:p>
          <a:p>
            <a:pPr marL="609600" indent="-609600">
              <a:lnSpc>
                <a:spcPct val="90000"/>
              </a:lnSpc>
              <a:buFontTx/>
              <a:buNone/>
            </a:pPr>
            <a:r>
              <a:rPr lang="en-GB" sz="1600"/>
              <a:t> </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762000" y="685800"/>
            <a:ext cx="7772400" cy="1143000"/>
          </a:xfrm>
        </p:spPr>
        <p:txBody>
          <a:bodyPr/>
          <a:lstStyle/>
          <a:p>
            <a:r>
              <a:rPr lang="en-GB" sz="3600" b="1">
                <a:latin typeface="Arial" pitchFamily="34" charset="0"/>
                <a:cs typeface="Arial" pitchFamily="34" charset="0"/>
              </a:rPr>
              <a:t>Goals and Objectives</a:t>
            </a:r>
            <a:br>
              <a:rPr lang="en-GB" sz="3600" b="1">
                <a:latin typeface="Arial" pitchFamily="34" charset="0"/>
                <a:cs typeface="Arial" pitchFamily="34" charset="0"/>
              </a:rPr>
            </a:br>
            <a:endParaRPr lang="en-GB" sz="3600" b="1">
              <a:latin typeface="Arial" pitchFamily="34" charset="0"/>
              <a:cs typeface="Arial" pitchFamily="34" charset="0"/>
            </a:endParaRPr>
          </a:p>
        </p:txBody>
      </p:sp>
      <p:sp>
        <p:nvSpPr>
          <p:cNvPr id="35843" name="Rectangle 3"/>
          <p:cNvSpPr>
            <a:spLocks noGrp="1" noChangeArrowheads="1"/>
          </p:cNvSpPr>
          <p:nvPr>
            <p:ph type="body" idx="1"/>
          </p:nvPr>
        </p:nvSpPr>
        <p:spPr>
          <a:xfrm>
            <a:off x="609600" y="1600200"/>
            <a:ext cx="7772400" cy="4114800"/>
          </a:xfrm>
        </p:spPr>
        <p:txBody>
          <a:bodyPr/>
          <a:lstStyle/>
          <a:p>
            <a:r>
              <a:rPr lang="en-GB" sz="2800">
                <a:latin typeface="Arial" pitchFamily="34" charset="0"/>
                <a:cs typeface="Arial" pitchFamily="34" charset="0"/>
              </a:rPr>
              <a:t>Pursues profitability. </a:t>
            </a:r>
          </a:p>
          <a:p>
            <a:r>
              <a:rPr lang="en-GB" sz="2800">
                <a:latin typeface="Arial" pitchFamily="34" charset="0"/>
                <a:cs typeface="Arial" pitchFamily="34" charset="0"/>
              </a:rPr>
              <a:t>How hard does it pursue it</a:t>
            </a:r>
          </a:p>
          <a:p>
            <a:r>
              <a:rPr lang="en-GB" sz="2800">
                <a:latin typeface="Arial" pitchFamily="34" charset="0"/>
                <a:cs typeface="Arial" pitchFamily="34" charset="0"/>
              </a:rPr>
              <a:t>Over what time-span</a:t>
            </a:r>
          </a:p>
          <a:p>
            <a:r>
              <a:rPr lang="en-GB" sz="2800">
                <a:latin typeface="Arial" pitchFamily="34" charset="0"/>
                <a:cs typeface="Arial" pitchFamily="34" charset="0"/>
              </a:rPr>
              <a:t>With what degree of risk </a:t>
            </a:r>
          </a:p>
          <a:p>
            <a:r>
              <a:rPr lang="en-GB" sz="2800">
                <a:latin typeface="Arial" pitchFamily="34" charset="0"/>
                <a:cs typeface="Arial" pitchFamily="34" charset="0"/>
              </a:rPr>
              <a:t>What constraints does it accept Pressures on people </a:t>
            </a:r>
          </a:p>
          <a:p>
            <a:r>
              <a:rPr lang="en-GB" sz="2800">
                <a:latin typeface="Arial" pitchFamily="34" charset="0"/>
                <a:cs typeface="Arial" pitchFamily="34" charset="0"/>
              </a:rPr>
              <a:t>Ethics</a:t>
            </a:r>
          </a:p>
          <a:p>
            <a:r>
              <a:rPr lang="en-GB" sz="2800">
                <a:latin typeface="Arial" pitchFamily="34" charset="0"/>
                <a:cs typeface="Arial" pitchFamily="34" charset="0"/>
              </a:rPr>
              <a:t>Level of debt </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b="1">
                <a:latin typeface="Arial" pitchFamily="34" charset="0"/>
                <a:cs typeface="Arial" pitchFamily="34" charset="0"/>
              </a:rPr>
              <a:t>The Environment</a:t>
            </a:r>
            <a:br>
              <a:rPr lang="en-GB" b="1">
                <a:latin typeface="Arial" pitchFamily="34" charset="0"/>
                <a:cs typeface="Arial" pitchFamily="34" charset="0"/>
              </a:rPr>
            </a:br>
            <a:endParaRPr lang="en-GB" b="1">
              <a:latin typeface="Arial" pitchFamily="34" charset="0"/>
              <a:cs typeface="Arial" pitchFamily="34" charset="0"/>
            </a:endParaRPr>
          </a:p>
        </p:txBody>
      </p:sp>
      <p:sp>
        <p:nvSpPr>
          <p:cNvPr id="29699" name="Rectangle 3"/>
          <p:cNvSpPr>
            <a:spLocks noGrp="1" noChangeArrowheads="1"/>
          </p:cNvSpPr>
          <p:nvPr>
            <p:ph type="body" idx="1"/>
          </p:nvPr>
        </p:nvSpPr>
        <p:spPr>
          <a:xfrm>
            <a:off x="609600" y="1676400"/>
            <a:ext cx="7772400" cy="4114800"/>
          </a:xfrm>
        </p:spPr>
        <p:txBody>
          <a:bodyPr/>
          <a:lstStyle/>
          <a:p>
            <a:pPr marL="609600" indent="-609600" algn="just">
              <a:buFontTx/>
              <a:buNone/>
            </a:pPr>
            <a:r>
              <a:rPr lang="en-GB" sz="2800" b="1">
                <a:latin typeface="Arial" pitchFamily="34" charset="0"/>
                <a:cs typeface="Arial" pitchFamily="34" charset="0"/>
              </a:rPr>
              <a:t> </a:t>
            </a:r>
            <a:r>
              <a:rPr lang="en-GB">
                <a:latin typeface="Arial" pitchFamily="34" charset="0"/>
                <a:cs typeface="Arial" pitchFamily="34" charset="0"/>
              </a:rPr>
              <a:t>The environment includes:</a:t>
            </a:r>
          </a:p>
          <a:p>
            <a:pPr marL="609600" indent="-609600" algn="just"/>
            <a:r>
              <a:rPr lang="en-GB" sz="2800">
                <a:latin typeface="Arial" pitchFamily="34" charset="0"/>
                <a:cs typeface="Arial" pitchFamily="34" charset="0"/>
              </a:rPr>
              <a:t>The economic environment</a:t>
            </a:r>
          </a:p>
          <a:p>
            <a:pPr marL="609600" indent="-609600" algn="just"/>
            <a:r>
              <a:rPr lang="en-GB" sz="2800">
                <a:latin typeface="Arial" pitchFamily="34" charset="0"/>
                <a:cs typeface="Arial" pitchFamily="34" charset="0"/>
              </a:rPr>
              <a:t>The market</a:t>
            </a:r>
          </a:p>
          <a:p>
            <a:pPr marL="609600" indent="-609600" algn="just"/>
            <a:r>
              <a:rPr lang="en-GB" sz="2800">
                <a:latin typeface="Arial" pitchFamily="34" charset="0"/>
                <a:cs typeface="Arial" pitchFamily="34" charset="0"/>
              </a:rPr>
              <a:t>The competitive scene</a:t>
            </a:r>
          </a:p>
          <a:p>
            <a:pPr marL="609600" indent="-609600" algn="just"/>
            <a:r>
              <a:rPr lang="en-GB" sz="2800">
                <a:latin typeface="Arial" pitchFamily="34" charset="0"/>
                <a:cs typeface="Arial" pitchFamily="34" charset="0"/>
              </a:rPr>
              <a:t>The geographical and societal environment</a:t>
            </a:r>
          </a:p>
          <a:p>
            <a:pPr marL="609600" indent="-609600"/>
            <a:endParaRPr lang="en-GB" sz="280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p:cNvSpPr>
            <a:spLocks noGrp="1" noChangeArrowheads="1"/>
          </p:cNvSpPr>
          <p:nvPr>
            <p:ph type="body" idx="1"/>
          </p:nvPr>
        </p:nvSpPr>
        <p:spPr>
          <a:xfrm>
            <a:off x="533400" y="685800"/>
            <a:ext cx="7772400" cy="5791200"/>
          </a:xfrm>
        </p:spPr>
        <p:txBody>
          <a:bodyPr/>
          <a:lstStyle/>
          <a:p>
            <a:pPr marL="609600" indent="-609600">
              <a:buFontTx/>
              <a:buNone/>
            </a:pPr>
            <a:r>
              <a:rPr lang="en-GB" sz="2000">
                <a:latin typeface="Arial" pitchFamily="34" charset="0"/>
                <a:cs typeface="Arial" pitchFamily="34" charset="0"/>
              </a:rPr>
              <a:t>Some of the major points are:</a:t>
            </a:r>
          </a:p>
          <a:p>
            <a:pPr marL="609600" indent="-609600">
              <a:buFontTx/>
              <a:buNone/>
            </a:pPr>
            <a:endParaRPr lang="en-GB" sz="2000">
              <a:latin typeface="Arial" pitchFamily="34" charset="0"/>
              <a:cs typeface="Arial" pitchFamily="34" charset="0"/>
            </a:endParaRPr>
          </a:p>
          <a:p>
            <a:pPr marL="609600" indent="-609600">
              <a:buFontTx/>
              <a:buAutoNum type="arabicPeriod"/>
            </a:pPr>
            <a:r>
              <a:rPr lang="en-GB" sz="1600">
                <a:latin typeface="Arial" pitchFamily="34" charset="0"/>
              </a:rPr>
              <a:t>Different nationalities prefer different organisational culture. This should not be any surprise but it is only recently that organisational studies have been able to spell out the differences in any detail. </a:t>
            </a:r>
          </a:p>
          <a:p>
            <a:pPr marL="609600" indent="-609600">
              <a:buFontTx/>
              <a:buAutoNum type="arabicPeriod"/>
            </a:pPr>
            <a:r>
              <a:rPr lang="en-GB" sz="1600">
                <a:latin typeface="Arial" pitchFamily="34" charset="0"/>
              </a:rPr>
              <a:t>Change in the environment requires a culture that is sensitive, adaptable and quick to respond. A task culture is most suited to coping with changes in the market or the product. Burns and Stalker discovered that firms with what they called an ‘organismic’ or ‘organic’ structure responded more effectively to changes in the technology than firms with a mechanistic structure. Organic and mechanistic correspond to the task and role cultures</a:t>
            </a:r>
          </a:p>
          <a:p>
            <a:pPr marL="609600" indent="-609600">
              <a:buFontTx/>
              <a:buAutoNum type="arabicPeriod"/>
            </a:pPr>
            <a:r>
              <a:rPr lang="en-GB" sz="1600">
                <a:latin typeface="Arial" pitchFamily="34" charset="0"/>
                <a:cs typeface="Arial" pitchFamily="34" charset="0"/>
              </a:rPr>
              <a:t>Diversity in the environment requires a diversified structure. Diversity inclines towards a task culture. Standardisation inclines towards a role culture. Thus pure functional organisations with, for instance, one sales department, are usually found in firms with undiversified markets and products with a long life cycle. They will usually have a role culture</a:t>
            </a:r>
            <a:r>
              <a:rPr lang="en-GB" sz="1600">
                <a:latin typeface="Arial" pitchFamily="34" charset="0"/>
              </a:rPr>
              <a:t> </a:t>
            </a:r>
          </a:p>
          <a:p>
            <a:pPr marL="609600" indent="-609600">
              <a:buFontTx/>
              <a:buNone/>
            </a:pPr>
            <a:endParaRPr lang="en-GB" sz="1600">
              <a:latin typeface="Arial" pitchFamily="34" charset="0"/>
              <a:cs typeface="Times New Roman" pitchFamily="18" charset="0"/>
            </a:endParaRPr>
          </a:p>
          <a:p>
            <a:pPr marL="609600" indent="-609600">
              <a:buFontTx/>
              <a:buNone/>
            </a:pPr>
            <a:r>
              <a:rPr lang="en-GB" sz="1800" i="1">
                <a:latin typeface="Arial" pitchFamily="34" charset="0"/>
                <a:cs typeface="Times New Roman" pitchFamily="18" charset="0"/>
              </a:rPr>
              <a:t>	Hofstede - </a:t>
            </a:r>
            <a:r>
              <a:rPr lang="en-GB" sz="1800" i="1">
                <a:latin typeface="Arial" pitchFamily="34" charset="0"/>
                <a:cs typeface="Arial" pitchFamily="34" charset="0"/>
              </a:rPr>
              <a:t>National Cultures</a:t>
            </a:r>
            <a:endParaRPr lang="en-GB" sz="1800" i="1">
              <a:latin typeface="Arial" pitchFamily="34" charset="0"/>
            </a:endParaRPr>
          </a:p>
          <a:p>
            <a:pPr marL="609600" indent="-609600">
              <a:buFontTx/>
              <a:buNone/>
            </a:pPr>
            <a:endParaRPr lang="en-GB" sz="1600">
              <a:latin typeface="Arial" pitchFamily="34" charset="0"/>
              <a:cs typeface="Times New Roman" pitchFamily="18" charset="0"/>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sz="3600" b="1">
                <a:latin typeface="Arial" pitchFamily="34" charset="0"/>
                <a:cs typeface="Arial" pitchFamily="34" charset="0"/>
              </a:rPr>
              <a:t>The People</a:t>
            </a:r>
            <a:r>
              <a:rPr lang="en-GB" sz="3600">
                <a:latin typeface="Arial" pitchFamily="34" charset="0"/>
                <a:cs typeface="Arial" pitchFamily="34" charset="0"/>
              </a:rPr>
              <a:t/>
            </a:r>
            <a:br>
              <a:rPr lang="en-GB" sz="3600">
                <a:latin typeface="Arial" pitchFamily="34" charset="0"/>
                <a:cs typeface="Arial" pitchFamily="34" charset="0"/>
              </a:rPr>
            </a:br>
            <a:endParaRPr lang="en-GB" sz="3600">
              <a:latin typeface="Arial" pitchFamily="34" charset="0"/>
              <a:cs typeface="Arial" pitchFamily="34" charset="0"/>
            </a:endParaRPr>
          </a:p>
        </p:txBody>
      </p:sp>
      <p:sp>
        <p:nvSpPr>
          <p:cNvPr id="38915" name="Rectangle 3"/>
          <p:cNvSpPr>
            <a:spLocks noGrp="1" noChangeArrowheads="1"/>
          </p:cNvSpPr>
          <p:nvPr>
            <p:ph type="body" idx="1"/>
          </p:nvPr>
        </p:nvSpPr>
        <p:spPr>
          <a:xfrm>
            <a:off x="533400" y="1524000"/>
            <a:ext cx="8229600" cy="4572000"/>
          </a:xfrm>
        </p:spPr>
        <p:txBody>
          <a:bodyPr/>
          <a:lstStyle/>
          <a:p>
            <a:pPr marL="609600" indent="-609600">
              <a:lnSpc>
                <a:spcPct val="90000"/>
              </a:lnSpc>
              <a:buFontTx/>
              <a:buAutoNum type="arabicPeriod"/>
            </a:pPr>
            <a:r>
              <a:rPr lang="en-GB" sz="2000">
                <a:latin typeface="Arial" pitchFamily="34" charset="0"/>
              </a:rPr>
              <a:t>Individuals with a low tolerance for ambiguity will prefer the tighter role prescriptions of the role culture</a:t>
            </a:r>
          </a:p>
          <a:p>
            <a:pPr marL="609600" indent="-609600">
              <a:lnSpc>
                <a:spcPct val="90000"/>
              </a:lnSpc>
              <a:buFontTx/>
              <a:buAutoNum type="arabicPeriod"/>
            </a:pPr>
            <a:r>
              <a:rPr lang="en-GB" sz="2000">
                <a:latin typeface="Arial" pitchFamily="34" charset="0"/>
              </a:rPr>
              <a:t>High needs for security will be better met in the role culture</a:t>
            </a:r>
          </a:p>
          <a:p>
            <a:pPr marL="609600" indent="-609600">
              <a:lnSpc>
                <a:spcPct val="90000"/>
              </a:lnSpc>
              <a:buFontTx/>
              <a:buAutoNum type="arabicPeriod"/>
            </a:pPr>
            <a:r>
              <a:rPr lang="en-GB" sz="2000">
                <a:latin typeface="Arial" pitchFamily="34" charset="0"/>
              </a:rPr>
              <a:t>A need to establish one’s identity at work will be appropriate in a power or task culture. In a role culture it will be seen as a ‘person orientation and thought disruptive’</a:t>
            </a:r>
          </a:p>
          <a:p>
            <a:pPr marL="609600" indent="-609600">
              <a:lnSpc>
                <a:spcPct val="90000"/>
              </a:lnSpc>
              <a:buFontTx/>
              <a:buAutoNum type="arabicPeriod"/>
            </a:pPr>
            <a:r>
              <a:rPr lang="en-GB" sz="2000">
                <a:latin typeface="Arial" pitchFamily="34" charset="0"/>
              </a:rPr>
              <a:t>The impact of individual skills and talents will be more marked in power and task cultures than in role. Hence greater care needs to be paid to the selection and appraisal of individuals in these cultures</a:t>
            </a:r>
          </a:p>
          <a:p>
            <a:pPr marL="609600" indent="-609600">
              <a:lnSpc>
                <a:spcPct val="90000"/>
              </a:lnSpc>
              <a:buFontTx/>
              <a:buAutoNum type="arabicPeriod"/>
            </a:pPr>
            <a:r>
              <a:rPr lang="en-GB" sz="2000">
                <a:latin typeface="Arial" pitchFamily="34" charset="0"/>
              </a:rPr>
              <a:t>Low-calibre people resources – in the sense of intelligence or inter-personal skills – would push an organisation towards a role culture, where jobs can be defined down the level of manpower available</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2816" name="Object 1024"/>
          <p:cNvGraphicFramePr>
            <a:graphicFrameLocks noGrp="1" noChangeAspect="1"/>
          </p:cNvGraphicFramePr>
          <p:nvPr>
            <p:ph type="body" idx="1"/>
          </p:nvPr>
        </p:nvGraphicFramePr>
        <p:xfrm>
          <a:off x="838200" y="169863"/>
          <a:ext cx="7891463" cy="6681787"/>
        </p:xfrm>
        <a:graphic>
          <a:graphicData uri="http://schemas.openxmlformats.org/presentationml/2006/ole">
            <mc:AlternateContent xmlns:mc="http://schemas.openxmlformats.org/markup-compatibility/2006">
              <mc:Choice xmlns:v="urn:schemas-microsoft-com:vml" Requires="v">
                <p:oleObj spid="_x0000_s162819" name="Document" r:id="rId3" imgW="6087240" imgH="5153400" progId="Word.Document.8">
                  <p:embed/>
                </p:oleObj>
              </mc:Choice>
              <mc:Fallback>
                <p:oleObj name="Document" r:id="rId3" imgW="6087240" imgH="5153400" progId="Word.Document.8">
                  <p:embed/>
                  <p:pic>
                    <p:nvPicPr>
                      <p:cNvPr id="0" name="Picture 102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 y="169863"/>
                        <a:ext cx="7891463" cy="6681787"/>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type="body" idx="1"/>
          </p:nvPr>
        </p:nvSpPr>
        <p:spPr>
          <a:xfrm>
            <a:off x="533400" y="1600200"/>
            <a:ext cx="7772400" cy="4114800"/>
          </a:xfrm>
        </p:spPr>
        <p:txBody>
          <a:bodyPr/>
          <a:lstStyle/>
          <a:p>
            <a:pPr algn="just">
              <a:buFontTx/>
              <a:buNone/>
            </a:pPr>
            <a:r>
              <a:rPr lang="en-GB">
                <a:latin typeface="Arial" pitchFamily="34" charset="0"/>
                <a:cs typeface="Arial" pitchFamily="34" charset="0"/>
              </a:rPr>
              <a:t>There are four principal activity types:</a:t>
            </a:r>
          </a:p>
          <a:p>
            <a:pPr algn="just"/>
            <a:r>
              <a:rPr lang="en-GB">
                <a:latin typeface="Arial" pitchFamily="34" charset="0"/>
                <a:cs typeface="Arial" pitchFamily="34" charset="0"/>
              </a:rPr>
              <a:t>Steady state</a:t>
            </a:r>
          </a:p>
          <a:p>
            <a:pPr algn="just"/>
            <a:r>
              <a:rPr lang="en-GB">
                <a:latin typeface="Arial" pitchFamily="34" charset="0"/>
                <a:cs typeface="Arial" pitchFamily="34" charset="0"/>
              </a:rPr>
              <a:t>Innovation</a:t>
            </a:r>
          </a:p>
          <a:p>
            <a:pPr algn="just"/>
            <a:r>
              <a:rPr lang="en-GB">
                <a:latin typeface="Arial" pitchFamily="34" charset="0"/>
                <a:cs typeface="Arial" pitchFamily="34" charset="0"/>
              </a:rPr>
              <a:t>Crisis</a:t>
            </a:r>
          </a:p>
          <a:p>
            <a:pPr algn="just"/>
            <a:r>
              <a:rPr lang="en-GB">
                <a:latin typeface="Arial" pitchFamily="34" charset="0"/>
                <a:cs typeface="Arial" pitchFamily="34" charset="0"/>
              </a:rPr>
              <a:t>Policy</a:t>
            </a:r>
          </a:p>
          <a:p>
            <a:endParaRPr lang="en-GB"/>
          </a:p>
        </p:txBody>
      </p:sp>
      <p:sp>
        <p:nvSpPr>
          <p:cNvPr id="41988" name="Rectangle 4"/>
          <p:cNvSpPr>
            <a:spLocks noGrp="1" noChangeArrowheads="1"/>
          </p:cNvSpPr>
          <p:nvPr>
            <p:ph type="title"/>
          </p:nvPr>
        </p:nvSpPr>
        <p:spPr>
          <a:noFill/>
          <a:ln/>
        </p:spPr>
        <p:txBody>
          <a:bodyPr/>
          <a:lstStyle/>
          <a:p>
            <a:r>
              <a:rPr lang="en-GB" sz="3200" b="1">
                <a:latin typeface="Arial" pitchFamily="34" charset="0"/>
                <a:cs typeface="Arial" pitchFamily="34" charset="0"/>
              </a:rPr>
              <a:t>Implications for organisation design</a:t>
            </a:r>
            <a:r>
              <a:rPr lang="en-GB" sz="3200">
                <a:latin typeface="Arial" pitchFamily="34" charset="0"/>
                <a:cs typeface="Arial" pitchFamily="34" charset="0"/>
              </a:rPr>
              <a:t/>
            </a:r>
            <a:br>
              <a:rPr lang="en-GB" sz="3200">
                <a:latin typeface="Arial" pitchFamily="34" charset="0"/>
                <a:cs typeface="Arial" pitchFamily="34" charset="0"/>
              </a:rPr>
            </a:br>
            <a:endParaRPr lang="en-GB" sz="3200">
              <a:latin typeface="Arial" pitchFamily="34" charset="0"/>
              <a:cs typeface="Arial" pitchFamily="34" charset="0"/>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GB" sz="3200" b="1">
                <a:latin typeface="Arial" pitchFamily="34" charset="0"/>
                <a:cs typeface="Arial" pitchFamily="34" charset="0"/>
              </a:rPr>
              <a:t>Implications for organisation design</a:t>
            </a:r>
            <a:r>
              <a:rPr lang="en-GB" sz="3200">
                <a:latin typeface="Arial" pitchFamily="34" charset="0"/>
                <a:cs typeface="Arial" pitchFamily="34" charset="0"/>
              </a:rPr>
              <a:t/>
            </a:r>
            <a:br>
              <a:rPr lang="en-GB" sz="3200">
                <a:latin typeface="Arial" pitchFamily="34" charset="0"/>
                <a:cs typeface="Arial" pitchFamily="34" charset="0"/>
              </a:rPr>
            </a:br>
            <a:endParaRPr lang="en-GB" sz="3200">
              <a:latin typeface="Arial" pitchFamily="34" charset="0"/>
              <a:cs typeface="Arial" pitchFamily="34" charset="0"/>
            </a:endParaRPr>
          </a:p>
        </p:txBody>
      </p:sp>
      <p:graphicFrame>
        <p:nvGraphicFramePr>
          <p:cNvPr id="163840" name="Object 0"/>
          <p:cNvGraphicFramePr>
            <a:graphicFrameLocks noGrp="1" noChangeAspect="1"/>
          </p:cNvGraphicFramePr>
          <p:nvPr>
            <p:ph type="body" idx="1"/>
          </p:nvPr>
        </p:nvGraphicFramePr>
        <p:xfrm>
          <a:off x="1639888" y="1447800"/>
          <a:ext cx="6361112" cy="4648200"/>
        </p:xfrm>
        <a:graphic>
          <a:graphicData uri="http://schemas.openxmlformats.org/presentationml/2006/ole">
            <mc:AlternateContent xmlns:mc="http://schemas.openxmlformats.org/markup-compatibility/2006">
              <mc:Choice xmlns:v="urn:schemas-microsoft-com:vml" Requires="v">
                <p:oleObj spid="_x0000_s163843" name="Document" r:id="rId3" imgW="5945040" imgH="4171320" progId="Word.Document.8">
                  <p:embed/>
                </p:oleObj>
              </mc:Choice>
              <mc:Fallback>
                <p:oleObj name="Document" r:id="rId3" imgW="5945040" imgH="4171320" progId="Word.Document.8">
                  <p:embed/>
                  <p:pic>
                    <p:nvPicPr>
                      <p:cNvPr id="0" name="Picture 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9888" y="1447800"/>
                        <a:ext cx="6361112" cy="4648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type="body" idx="1"/>
          </p:nvPr>
        </p:nvSpPr>
        <p:spPr>
          <a:xfrm>
            <a:off x="533400" y="990600"/>
            <a:ext cx="8215313" cy="4598988"/>
          </a:xfrm>
        </p:spPr>
        <p:txBody>
          <a:bodyPr/>
          <a:lstStyle/>
          <a:p>
            <a:pPr>
              <a:lnSpc>
                <a:spcPct val="80000"/>
              </a:lnSpc>
              <a:buFontTx/>
              <a:buNone/>
            </a:pPr>
            <a:r>
              <a:rPr lang="en-GB" sz="2800" b="1" i="1">
                <a:latin typeface="Arial" pitchFamily="34" charset="0"/>
                <a:cs typeface="Arial" pitchFamily="34" charset="0"/>
              </a:rPr>
              <a:t>Steady State implies:</a:t>
            </a:r>
            <a:r>
              <a:rPr lang="en-GB" sz="1600">
                <a:latin typeface="Arial" pitchFamily="34" charset="0"/>
                <a:cs typeface="Arial" pitchFamily="34" charset="0"/>
              </a:rPr>
              <a:t>  </a:t>
            </a:r>
            <a:r>
              <a:rPr lang="en-GB" sz="2400">
                <a:latin typeface="Arial" pitchFamily="34" charset="0"/>
                <a:cs typeface="Arial" pitchFamily="34" charset="0"/>
              </a:rPr>
              <a:t>all those activities, which</a:t>
            </a:r>
          </a:p>
          <a:p>
            <a:pPr>
              <a:lnSpc>
                <a:spcPct val="80000"/>
              </a:lnSpc>
              <a:buFontTx/>
              <a:buNone/>
            </a:pPr>
            <a:r>
              <a:rPr lang="en-GB" sz="2400">
                <a:latin typeface="Arial" pitchFamily="34" charset="0"/>
                <a:cs typeface="Arial" pitchFamily="34" charset="0"/>
              </a:rPr>
              <a:t>can be programmed in some way, are routine</a:t>
            </a:r>
          </a:p>
          <a:p>
            <a:pPr>
              <a:lnSpc>
                <a:spcPct val="80000"/>
              </a:lnSpc>
              <a:buFontTx/>
              <a:buNone/>
            </a:pPr>
            <a:r>
              <a:rPr lang="en-GB" sz="2400">
                <a:latin typeface="Arial" pitchFamily="34" charset="0"/>
                <a:cs typeface="Arial" pitchFamily="34" charset="0"/>
              </a:rPr>
              <a:t>as opposed to non-routine.</a:t>
            </a:r>
          </a:p>
          <a:p>
            <a:pPr>
              <a:lnSpc>
                <a:spcPct val="80000"/>
              </a:lnSpc>
              <a:buFontTx/>
              <a:buNone/>
            </a:pPr>
            <a:r>
              <a:rPr lang="en-GB" sz="2400">
                <a:latin typeface="Arial" pitchFamily="34" charset="0"/>
                <a:cs typeface="Arial" pitchFamily="34" charset="0"/>
              </a:rPr>
              <a:t>The steady state often accounts for 80% of an</a:t>
            </a:r>
          </a:p>
          <a:p>
            <a:pPr>
              <a:lnSpc>
                <a:spcPct val="80000"/>
              </a:lnSpc>
              <a:buFontTx/>
              <a:buNone/>
            </a:pPr>
            <a:r>
              <a:rPr lang="en-GB" sz="2400">
                <a:latin typeface="Arial" pitchFamily="34" charset="0"/>
                <a:cs typeface="Arial" pitchFamily="34" charset="0"/>
              </a:rPr>
              <a:t>organisation’s personnel. </a:t>
            </a:r>
          </a:p>
          <a:p>
            <a:pPr>
              <a:lnSpc>
                <a:spcPct val="80000"/>
              </a:lnSpc>
              <a:buFontTx/>
              <a:buNone/>
            </a:pPr>
            <a:r>
              <a:rPr lang="en-GB" sz="2400">
                <a:latin typeface="Arial" pitchFamily="34" charset="0"/>
                <a:cs typeface="Arial" pitchFamily="34" charset="0"/>
              </a:rPr>
              <a:t>It includes the infrastructure </a:t>
            </a:r>
          </a:p>
          <a:p>
            <a:pPr>
              <a:lnSpc>
                <a:spcPct val="80000"/>
              </a:lnSpc>
              <a:buFontTx/>
              <a:buNone/>
            </a:pPr>
            <a:r>
              <a:rPr lang="en-GB" sz="2400">
                <a:latin typeface="Arial" pitchFamily="34" charset="0"/>
                <a:cs typeface="Arial" pitchFamily="34" charset="0"/>
              </a:rPr>
              <a:t>It includes, usually, most of the production component</a:t>
            </a:r>
          </a:p>
          <a:p>
            <a:pPr>
              <a:lnSpc>
                <a:spcPct val="80000"/>
              </a:lnSpc>
              <a:buFontTx/>
              <a:buNone/>
            </a:pPr>
            <a:r>
              <a:rPr lang="en-GB" sz="2400">
                <a:latin typeface="Arial" pitchFamily="34" charset="0"/>
                <a:cs typeface="Arial" pitchFamily="34" charset="0"/>
              </a:rPr>
              <a:t>of the organisation. </a:t>
            </a:r>
          </a:p>
          <a:p>
            <a:pPr>
              <a:lnSpc>
                <a:spcPct val="80000"/>
              </a:lnSpc>
              <a:buFontTx/>
              <a:buNone/>
            </a:pPr>
            <a:r>
              <a:rPr lang="en-GB" sz="2400">
                <a:latin typeface="Arial" pitchFamily="34" charset="0"/>
                <a:cs typeface="Arial" pitchFamily="34" charset="0"/>
              </a:rPr>
              <a:t>Most sales activities would come under the steady state</a:t>
            </a:r>
          </a:p>
          <a:p>
            <a:pPr>
              <a:lnSpc>
                <a:spcPct val="80000"/>
              </a:lnSpc>
              <a:buFontTx/>
              <a:buNone/>
            </a:pPr>
            <a:r>
              <a:rPr lang="en-GB" sz="2400">
                <a:latin typeface="Arial" pitchFamily="34" charset="0"/>
                <a:cs typeface="Arial" pitchFamily="34" charset="0"/>
              </a:rPr>
              <a:t>category, but not the marketing activity.</a:t>
            </a:r>
          </a:p>
          <a:p>
            <a:pPr>
              <a:lnSpc>
                <a:spcPct val="80000"/>
              </a:lnSpc>
            </a:pPr>
            <a:endParaRPr lang="en-GB" sz="2400"/>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3"/>
          <p:cNvSpPr>
            <a:spLocks noGrp="1" noChangeArrowheads="1"/>
          </p:cNvSpPr>
          <p:nvPr>
            <p:ph type="body" idx="1"/>
          </p:nvPr>
        </p:nvSpPr>
        <p:spPr>
          <a:xfrm>
            <a:off x="755650" y="981075"/>
            <a:ext cx="7772400" cy="4114800"/>
          </a:xfrm>
        </p:spPr>
        <p:txBody>
          <a:bodyPr/>
          <a:lstStyle/>
          <a:p>
            <a:pPr>
              <a:buFontTx/>
              <a:buNone/>
            </a:pPr>
            <a:r>
              <a:rPr lang="en-GB" b="1" i="1">
                <a:latin typeface="Arial" pitchFamily="34" charset="0"/>
              </a:rPr>
              <a:t>Innovation:</a:t>
            </a:r>
            <a:r>
              <a:rPr lang="en-GB">
                <a:latin typeface="Arial" pitchFamily="34" charset="0"/>
              </a:rPr>
              <a:t> </a:t>
            </a:r>
            <a:r>
              <a:rPr lang="en-GB" sz="2800">
                <a:latin typeface="Arial" pitchFamily="34" charset="0"/>
              </a:rPr>
              <a:t>includes all activities directed to changing the things that the organisation does or the way it does it. R and D of course, but also parts of marketing, the development side of production, corporate planning, organisation and methods departments, perhaps parts of the finance department.</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5" name="Rectangle 3"/>
          <p:cNvSpPr>
            <a:spLocks noGrp="1" noChangeArrowheads="1"/>
          </p:cNvSpPr>
          <p:nvPr>
            <p:ph type="body" idx="1"/>
          </p:nvPr>
        </p:nvSpPr>
        <p:spPr>
          <a:xfrm>
            <a:off x="684213" y="981075"/>
            <a:ext cx="7772400" cy="4114800"/>
          </a:xfrm>
        </p:spPr>
        <p:txBody>
          <a:bodyPr/>
          <a:lstStyle/>
          <a:p>
            <a:pPr>
              <a:buFontTx/>
              <a:buNone/>
            </a:pPr>
            <a:r>
              <a:rPr lang="en-GB" b="1" i="1">
                <a:latin typeface="Arial" pitchFamily="34" charset="0"/>
              </a:rPr>
              <a:t>Crisis</a:t>
            </a:r>
            <a:r>
              <a:rPr lang="en-GB" b="1">
                <a:latin typeface="Arial" pitchFamily="34" charset="0"/>
              </a:rPr>
              <a:t>.</a:t>
            </a:r>
            <a:r>
              <a:rPr lang="en-GB">
                <a:latin typeface="Arial" pitchFamily="34" charset="0"/>
              </a:rPr>
              <a:t> </a:t>
            </a:r>
            <a:r>
              <a:rPr lang="en-GB" sz="2800">
                <a:latin typeface="Arial" pitchFamily="34" charset="0"/>
              </a:rPr>
              <a:t>All organisations have to deal with the unexpected. No one part of the organisation will have a monopoly of crises or breakdowns, although the part of the organisation that interfaces with the environment is more likely to have to cope with the unexpected. Marketing, parts of production, middle management are the sectors most exposed</a:t>
            </a:r>
            <a:r>
              <a:rPr lang="en-GB">
                <a:latin typeface="Arial" pitchFamily="34" charset="0"/>
              </a:rPr>
              <a:t>.</a:t>
            </a: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3"/>
          <p:cNvSpPr>
            <a:spLocks noGrp="1" noChangeArrowheads="1"/>
          </p:cNvSpPr>
          <p:nvPr>
            <p:ph type="body" idx="1"/>
          </p:nvPr>
        </p:nvSpPr>
        <p:spPr>
          <a:xfrm>
            <a:off x="684213" y="692150"/>
            <a:ext cx="7772400" cy="5257800"/>
          </a:xfrm>
        </p:spPr>
        <p:txBody>
          <a:bodyPr/>
          <a:lstStyle/>
          <a:p>
            <a:pPr>
              <a:lnSpc>
                <a:spcPct val="80000"/>
              </a:lnSpc>
              <a:buFontTx/>
              <a:buNone/>
            </a:pPr>
            <a:r>
              <a:rPr lang="en-GB" sz="2800" b="1" i="1">
                <a:latin typeface="Arial" pitchFamily="34" charset="0"/>
              </a:rPr>
              <a:t>Policy.</a:t>
            </a:r>
            <a:r>
              <a:rPr lang="en-GB" sz="2400">
                <a:latin typeface="Arial" pitchFamily="34" charset="0"/>
              </a:rPr>
              <a:t> The overall guidance and direction of activities must not be neglected. The setting of priorities, the establishment of standards, the direction and allocation of resources, the initiation of action, these are activities which form a category of their own, although there is some degree of overlap with the other sets.</a:t>
            </a:r>
          </a:p>
          <a:p>
            <a:pPr>
              <a:lnSpc>
                <a:spcPct val="80000"/>
              </a:lnSpc>
              <a:buFontTx/>
              <a:buNone/>
            </a:pPr>
            <a:r>
              <a:rPr lang="en-GB" sz="2400">
                <a:latin typeface="Arial" pitchFamily="34" charset="0"/>
              </a:rPr>
              <a:t>	Some parts of the formal structure of the company will fall neatly into one of these categories, e.g. R and D or office services. Others, such as marketing, may have a mixture of categories. Usually each department will find the bulk of its activities in one or other set. That bulk will tend to determine the main focus and culture that is appropriate to it, as shown in the diagram below.</a:t>
            </a: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sz="4000">
                <a:latin typeface="Arial" pitchFamily="34" charset="0"/>
              </a:rPr>
              <a:t>Organisational Configuration Framework (Mintzberg)</a:t>
            </a:r>
          </a:p>
        </p:txBody>
      </p:sp>
      <p:sp>
        <p:nvSpPr>
          <p:cNvPr id="91139" name="Rectangle 3"/>
          <p:cNvSpPr>
            <a:spLocks noGrp="1" noChangeArrowheads="1"/>
          </p:cNvSpPr>
          <p:nvPr>
            <p:ph type="body" idx="1"/>
          </p:nvPr>
        </p:nvSpPr>
        <p:spPr/>
        <p:txBody>
          <a:bodyPr/>
          <a:lstStyle/>
          <a:p>
            <a:r>
              <a:rPr lang="en-GB">
                <a:latin typeface="Arial" pitchFamily="34" charset="0"/>
              </a:rPr>
              <a:t>Entrepreneurial organisation</a:t>
            </a:r>
          </a:p>
          <a:p>
            <a:r>
              <a:rPr lang="en-GB">
                <a:latin typeface="Arial" pitchFamily="34" charset="0"/>
              </a:rPr>
              <a:t>Machine organisation</a:t>
            </a:r>
          </a:p>
          <a:p>
            <a:r>
              <a:rPr lang="en-GB">
                <a:latin typeface="Arial" pitchFamily="34" charset="0"/>
              </a:rPr>
              <a:t>Professional organisation</a:t>
            </a:r>
          </a:p>
          <a:p>
            <a:r>
              <a:rPr lang="en-GB">
                <a:latin typeface="Arial" pitchFamily="34" charset="0"/>
              </a:rPr>
              <a:t>Diversified organisation</a:t>
            </a:r>
          </a:p>
          <a:p>
            <a:r>
              <a:rPr lang="en-GB">
                <a:latin typeface="Arial" pitchFamily="34" charset="0"/>
              </a:rPr>
              <a:t>Innovative organisation</a:t>
            </a:r>
          </a:p>
          <a:p>
            <a:r>
              <a:rPr lang="en-GB">
                <a:latin typeface="Arial" pitchFamily="34" charset="0"/>
              </a:rPr>
              <a:t>Missionary organisation</a:t>
            </a:r>
          </a:p>
          <a:p>
            <a:r>
              <a:rPr lang="en-GB">
                <a:latin typeface="Arial" pitchFamily="34" charset="0"/>
              </a:rPr>
              <a:t>Political organisation</a:t>
            </a:r>
          </a:p>
          <a:p>
            <a:endParaRPr lang="en-GB">
              <a:latin typeface="Arial" pitchFamily="34" charset="0"/>
            </a:endParaRP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r>
              <a:rPr lang="en-GB">
                <a:latin typeface="Arial" pitchFamily="34" charset="0"/>
              </a:rPr>
              <a:t>Six Basic Parts</a:t>
            </a:r>
          </a:p>
        </p:txBody>
      </p:sp>
      <p:sp>
        <p:nvSpPr>
          <p:cNvPr id="92163" name="Rectangle 3"/>
          <p:cNvSpPr>
            <a:spLocks noGrp="1" noChangeArrowheads="1"/>
          </p:cNvSpPr>
          <p:nvPr>
            <p:ph type="body" idx="1"/>
          </p:nvPr>
        </p:nvSpPr>
        <p:spPr>
          <a:xfrm>
            <a:off x="684213" y="1773238"/>
            <a:ext cx="7772400" cy="4114800"/>
          </a:xfrm>
        </p:spPr>
        <p:txBody>
          <a:bodyPr/>
          <a:lstStyle/>
          <a:p>
            <a:pPr>
              <a:lnSpc>
                <a:spcPct val="80000"/>
              </a:lnSpc>
            </a:pPr>
            <a:r>
              <a:rPr lang="en-GB" sz="2800">
                <a:latin typeface="Arial" pitchFamily="34" charset="0"/>
              </a:rPr>
              <a:t>Strategic apex (top management)</a:t>
            </a:r>
          </a:p>
          <a:p>
            <a:pPr>
              <a:lnSpc>
                <a:spcPct val="80000"/>
              </a:lnSpc>
            </a:pPr>
            <a:r>
              <a:rPr lang="en-GB" sz="2800">
                <a:latin typeface="Arial" pitchFamily="34" charset="0"/>
              </a:rPr>
              <a:t>Middle line (middle management)</a:t>
            </a:r>
          </a:p>
          <a:p>
            <a:pPr>
              <a:lnSpc>
                <a:spcPct val="80000"/>
              </a:lnSpc>
            </a:pPr>
            <a:r>
              <a:rPr lang="en-GB" sz="2800">
                <a:latin typeface="Arial" pitchFamily="34" charset="0"/>
              </a:rPr>
              <a:t>Operating core (operations, operational processes)</a:t>
            </a:r>
          </a:p>
          <a:p>
            <a:pPr>
              <a:lnSpc>
                <a:spcPct val="80000"/>
              </a:lnSpc>
            </a:pPr>
            <a:r>
              <a:rPr lang="en-GB" sz="2800">
                <a:latin typeface="Arial" pitchFamily="34" charset="0"/>
              </a:rPr>
              <a:t>Techno structure (analysts that design systems, processes etc.)</a:t>
            </a:r>
          </a:p>
          <a:p>
            <a:pPr>
              <a:lnSpc>
                <a:spcPct val="80000"/>
              </a:lnSpc>
            </a:pPr>
            <a:r>
              <a:rPr lang="en-GB" sz="2800">
                <a:latin typeface="Arial" pitchFamily="34" charset="0"/>
              </a:rPr>
              <a:t>Support staff (support staff outside the operational workflow)</a:t>
            </a:r>
          </a:p>
          <a:p>
            <a:pPr>
              <a:lnSpc>
                <a:spcPct val="80000"/>
              </a:lnSpc>
            </a:pPr>
            <a:r>
              <a:rPr lang="en-GB" sz="2800">
                <a:latin typeface="Arial" pitchFamily="34" charset="0"/>
              </a:rPr>
              <a:t>Ideology (halo or beliefs and traditions; norms, values, culture)</a:t>
            </a: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60" name="Picture 4"/>
          <p:cNvPicPr>
            <a:picLocks noGrp="1" noChangeAspect="1" noChangeArrowheads="1"/>
          </p:cNvPicPr>
          <p:nvPr>
            <p:ph type="body" idx="1"/>
          </p:nvPr>
        </p:nvPicPr>
        <p:blipFill>
          <a:blip r:embed="rId2" cstate="print"/>
          <a:srcRect/>
          <a:stretch>
            <a:fillRect/>
          </a:stretch>
        </p:blipFill>
        <p:spPr>
          <a:xfrm>
            <a:off x="1835150" y="908050"/>
            <a:ext cx="5111750" cy="5256213"/>
          </a:xfrm>
          <a:noFill/>
          <a:ln/>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r>
              <a:rPr lang="en-GB" sz="4000">
                <a:latin typeface="Arial" pitchFamily="34" charset="0"/>
              </a:rPr>
              <a:t>Valid Coordinating Mechanisms</a:t>
            </a:r>
          </a:p>
        </p:txBody>
      </p:sp>
      <p:sp>
        <p:nvSpPr>
          <p:cNvPr id="93187" name="Rectangle 3"/>
          <p:cNvSpPr>
            <a:spLocks noGrp="1" noChangeArrowheads="1"/>
          </p:cNvSpPr>
          <p:nvPr>
            <p:ph type="body" idx="1"/>
          </p:nvPr>
        </p:nvSpPr>
        <p:spPr>
          <a:xfrm>
            <a:off x="144463" y="1773238"/>
            <a:ext cx="8748712" cy="4608512"/>
          </a:xfrm>
        </p:spPr>
        <p:txBody>
          <a:bodyPr/>
          <a:lstStyle/>
          <a:p>
            <a:pPr>
              <a:lnSpc>
                <a:spcPct val="90000"/>
              </a:lnSpc>
            </a:pPr>
            <a:r>
              <a:rPr lang="en-GB" sz="2400">
                <a:latin typeface="Arial" pitchFamily="34" charset="0"/>
              </a:rPr>
              <a:t>Direct supervision (typical for entrepreneurial organisations)</a:t>
            </a:r>
          </a:p>
          <a:p>
            <a:pPr>
              <a:lnSpc>
                <a:spcPct val="90000"/>
              </a:lnSpc>
            </a:pPr>
            <a:r>
              <a:rPr lang="en-GB" sz="2400">
                <a:latin typeface="Arial" pitchFamily="34" charset="0"/>
              </a:rPr>
              <a:t>Standardisation of work (typical for machine organisations)</a:t>
            </a:r>
          </a:p>
          <a:p>
            <a:pPr>
              <a:lnSpc>
                <a:spcPct val="90000"/>
              </a:lnSpc>
            </a:pPr>
            <a:r>
              <a:rPr lang="en-GB" sz="2400">
                <a:latin typeface="Arial" pitchFamily="34" charset="0"/>
              </a:rPr>
              <a:t>Standardisation of skills (typical for professional organisations)</a:t>
            </a:r>
          </a:p>
          <a:p>
            <a:pPr>
              <a:lnSpc>
                <a:spcPct val="90000"/>
              </a:lnSpc>
            </a:pPr>
            <a:r>
              <a:rPr lang="en-GB" sz="2400">
                <a:latin typeface="Arial" pitchFamily="34" charset="0"/>
              </a:rPr>
              <a:t>Standardisation of outputs (typical of diversified organisations)</a:t>
            </a:r>
          </a:p>
          <a:p>
            <a:pPr>
              <a:lnSpc>
                <a:spcPct val="90000"/>
              </a:lnSpc>
            </a:pPr>
            <a:r>
              <a:rPr lang="en-GB" sz="2400">
                <a:latin typeface="Arial" pitchFamily="34" charset="0"/>
              </a:rPr>
              <a:t>Mutual adjustments (typical for innovative organisations)</a:t>
            </a:r>
          </a:p>
          <a:p>
            <a:pPr>
              <a:lnSpc>
                <a:spcPct val="90000"/>
              </a:lnSpc>
            </a:pPr>
            <a:r>
              <a:rPr lang="en-GB" sz="2400">
                <a:latin typeface="Arial" pitchFamily="34" charset="0"/>
              </a:rPr>
              <a:t>Standardisation of norms (typical of missionary organisations)</a:t>
            </a: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9" name="Rectangle 3"/>
          <p:cNvSpPr>
            <a:spLocks noGrp="1" noChangeArrowheads="1"/>
          </p:cNvSpPr>
          <p:nvPr>
            <p:ph type="body" idx="1"/>
          </p:nvPr>
        </p:nvSpPr>
        <p:spPr>
          <a:xfrm>
            <a:off x="457200" y="685800"/>
            <a:ext cx="8077200" cy="4114800"/>
          </a:xfrm>
        </p:spPr>
        <p:txBody>
          <a:bodyPr/>
          <a:lstStyle/>
          <a:p>
            <a:pPr>
              <a:buFontTx/>
              <a:buNone/>
            </a:pPr>
            <a:r>
              <a:rPr lang="en-GB">
                <a:latin typeface="Arial" pitchFamily="34" charset="0"/>
                <a:ea typeface="Arial Unicode MS" pitchFamily="34" charset="-128"/>
                <a:cs typeface="Arial Unicode MS" pitchFamily="34" charset="-128"/>
              </a:rPr>
              <a:t>Drucker</a:t>
            </a:r>
            <a:r>
              <a:rPr lang="en-GB" sz="2800">
                <a:latin typeface="Arial" pitchFamily="34" charset="0"/>
                <a:ea typeface="Arial Unicode MS" pitchFamily="34" charset="-128"/>
                <a:cs typeface="Arial Unicode MS" pitchFamily="34" charset="-128"/>
              </a:rPr>
              <a:t> discusses entrepreneurial</a:t>
            </a:r>
          </a:p>
          <a:p>
            <a:pPr>
              <a:buFontTx/>
              <a:buNone/>
            </a:pPr>
            <a:r>
              <a:rPr lang="en-GB" sz="2800">
                <a:latin typeface="Arial" pitchFamily="34" charset="0"/>
                <a:ea typeface="Arial Unicode MS" pitchFamily="34" charset="-128"/>
                <a:cs typeface="Arial Unicode MS" pitchFamily="34" charset="-128"/>
              </a:rPr>
              <a:t>management, claiming three keys to</a:t>
            </a:r>
          </a:p>
          <a:p>
            <a:pPr>
              <a:buFontTx/>
              <a:buNone/>
            </a:pPr>
            <a:r>
              <a:rPr lang="en-GB" sz="2800">
                <a:latin typeface="Arial" pitchFamily="34" charset="0"/>
                <a:ea typeface="Arial Unicode MS" pitchFamily="34" charset="-128"/>
                <a:cs typeface="Arial Unicode MS" pitchFamily="34" charset="-128"/>
              </a:rPr>
              <a:t>building a successful new organization are</a:t>
            </a:r>
          </a:p>
          <a:p>
            <a:pPr>
              <a:buFontTx/>
              <a:buNone/>
            </a:pPr>
            <a:endParaRPr lang="en-GB" sz="2800">
              <a:latin typeface="Arial" pitchFamily="34" charset="0"/>
              <a:ea typeface="Arial Unicode MS" pitchFamily="34" charset="-128"/>
              <a:cs typeface="Arial Unicode MS" pitchFamily="34" charset="-128"/>
            </a:endParaRPr>
          </a:p>
          <a:p>
            <a:r>
              <a:rPr lang="en-GB" sz="2800">
                <a:latin typeface="Arial" pitchFamily="34" charset="0"/>
              </a:rPr>
              <a:t>having a market focus </a:t>
            </a:r>
          </a:p>
          <a:p>
            <a:r>
              <a:rPr lang="en-GB" sz="2800">
                <a:latin typeface="Arial" pitchFamily="34" charset="0"/>
              </a:rPr>
              <a:t>financial foresight, i.e., cash flow budgeting and planning for capital needs </a:t>
            </a:r>
          </a:p>
          <a:p>
            <a:r>
              <a:rPr lang="en-GB" sz="2800">
                <a:latin typeface="Arial" pitchFamily="34" charset="0"/>
              </a:rPr>
              <a:t>assembling a top management team </a:t>
            </a:r>
          </a:p>
          <a:p>
            <a:endParaRPr lang="en-GB" sz="2800">
              <a:latin typeface="Arial" pitchFamily="34" charset="0"/>
            </a:endParaRP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685800" y="228600"/>
            <a:ext cx="7772400" cy="1143000"/>
          </a:xfrm>
        </p:spPr>
        <p:txBody>
          <a:bodyPr/>
          <a:lstStyle/>
          <a:p>
            <a:r>
              <a:rPr lang="en-GB" sz="4000">
                <a:effectLst>
                  <a:outerShdw blurRad="38100" dist="38100" dir="2700000" algn="tl">
                    <a:srgbClr val="C0C0C0"/>
                  </a:outerShdw>
                </a:effectLst>
                <a:latin typeface="Tahoma" pitchFamily="34" charset="0"/>
              </a:rPr>
              <a:t>McDonalds Approach</a:t>
            </a:r>
          </a:p>
        </p:txBody>
      </p:sp>
      <p:sp>
        <p:nvSpPr>
          <p:cNvPr id="138243" name="Rectangle 3"/>
          <p:cNvSpPr>
            <a:spLocks noGrp="1" noChangeArrowheads="1"/>
          </p:cNvSpPr>
          <p:nvPr>
            <p:ph type="body" idx="1"/>
          </p:nvPr>
        </p:nvSpPr>
        <p:spPr>
          <a:xfrm>
            <a:off x="685800" y="1295400"/>
            <a:ext cx="7772400" cy="4114800"/>
          </a:xfrm>
        </p:spPr>
        <p:txBody>
          <a:bodyPr/>
          <a:lstStyle/>
          <a:p>
            <a:pPr>
              <a:buFontTx/>
              <a:buNone/>
            </a:pPr>
            <a:r>
              <a:rPr lang="en-GB" sz="2400">
                <a:latin typeface="Arial" pitchFamily="34" charset="0"/>
              </a:rPr>
              <a:t>Ray Kroc the founder and chairman of McDonalds</a:t>
            </a:r>
          </a:p>
          <a:p>
            <a:pPr>
              <a:buFontTx/>
              <a:buNone/>
            </a:pPr>
            <a:r>
              <a:rPr lang="en-GB" sz="2400">
                <a:latin typeface="Arial" pitchFamily="34" charset="0"/>
              </a:rPr>
              <a:t>applies his own approach to the organisational culture</a:t>
            </a:r>
          </a:p>
          <a:p>
            <a:pPr>
              <a:buFontTx/>
              <a:buNone/>
            </a:pPr>
            <a:r>
              <a:rPr lang="en-GB" sz="2400">
                <a:latin typeface="Arial" pitchFamily="34" charset="0"/>
              </a:rPr>
              <a:t>of McDonalds</a:t>
            </a:r>
          </a:p>
          <a:p>
            <a:pPr algn="ctr">
              <a:buFontTx/>
              <a:buNone/>
            </a:pPr>
            <a:r>
              <a:rPr lang="en-GB" sz="2400" i="1">
                <a:latin typeface="Arial" pitchFamily="34" charset="0"/>
              </a:rPr>
              <a:t>The three Leg stole approach</a:t>
            </a:r>
          </a:p>
          <a:p>
            <a:pPr algn="ctr">
              <a:buFontTx/>
              <a:buNone/>
            </a:pPr>
            <a:endParaRPr lang="en-GB" sz="2400" i="1">
              <a:latin typeface="Arial" pitchFamily="34" charset="0"/>
            </a:endParaRPr>
          </a:p>
        </p:txBody>
      </p:sp>
      <p:sp>
        <p:nvSpPr>
          <p:cNvPr id="138244" name="Oval 4"/>
          <p:cNvSpPr>
            <a:spLocks noChangeArrowheads="1"/>
          </p:cNvSpPr>
          <p:nvPr/>
        </p:nvSpPr>
        <p:spPr bwMode="auto">
          <a:xfrm>
            <a:off x="3124200" y="3124200"/>
            <a:ext cx="2971800" cy="457200"/>
          </a:xfrm>
          <a:prstGeom prst="ellipse">
            <a:avLst/>
          </a:prstGeom>
          <a:solidFill>
            <a:schemeClr val="accent1"/>
          </a:solidFill>
          <a:ln w="9525">
            <a:noFill/>
            <a:round/>
            <a:headEnd/>
            <a:tailEnd/>
          </a:ln>
          <a:effectLst/>
        </p:spPr>
        <p:txBody>
          <a:bodyPr wrap="none" anchor="ctr"/>
          <a:lstStyle/>
          <a:p>
            <a:endParaRPr lang="en-GB"/>
          </a:p>
        </p:txBody>
      </p:sp>
      <p:sp>
        <p:nvSpPr>
          <p:cNvPr id="138245" name="Rectangle 5"/>
          <p:cNvSpPr>
            <a:spLocks noChangeArrowheads="1"/>
          </p:cNvSpPr>
          <p:nvPr/>
        </p:nvSpPr>
        <p:spPr bwMode="auto">
          <a:xfrm>
            <a:off x="3124200" y="3352800"/>
            <a:ext cx="228600" cy="1066800"/>
          </a:xfrm>
          <a:prstGeom prst="rect">
            <a:avLst/>
          </a:prstGeom>
          <a:solidFill>
            <a:schemeClr val="accent1"/>
          </a:solidFill>
          <a:ln w="9525">
            <a:noFill/>
            <a:miter lim="800000"/>
            <a:headEnd/>
            <a:tailEnd/>
          </a:ln>
          <a:effectLst/>
        </p:spPr>
        <p:txBody>
          <a:bodyPr wrap="none" anchor="ctr"/>
          <a:lstStyle/>
          <a:p>
            <a:endParaRPr lang="en-GB"/>
          </a:p>
        </p:txBody>
      </p:sp>
      <p:sp>
        <p:nvSpPr>
          <p:cNvPr id="138246" name="Rectangle 6"/>
          <p:cNvSpPr>
            <a:spLocks noChangeArrowheads="1"/>
          </p:cNvSpPr>
          <p:nvPr/>
        </p:nvSpPr>
        <p:spPr bwMode="auto">
          <a:xfrm>
            <a:off x="4495800" y="3505200"/>
            <a:ext cx="228600" cy="1066800"/>
          </a:xfrm>
          <a:prstGeom prst="rect">
            <a:avLst/>
          </a:prstGeom>
          <a:solidFill>
            <a:schemeClr val="accent1"/>
          </a:solidFill>
          <a:ln w="9525">
            <a:noFill/>
            <a:miter lim="800000"/>
            <a:headEnd/>
            <a:tailEnd/>
          </a:ln>
          <a:effectLst/>
        </p:spPr>
        <p:txBody>
          <a:bodyPr wrap="none" anchor="ctr"/>
          <a:lstStyle/>
          <a:p>
            <a:endParaRPr lang="en-GB"/>
          </a:p>
        </p:txBody>
      </p:sp>
      <p:sp>
        <p:nvSpPr>
          <p:cNvPr id="138247" name="Rectangle 7"/>
          <p:cNvSpPr>
            <a:spLocks noChangeArrowheads="1"/>
          </p:cNvSpPr>
          <p:nvPr/>
        </p:nvSpPr>
        <p:spPr bwMode="auto">
          <a:xfrm>
            <a:off x="5867400" y="3352800"/>
            <a:ext cx="228600" cy="1066800"/>
          </a:xfrm>
          <a:prstGeom prst="rect">
            <a:avLst/>
          </a:prstGeom>
          <a:solidFill>
            <a:schemeClr val="accent1"/>
          </a:solidFill>
          <a:ln w="9525">
            <a:noFill/>
            <a:miter lim="800000"/>
            <a:headEnd/>
            <a:tailEnd/>
          </a:ln>
          <a:effectLst/>
        </p:spPr>
        <p:txBody>
          <a:bodyPr wrap="none" anchor="ctr"/>
          <a:lstStyle/>
          <a:p>
            <a:endParaRPr lang="en-GB"/>
          </a:p>
        </p:txBody>
      </p:sp>
      <p:sp>
        <p:nvSpPr>
          <p:cNvPr id="138248" name="Text Box 8"/>
          <p:cNvSpPr txBox="1">
            <a:spLocks noChangeArrowheads="1"/>
          </p:cNvSpPr>
          <p:nvPr/>
        </p:nvSpPr>
        <p:spPr bwMode="auto">
          <a:xfrm>
            <a:off x="2438400" y="4343400"/>
            <a:ext cx="1676400" cy="336550"/>
          </a:xfrm>
          <a:prstGeom prst="rect">
            <a:avLst/>
          </a:prstGeom>
          <a:noFill/>
          <a:ln w="9525">
            <a:noFill/>
            <a:miter lim="800000"/>
            <a:headEnd/>
            <a:tailEnd/>
          </a:ln>
          <a:effectLst/>
        </p:spPr>
        <p:txBody>
          <a:bodyPr>
            <a:spAutoFit/>
          </a:bodyPr>
          <a:lstStyle/>
          <a:p>
            <a:pPr algn="ctr">
              <a:spcBef>
                <a:spcPct val="50000"/>
              </a:spcBef>
            </a:pPr>
            <a:r>
              <a:rPr lang="en-GB" sz="1600" u="none">
                <a:latin typeface="Arial" pitchFamily="34" charset="0"/>
              </a:rPr>
              <a:t>Suppliers</a:t>
            </a:r>
          </a:p>
        </p:txBody>
      </p:sp>
      <p:sp>
        <p:nvSpPr>
          <p:cNvPr id="138249" name="Text Box 9"/>
          <p:cNvSpPr txBox="1">
            <a:spLocks noChangeArrowheads="1"/>
          </p:cNvSpPr>
          <p:nvPr/>
        </p:nvSpPr>
        <p:spPr bwMode="auto">
          <a:xfrm>
            <a:off x="3810000" y="4540250"/>
            <a:ext cx="1676400" cy="336550"/>
          </a:xfrm>
          <a:prstGeom prst="rect">
            <a:avLst/>
          </a:prstGeom>
          <a:noFill/>
          <a:ln w="9525">
            <a:noFill/>
            <a:miter lim="800000"/>
            <a:headEnd/>
            <a:tailEnd/>
          </a:ln>
          <a:effectLst/>
        </p:spPr>
        <p:txBody>
          <a:bodyPr>
            <a:spAutoFit/>
          </a:bodyPr>
          <a:lstStyle/>
          <a:p>
            <a:pPr algn="ctr">
              <a:spcBef>
                <a:spcPct val="50000"/>
              </a:spcBef>
            </a:pPr>
            <a:r>
              <a:rPr lang="en-GB" sz="1600" u="none">
                <a:latin typeface="Arial" pitchFamily="34" charset="0"/>
              </a:rPr>
              <a:t>Customers</a:t>
            </a:r>
          </a:p>
        </p:txBody>
      </p:sp>
      <p:sp>
        <p:nvSpPr>
          <p:cNvPr id="138250" name="Text Box 10"/>
          <p:cNvSpPr txBox="1">
            <a:spLocks noChangeArrowheads="1"/>
          </p:cNvSpPr>
          <p:nvPr/>
        </p:nvSpPr>
        <p:spPr bwMode="auto">
          <a:xfrm>
            <a:off x="5181600" y="4343400"/>
            <a:ext cx="1676400" cy="336550"/>
          </a:xfrm>
          <a:prstGeom prst="rect">
            <a:avLst/>
          </a:prstGeom>
          <a:noFill/>
          <a:ln w="9525">
            <a:noFill/>
            <a:miter lim="800000"/>
            <a:headEnd/>
            <a:tailEnd/>
          </a:ln>
          <a:effectLst/>
        </p:spPr>
        <p:txBody>
          <a:bodyPr>
            <a:spAutoFit/>
          </a:bodyPr>
          <a:lstStyle/>
          <a:p>
            <a:pPr algn="ctr">
              <a:spcBef>
                <a:spcPct val="50000"/>
              </a:spcBef>
            </a:pPr>
            <a:r>
              <a:rPr lang="en-GB" sz="1600" u="none">
                <a:latin typeface="Arial" pitchFamily="34" charset="0"/>
              </a:rPr>
              <a:t>Employees</a:t>
            </a:r>
          </a:p>
        </p:txBody>
      </p:sp>
      <p:sp>
        <p:nvSpPr>
          <p:cNvPr id="138251" name="Text Box 11"/>
          <p:cNvSpPr txBox="1">
            <a:spLocks noChangeArrowheads="1"/>
          </p:cNvSpPr>
          <p:nvPr/>
        </p:nvSpPr>
        <p:spPr bwMode="auto">
          <a:xfrm>
            <a:off x="1600200" y="5273675"/>
            <a:ext cx="6172200" cy="822325"/>
          </a:xfrm>
          <a:prstGeom prst="rect">
            <a:avLst/>
          </a:prstGeom>
          <a:noFill/>
          <a:ln w="9525">
            <a:noFill/>
            <a:miter lim="800000"/>
            <a:headEnd/>
            <a:tailEnd/>
          </a:ln>
          <a:effectLst/>
        </p:spPr>
        <p:txBody>
          <a:bodyPr>
            <a:spAutoFit/>
          </a:bodyPr>
          <a:lstStyle/>
          <a:p>
            <a:pPr algn="ctr">
              <a:spcBef>
                <a:spcPct val="50000"/>
              </a:spcBef>
            </a:pPr>
            <a:r>
              <a:rPr lang="en-GB" u="none">
                <a:latin typeface="Arial" pitchFamily="34" charset="0"/>
              </a:rPr>
              <a:t>Each section playing a vital role in the success of McDonalds</a:t>
            </a: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1026"/>
          <p:cNvSpPr>
            <a:spLocks noGrp="1" noChangeArrowheads="1"/>
          </p:cNvSpPr>
          <p:nvPr>
            <p:ph type="title"/>
          </p:nvPr>
        </p:nvSpPr>
        <p:spPr/>
        <p:txBody>
          <a:bodyPr/>
          <a:lstStyle/>
          <a:p>
            <a:r>
              <a:rPr lang="en-GB" sz="4000">
                <a:effectLst>
                  <a:outerShdw blurRad="38100" dist="38100" dir="2700000" algn="tl">
                    <a:srgbClr val="C0C0C0"/>
                  </a:outerShdw>
                </a:effectLst>
                <a:latin typeface="Tahoma" pitchFamily="34" charset="0"/>
              </a:rPr>
              <a:t>Amazon Approach </a:t>
            </a:r>
          </a:p>
        </p:txBody>
      </p:sp>
      <p:sp>
        <p:nvSpPr>
          <p:cNvPr id="139267" name="Rectangle 1027"/>
          <p:cNvSpPr>
            <a:spLocks noGrp="1" noChangeArrowheads="1"/>
          </p:cNvSpPr>
          <p:nvPr>
            <p:ph type="body" idx="1"/>
          </p:nvPr>
        </p:nvSpPr>
        <p:spPr/>
        <p:txBody>
          <a:bodyPr/>
          <a:lstStyle/>
          <a:p>
            <a:r>
              <a:rPr lang="en-GB" sz="2800">
                <a:latin typeface="Arial" pitchFamily="34" charset="0"/>
              </a:rPr>
              <a:t>Founded in 1995 by Jeff Bezos. Their first recorded profit was in 2003.</a:t>
            </a:r>
          </a:p>
          <a:p>
            <a:r>
              <a:rPr lang="en-GB" sz="2800">
                <a:latin typeface="Arial" pitchFamily="34" charset="0"/>
              </a:rPr>
              <a:t>Bezos quoted in his 1997 shareholders accounts that they were in the investment for the long term.    </a:t>
            </a:r>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p:txBody>
          <a:bodyPr/>
          <a:lstStyle/>
          <a:p>
            <a:endParaRPr lang="en-US"/>
          </a:p>
        </p:txBody>
      </p:sp>
      <p:sp>
        <p:nvSpPr>
          <p:cNvPr id="141315" name="Rectangle 3"/>
          <p:cNvSpPr>
            <a:spLocks noGrp="1" noChangeArrowheads="1"/>
          </p:cNvSpPr>
          <p:nvPr>
            <p:ph type="body" idx="1"/>
          </p:nvPr>
        </p:nvSpPr>
        <p:spPr/>
        <p:txBody>
          <a:bodyPr/>
          <a:lstStyle/>
          <a:p>
            <a:pPr>
              <a:buFontTx/>
              <a:buNone/>
            </a:pPr>
            <a:r>
              <a:rPr lang="en-GB">
                <a:solidFill>
                  <a:srgbClr val="000000"/>
                </a:solidFill>
                <a:latin typeface="Arial" pitchFamily="34" charset="0"/>
                <a:cs typeface="Arial" pitchFamily="34" charset="0"/>
              </a:rPr>
              <a:t>Amazon’s stated mission is to be a place</a:t>
            </a:r>
          </a:p>
          <a:p>
            <a:pPr>
              <a:buFontTx/>
              <a:buNone/>
            </a:pPr>
            <a:r>
              <a:rPr lang="en-GB">
                <a:solidFill>
                  <a:srgbClr val="000000"/>
                </a:solidFill>
                <a:latin typeface="Arial" pitchFamily="34" charset="0"/>
                <a:cs typeface="Arial" pitchFamily="34" charset="0"/>
              </a:rPr>
              <a:t>where “people can come to find and</a:t>
            </a:r>
          </a:p>
          <a:p>
            <a:pPr>
              <a:buFontTx/>
              <a:buNone/>
            </a:pPr>
            <a:r>
              <a:rPr lang="en-GB">
                <a:solidFill>
                  <a:srgbClr val="000000"/>
                </a:solidFill>
                <a:latin typeface="Arial" pitchFamily="34" charset="0"/>
                <a:cs typeface="Arial" pitchFamily="34" charset="0"/>
              </a:rPr>
              <a:t>discover anything they might want to buy</a:t>
            </a:r>
          </a:p>
          <a:p>
            <a:pPr>
              <a:buFontTx/>
              <a:buNone/>
            </a:pPr>
            <a:r>
              <a:rPr lang="en-GB">
                <a:solidFill>
                  <a:srgbClr val="000000"/>
                </a:solidFill>
                <a:latin typeface="Arial" pitchFamily="34" charset="0"/>
                <a:cs typeface="Arial" pitchFamily="34" charset="0"/>
              </a:rPr>
              <a:t>online.” </a:t>
            </a:r>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0292" name="Picture 4"/>
          <p:cNvPicPr>
            <a:picLocks noGrp="1" noChangeAspect="1" noChangeArrowheads="1"/>
          </p:cNvPicPr>
          <p:nvPr>
            <p:ph type="body" idx="1"/>
          </p:nvPr>
        </p:nvPicPr>
        <p:blipFill>
          <a:blip r:embed="rId2" cstate="print"/>
          <a:srcRect/>
          <a:stretch>
            <a:fillRect/>
          </a:stretch>
        </p:blipFill>
        <p:spPr>
          <a:xfrm>
            <a:off x="1752600" y="1066800"/>
            <a:ext cx="5033963" cy="4114800"/>
          </a:xfrm>
          <a:noFill/>
          <a:ln/>
        </p:spPr>
      </p:pic>
      <p:sp>
        <p:nvSpPr>
          <p:cNvPr id="140293" name="Rectangle 5"/>
          <p:cNvSpPr>
            <a:spLocks noChangeArrowheads="1"/>
          </p:cNvSpPr>
          <p:nvPr/>
        </p:nvSpPr>
        <p:spPr bwMode="auto">
          <a:xfrm>
            <a:off x="381000" y="5334000"/>
            <a:ext cx="8534400" cy="1006475"/>
          </a:xfrm>
          <a:prstGeom prst="rect">
            <a:avLst/>
          </a:prstGeom>
          <a:noFill/>
          <a:ln w="9525">
            <a:noFill/>
            <a:miter lim="800000"/>
            <a:headEnd/>
            <a:tailEnd/>
          </a:ln>
          <a:effectLst/>
        </p:spPr>
        <p:txBody>
          <a:bodyPr>
            <a:spAutoFit/>
          </a:bodyPr>
          <a:lstStyle/>
          <a:p>
            <a:r>
              <a:rPr lang="en-GB" sz="2000" u="none">
                <a:solidFill>
                  <a:srgbClr val="000000"/>
                </a:solidFill>
                <a:latin typeface="Arial" pitchFamily="34" charset="0"/>
                <a:cs typeface="Arial" pitchFamily="34" charset="0"/>
              </a:rPr>
              <a:t>Its key pillars of lowering </a:t>
            </a:r>
            <a:r>
              <a:rPr lang="en-GB" sz="2000" i="1" u="none">
                <a:solidFill>
                  <a:srgbClr val="000000"/>
                </a:solidFill>
                <a:latin typeface="Arial" pitchFamily="34" charset="0"/>
                <a:cs typeface="Arial" pitchFamily="34" charset="0"/>
              </a:rPr>
              <a:t>price</a:t>
            </a:r>
            <a:r>
              <a:rPr lang="en-GB" sz="2000" u="none">
                <a:solidFill>
                  <a:srgbClr val="000000"/>
                </a:solidFill>
                <a:latin typeface="Arial" pitchFamily="34" charset="0"/>
                <a:cs typeface="Arial" pitchFamily="34" charset="0"/>
              </a:rPr>
              <a:t>, offering </a:t>
            </a:r>
            <a:r>
              <a:rPr lang="en-GB" sz="2000" i="1" u="none">
                <a:solidFill>
                  <a:srgbClr val="000000"/>
                </a:solidFill>
                <a:latin typeface="Arial" pitchFamily="34" charset="0"/>
                <a:cs typeface="Arial" pitchFamily="34" charset="0"/>
              </a:rPr>
              <a:t>convenience</a:t>
            </a:r>
            <a:r>
              <a:rPr lang="en-GB" sz="2000" u="none">
                <a:solidFill>
                  <a:srgbClr val="000000"/>
                </a:solidFill>
                <a:latin typeface="Arial" pitchFamily="34" charset="0"/>
                <a:cs typeface="Arial" pitchFamily="34" charset="0"/>
              </a:rPr>
              <a:t>, expanding </a:t>
            </a:r>
            <a:r>
              <a:rPr lang="en-GB" sz="2000" i="1" u="none">
                <a:solidFill>
                  <a:srgbClr val="000000"/>
                </a:solidFill>
                <a:latin typeface="Arial" pitchFamily="34" charset="0"/>
                <a:cs typeface="Arial" pitchFamily="34" charset="0"/>
              </a:rPr>
              <a:t>selection</a:t>
            </a:r>
            <a:r>
              <a:rPr lang="en-GB" sz="2000" u="none">
                <a:solidFill>
                  <a:srgbClr val="000000"/>
                </a:solidFill>
                <a:latin typeface="Arial" pitchFamily="34" charset="0"/>
                <a:cs typeface="Arial" pitchFamily="34" charset="0"/>
              </a:rPr>
              <a:t>, and increasing </a:t>
            </a:r>
            <a:r>
              <a:rPr lang="en-GB" sz="2000" i="1" u="none">
                <a:solidFill>
                  <a:srgbClr val="000000"/>
                </a:solidFill>
                <a:latin typeface="Arial" pitchFamily="34" charset="0"/>
                <a:cs typeface="Arial" pitchFamily="34" charset="0"/>
              </a:rPr>
              <a:t>availability</a:t>
            </a:r>
            <a:r>
              <a:rPr lang="en-GB" sz="2000" u="none">
                <a:solidFill>
                  <a:srgbClr val="000000"/>
                </a:solidFill>
                <a:latin typeface="Arial" pitchFamily="34" charset="0"/>
                <a:cs typeface="Arial" pitchFamily="34" charset="0"/>
              </a:rPr>
              <a:t> are interrelated in what the company calls a </a:t>
            </a:r>
            <a:r>
              <a:rPr lang="en-GB" sz="2000" i="1" u="none">
                <a:solidFill>
                  <a:srgbClr val="000000"/>
                </a:solidFill>
                <a:latin typeface="Arial" pitchFamily="34" charset="0"/>
                <a:cs typeface="Arial" pitchFamily="34" charset="0"/>
              </a:rPr>
              <a:t>virtuous cycle,</a:t>
            </a:r>
            <a:r>
              <a:rPr lang="en-GB" sz="2000" u="none">
                <a:latin typeface="Arial" pitchFamily="34" charset="0"/>
              </a:rPr>
              <a:t> </a:t>
            </a:r>
          </a:p>
        </p:txBody>
      </p:sp>
      <p:sp>
        <p:nvSpPr>
          <p:cNvPr id="140295" name="Text Box 7"/>
          <p:cNvSpPr txBox="1">
            <a:spLocks noChangeArrowheads="1"/>
          </p:cNvSpPr>
          <p:nvPr/>
        </p:nvSpPr>
        <p:spPr bwMode="auto">
          <a:xfrm>
            <a:off x="838200" y="304800"/>
            <a:ext cx="4724400" cy="519113"/>
          </a:xfrm>
          <a:prstGeom prst="rect">
            <a:avLst/>
          </a:prstGeom>
          <a:noFill/>
          <a:ln w="9525">
            <a:noFill/>
            <a:miter lim="800000"/>
            <a:headEnd/>
            <a:tailEnd/>
          </a:ln>
          <a:effectLst/>
        </p:spPr>
        <p:txBody>
          <a:bodyPr>
            <a:spAutoFit/>
          </a:bodyPr>
          <a:lstStyle/>
          <a:p>
            <a:pPr>
              <a:spcBef>
                <a:spcPct val="50000"/>
              </a:spcBef>
            </a:pPr>
            <a:r>
              <a:rPr lang="en-GB" sz="2800" u="none">
                <a:effectLst>
                  <a:outerShdw blurRad="38100" dist="38100" dir="2700000" algn="tl">
                    <a:srgbClr val="C0C0C0"/>
                  </a:outerShdw>
                </a:effectLst>
                <a:latin typeface="Tahoma" pitchFamily="34" charset="0"/>
              </a:rPr>
              <a:t>Amazon – Virtuous Cycle</a:t>
            </a:r>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Rectangle 2"/>
          <p:cNvSpPr>
            <a:spLocks noGrp="1" noChangeArrowheads="1"/>
          </p:cNvSpPr>
          <p:nvPr>
            <p:ph type="title"/>
          </p:nvPr>
        </p:nvSpPr>
        <p:spPr/>
        <p:txBody>
          <a:bodyPr/>
          <a:lstStyle/>
          <a:p>
            <a:r>
              <a:rPr lang="en-GB" sz="4000">
                <a:latin typeface="Tahoma" pitchFamily="34" charset="0"/>
              </a:rPr>
              <a:t>Tesco’s Critical Success Factors</a:t>
            </a:r>
          </a:p>
        </p:txBody>
      </p:sp>
      <p:pic>
        <p:nvPicPr>
          <p:cNvPr id="152579" name="Picture 3"/>
          <p:cNvPicPr>
            <a:picLocks noGrp="1" noChangeAspect="1" noChangeArrowheads="1"/>
          </p:cNvPicPr>
          <p:nvPr>
            <p:ph type="body" idx="1"/>
          </p:nvPr>
        </p:nvPicPr>
        <p:blipFill>
          <a:blip r:embed="rId2" cstate="print"/>
          <a:srcRect/>
          <a:stretch>
            <a:fillRect/>
          </a:stretch>
        </p:blipFill>
        <p:spPr/>
      </p:pic>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685800" y="228600"/>
            <a:ext cx="7772400" cy="1143000"/>
          </a:xfrm>
        </p:spPr>
        <p:txBody>
          <a:bodyPr/>
          <a:lstStyle/>
          <a:p>
            <a:r>
              <a:rPr lang="en-GB" sz="4000">
                <a:latin typeface="Tahoma" pitchFamily="34" charset="0"/>
              </a:rPr>
              <a:t>Tesco’s &amp; Training</a:t>
            </a:r>
          </a:p>
        </p:txBody>
      </p:sp>
      <p:pic>
        <p:nvPicPr>
          <p:cNvPr id="153604" name="Picture 4"/>
          <p:cNvPicPr>
            <a:picLocks noGrp="1" noChangeAspect="1" noChangeArrowheads="1"/>
          </p:cNvPicPr>
          <p:nvPr>
            <p:ph type="body" idx="1"/>
          </p:nvPr>
        </p:nvPicPr>
        <p:blipFill>
          <a:blip r:embed="rId2" cstate="print"/>
          <a:srcRect/>
          <a:stretch>
            <a:fillRect/>
          </a:stretch>
        </p:blipFill>
        <p:spPr>
          <a:xfrm>
            <a:off x="2209800" y="1371600"/>
            <a:ext cx="4529138" cy="4876800"/>
          </a:xfrm>
          <a:noFill/>
          <a:ln/>
        </p:spPr>
      </p:pic>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7" name="Rectangle 3"/>
          <p:cNvSpPr>
            <a:spLocks noGrp="1" noChangeArrowheads="1"/>
          </p:cNvSpPr>
          <p:nvPr>
            <p:ph type="body" idx="1"/>
          </p:nvPr>
        </p:nvSpPr>
        <p:spPr>
          <a:xfrm>
            <a:off x="609600" y="762000"/>
            <a:ext cx="8153400" cy="4114800"/>
          </a:xfrm>
        </p:spPr>
        <p:txBody>
          <a:bodyPr/>
          <a:lstStyle/>
          <a:p>
            <a:pPr>
              <a:lnSpc>
                <a:spcPct val="90000"/>
              </a:lnSpc>
              <a:buFontTx/>
              <a:buNone/>
            </a:pPr>
            <a:r>
              <a:rPr lang="en-GB" sz="2400" b="1">
                <a:solidFill>
                  <a:srgbClr val="231F20"/>
                </a:solidFill>
                <a:latin typeface="Tahoma" pitchFamily="34" charset="0"/>
              </a:rPr>
              <a:t>Tesco</a:t>
            </a:r>
            <a:r>
              <a:rPr lang="en-GB" sz="2400">
                <a:solidFill>
                  <a:srgbClr val="231F20"/>
                </a:solidFill>
                <a:latin typeface="Tahoma" pitchFamily="34" charset="0"/>
              </a:rPr>
              <a:t> </a:t>
            </a:r>
            <a:r>
              <a:rPr lang="en-GB" sz="1800">
                <a:solidFill>
                  <a:srgbClr val="231F20"/>
                </a:solidFill>
                <a:latin typeface="Tahoma" pitchFamily="34" charset="0"/>
              </a:rPr>
              <a:t>offers employees both </a:t>
            </a:r>
            <a:r>
              <a:rPr lang="en-GB" sz="1800" b="1">
                <a:solidFill>
                  <a:srgbClr val="231F20"/>
                </a:solidFill>
                <a:latin typeface="Tahoma" pitchFamily="34" charset="0"/>
              </a:rPr>
              <a:t>on-the-job training </a:t>
            </a:r>
            <a:r>
              <a:rPr lang="en-GB" sz="1800">
                <a:solidFill>
                  <a:srgbClr val="231F20"/>
                </a:solidFill>
                <a:latin typeface="Tahoma" pitchFamily="34" charset="0"/>
              </a:rPr>
              <a:t>and </a:t>
            </a:r>
            <a:r>
              <a:rPr lang="en-GB" sz="1800" b="1">
                <a:solidFill>
                  <a:srgbClr val="231F20"/>
                </a:solidFill>
                <a:latin typeface="Tahoma" pitchFamily="34" charset="0"/>
              </a:rPr>
              <a:t>off-the</a:t>
            </a:r>
          </a:p>
          <a:p>
            <a:pPr>
              <a:lnSpc>
                <a:spcPct val="90000"/>
              </a:lnSpc>
              <a:buFontTx/>
              <a:buNone/>
            </a:pPr>
            <a:r>
              <a:rPr lang="en-GB" sz="1800" b="1">
                <a:solidFill>
                  <a:srgbClr val="231F20"/>
                </a:solidFill>
                <a:latin typeface="Tahoma" pitchFamily="34" charset="0"/>
              </a:rPr>
              <a:t>job training</a:t>
            </a:r>
            <a:r>
              <a:rPr lang="en-GB" sz="1800">
                <a:solidFill>
                  <a:srgbClr val="231F20"/>
                </a:solidFill>
                <a:latin typeface="Tahoma" pitchFamily="34" charset="0"/>
              </a:rPr>
              <a:t>.</a:t>
            </a:r>
          </a:p>
          <a:p>
            <a:pPr>
              <a:lnSpc>
                <a:spcPct val="90000"/>
              </a:lnSpc>
              <a:buFontTx/>
              <a:buNone/>
            </a:pPr>
            <a:r>
              <a:rPr lang="en-GB" sz="1600">
                <a:solidFill>
                  <a:srgbClr val="231F20"/>
                </a:solidFill>
                <a:latin typeface="Tahoma" pitchFamily="34" charset="0"/>
              </a:rPr>
              <a:t> </a:t>
            </a:r>
          </a:p>
          <a:p>
            <a:pPr>
              <a:lnSpc>
                <a:spcPct val="90000"/>
              </a:lnSpc>
              <a:buFontTx/>
              <a:buNone/>
            </a:pPr>
            <a:r>
              <a:rPr lang="en-GB" sz="1800">
                <a:solidFill>
                  <a:srgbClr val="231F20"/>
                </a:solidFill>
                <a:latin typeface="Tahoma" pitchFamily="34" charset="0"/>
              </a:rPr>
              <a:t>On-the-job training methods at Tesco include:</a:t>
            </a:r>
          </a:p>
          <a:p>
            <a:pPr>
              <a:lnSpc>
                <a:spcPct val="90000"/>
              </a:lnSpc>
              <a:buFontTx/>
              <a:buNone/>
            </a:pPr>
            <a:endParaRPr lang="en-GB" sz="1800">
              <a:solidFill>
                <a:srgbClr val="231F20"/>
              </a:solidFill>
              <a:latin typeface="Tahoma" pitchFamily="34" charset="0"/>
            </a:endParaRPr>
          </a:p>
          <a:p>
            <a:pPr>
              <a:lnSpc>
                <a:spcPct val="90000"/>
              </a:lnSpc>
              <a:buFontTx/>
              <a:buNone/>
            </a:pPr>
            <a:r>
              <a:rPr lang="en-GB" sz="1600">
                <a:solidFill>
                  <a:srgbClr val="231F20"/>
                </a:solidFill>
                <a:latin typeface="Tahoma" pitchFamily="34" charset="0"/>
              </a:rPr>
              <a:t>• </a:t>
            </a:r>
            <a:r>
              <a:rPr lang="en-GB" sz="1600" b="1">
                <a:solidFill>
                  <a:srgbClr val="231F20"/>
                </a:solidFill>
                <a:latin typeface="Tahoma" pitchFamily="34" charset="0"/>
              </a:rPr>
              <a:t>shadowing </a:t>
            </a:r>
            <a:r>
              <a:rPr lang="en-GB" sz="1600">
                <a:solidFill>
                  <a:srgbClr val="231F20"/>
                </a:solidFill>
                <a:latin typeface="Tahoma" pitchFamily="34" charset="0"/>
              </a:rPr>
              <a:t>– a person already in the job shows the employee how to do it</a:t>
            </a:r>
          </a:p>
          <a:p>
            <a:pPr>
              <a:lnSpc>
                <a:spcPct val="90000"/>
              </a:lnSpc>
              <a:buFontTx/>
              <a:buNone/>
            </a:pPr>
            <a:endParaRPr lang="en-GB" sz="1600">
              <a:solidFill>
                <a:srgbClr val="231F20"/>
              </a:solidFill>
              <a:latin typeface="Tahoma" pitchFamily="34" charset="0"/>
            </a:endParaRPr>
          </a:p>
          <a:p>
            <a:pPr>
              <a:lnSpc>
                <a:spcPct val="90000"/>
              </a:lnSpc>
              <a:buFontTx/>
              <a:buNone/>
            </a:pPr>
            <a:r>
              <a:rPr lang="en-GB" sz="1600">
                <a:solidFill>
                  <a:srgbClr val="231F20"/>
                </a:solidFill>
                <a:latin typeface="Tahoma" pitchFamily="34" charset="0"/>
              </a:rPr>
              <a:t>• </a:t>
            </a:r>
            <a:r>
              <a:rPr lang="en-GB" sz="1600" b="1">
                <a:solidFill>
                  <a:srgbClr val="231F20"/>
                </a:solidFill>
                <a:latin typeface="Tahoma" pitchFamily="34" charset="0"/>
              </a:rPr>
              <a:t>coaching </a:t>
            </a:r>
            <a:r>
              <a:rPr lang="en-GB" sz="1600">
                <a:solidFill>
                  <a:srgbClr val="231F20"/>
                </a:solidFill>
                <a:latin typeface="Tahoma" pitchFamily="34" charset="0"/>
              </a:rPr>
              <a:t>– a manager or designated colleague will help trainees work through problems and inspire them to find solutions</a:t>
            </a:r>
          </a:p>
          <a:p>
            <a:pPr>
              <a:lnSpc>
                <a:spcPct val="90000"/>
              </a:lnSpc>
              <a:buFontTx/>
              <a:buNone/>
            </a:pPr>
            <a:endParaRPr lang="en-GB" sz="1600">
              <a:solidFill>
                <a:srgbClr val="231F20"/>
              </a:solidFill>
              <a:latin typeface="Tahoma" pitchFamily="34" charset="0"/>
            </a:endParaRPr>
          </a:p>
          <a:p>
            <a:pPr>
              <a:lnSpc>
                <a:spcPct val="90000"/>
              </a:lnSpc>
              <a:buFontTx/>
              <a:buNone/>
            </a:pPr>
            <a:r>
              <a:rPr lang="en-GB" sz="1600">
                <a:solidFill>
                  <a:srgbClr val="231F20"/>
                </a:solidFill>
                <a:latin typeface="Tahoma" pitchFamily="34" charset="0"/>
              </a:rPr>
              <a:t>• </a:t>
            </a:r>
            <a:r>
              <a:rPr lang="en-GB" sz="1600" b="1">
                <a:solidFill>
                  <a:srgbClr val="231F20"/>
                </a:solidFill>
                <a:latin typeface="Tahoma" pitchFamily="34" charset="0"/>
              </a:rPr>
              <a:t>mentoring </a:t>
            </a:r>
            <a:r>
              <a:rPr lang="en-GB" sz="1600">
                <a:solidFill>
                  <a:srgbClr val="231F20"/>
                </a:solidFill>
                <a:latin typeface="Tahoma" pitchFamily="34" charset="0"/>
              </a:rPr>
              <a:t>– a more experienced member of staff acts as an adviser</a:t>
            </a:r>
          </a:p>
          <a:p>
            <a:pPr>
              <a:lnSpc>
                <a:spcPct val="90000"/>
              </a:lnSpc>
              <a:buFontTx/>
              <a:buNone/>
            </a:pPr>
            <a:endParaRPr lang="en-GB" sz="1600">
              <a:solidFill>
                <a:srgbClr val="231F20"/>
              </a:solidFill>
              <a:latin typeface="Tahoma" pitchFamily="34" charset="0"/>
            </a:endParaRPr>
          </a:p>
          <a:p>
            <a:pPr>
              <a:lnSpc>
                <a:spcPct val="90000"/>
              </a:lnSpc>
              <a:buFontTx/>
              <a:buNone/>
            </a:pPr>
            <a:r>
              <a:rPr lang="en-GB" sz="1600">
                <a:solidFill>
                  <a:srgbClr val="231F20"/>
                </a:solidFill>
                <a:latin typeface="Tahoma" pitchFamily="34" charset="0"/>
              </a:rPr>
              <a:t>• </a:t>
            </a:r>
            <a:r>
              <a:rPr lang="en-GB" sz="1600" b="1">
                <a:solidFill>
                  <a:srgbClr val="231F20"/>
                </a:solidFill>
                <a:latin typeface="Tahoma" pitchFamily="34" charset="0"/>
              </a:rPr>
              <a:t>job rotation </a:t>
            </a:r>
            <a:r>
              <a:rPr lang="en-GB" sz="1600">
                <a:solidFill>
                  <a:srgbClr val="231F20"/>
                </a:solidFill>
                <a:latin typeface="Tahoma" pitchFamily="34" charset="0"/>
              </a:rPr>
              <a:t>or </a:t>
            </a:r>
            <a:r>
              <a:rPr lang="en-GB" sz="1600" b="1">
                <a:solidFill>
                  <a:srgbClr val="231F20"/>
                </a:solidFill>
                <a:latin typeface="Tahoma" pitchFamily="34" charset="0"/>
              </a:rPr>
              <a:t>secondment </a:t>
            </a:r>
            <a:r>
              <a:rPr lang="en-GB" sz="1600">
                <a:solidFill>
                  <a:srgbClr val="231F20"/>
                </a:solidFill>
                <a:latin typeface="Tahoma" pitchFamily="34" charset="0"/>
              </a:rPr>
              <a:t>– the trainee has the opportunity of covering their target role, taking full responsibility on a temporary or limited basis.</a:t>
            </a:r>
          </a:p>
        </p:txBody>
      </p:sp>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a:xfrm>
            <a:off x="685800" y="304800"/>
            <a:ext cx="7772400" cy="1143000"/>
          </a:xfrm>
        </p:spPr>
        <p:txBody>
          <a:bodyPr/>
          <a:lstStyle/>
          <a:p>
            <a:pPr algn="l"/>
            <a:r>
              <a:rPr lang="en-GB" sz="3600" b="1">
                <a:latin typeface="Tahoma" pitchFamily="34" charset="0"/>
              </a:rPr>
              <a:t>Life Style Models</a:t>
            </a:r>
          </a:p>
        </p:txBody>
      </p:sp>
      <p:sp>
        <p:nvSpPr>
          <p:cNvPr id="123907" name="Rectangle 3"/>
          <p:cNvSpPr>
            <a:spLocks noGrp="1" noChangeArrowheads="1"/>
          </p:cNvSpPr>
          <p:nvPr>
            <p:ph type="body" idx="1"/>
          </p:nvPr>
        </p:nvSpPr>
        <p:spPr>
          <a:xfrm>
            <a:off x="685800" y="1524000"/>
            <a:ext cx="7772400" cy="4800600"/>
          </a:xfrm>
        </p:spPr>
        <p:txBody>
          <a:bodyPr/>
          <a:lstStyle/>
          <a:p>
            <a:pPr>
              <a:lnSpc>
                <a:spcPct val="90000"/>
              </a:lnSpc>
            </a:pPr>
            <a:r>
              <a:rPr lang="en-GB" sz="2800">
                <a:latin typeface="Tahoma" pitchFamily="34" charset="0"/>
              </a:rPr>
              <a:t>An organisations desired culture could be  one in which : </a:t>
            </a:r>
          </a:p>
          <a:p>
            <a:pPr lvl="1">
              <a:lnSpc>
                <a:spcPct val="90000"/>
              </a:lnSpc>
            </a:pPr>
            <a:r>
              <a:rPr lang="en-GB" sz="2400">
                <a:latin typeface="Tahoma" pitchFamily="34" charset="0"/>
              </a:rPr>
              <a:t>Colleagues are given clear goals to work towards</a:t>
            </a:r>
          </a:p>
          <a:p>
            <a:pPr lvl="1">
              <a:lnSpc>
                <a:spcPct val="90000"/>
              </a:lnSpc>
            </a:pPr>
            <a:r>
              <a:rPr lang="en-GB" sz="2400">
                <a:latin typeface="Tahoma" pitchFamily="34" charset="0"/>
              </a:rPr>
              <a:t>Colleagues are provided with the necessary skills and tools to do the job</a:t>
            </a:r>
          </a:p>
          <a:p>
            <a:pPr lvl="1">
              <a:lnSpc>
                <a:spcPct val="90000"/>
              </a:lnSpc>
            </a:pPr>
            <a:r>
              <a:rPr lang="en-GB" sz="2400">
                <a:latin typeface="Tahoma" pitchFamily="34" charset="0"/>
              </a:rPr>
              <a:t>Colleagues support one another across all functions e.g. Retail, Head office, Logistics</a:t>
            </a:r>
          </a:p>
          <a:p>
            <a:pPr lvl="1">
              <a:lnSpc>
                <a:spcPct val="90000"/>
              </a:lnSpc>
            </a:pPr>
            <a:r>
              <a:rPr lang="en-GB" sz="2400">
                <a:latin typeface="Tahoma" pitchFamily="34" charset="0"/>
              </a:rPr>
              <a:t>Communication is open and honest, whereby colleagues can express ideas and concerns</a:t>
            </a:r>
          </a:p>
          <a:p>
            <a:pPr>
              <a:lnSpc>
                <a:spcPct val="90000"/>
              </a:lnSpc>
            </a:pPr>
            <a:r>
              <a:rPr lang="en-GB" sz="2800">
                <a:latin typeface="Tahoma" pitchFamily="34" charset="0"/>
              </a:rPr>
              <a:t>This culture is being driven and translates into working practices via our company mission statement and values</a:t>
            </a:r>
          </a:p>
          <a:p>
            <a:pPr lvl="1">
              <a:lnSpc>
                <a:spcPct val="90000"/>
              </a:lnSpc>
            </a:pPr>
            <a:endParaRPr lang="en-GB" sz="2400">
              <a:latin typeface="Tahoma" pitchFamily="34" charset="0"/>
            </a:endParaRPr>
          </a:p>
          <a:p>
            <a:pPr>
              <a:lnSpc>
                <a:spcPct val="90000"/>
              </a:lnSpc>
            </a:pPr>
            <a:endParaRPr lang="en-GB" sz="2800"/>
          </a:p>
        </p:txBody>
      </p:sp>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1026"/>
          <p:cNvSpPr>
            <a:spLocks noChangeArrowheads="1"/>
          </p:cNvSpPr>
          <p:nvPr/>
        </p:nvSpPr>
        <p:spPr bwMode="auto">
          <a:xfrm>
            <a:off x="228600" y="304800"/>
            <a:ext cx="9144000" cy="1187450"/>
          </a:xfrm>
          <a:prstGeom prst="rect">
            <a:avLst/>
          </a:prstGeom>
          <a:noFill/>
          <a:ln w="9525">
            <a:noFill/>
            <a:miter lim="800000"/>
            <a:headEnd/>
            <a:tailEnd/>
          </a:ln>
          <a:effectLst/>
        </p:spPr>
        <p:txBody>
          <a:bodyPr>
            <a:spAutoFit/>
          </a:bodyPr>
          <a:lstStyle/>
          <a:p>
            <a:r>
              <a:rPr lang="en-US" b="1" u="none">
                <a:latin typeface="Arial" pitchFamily="34" charset="0"/>
                <a:cs typeface="Arial" pitchFamily="34" charset="0"/>
              </a:rPr>
              <a:t>Constructive Culture</a:t>
            </a:r>
          </a:p>
          <a:p>
            <a:pPr eaLnBrk="0" hangingPunct="0"/>
            <a:r>
              <a:rPr lang="en-US" b="1" u="none">
                <a:latin typeface="Arial" pitchFamily="34" charset="0"/>
                <a:cs typeface="Arial" pitchFamily="34" charset="0"/>
              </a:rPr>
              <a:t>Achievement</a:t>
            </a:r>
          </a:p>
          <a:p>
            <a:pPr eaLnBrk="0" hangingPunct="0"/>
            <a:endParaRPr lang="en-US" u="none"/>
          </a:p>
        </p:txBody>
      </p:sp>
      <p:pic>
        <p:nvPicPr>
          <p:cNvPr id="124931" name="Picture 1027" descr="crc1F35"/>
          <p:cNvPicPr>
            <a:picLocks noChangeAspect="1" noChangeArrowheads="1"/>
          </p:cNvPicPr>
          <p:nvPr/>
        </p:nvPicPr>
        <p:blipFill>
          <a:blip r:embed="rId2" cstate="print"/>
          <a:srcRect/>
          <a:stretch>
            <a:fillRect/>
          </a:stretch>
        </p:blipFill>
        <p:spPr bwMode="auto">
          <a:xfrm>
            <a:off x="685800" y="1219200"/>
            <a:ext cx="4953000" cy="5029200"/>
          </a:xfrm>
          <a:prstGeom prst="rect">
            <a:avLst/>
          </a:prstGeom>
          <a:noFill/>
        </p:spPr>
      </p:pic>
      <p:sp>
        <p:nvSpPr>
          <p:cNvPr id="124954" name="Text Box 1050"/>
          <p:cNvSpPr txBox="1">
            <a:spLocks noChangeArrowheads="1"/>
          </p:cNvSpPr>
          <p:nvPr/>
        </p:nvSpPr>
        <p:spPr bwMode="auto">
          <a:xfrm>
            <a:off x="5638800" y="533400"/>
            <a:ext cx="3276600" cy="2562225"/>
          </a:xfrm>
          <a:prstGeom prst="rect">
            <a:avLst/>
          </a:prstGeom>
          <a:noFill/>
          <a:ln w="9525">
            <a:noFill/>
            <a:miter lim="800000"/>
            <a:headEnd/>
            <a:tailEnd/>
          </a:ln>
          <a:effectLst/>
        </p:spPr>
        <p:txBody>
          <a:bodyPr>
            <a:spAutoFit/>
          </a:bodyPr>
          <a:lstStyle/>
          <a:p>
            <a:pPr eaLnBrk="0" hangingPunct="0"/>
            <a:r>
              <a:rPr lang="en-US" sz="1800" i="1" u="none">
                <a:latin typeface="GoudyOlSt BT" charset="0"/>
                <a:cs typeface="Times New Roman" pitchFamily="18" charset="0"/>
              </a:rPr>
              <a:t>Management and organizations that value goal-setting and accomplishment; relationships are based on establishing reasonably challenging goals and plans, and working toward their achievement</a:t>
            </a:r>
          </a:p>
          <a:p>
            <a:pPr>
              <a:spcBef>
                <a:spcPct val="50000"/>
              </a:spcBef>
            </a:pPr>
            <a:endParaRPr lang="en-GB"/>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ChangeArrowheads="1"/>
          </p:cNvSpPr>
          <p:nvPr/>
        </p:nvSpPr>
        <p:spPr bwMode="auto">
          <a:xfrm>
            <a:off x="381000" y="381000"/>
            <a:ext cx="9144000" cy="1187450"/>
          </a:xfrm>
          <a:prstGeom prst="rect">
            <a:avLst/>
          </a:prstGeom>
          <a:noFill/>
          <a:ln w="9525">
            <a:noFill/>
            <a:miter lim="800000"/>
            <a:headEnd/>
            <a:tailEnd/>
          </a:ln>
          <a:effectLst/>
        </p:spPr>
        <p:txBody>
          <a:bodyPr>
            <a:spAutoFit/>
          </a:bodyPr>
          <a:lstStyle/>
          <a:p>
            <a:r>
              <a:rPr lang="en-US" b="1" u="none">
                <a:latin typeface="Arial" pitchFamily="34" charset="0"/>
                <a:cs typeface="Arial" pitchFamily="34" charset="0"/>
              </a:rPr>
              <a:t>Constructive Culture</a:t>
            </a:r>
          </a:p>
          <a:p>
            <a:pPr eaLnBrk="0" hangingPunct="0"/>
            <a:r>
              <a:rPr lang="en-US" b="1" u="none">
                <a:latin typeface="Arial" pitchFamily="34" charset="0"/>
                <a:cs typeface="Arial" pitchFamily="34" charset="0"/>
              </a:rPr>
              <a:t>Humanistic-Encouraging</a:t>
            </a:r>
          </a:p>
          <a:p>
            <a:pPr eaLnBrk="0" hangingPunct="0"/>
            <a:endParaRPr lang="en-US" u="none"/>
          </a:p>
        </p:txBody>
      </p:sp>
      <p:pic>
        <p:nvPicPr>
          <p:cNvPr id="125955" name="Picture 3" descr="crc1F37"/>
          <p:cNvPicPr>
            <a:picLocks noChangeAspect="1" noChangeArrowheads="1"/>
          </p:cNvPicPr>
          <p:nvPr/>
        </p:nvPicPr>
        <p:blipFill>
          <a:blip r:embed="rId2" cstate="print"/>
          <a:srcRect/>
          <a:stretch>
            <a:fillRect/>
          </a:stretch>
        </p:blipFill>
        <p:spPr bwMode="auto">
          <a:xfrm>
            <a:off x="762000" y="1447800"/>
            <a:ext cx="5105400" cy="5105400"/>
          </a:xfrm>
          <a:prstGeom prst="rect">
            <a:avLst/>
          </a:prstGeom>
          <a:noFill/>
        </p:spPr>
      </p:pic>
      <p:sp>
        <p:nvSpPr>
          <p:cNvPr id="125978" name="Text Box 26"/>
          <p:cNvSpPr txBox="1">
            <a:spLocks noChangeArrowheads="1"/>
          </p:cNvSpPr>
          <p:nvPr/>
        </p:nvSpPr>
        <p:spPr bwMode="auto">
          <a:xfrm>
            <a:off x="5867400" y="838200"/>
            <a:ext cx="2743200" cy="1465263"/>
          </a:xfrm>
          <a:prstGeom prst="rect">
            <a:avLst/>
          </a:prstGeom>
          <a:noFill/>
          <a:ln w="9525">
            <a:noFill/>
            <a:miter lim="800000"/>
            <a:headEnd/>
            <a:tailEnd/>
          </a:ln>
          <a:effectLst/>
        </p:spPr>
        <p:txBody>
          <a:bodyPr>
            <a:spAutoFit/>
          </a:bodyPr>
          <a:lstStyle/>
          <a:p>
            <a:pPr>
              <a:spcBef>
                <a:spcPct val="50000"/>
              </a:spcBef>
            </a:pPr>
            <a:r>
              <a:rPr lang="en-US" sz="1800" i="1" u="none">
                <a:latin typeface="GoudyOlSt BT" charset="0"/>
                <a:cs typeface="Times New Roman" pitchFamily="18" charset="0"/>
              </a:rPr>
              <a:t>Participative and person-centered management and organizations; supportive constructive and mentoring relationships</a:t>
            </a:r>
            <a:endParaRPr lang="en-GB" sz="1800" i="1" u="none">
              <a:latin typeface="GoudyOlSt BT" charset="0"/>
              <a:cs typeface="Times New Roman" pitchFamily="18" charset="0"/>
            </a:endParaRP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2"/>
          <p:cNvSpPr>
            <a:spLocks noChangeArrowheads="1"/>
          </p:cNvSpPr>
          <p:nvPr/>
        </p:nvSpPr>
        <p:spPr bwMode="auto">
          <a:xfrm>
            <a:off x="381000" y="304800"/>
            <a:ext cx="9144000" cy="1552575"/>
          </a:xfrm>
          <a:prstGeom prst="rect">
            <a:avLst/>
          </a:prstGeom>
          <a:noFill/>
          <a:ln w="9525">
            <a:noFill/>
            <a:miter lim="800000"/>
            <a:headEnd/>
            <a:tailEnd/>
          </a:ln>
          <a:effectLst/>
        </p:spPr>
        <p:txBody>
          <a:bodyPr>
            <a:spAutoFit/>
          </a:bodyPr>
          <a:lstStyle/>
          <a:p>
            <a:r>
              <a:rPr lang="en-US" b="1" u="none">
                <a:latin typeface="Arial" pitchFamily="34" charset="0"/>
                <a:cs typeface="Arial" pitchFamily="34" charset="0"/>
              </a:rPr>
              <a:t>Aggressive/Defensive Culture</a:t>
            </a:r>
          </a:p>
          <a:p>
            <a:pPr eaLnBrk="0" hangingPunct="0"/>
            <a:r>
              <a:rPr lang="en-US" b="1" u="none">
                <a:latin typeface="Arial" pitchFamily="34" charset="0"/>
                <a:cs typeface="Arial" pitchFamily="34" charset="0"/>
              </a:rPr>
              <a:t>Oppositional</a:t>
            </a:r>
          </a:p>
          <a:p>
            <a:pPr eaLnBrk="0" hangingPunct="0"/>
            <a:endParaRPr lang="en-US" i="1" u="none">
              <a:latin typeface="Arial" pitchFamily="34" charset="0"/>
              <a:cs typeface="Arial" pitchFamily="34" charset="0"/>
            </a:endParaRPr>
          </a:p>
          <a:p>
            <a:pPr eaLnBrk="0" hangingPunct="0"/>
            <a:endParaRPr lang="en-US" u="none"/>
          </a:p>
        </p:txBody>
      </p:sp>
      <p:pic>
        <p:nvPicPr>
          <p:cNvPr id="126979" name="Picture 3" descr="crc1F3D"/>
          <p:cNvPicPr>
            <a:picLocks noChangeAspect="1" noChangeArrowheads="1"/>
          </p:cNvPicPr>
          <p:nvPr/>
        </p:nvPicPr>
        <p:blipFill>
          <a:blip r:embed="rId2" cstate="print"/>
          <a:srcRect/>
          <a:stretch>
            <a:fillRect/>
          </a:stretch>
        </p:blipFill>
        <p:spPr bwMode="auto">
          <a:xfrm>
            <a:off x="762000" y="1371600"/>
            <a:ext cx="5029200" cy="4953000"/>
          </a:xfrm>
          <a:prstGeom prst="rect">
            <a:avLst/>
          </a:prstGeom>
          <a:noFill/>
        </p:spPr>
      </p:pic>
      <p:sp>
        <p:nvSpPr>
          <p:cNvPr id="127002" name="Text Box 26"/>
          <p:cNvSpPr txBox="1">
            <a:spLocks noChangeArrowheads="1"/>
          </p:cNvSpPr>
          <p:nvPr/>
        </p:nvSpPr>
        <p:spPr bwMode="auto">
          <a:xfrm>
            <a:off x="5715000" y="533400"/>
            <a:ext cx="3124200" cy="2562225"/>
          </a:xfrm>
          <a:prstGeom prst="rect">
            <a:avLst/>
          </a:prstGeom>
          <a:noFill/>
          <a:ln w="9525">
            <a:noFill/>
            <a:miter lim="800000"/>
            <a:headEnd/>
            <a:tailEnd/>
          </a:ln>
          <a:effectLst/>
        </p:spPr>
        <p:txBody>
          <a:bodyPr>
            <a:spAutoFit/>
          </a:bodyPr>
          <a:lstStyle/>
          <a:p>
            <a:pPr eaLnBrk="0" hangingPunct="0"/>
            <a:r>
              <a:rPr lang="en-US" sz="1800" i="1" u="none">
                <a:latin typeface="GoudyOlSt BT" charset="0"/>
                <a:cs typeface="Times New Roman" pitchFamily="18" charset="0"/>
              </a:rPr>
              <a:t>Management and organizations that value confrontation and negativism; relationships are characterized by highly critical questioning, opposition of others’ ideas and “watered-down” decisions</a:t>
            </a:r>
          </a:p>
          <a:p>
            <a:pPr>
              <a:spcBef>
                <a:spcPct val="50000"/>
              </a:spcBef>
            </a:pPr>
            <a:endParaRPr lang="en-GB"/>
          </a:p>
        </p:txBody>
      </p:sp>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ChangeArrowheads="1"/>
          </p:cNvSpPr>
          <p:nvPr/>
        </p:nvSpPr>
        <p:spPr bwMode="auto">
          <a:xfrm>
            <a:off x="381000" y="304800"/>
            <a:ext cx="9144000" cy="1552575"/>
          </a:xfrm>
          <a:prstGeom prst="rect">
            <a:avLst/>
          </a:prstGeom>
          <a:noFill/>
          <a:ln w="9525">
            <a:noFill/>
            <a:miter lim="800000"/>
            <a:headEnd/>
            <a:tailEnd/>
          </a:ln>
          <a:effectLst/>
        </p:spPr>
        <p:txBody>
          <a:bodyPr>
            <a:spAutoFit/>
          </a:bodyPr>
          <a:lstStyle/>
          <a:p>
            <a:r>
              <a:rPr lang="en-US" b="1" u="none">
                <a:latin typeface="Arial" pitchFamily="34" charset="0"/>
                <a:cs typeface="Arial" pitchFamily="34" charset="0"/>
              </a:rPr>
              <a:t>Aggressive/Defensive Culture</a:t>
            </a:r>
          </a:p>
          <a:p>
            <a:pPr eaLnBrk="0" hangingPunct="0"/>
            <a:r>
              <a:rPr lang="en-US" b="1" u="none">
                <a:latin typeface="Arial" pitchFamily="34" charset="0"/>
                <a:cs typeface="Arial" pitchFamily="34" charset="0"/>
              </a:rPr>
              <a:t>Power</a:t>
            </a:r>
          </a:p>
          <a:p>
            <a:pPr eaLnBrk="0" hangingPunct="0"/>
            <a:endParaRPr lang="en-US" i="1" u="none">
              <a:latin typeface="Arial" pitchFamily="34" charset="0"/>
              <a:cs typeface="Arial" pitchFamily="34" charset="0"/>
            </a:endParaRPr>
          </a:p>
          <a:p>
            <a:pPr eaLnBrk="0" hangingPunct="0"/>
            <a:endParaRPr lang="en-US" u="none"/>
          </a:p>
        </p:txBody>
      </p:sp>
      <p:pic>
        <p:nvPicPr>
          <p:cNvPr id="128003" name="Picture 3" descr="crc1F3E"/>
          <p:cNvPicPr>
            <a:picLocks noChangeAspect="1" noChangeArrowheads="1"/>
          </p:cNvPicPr>
          <p:nvPr/>
        </p:nvPicPr>
        <p:blipFill>
          <a:blip r:embed="rId2" cstate="print"/>
          <a:srcRect/>
          <a:stretch>
            <a:fillRect/>
          </a:stretch>
        </p:blipFill>
        <p:spPr bwMode="auto">
          <a:xfrm>
            <a:off x="762000" y="1447800"/>
            <a:ext cx="4953000" cy="4800600"/>
          </a:xfrm>
          <a:prstGeom prst="rect">
            <a:avLst/>
          </a:prstGeom>
          <a:noFill/>
        </p:spPr>
      </p:pic>
      <p:sp>
        <p:nvSpPr>
          <p:cNvPr id="128026" name="Text Box 26"/>
          <p:cNvSpPr txBox="1">
            <a:spLocks noChangeArrowheads="1"/>
          </p:cNvSpPr>
          <p:nvPr/>
        </p:nvSpPr>
        <p:spPr bwMode="auto">
          <a:xfrm>
            <a:off x="5334000" y="914400"/>
            <a:ext cx="3505200" cy="1739900"/>
          </a:xfrm>
          <a:prstGeom prst="rect">
            <a:avLst/>
          </a:prstGeom>
          <a:noFill/>
          <a:ln w="9525">
            <a:noFill/>
            <a:miter lim="800000"/>
            <a:headEnd/>
            <a:tailEnd/>
          </a:ln>
          <a:effectLst/>
        </p:spPr>
        <p:txBody>
          <a:bodyPr>
            <a:spAutoFit/>
          </a:bodyPr>
          <a:lstStyle/>
          <a:p>
            <a:pPr>
              <a:spcBef>
                <a:spcPct val="50000"/>
              </a:spcBef>
            </a:pPr>
            <a:r>
              <a:rPr lang="en-US" sz="1800" i="1" u="none">
                <a:latin typeface="GoudyOlSt BT" charset="0"/>
                <a:cs typeface="Times New Roman" pitchFamily="18" charset="0"/>
              </a:rPr>
              <a:t>Non-participative management and organizations that value strong control, hierarchy and authority; relationships are characterized by a take-charge attitude and controlling subordinates</a:t>
            </a:r>
            <a:endParaRPr lang="en-GB" sz="1800" i="1" u="none">
              <a:latin typeface="GoudyOlSt BT" charset="0"/>
              <a:cs typeface="Times New Roman" pitchFamily="18" charset="0"/>
            </a:endParaRPr>
          </a:p>
        </p:txBody>
      </p:sp>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685800" y="228600"/>
            <a:ext cx="7543800" cy="685800"/>
          </a:xfrm>
        </p:spPr>
        <p:txBody>
          <a:bodyPr/>
          <a:lstStyle/>
          <a:p>
            <a:r>
              <a:rPr lang="en-GB" sz="4000">
                <a:latin typeface="Arial Black" pitchFamily="34" charset="0"/>
              </a:rPr>
              <a:t>Achievement</a:t>
            </a:r>
          </a:p>
        </p:txBody>
      </p:sp>
      <p:sp>
        <p:nvSpPr>
          <p:cNvPr id="109571" name="Rectangle 3"/>
          <p:cNvSpPr>
            <a:spLocks noGrp="1" noChangeArrowheads="1"/>
          </p:cNvSpPr>
          <p:nvPr>
            <p:ph type="body" sz="half" idx="1"/>
          </p:nvPr>
        </p:nvSpPr>
        <p:spPr>
          <a:xfrm>
            <a:off x="685800" y="914400"/>
            <a:ext cx="3810000" cy="5181600"/>
          </a:xfrm>
        </p:spPr>
        <p:txBody>
          <a:bodyPr/>
          <a:lstStyle/>
          <a:p>
            <a:r>
              <a:rPr lang="en-GB" sz="2400"/>
              <a:t>Ambitious</a:t>
            </a:r>
          </a:p>
          <a:p>
            <a:r>
              <a:rPr lang="en-GB" sz="2400"/>
              <a:t>Realistic</a:t>
            </a:r>
          </a:p>
          <a:p>
            <a:r>
              <a:rPr lang="en-GB" sz="2400"/>
              <a:t>Achieving</a:t>
            </a:r>
          </a:p>
          <a:p>
            <a:r>
              <a:rPr lang="en-GB" sz="2400"/>
              <a:t>Enthusiastic</a:t>
            </a:r>
          </a:p>
          <a:p>
            <a:r>
              <a:rPr lang="en-GB" sz="2400"/>
              <a:t>Thinks for self</a:t>
            </a:r>
          </a:p>
          <a:p>
            <a:r>
              <a:rPr lang="en-GB" sz="2400"/>
              <a:t>High level of aspiration</a:t>
            </a:r>
          </a:p>
          <a:p>
            <a:r>
              <a:rPr lang="en-GB" sz="2400"/>
              <a:t>Likes tasks that require skill</a:t>
            </a:r>
          </a:p>
          <a:p>
            <a:r>
              <a:rPr lang="en-GB" sz="2400"/>
              <a:t>Enjoys a challenge</a:t>
            </a:r>
          </a:p>
          <a:p>
            <a:r>
              <a:rPr lang="en-GB" sz="2400"/>
              <a:t>Sets own goals</a:t>
            </a:r>
          </a:p>
          <a:p>
            <a:r>
              <a:rPr lang="en-GB" sz="2400"/>
              <a:t>Honest and direct in feelings</a:t>
            </a:r>
          </a:p>
        </p:txBody>
      </p:sp>
      <p:sp>
        <p:nvSpPr>
          <p:cNvPr id="109572" name="Rectangle 4"/>
          <p:cNvSpPr>
            <a:spLocks noGrp="1" noChangeArrowheads="1"/>
          </p:cNvSpPr>
          <p:nvPr>
            <p:ph type="body" sz="half" idx="2"/>
          </p:nvPr>
        </p:nvSpPr>
        <p:spPr>
          <a:xfrm>
            <a:off x="4648200" y="914400"/>
            <a:ext cx="3810000" cy="5181600"/>
          </a:xfrm>
        </p:spPr>
        <p:txBody>
          <a:bodyPr/>
          <a:lstStyle/>
          <a:p>
            <a:pPr>
              <a:lnSpc>
                <a:spcPct val="90000"/>
              </a:lnSpc>
            </a:pPr>
            <a:r>
              <a:rPr lang="en-GB" sz="2400"/>
              <a:t>Enjoys planning</a:t>
            </a:r>
          </a:p>
          <a:p>
            <a:pPr>
              <a:lnSpc>
                <a:spcPct val="90000"/>
              </a:lnSpc>
            </a:pPr>
            <a:r>
              <a:rPr lang="en-GB" sz="2400"/>
              <a:t>Usually thinks ahead</a:t>
            </a:r>
          </a:p>
          <a:p>
            <a:pPr>
              <a:lnSpc>
                <a:spcPct val="90000"/>
              </a:lnSpc>
            </a:pPr>
            <a:r>
              <a:rPr lang="en-GB" sz="2400"/>
              <a:t>Good analytical skills</a:t>
            </a:r>
          </a:p>
          <a:p>
            <a:pPr>
              <a:lnSpc>
                <a:spcPct val="90000"/>
              </a:lnSpc>
            </a:pPr>
            <a:r>
              <a:rPr lang="en-GB" sz="2400"/>
              <a:t>Earns others confidence, respect</a:t>
            </a:r>
          </a:p>
          <a:p>
            <a:pPr>
              <a:lnSpc>
                <a:spcPct val="90000"/>
              </a:lnSpc>
            </a:pPr>
            <a:r>
              <a:rPr lang="en-GB" sz="2400"/>
              <a:t>Enjoys difficult tasks</a:t>
            </a:r>
          </a:p>
          <a:p>
            <a:pPr>
              <a:lnSpc>
                <a:spcPct val="90000"/>
              </a:lnSpc>
            </a:pPr>
            <a:r>
              <a:rPr lang="en-GB" sz="2400"/>
              <a:t>Explores most alternatives before acting</a:t>
            </a:r>
          </a:p>
          <a:p>
            <a:pPr>
              <a:lnSpc>
                <a:spcPct val="90000"/>
              </a:lnSpc>
            </a:pPr>
            <a:r>
              <a:rPr lang="en-GB" sz="2400"/>
              <a:t>Learns from mistakes and corrects</a:t>
            </a:r>
          </a:p>
          <a:p>
            <a:pPr>
              <a:lnSpc>
                <a:spcPct val="90000"/>
              </a:lnSpc>
            </a:pPr>
            <a:r>
              <a:rPr lang="en-GB" sz="2400"/>
              <a:t>Shares responsibility well</a:t>
            </a:r>
          </a:p>
          <a:p>
            <a:pPr>
              <a:lnSpc>
                <a:spcPct val="90000"/>
              </a:lnSpc>
            </a:pPr>
            <a:r>
              <a:rPr lang="en-GB" sz="2400"/>
              <a:t>Goes to the heart of the matter</a:t>
            </a:r>
          </a:p>
          <a:p>
            <a:pPr>
              <a:lnSpc>
                <a:spcPct val="90000"/>
              </a:lnSpc>
            </a:pPr>
            <a:r>
              <a:rPr lang="en-GB" sz="2400"/>
              <a:t>Results orientated leader</a:t>
            </a: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a:xfrm>
            <a:off x="838200" y="76200"/>
            <a:ext cx="7467600" cy="762000"/>
          </a:xfrm>
        </p:spPr>
        <p:txBody>
          <a:bodyPr/>
          <a:lstStyle/>
          <a:p>
            <a:r>
              <a:rPr lang="en-GB" sz="4000">
                <a:latin typeface="Arial Black" pitchFamily="34" charset="0"/>
              </a:rPr>
              <a:t>Self-Actualising</a:t>
            </a:r>
          </a:p>
        </p:txBody>
      </p:sp>
      <p:sp>
        <p:nvSpPr>
          <p:cNvPr id="110595" name="Rectangle 3"/>
          <p:cNvSpPr>
            <a:spLocks noGrp="1" noChangeArrowheads="1"/>
          </p:cNvSpPr>
          <p:nvPr>
            <p:ph type="body" sz="half" idx="1"/>
          </p:nvPr>
        </p:nvSpPr>
        <p:spPr>
          <a:xfrm>
            <a:off x="304800" y="762000"/>
            <a:ext cx="4114800" cy="5715000"/>
          </a:xfrm>
        </p:spPr>
        <p:txBody>
          <a:bodyPr/>
          <a:lstStyle/>
          <a:p>
            <a:r>
              <a:rPr lang="en-GB" sz="2400"/>
              <a:t>Respected and well thought of</a:t>
            </a:r>
          </a:p>
          <a:p>
            <a:r>
              <a:rPr lang="en-GB" sz="2400"/>
              <a:t>Self respecting</a:t>
            </a:r>
          </a:p>
          <a:p>
            <a:r>
              <a:rPr lang="en-GB" sz="2400"/>
              <a:t>Optimistic and realistic</a:t>
            </a:r>
          </a:p>
          <a:p>
            <a:r>
              <a:rPr lang="en-GB" sz="2400"/>
              <a:t>Likes responsibility </a:t>
            </a:r>
          </a:p>
          <a:p>
            <a:r>
              <a:rPr lang="en-GB" sz="2400"/>
              <a:t>Confident, relaxed</a:t>
            </a:r>
          </a:p>
          <a:p>
            <a:r>
              <a:rPr lang="en-GB" sz="2400"/>
              <a:t>Energetic, alive</a:t>
            </a:r>
          </a:p>
          <a:p>
            <a:r>
              <a:rPr lang="en-GB" sz="2400"/>
              <a:t>Spontaneous</a:t>
            </a:r>
          </a:p>
          <a:p>
            <a:r>
              <a:rPr lang="en-GB" sz="2400"/>
              <a:t>Creative and original thinker</a:t>
            </a:r>
          </a:p>
          <a:p>
            <a:r>
              <a:rPr lang="en-GB" sz="2400"/>
              <a:t>Communicates ideas easily</a:t>
            </a:r>
          </a:p>
          <a:p>
            <a:r>
              <a:rPr lang="en-GB" sz="2400"/>
              <a:t>Not upset easily</a:t>
            </a:r>
          </a:p>
          <a:p>
            <a:r>
              <a:rPr lang="en-GB" sz="2400"/>
              <a:t>High personal integrity</a:t>
            </a:r>
          </a:p>
          <a:p>
            <a:r>
              <a:rPr lang="en-GB" sz="2400"/>
              <a:t>Exciting to know</a:t>
            </a:r>
          </a:p>
          <a:p>
            <a:endParaRPr lang="en-GB" sz="2400"/>
          </a:p>
        </p:txBody>
      </p:sp>
      <p:sp>
        <p:nvSpPr>
          <p:cNvPr id="110596" name="Rectangle 4"/>
          <p:cNvSpPr>
            <a:spLocks noGrp="1" noChangeArrowheads="1"/>
          </p:cNvSpPr>
          <p:nvPr>
            <p:ph type="body" sz="half" idx="2"/>
          </p:nvPr>
        </p:nvSpPr>
        <p:spPr>
          <a:xfrm>
            <a:off x="4495800" y="914400"/>
            <a:ext cx="4191000" cy="5257800"/>
          </a:xfrm>
        </p:spPr>
        <p:txBody>
          <a:bodyPr/>
          <a:lstStyle/>
          <a:p>
            <a:r>
              <a:rPr lang="en-GB" sz="2600"/>
              <a:t>Good leader</a:t>
            </a:r>
          </a:p>
          <a:p>
            <a:r>
              <a:rPr lang="en-GB" sz="2600"/>
              <a:t>Very alive kind of earthy person</a:t>
            </a:r>
          </a:p>
          <a:p>
            <a:r>
              <a:rPr lang="en-GB" sz="2600"/>
              <a:t>Very aware of own feelings</a:t>
            </a:r>
          </a:p>
          <a:p>
            <a:r>
              <a:rPr lang="en-GB" sz="2600"/>
              <a:t>Unique and independent in thought</a:t>
            </a:r>
          </a:p>
          <a:p>
            <a:r>
              <a:rPr lang="en-GB" sz="2600"/>
              <a:t>Open about self</a:t>
            </a:r>
          </a:p>
          <a:p>
            <a:r>
              <a:rPr lang="en-GB" sz="2600"/>
              <a:t>Knows how people feel</a:t>
            </a:r>
          </a:p>
          <a:p>
            <a:r>
              <a:rPr lang="en-GB" sz="2600"/>
              <a:t>Sound judgement</a:t>
            </a:r>
          </a:p>
          <a:p>
            <a:r>
              <a:rPr lang="en-GB" sz="2600"/>
              <a:t>Non defensive</a:t>
            </a:r>
          </a:p>
        </p:txBody>
      </p:sp>
      <p:sp>
        <p:nvSpPr>
          <p:cNvPr id="110597" name="Text Box 5"/>
          <p:cNvSpPr txBox="1">
            <a:spLocks noChangeArrowheads="1"/>
          </p:cNvSpPr>
          <p:nvPr/>
        </p:nvSpPr>
        <p:spPr bwMode="auto">
          <a:xfrm>
            <a:off x="7696200" y="1371600"/>
            <a:ext cx="184150" cy="457200"/>
          </a:xfrm>
          <a:prstGeom prst="rect">
            <a:avLst/>
          </a:prstGeom>
          <a:noFill/>
          <a:ln w="9525">
            <a:noFill/>
            <a:miter lim="800000"/>
            <a:headEnd/>
            <a:tailEnd/>
          </a:ln>
          <a:effectLst/>
        </p:spPr>
        <p:txBody>
          <a:bodyPr wrap="none">
            <a:spAutoFit/>
          </a:bodyPr>
          <a:lstStyle/>
          <a:p>
            <a:endParaRPr lang="en-US" u="none"/>
          </a:p>
        </p:txBody>
      </p: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xfrm>
            <a:off x="609600" y="228600"/>
            <a:ext cx="7620000" cy="838200"/>
          </a:xfrm>
        </p:spPr>
        <p:txBody>
          <a:bodyPr/>
          <a:lstStyle/>
          <a:p>
            <a:r>
              <a:rPr lang="en-GB" sz="4000">
                <a:latin typeface="Arial Black" pitchFamily="34" charset="0"/>
              </a:rPr>
              <a:t>Humanistic - Encouraging</a:t>
            </a:r>
          </a:p>
        </p:txBody>
      </p:sp>
      <p:sp>
        <p:nvSpPr>
          <p:cNvPr id="111619" name="Rectangle 3"/>
          <p:cNvSpPr>
            <a:spLocks noGrp="1" noChangeArrowheads="1"/>
          </p:cNvSpPr>
          <p:nvPr>
            <p:ph type="body" sz="half" idx="1"/>
          </p:nvPr>
        </p:nvSpPr>
        <p:spPr>
          <a:xfrm>
            <a:off x="685800" y="1219200"/>
            <a:ext cx="3810000" cy="4876800"/>
          </a:xfrm>
        </p:spPr>
        <p:txBody>
          <a:bodyPr/>
          <a:lstStyle/>
          <a:p>
            <a:r>
              <a:rPr lang="en-GB" sz="2400"/>
              <a:t>Humanistic</a:t>
            </a:r>
          </a:p>
          <a:p>
            <a:r>
              <a:rPr lang="en-GB" sz="2400"/>
              <a:t>Thoughtful</a:t>
            </a:r>
          </a:p>
          <a:p>
            <a:r>
              <a:rPr lang="en-GB" sz="2400"/>
              <a:t>Understanding</a:t>
            </a:r>
          </a:p>
          <a:p>
            <a:r>
              <a:rPr lang="en-GB" sz="2400"/>
              <a:t>Considerate</a:t>
            </a:r>
          </a:p>
          <a:p>
            <a:r>
              <a:rPr lang="en-GB" sz="2400"/>
              <a:t>Encourages others</a:t>
            </a:r>
          </a:p>
          <a:p>
            <a:r>
              <a:rPr lang="en-GB" sz="2400"/>
              <a:t>Develops others</a:t>
            </a:r>
          </a:p>
          <a:p>
            <a:r>
              <a:rPr lang="en-GB" sz="2400"/>
              <a:t>Makes others think for themselves</a:t>
            </a:r>
          </a:p>
          <a:p>
            <a:r>
              <a:rPr lang="en-GB" sz="2400"/>
              <a:t>Supportive of others</a:t>
            </a:r>
          </a:p>
          <a:p>
            <a:r>
              <a:rPr lang="en-GB" sz="2400"/>
              <a:t>Popular leader</a:t>
            </a:r>
          </a:p>
          <a:p>
            <a:r>
              <a:rPr lang="en-GB" sz="2400"/>
              <a:t>Knows people’s needs</a:t>
            </a:r>
          </a:p>
        </p:txBody>
      </p:sp>
      <p:sp>
        <p:nvSpPr>
          <p:cNvPr id="111620" name="Rectangle 4"/>
          <p:cNvSpPr>
            <a:spLocks noGrp="1" noChangeArrowheads="1"/>
          </p:cNvSpPr>
          <p:nvPr>
            <p:ph type="body" sz="half" idx="2"/>
          </p:nvPr>
        </p:nvSpPr>
        <p:spPr>
          <a:xfrm>
            <a:off x="4648200" y="1219200"/>
            <a:ext cx="3810000" cy="4876800"/>
          </a:xfrm>
        </p:spPr>
        <p:txBody>
          <a:bodyPr/>
          <a:lstStyle/>
          <a:p>
            <a:pPr>
              <a:lnSpc>
                <a:spcPct val="90000"/>
              </a:lnSpc>
            </a:pPr>
            <a:r>
              <a:rPr lang="en-GB" sz="2400"/>
              <a:t>Thinks of others</a:t>
            </a:r>
          </a:p>
          <a:p>
            <a:pPr>
              <a:lnSpc>
                <a:spcPct val="90000"/>
              </a:lnSpc>
            </a:pPr>
            <a:r>
              <a:rPr lang="en-GB" sz="2400"/>
              <a:t>Enjoys teaching others</a:t>
            </a:r>
          </a:p>
          <a:p>
            <a:pPr>
              <a:lnSpc>
                <a:spcPct val="90000"/>
              </a:lnSpc>
            </a:pPr>
            <a:r>
              <a:rPr lang="en-GB" sz="2400"/>
              <a:t>Good teacher</a:t>
            </a:r>
          </a:p>
          <a:p>
            <a:pPr>
              <a:lnSpc>
                <a:spcPct val="90000"/>
              </a:lnSpc>
            </a:pPr>
            <a:r>
              <a:rPr lang="en-GB" sz="2400"/>
              <a:t>Trusted by others</a:t>
            </a:r>
          </a:p>
          <a:p>
            <a:pPr>
              <a:lnSpc>
                <a:spcPct val="90000"/>
              </a:lnSpc>
            </a:pPr>
            <a:r>
              <a:rPr lang="en-GB" sz="2400"/>
              <a:t>Good listener</a:t>
            </a:r>
          </a:p>
          <a:p>
            <a:pPr>
              <a:lnSpc>
                <a:spcPct val="90000"/>
              </a:lnSpc>
            </a:pPr>
            <a:r>
              <a:rPr lang="en-GB" sz="2400"/>
              <a:t>Willing to take time with people</a:t>
            </a:r>
          </a:p>
          <a:p>
            <a:pPr>
              <a:lnSpc>
                <a:spcPct val="90000"/>
              </a:lnSpc>
            </a:pPr>
            <a:r>
              <a:rPr lang="en-GB" sz="2400"/>
              <a:t>Sees others as basically good</a:t>
            </a:r>
          </a:p>
          <a:p>
            <a:pPr>
              <a:lnSpc>
                <a:spcPct val="90000"/>
              </a:lnSpc>
            </a:pPr>
            <a:r>
              <a:rPr lang="en-GB" sz="2400"/>
              <a:t>Enjoys settling disputes</a:t>
            </a:r>
          </a:p>
          <a:p>
            <a:pPr>
              <a:lnSpc>
                <a:spcPct val="90000"/>
              </a:lnSpc>
            </a:pPr>
            <a:r>
              <a:rPr lang="en-GB" sz="2400"/>
              <a:t>Sought out by others for assistance</a:t>
            </a:r>
          </a:p>
          <a:p>
            <a:pPr>
              <a:lnSpc>
                <a:spcPct val="90000"/>
              </a:lnSpc>
            </a:pPr>
            <a:r>
              <a:rPr lang="en-GB" sz="2400"/>
              <a:t>Respects confidences</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685800" y="228600"/>
            <a:ext cx="7467600" cy="762000"/>
          </a:xfrm>
        </p:spPr>
        <p:txBody>
          <a:bodyPr/>
          <a:lstStyle/>
          <a:p>
            <a:r>
              <a:rPr lang="en-GB" sz="4000">
                <a:latin typeface="Arial Black" pitchFamily="34" charset="0"/>
              </a:rPr>
              <a:t>Affiliative</a:t>
            </a:r>
          </a:p>
        </p:txBody>
      </p:sp>
      <p:sp>
        <p:nvSpPr>
          <p:cNvPr id="112643" name="Rectangle 3"/>
          <p:cNvSpPr>
            <a:spLocks noGrp="1" noChangeArrowheads="1"/>
          </p:cNvSpPr>
          <p:nvPr>
            <p:ph type="body" sz="half" idx="1"/>
          </p:nvPr>
        </p:nvSpPr>
        <p:spPr>
          <a:xfrm>
            <a:off x="685800" y="1066800"/>
            <a:ext cx="3810000" cy="5029200"/>
          </a:xfrm>
        </p:spPr>
        <p:txBody>
          <a:bodyPr/>
          <a:lstStyle/>
          <a:p>
            <a:pPr>
              <a:lnSpc>
                <a:spcPct val="90000"/>
              </a:lnSpc>
            </a:pPr>
            <a:r>
              <a:rPr lang="en-GB" sz="2400"/>
              <a:t>Co-operative</a:t>
            </a:r>
          </a:p>
          <a:p>
            <a:pPr>
              <a:lnSpc>
                <a:spcPct val="90000"/>
              </a:lnSpc>
            </a:pPr>
            <a:r>
              <a:rPr lang="en-GB" sz="2400"/>
              <a:t>Friendly</a:t>
            </a:r>
          </a:p>
          <a:p>
            <a:pPr>
              <a:lnSpc>
                <a:spcPct val="90000"/>
              </a:lnSpc>
            </a:pPr>
            <a:r>
              <a:rPr lang="en-GB" sz="2400"/>
              <a:t>Helpful</a:t>
            </a:r>
          </a:p>
          <a:p>
            <a:pPr>
              <a:lnSpc>
                <a:spcPct val="90000"/>
              </a:lnSpc>
            </a:pPr>
            <a:r>
              <a:rPr lang="en-GB" sz="2400"/>
              <a:t>Pleasant</a:t>
            </a:r>
          </a:p>
          <a:p>
            <a:pPr>
              <a:lnSpc>
                <a:spcPct val="90000"/>
              </a:lnSpc>
            </a:pPr>
            <a:r>
              <a:rPr lang="en-GB" sz="2400"/>
              <a:t>Diplomatic, tactful</a:t>
            </a:r>
          </a:p>
          <a:p>
            <a:pPr>
              <a:lnSpc>
                <a:spcPct val="90000"/>
              </a:lnSpc>
            </a:pPr>
            <a:r>
              <a:rPr lang="en-GB" sz="2400"/>
              <a:t>Sees best in others</a:t>
            </a:r>
          </a:p>
          <a:p>
            <a:pPr>
              <a:lnSpc>
                <a:spcPct val="90000"/>
              </a:lnSpc>
            </a:pPr>
            <a:r>
              <a:rPr lang="en-GB" sz="2400"/>
              <a:t>Sincere</a:t>
            </a:r>
          </a:p>
          <a:p>
            <a:pPr>
              <a:lnSpc>
                <a:spcPct val="90000"/>
              </a:lnSpc>
            </a:pPr>
            <a:r>
              <a:rPr lang="en-GB" sz="2400"/>
              <a:t>Warm open</a:t>
            </a:r>
          </a:p>
          <a:p>
            <a:pPr>
              <a:lnSpc>
                <a:spcPct val="90000"/>
              </a:lnSpc>
            </a:pPr>
            <a:r>
              <a:rPr lang="en-GB" sz="2400"/>
              <a:t>Relaxed at ease with people</a:t>
            </a:r>
          </a:p>
          <a:p>
            <a:pPr>
              <a:lnSpc>
                <a:spcPct val="90000"/>
              </a:lnSpc>
            </a:pPr>
            <a:r>
              <a:rPr lang="en-GB" sz="2400"/>
              <a:t>Liked by others</a:t>
            </a:r>
          </a:p>
          <a:p>
            <a:pPr>
              <a:lnSpc>
                <a:spcPct val="90000"/>
              </a:lnSpc>
            </a:pPr>
            <a:r>
              <a:rPr lang="en-GB" sz="2400"/>
              <a:t>Thinks people more important than things</a:t>
            </a:r>
          </a:p>
          <a:p>
            <a:pPr>
              <a:lnSpc>
                <a:spcPct val="90000"/>
              </a:lnSpc>
              <a:buFontTx/>
              <a:buNone/>
            </a:pPr>
            <a:endParaRPr lang="en-GB" sz="2400"/>
          </a:p>
        </p:txBody>
      </p:sp>
      <p:sp>
        <p:nvSpPr>
          <p:cNvPr id="112644" name="Rectangle 4"/>
          <p:cNvSpPr>
            <a:spLocks noGrp="1" noChangeArrowheads="1"/>
          </p:cNvSpPr>
          <p:nvPr>
            <p:ph type="body" sz="half" idx="2"/>
          </p:nvPr>
        </p:nvSpPr>
        <p:spPr>
          <a:xfrm>
            <a:off x="4648200" y="990600"/>
            <a:ext cx="3810000" cy="5105400"/>
          </a:xfrm>
        </p:spPr>
        <p:txBody>
          <a:bodyPr/>
          <a:lstStyle/>
          <a:p>
            <a:pPr>
              <a:lnSpc>
                <a:spcPct val="90000"/>
              </a:lnSpc>
            </a:pPr>
            <a:r>
              <a:rPr lang="en-GB" sz="2400"/>
              <a:t>Good at interpersonal relations</a:t>
            </a:r>
          </a:p>
          <a:p>
            <a:pPr>
              <a:lnSpc>
                <a:spcPct val="90000"/>
              </a:lnSpc>
            </a:pPr>
            <a:r>
              <a:rPr lang="en-GB" sz="2400"/>
              <a:t>Likes to share feelings and thoughts</a:t>
            </a:r>
          </a:p>
          <a:p>
            <a:pPr>
              <a:lnSpc>
                <a:spcPct val="90000"/>
              </a:lnSpc>
            </a:pPr>
            <a:r>
              <a:rPr lang="en-GB" sz="2400"/>
              <a:t>Tries to help others</a:t>
            </a:r>
          </a:p>
          <a:p>
            <a:pPr>
              <a:lnSpc>
                <a:spcPct val="90000"/>
              </a:lnSpc>
            </a:pPr>
            <a:r>
              <a:rPr lang="en-GB" sz="2400"/>
              <a:t>Judgment influenced by liking for people</a:t>
            </a:r>
          </a:p>
          <a:p>
            <a:pPr>
              <a:lnSpc>
                <a:spcPct val="90000"/>
              </a:lnSpc>
            </a:pPr>
            <a:r>
              <a:rPr lang="en-GB" sz="2400"/>
              <a:t>Genuine concern for people</a:t>
            </a:r>
          </a:p>
          <a:p>
            <a:pPr>
              <a:lnSpc>
                <a:spcPct val="90000"/>
              </a:lnSpc>
            </a:pPr>
            <a:r>
              <a:rPr lang="en-GB" sz="2400"/>
              <a:t>Trusted by others</a:t>
            </a:r>
          </a:p>
          <a:p>
            <a:pPr>
              <a:lnSpc>
                <a:spcPct val="90000"/>
              </a:lnSpc>
            </a:pPr>
            <a:r>
              <a:rPr lang="en-GB" sz="2400"/>
              <a:t>Leads because liked by others </a:t>
            </a:r>
          </a:p>
          <a:p>
            <a:pPr>
              <a:lnSpc>
                <a:spcPct val="90000"/>
              </a:lnSpc>
            </a:pPr>
            <a:r>
              <a:rPr lang="en-GB" sz="2400"/>
              <a:t>Accepts change easily</a:t>
            </a:r>
          </a:p>
          <a:p>
            <a:pPr>
              <a:lnSpc>
                <a:spcPct val="90000"/>
              </a:lnSpc>
            </a:pPr>
            <a:r>
              <a:rPr lang="en-GB" sz="2400"/>
              <a:t>Likes to include others in activities</a:t>
            </a:r>
          </a:p>
        </p:txBody>
      </p: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ChangeArrowheads="1"/>
          </p:cNvSpPr>
          <p:nvPr>
            <p:ph type="title"/>
          </p:nvPr>
        </p:nvSpPr>
        <p:spPr>
          <a:xfrm>
            <a:off x="685800" y="228600"/>
            <a:ext cx="7696200" cy="609600"/>
          </a:xfrm>
        </p:spPr>
        <p:txBody>
          <a:bodyPr/>
          <a:lstStyle/>
          <a:p>
            <a:r>
              <a:rPr lang="en-GB" sz="4000">
                <a:latin typeface="Arial Black" pitchFamily="34" charset="0"/>
              </a:rPr>
              <a:t>Approval</a:t>
            </a:r>
          </a:p>
        </p:txBody>
      </p:sp>
      <p:sp>
        <p:nvSpPr>
          <p:cNvPr id="113667" name="Rectangle 3"/>
          <p:cNvSpPr>
            <a:spLocks noGrp="1" noChangeArrowheads="1"/>
          </p:cNvSpPr>
          <p:nvPr>
            <p:ph type="body" sz="half" idx="1"/>
          </p:nvPr>
        </p:nvSpPr>
        <p:spPr>
          <a:xfrm>
            <a:off x="685800" y="990600"/>
            <a:ext cx="3810000" cy="5105400"/>
          </a:xfrm>
        </p:spPr>
        <p:txBody>
          <a:bodyPr/>
          <a:lstStyle/>
          <a:p>
            <a:pPr>
              <a:lnSpc>
                <a:spcPct val="90000"/>
              </a:lnSpc>
            </a:pPr>
            <a:r>
              <a:rPr lang="en-GB" sz="2600"/>
              <a:t>Seeks approval from others</a:t>
            </a:r>
          </a:p>
          <a:p>
            <a:pPr>
              <a:lnSpc>
                <a:spcPct val="90000"/>
              </a:lnSpc>
            </a:pPr>
            <a:r>
              <a:rPr lang="en-GB" sz="2600"/>
              <a:t>Needs to be liked by everyone</a:t>
            </a:r>
          </a:p>
          <a:p>
            <a:pPr>
              <a:lnSpc>
                <a:spcPct val="90000"/>
              </a:lnSpc>
            </a:pPr>
            <a:r>
              <a:rPr lang="en-GB" sz="2600"/>
              <a:t>Generous to a fault</a:t>
            </a:r>
          </a:p>
          <a:p>
            <a:pPr>
              <a:lnSpc>
                <a:spcPct val="90000"/>
              </a:lnSpc>
            </a:pPr>
            <a:r>
              <a:rPr lang="en-GB" sz="2600"/>
              <a:t>Friendly all the time</a:t>
            </a:r>
          </a:p>
          <a:p>
            <a:pPr>
              <a:lnSpc>
                <a:spcPct val="90000"/>
              </a:lnSpc>
            </a:pPr>
            <a:r>
              <a:rPr lang="en-GB" sz="2600"/>
              <a:t>Accepts others values easily</a:t>
            </a:r>
          </a:p>
          <a:p>
            <a:pPr>
              <a:lnSpc>
                <a:spcPct val="90000"/>
              </a:lnSpc>
            </a:pPr>
            <a:r>
              <a:rPr lang="en-GB" sz="2600"/>
              <a:t>Needs others approval</a:t>
            </a:r>
          </a:p>
          <a:p>
            <a:pPr>
              <a:lnSpc>
                <a:spcPct val="90000"/>
              </a:lnSpc>
            </a:pPr>
            <a:r>
              <a:rPr lang="en-GB" sz="2600"/>
              <a:t>Overly sympathetic</a:t>
            </a:r>
          </a:p>
          <a:p>
            <a:pPr>
              <a:lnSpc>
                <a:spcPct val="90000"/>
              </a:lnSpc>
            </a:pPr>
            <a:r>
              <a:rPr lang="en-GB" sz="2600"/>
              <a:t>Spoils people with kindness</a:t>
            </a:r>
          </a:p>
          <a:p>
            <a:pPr>
              <a:lnSpc>
                <a:spcPct val="90000"/>
              </a:lnSpc>
            </a:pPr>
            <a:r>
              <a:rPr lang="en-GB" sz="2600"/>
              <a:t>naive</a:t>
            </a:r>
          </a:p>
        </p:txBody>
      </p:sp>
      <p:sp>
        <p:nvSpPr>
          <p:cNvPr id="113668" name="Rectangle 4"/>
          <p:cNvSpPr>
            <a:spLocks noGrp="1" noChangeArrowheads="1"/>
          </p:cNvSpPr>
          <p:nvPr>
            <p:ph type="body" sz="half" idx="2"/>
          </p:nvPr>
        </p:nvSpPr>
        <p:spPr>
          <a:xfrm>
            <a:off x="4495800" y="838200"/>
            <a:ext cx="3962400" cy="6019800"/>
          </a:xfrm>
        </p:spPr>
        <p:txBody>
          <a:bodyPr/>
          <a:lstStyle/>
          <a:p>
            <a:pPr>
              <a:lnSpc>
                <a:spcPct val="90000"/>
              </a:lnSpc>
            </a:pPr>
            <a:r>
              <a:rPr lang="en-GB" sz="2400"/>
              <a:t>Over optimistic</a:t>
            </a:r>
          </a:p>
          <a:p>
            <a:pPr>
              <a:lnSpc>
                <a:spcPct val="90000"/>
              </a:lnSpc>
            </a:pPr>
            <a:r>
              <a:rPr lang="en-GB" sz="2400"/>
              <a:t>Wants to be liked</a:t>
            </a:r>
          </a:p>
          <a:p>
            <a:pPr>
              <a:lnSpc>
                <a:spcPct val="90000"/>
              </a:lnSpc>
            </a:pPr>
            <a:r>
              <a:rPr lang="en-GB" sz="2400"/>
              <a:t>Agrees with everyone</a:t>
            </a:r>
          </a:p>
          <a:p>
            <a:pPr>
              <a:lnSpc>
                <a:spcPct val="90000"/>
              </a:lnSpc>
            </a:pPr>
            <a:r>
              <a:rPr lang="en-GB" sz="2400"/>
              <a:t>Vague and uncertain</a:t>
            </a:r>
          </a:p>
          <a:p>
            <a:pPr>
              <a:lnSpc>
                <a:spcPct val="90000"/>
              </a:lnSpc>
            </a:pPr>
            <a:r>
              <a:rPr lang="en-GB" sz="2400"/>
              <a:t>Dependent on family and friends</a:t>
            </a:r>
          </a:p>
          <a:p>
            <a:pPr>
              <a:lnSpc>
                <a:spcPct val="90000"/>
              </a:lnSpc>
            </a:pPr>
            <a:r>
              <a:rPr lang="en-GB" sz="2400"/>
              <a:t>Upset by conflict</a:t>
            </a:r>
          </a:p>
          <a:p>
            <a:pPr>
              <a:lnSpc>
                <a:spcPct val="90000"/>
              </a:lnSpc>
            </a:pPr>
            <a:r>
              <a:rPr lang="en-GB" sz="2400"/>
              <a:t>Forgives anything</a:t>
            </a:r>
          </a:p>
          <a:p>
            <a:pPr>
              <a:lnSpc>
                <a:spcPct val="90000"/>
              </a:lnSpc>
            </a:pPr>
            <a:r>
              <a:rPr lang="en-GB" sz="2400"/>
              <a:t>Thinks in terms of what others think</a:t>
            </a:r>
          </a:p>
          <a:p>
            <a:pPr>
              <a:lnSpc>
                <a:spcPct val="90000"/>
              </a:lnSpc>
            </a:pPr>
            <a:r>
              <a:rPr lang="en-GB" sz="2400"/>
              <a:t>Upset if not accepted by others</a:t>
            </a:r>
          </a:p>
          <a:p>
            <a:pPr>
              <a:lnSpc>
                <a:spcPct val="90000"/>
              </a:lnSpc>
            </a:pPr>
            <a:r>
              <a:rPr lang="en-GB" sz="2400"/>
              <a:t>Does things for approval only</a:t>
            </a:r>
          </a:p>
          <a:p>
            <a:pPr>
              <a:lnSpc>
                <a:spcPct val="90000"/>
              </a:lnSpc>
            </a:pPr>
            <a:r>
              <a:rPr lang="en-GB" sz="2400"/>
              <a:t>Wants to be trusted, but it’s hard</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xfrm>
            <a:off x="762000" y="228600"/>
            <a:ext cx="7772400" cy="762000"/>
          </a:xfrm>
        </p:spPr>
        <p:txBody>
          <a:bodyPr/>
          <a:lstStyle/>
          <a:p>
            <a:r>
              <a:rPr lang="en-GB" sz="4000">
                <a:latin typeface="Arial Black" pitchFamily="34" charset="0"/>
              </a:rPr>
              <a:t>Conventional</a:t>
            </a:r>
          </a:p>
        </p:txBody>
      </p:sp>
      <p:sp>
        <p:nvSpPr>
          <p:cNvPr id="114691" name="Rectangle 3"/>
          <p:cNvSpPr>
            <a:spLocks noGrp="1" noChangeArrowheads="1"/>
          </p:cNvSpPr>
          <p:nvPr>
            <p:ph type="body" sz="half" idx="1"/>
          </p:nvPr>
        </p:nvSpPr>
        <p:spPr>
          <a:xfrm>
            <a:off x="685800" y="990600"/>
            <a:ext cx="3810000" cy="5105400"/>
          </a:xfrm>
        </p:spPr>
        <p:txBody>
          <a:bodyPr/>
          <a:lstStyle/>
          <a:p>
            <a:pPr>
              <a:lnSpc>
                <a:spcPct val="90000"/>
              </a:lnSpc>
            </a:pPr>
            <a:r>
              <a:rPr lang="en-GB" sz="2400"/>
              <a:t>Restrained</a:t>
            </a:r>
          </a:p>
          <a:p>
            <a:pPr>
              <a:lnSpc>
                <a:spcPct val="90000"/>
              </a:lnSpc>
            </a:pPr>
            <a:r>
              <a:rPr lang="en-GB" sz="2400"/>
              <a:t>Too concerned with looking good</a:t>
            </a:r>
          </a:p>
          <a:p>
            <a:pPr>
              <a:lnSpc>
                <a:spcPct val="90000"/>
              </a:lnSpc>
            </a:pPr>
            <a:r>
              <a:rPr lang="en-GB" sz="2400"/>
              <a:t>Agreeable</a:t>
            </a:r>
          </a:p>
          <a:p>
            <a:pPr>
              <a:lnSpc>
                <a:spcPct val="90000"/>
              </a:lnSpc>
            </a:pPr>
            <a:r>
              <a:rPr lang="en-GB" sz="2400"/>
              <a:t>Conservative</a:t>
            </a:r>
          </a:p>
          <a:p>
            <a:pPr>
              <a:lnSpc>
                <a:spcPct val="90000"/>
              </a:lnSpc>
            </a:pPr>
            <a:r>
              <a:rPr lang="en-GB" sz="2400"/>
              <a:t>Very conventional</a:t>
            </a:r>
          </a:p>
          <a:p>
            <a:pPr>
              <a:lnSpc>
                <a:spcPct val="90000"/>
              </a:lnSpc>
            </a:pPr>
            <a:r>
              <a:rPr lang="en-GB" sz="2400"/>
              <a:t>Conforming</a:t>
            </a:r>
          </a:p>
          <a:p>
            <a:pPr>
              <a:lnSpc>
                <a:spcPct val="90000"/>
              </a:lnSpc>
            </a:pPr>
            <a:r>
              <a:rPr lang="en-GB" sz="2400"/>
              <a:t>Suggestible</a:t>
            </a:r>
          </a:p>
          <a:p>
            <a:pPr>
              <a:lnSpc>
                <a:spcPct val="90000"/>
              </a:lnSpc>
            </a:pPr>
            <a:r>
              <a:rPr lang="en-GB" sz="2400"/>
              <a:t>Avoids conflict</a:t>
            </a:r>
          </a:p>
          <a:p>
            <a:pPr>
              <a:lnSpc>
                <a:spcPct val="90000"/>
              </a:lnSpc>
            </a:pPr>
            <a:r>
              <a:rPr lang="en-GB" sz="2400"/>
              <a:t>Very respectful to others</a:t>
            </a:r>
          </a:p>
          <a:p>
            <a:pPr>
              <a:lnSpc>
                <a:spcPct val="90000"/>
              </a:lnSpc>
            </a:pPr>
            <a:r>
              <a:rPr lang="en-GB" sz="2400"/>
              <a:t>Achieves by conforming </a:t>
            </a:r>
          </a:p>
          <a:p>
            <a:pPr>
              <a:lnSpc>
                <a:spcPct val="90000"/>
              </a:lnSpc>
            </a:pPr>
            <a:r>
              <a:rPr lang="en-GB" sz="2400"/>
              <a:t>Inconsistent</a:t>
            </a:r>
          </a:p>
          <a:p>
            <a:pPr>
              <a:lnSpc>
                <a:spcPct val="90000"/>
              </a:lnSpc>
            </a:pPr>
            <a:r>
              <a:rPr lang="en-GB" sz="2400"/>
              <a:t>Offers tentative ideas mostly</a:t>
            </a:r>
          </a:p>
        </p:txBody>
      </p:sp>
      <p:sp>
        <p:nvSpPr>
          <p:cNvPr id="114692" name="Rectangle 4"/>
          <p:cNvSpPr>
            <a:spLocks noGrp="1" noChangeArrowheads="1"/>
          </p:cNvSpPr>
          <p:nvPr>
            <p:ph type="body" sz="half" idx="2"/>
          </p:nvPr>
        </p:nvSpPr>
        <p:spPr>
          <a:xfrm>
            <a:off x="4648200" y="990600"/>
            <a:ext cx="3810000" cy="5105400"/>
          </a:xfrm>
        </p:spPr>
        <p:txBody>
          <a:bodyPr/>
          <a:lstStyle/>
          <a:p>
            <a:pPr>
              <a:lnSpc>
                <a:spcPct val="90000"/>
              </a:lnSpc>
            </a:pPr>
            <a:r>
              <a:rPr lang="en-GB" sz="2400"/>
              <a:t>Indecisive</a:t>
            </a:r>
          </a:p>
          <a:p>
            <a:pPr>
              <a:lnSpc>
                <a:spcPct val="90000"/>
              </a:lnSpc>
            </a:pPr>
            <a:r>
              <a:rPr lang="en-GB" sz="2400"/>
              <a:t>Thinks rules more important than ideas</a:t>
            </a:r>
          </a:p>
          <a:p>
            <a:pPr>
              <a:lnSpc>
                <a:spcPct val="90000"/>
              </a:lnSpc>
            </a:pPr>
            <a:r>
              <a:rPr lang="en-GB" sz="2400"/>
              <a:t>Often uncertain</a:t>
            </a:r>
          </a:p>
          <a:p>
            <a:pPr>
              <a:lnSpc>
                <a:spcPct val="90000"/>
              </a:lnSpc>
            </a:pPr>
            <a:r>
              <a:rPr lang="en-GB" sz="2400"/>
              <a:t>Seems to understand others but doesn’t</a:t>
            </a:r>
          </a:p>
          <a:p>
            <a:pPr>
              <a:lnSpc>
                <a:spcPct val="90000"/>
              </a:lnSpc>
            </a:pPr>
            <a:r>
              <a:rPr lang="en-GB" sz="2400"/>
              <a:t>Concerned with what others think</a:t>
            </a:r>
          </a:p>
          <a:p>
            <a:pPr>
              <a:lnSpc>
                <a:spcPct val="90000"/>
              </a:lnSpc>
            </a:pPr>
            <a:r>
              <a:rPr lang="en-GB" sz="2400"/>
              <a:t>Tends to accept the status quo</a:t>
            </a:r>
          </a:p>
          <a:p>
            <a:pPr>
              <a:lnSpc>
                <a:spcPct val="90000"/>
              </a:lnSpc>
            </a:pPr>
            <a:r>
              <a:rPr lang="en-GB" sz="2400"/>
              <a:t>Enjoys being recognised by superiors</a:t>
            </a:r>
          </a:p>
          <a:p>
            <a:pPr>
              <a:lnSpc>
                <a:spcPct val="90000"/>
              </a:lnSpc>
            </a:pPr>
            <a:r>
              <a:rPr lang="en-GB" sz="2400"/>
              <a:t>Reliable and steady</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1026"/>
          <p:cNvSpPr>
            <a:spLocks noGrp="1" noChangeArrowheads="1"/>
          </p:cNvSpPr>
          <p:nvPr>
            <p:ph type="title"/>
          </p:nvPr>
        </p:nvSpPr>
        <p:spPr>
          <a:xfrm>
            <a:off x="762000" y="228600"/>
            <a:ext cx="7620000" cy="838200"/>
          </a:xfrm>
        </p:spPr>
        <p:txBody>
          <a:bodyPr/>
          <a:lstStyle/>
          <a:p>
            <a:r>
              <a:rPr lang="en-GB" sz="4000">
                <a:latin typeface="Arial Black" pitchFamily="34" charset="0"/>
              </a:rPr>
              <a:t>Dependent</a:t>
            </a:r>
          </a:p>
        </p:txBody>
      </p:sp>
      <p:sp>
        <p:nvSpPr>
          <p:cNvPr id="115715" name="Rectangle 1027"/>
          <p:cNvSpPr>
            <a:spLocks noGrp="1" noChangeArrowheads="1"/>
          </p:cNvSpPr>
          <p:nvPr>
            <p:ph type="body" sz="half" idx="1"/>
          </p:nvPr>
        </p:nvSpPr>
        <p:spPr>
          <a:xfrm>
            <a:off x="685800" y="1066800"/>
            <a:ext cx="3810000" cy="5029200"/>
          </a:xfrm>
        </p:spPr>
        <p:txBody>
          <a:bodyPr/>
          <a:lstStyle/>
          <a:p>
            <a:pPr>
              <a:lnSpc>
                <a:spcPct val="90000"/>
              </a:lnSpc>
            </a:pPr>
            <a:r>
              <a:rPr lang="en-GB" sz="2400"/>
              <a:t>Over-cautious</a:t>
            </a:r>
          </a:p>
          <a:p>
            <a:pPr>
              <a:lnSpc>
                <a:spcPct val="90000"/>
              </a:lnSpc>
            </a:pPr>
            <a:r>
              <a:rPr lang="en-GB" sz="2400"/>
              <a:t>Very tactful</a:t>
            </a:r>
          </a:p>
          <a:p>
            <a:pPr>
              <a:lnSpc>
                <a:spcPct val="90000"/>
              </a:lnSpc>
            </a:pPr>
            <a:r>
              <a:rPr lang="en-GB" sz="2400"/>
              <a:t>Eager to please</a:t>
            </a:r>
          </a:p>
          <a:p>
            <a:pPr>
              <a:lnSpc>
                <a:spcPct val="90000"/>
              </a:lnSpc>
            </a:pPr>
            <a:r>
              <a:rPr lang="en-GB" sz="2400"/>
              <a:t>Modest</a:t>
            </a:r>
          </a:p>
          <a:p>
            <a:pPr>
              <a:lnSpc>
                <a:spcPct val="90000"/>
              </a:lnSpc>
            </a:pPr>
            <a:r>
              <a:rPr lang="en-GB" sz="2400"/>
              <a:t>Dependent on others</a:t>
            </a:r>
          </a:p>
          <a:p>
            <a:pPr>
              <a:lnSpc>
                <a:spcPct val="90000"/>
              </a:lnSpc>
            </a:pPr>
            <a:r>
              <a:rPr lang="en-GB" sz="2400"/>
              <a:t>Self doubting</a:t>
            </a:r>
          </a:p>
          <a:p>
            <a:pPr>
              <a:lnSpc>
                <a:spcPct val="90000"/>
              </a:lnSpc>
            </a:pPr>
            <a:r>
              <a:rPr lang="en-GB" sz="2400"/>
              <a:t>Compliant</a:t>
            </a:r>
          </a:p>
          <a:p>
            <a:pPr>
              <a:lnSpc>
                <a:spcPct val="90000"/>
              </a:lnSpc>
            </a:pPr>
            <a:r>
              <a:rPr lang="en-GB" sz="2400"/>
              <a:t>Easily fooled</a:t>
            </a:r>
          </a:p>
          <a:p>
            <a:pPr>
              <a:lnSpc>
                <a:spcPct val="90000"/>
              </a:lnSpc>
            </a:pPr>
            <a:r>
              <a:rPr lang="en-GB" sz="2400"/>
              <a:t>Apologetic</a:t>
            </a:r>
          </a:p>
          <a:p>
            <a:pPr>
              <a:lnSpc>
                <a:spcPct val="90000"/>
              </a:lnSpc>
            </a:pPr>
            <a:r>
              <a:rPr lang="en-GB" sz="2400"/>
              <a:t>Obeys too willingly</a:t>
            </a:r>
          </a:p>
          <a:p>
            <a:pPr>
              <a:lnSpc>
                <a:spcPct val="90000"/>
              </a:lnSpc>
            </a:pPr>
            <a:r>
              <a:rPr lang="en-GB" sz="2400"/>
              <a:t>Easily influenced by friends</a:t>
            </a:r>
          </a:p>
          <a:p>
            <a:pPr>
              <a:lnSpc>
                <a:spcPct val="90000"/>
              </a:lnSpc>
            </a:pPr>
            <a:endParaRPr lang="en-GB" sz="2400"/>
          </a:p>
        </p:txBody>
      </p:sp>
      <p:sp>
        <p:nvSpPr>
          <p:cNvPr id="115716" name="Rectangle 1028"/>
          <p:cNvSpPr>
            <a:spLocks noGrp="1" noChangeArrowheads="1"/>
          </p:cNvSpPr>
          <p:nvPr>
            <p:ph type="body" sz="half" idx="2"/>
          </p:nvPr>
        </p:nvSpPr>
        <p:spPr>
          <a:xfrm>
            <a:off x="4648200" y="1066800"/>
            <a:ext cx="3810000" cy="5029200"/>
          </a:xfrm>
        </p:spPr>
        <p:txBody>
          <a:bodyPr/>
          <a:lstStyle/>
          <a:p>
            <a:r>
              <a:rPr lang="en-GB" sz="2400"/>
              <a:t>Very respectful to superiors</a:t>
            </a:r>
          </a:p>
          <a:p>
            <a:r>
              <a:rPr lang="en-GB" sz="2400"/>
              <a:t>Meek</a:t>
            </a:r>
          </a:p>
          <a:p>
            <a:r>
              <a:rPr lang="en-GB" sz="2400"/>
              <a:t>Says what’s expected</a:t>
            </a:r>
          </a:p>
          <a:p>
            <a:r>
              <a:rPr lang="en-GB" sz="2400"/>
              <a:t>A good follower</a:t>
            </a:r>
          </a:p>
          <a:p>
            <a:r>
              <a:rPr lang="en-GB" sz="2400"/>
              <a:t>Does things by the book</a:t>
            </a:r>
          </a:p>
          <a:p>
            <a:r>
              <a:rPr lang="en-GB" sz="2400"/>
              <a:t>Seeks help from others</a:t>
            </a:r>
          </a:p>
          <a:p>
            <a:r>
              <a:rPr lang="en-GB" sz="2400"/>
              <a:t>Worries a lot</a:t>
            </a:r>
          </a:p>
          <a:p>
            <a:r>
              <a:rPr lang="en-GB" sz="2400"/>
              <a:t>Reacts rather than initiates</a:t>
            </a:r>
          </a:p>
          <a:p>
            <a:r>
              <a:rPr lang="en-GB" sz="2400"/>
              <a:t>predictable</a:t>
            </a:r>
          </a:p>
          <a:p>
            <a:pPr>
              <a:buFontTx/>
              <a:buNone/>
            </a:pPr>
            <a:endParaRPr lang="en-GB" sz="2400"/>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a:xfrm>
            <a:off x="685800" y="152400"/>
            <a:ext cx="7772400" cy="990600"/>
          </a:xfrm>
        </p:spPr>
        <p:txBody>
          <a:bodyPr/>
          <a:lstStyle/>
          <a:p>
            <a:r>
              <a:rPr lang="en-GB" sz="4000">
                <a:latin typeface="Arial Black" pitchFamily="34" charset="0"/>
              </a:rPr>
              <a:t>Avoidance</a:t>
            </a:r>
          </a:p>
        </p:txBody>
      </p:sp>
      <p:sp>
        <p:nvSpPr>
          <p:cNvPr id="116739" name="Rectangle 3"/>
          <p:cNvSpPr>
            <a:spLocks noGrp="1" noChangeArrowheads="1"/>
          </p:cNvSpPr>
          <p:nvPr>
            <p:ph type="body" sz="half" idx="1"/>
          </p:nvPr>
        </p:nvSpPr>
        <p:spPr>
          <a:xfrm>
            <a:off x="685800" y="1066800"/>
            <a:ext cx="3810000" cy="5029200"/>
          </a:xfrm>
        </p:spPr>
        <p:txBody>
          <a:bodyPr/>
          <a:lstStyle/>
          <a:p>
            <a:pPr>
              <a:lnSpc>
                <a:spcPct val="90000"/>
              </a:lnSpc>
            </a:pPr>
            <a:r>
              <a:rPr lang="en-GB" sz="2400"/>
              <a:t>Tense, uneasy</a:t>
            </a:r>
          </a:p>
          <a:p>
            <a:pPr>
              <a:lnSpc>
                <a:spcPct val="90000"/>
              </a:lnSpc>
            </a:pPr>
            <a:r>
              <a:rPr lang="en-GB" sz="2400"/>
              <a:t>Self-depreciative</a:t>
            </a:r>
          </a:p>
          <a:p>
            <a:pPr>
              <a:lnSpc>
                <a:spcPct val="90000"/>
              </a:lnSpc>
            </a:pPr>
            <a:r>
              <a:rPr lang="en-GB" sz="2400"/>
              <a:t>Not aggressive</a:t>
            </a:r>
          </a:p>
          <a:p>
            <a:pPr>
              <a:lnSpc>
                <a:spcPct val="90000"/>
              </a:lnSpc>
            </a:pPr>
            <a:r>
              <a:rPr lang="en-GB" sz="2400"/>
              <a:t>Easily embarrassed</a:t>
            </a:r>
          </a:p>
          <a:p>
            <a:pPr>
              <a:lnSpc>
                <a:spcPct val="90000"/>
              </a:lnSpc>
            </a:pPr>
            <a:r>
              <a:rPr lang="en-GB" sz="2400"/>
              <a:t>Lacks self-confidence</a:t>
            </a:r>
          </a:p>
          <a:p>
            <a:pPr>
              <a:lnSpc>
                <a:spcPct val="90000"/>
              </a:lnSpc>
            </a:pPr>
            <a:r>
              <a:rPr lang="en-GB" sz="2400"/>
              <a:t>Evasive</a:t>
            </a:r>
          </a:p>
          <a:p>
            <a:pPr>
              <a:lnSpc>
                <a:spcPct val="90000"/>
              </a:lnSpc>
            </a:pPr>
            <a:r>
              <a:rPr lang="en-GB" sz="2400"/>
              <a:t>Self-condemning</a:t>
            </a:r>
          </a:p>
          <a:p>
            <a:pPr>
              <a:lnSpc>
                <a:spcPct val="90000"/>
              </a:lnSpc>
            </a:pPr>
            <a:r>
              <a:rPr lang="en-GB" sz="2400"/>
              <a:t>Reserved</a:t>
            </a:r>
          </a:p>
          <a:p>
            <a:pPr>
              <a:lnSpc>
                <a:spcPct val="90000"/>
              </a:lnSpc>
            </a:pPr>
            <a:r>
              <a:rPr lang="en-GB" sz="2400"/>
              <a:t>Takes few chances</a:t>
            </a:r>
          </a:p>
          <a:p>
            <a:pPr>
              <a:lnSpc>
                <a:spcPct val="90000"/>
              </a:lnSpc>
            </a:pPr>
            <a:r>
              <a:rPr lang="en-GB" sz="2400"/>
              <a:t>Has difficulty being accepted</a:t>
            </a:r>
          </a:p>
          <a:p>
            <a:pPr>
              <a:lnSpc>
                <a:spcPct val="90000"/>
              </a:lnSpc>
            </a:pPr>
            <a:r>
              <a:rPr lang="en-GB" sz="2400"/>
              <a:t>Presents safe ideas</a:t>
            </a:r>
          </a:p>
        </p:txBody>
      </p:sp>
      <p:sp>
        <p:nvSpPr>
          <p:cNvPr id="116740" name="Rectangle 4"/>
          <p:cNvSpPr>
            <a:spLocks noGrp="1" noChangeArrowheads="1"/>
          </p:cNvSpPr>
          <p:nvPr>
            <p:ph type="body" sz="half" idx="2"/>
          </p:nvPr>
        </p:nvSpPr>
        <p:spPr>
          <a:xfrm>
            <a:off x="4648200" y="1066800"/>
            <a:ext cx="3810000" cy="5029200"/>
          </a:xfrm>
        </p:spPr>
        <p:txBody>
          <a:bodyPr/>
          <a:lstStyle/>
          <a:p>
            <a:pPr>
              <a:lnSpc>
                <a:spcPct val="90000"/>
              </a:lnSpc>
            </a:pPr>
            <a:r>
              <a:rPr lang="en-GB" sz="2400"/>
              <a:t>Avoids decisions</a:t>
            </a:r>
          </a:p>
          <a:p>
            <a:pPr>
              <a:lnSpc>
                <a:spcPct val="90000"/>
              </a:lnSpc>
            </a:pPr>
            <a:r>
              <a:rPr lang="en-GB" sz="2400"/>
              <a:t>Concerned with own problems</a:t>
            </a:r>
          </a:p>
          <a:p>
            <a:pPr>
              <a:lnSpc>
                <a:spcPct val="90000"/>
              </a:lnSpc>
            </a:pPr>
            <a:r>
              <a:rPr lang="en-GB" sz="2400"/>
              <a:t>Easily led</a:t>
            </a:r>
          </a:p>
          <a:p>
            <a:pPr>
              <a:lnSpc>
                <a:spcPct val="90000"/>
              </a:lnSpc>
            </a:pPr>
            <a:r>
              <a:rPr lang="en-GB" sz="2400"/>
              <a:t>Narrow interests</a:t>
            </a:r>
          </a:p>
          <a:p>
            <a:pPr>
              <a:lnSpc>
                <a:spcPct val="90000"/>
              </a:lnSpc>
            </a:pPr>
            <a:r>
              <a:rPr lang="en-GB" sz="2400"/>
              <a:t>Doesn’t relate well with others</a:t>
            </a:r>
          </a:p>
          <a:p>
            <a:pPr>
              <a:lnSpc>
                <a:spcPct val="90000"/>
              </a:lnSpc>
            </a:pPr>
            <a:r>
              <a:rPr lang="en-GB" sz="2400"/>
              <a:t>Seems to have strong conflicts</a:t>
            </a:r>
          </a:p>
          <a:p>
            <a:pPr>
              <a:lnSpc>
                <a:spcPct val="90000"/>
              </a:lnSpc>
            </a:pPr>
            <a:r>
              <a:rPr lang="en-GB" sz="2400"/>
              <a:t>Easily upset in most situations</a:t>
            </a:r>
          </a:p>
          <a:p>
            <a:pPr>
              <a:lnSpc>
                <a:spcPct val="90000"/>
              </a:lnSpc>
            </a:pPr>
            <a:r>
              <a:rPr lang="en-GB" sz="2400"/>
              <a:t>Leaves decisions to others</a:t>
            </a:r>
          </a:p>
          <a:p>
            <a:pPr>
              <a:lnSpc>
                <a:spcPct val="90000"/>
              </a:lnSpc>
            </a:pPr>
            <a:r>
              <a:rPr lang="en-GB" sz="2400"/>
              <a:t>Little interest in achievement</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762000" y="228600"/>
            <a:ext cx="7620000" cy="762000"/>
          </a:xfrm>
        </p:spPr>
        <p:txBody>
          <a:bodyPr/>
          <a:lstStyle/>
          <a:p>
            <a:r>
              <a:rPr lang="en-GB" sz="4000">
                <a:latin typeface="Arial Black" pitchFamily="34" charset="0"/>
              </a:rPr>
              <a:t>Oppositional</a:t>
            </a:r>
          </a:p>
        </p:txBody>
      </p:sp>
      <p:sp>
        <p:nvSpPr>
          <p:cNvPr id="117763" name="Rectangle 3"/>
          <p:cNvSpPr>
            <a:spLocks noGrp="1" noChangeArrowheads="1"/>
          </p:cNvSpPr>
          <p:nvPr>
            <p:ph type="body" sz="half" idx="1"/>
          </p:nvPr>
        </p:nvSpPr>
        <p:spPr>
          <a:xfrm>
            <a:off x="685800" y="1066800"/>
            <a:ext cx="3810000" cy="5029200"/>
          </a:xfrm>
        </p:spPr>
        <p:txBody>
          <a:bodyPr/>
          <a:lstStyle/>
          <a:p>
            <a:pPr>
              <a:lnSpc>
                <a:spcPct val="90000"/>
              </a:lnSpc>
            </a:pPr>
            <a:r>
              <a:rPr lang="en-GB" sz="2400"/>
              <a:t>Resentful</a:t>
            </a:r>
          </a:p>
          <a:p>
            <a:pPr>
              <a:lnSpc>
                <a:spcPct val="90000"/>
              </a:lnSpc>
            </a:pPr>
            <a:r>
              <a:rPr lang="en-GB" sz="2400"/>
              <a:t>Cynical</a:t>
            </a:r>
          </a:p>
          <a:p>
            <a:pPr>
              <a:lnSpc>
                <a:spcPct val="90000"/>
              </a:lnSpc>
            </a:pPr>
            <a:r>
              <a:rPr lang="en-GB" sz="2400"/>
              <a:t>Unfeeling</a:t>
            </a:r>
          </a:p>
          <a:p>
            <a:pPr>
              <a:lnSpc>
                <a:spcPct val="90000"/>
              </a:lnSpc>
            </a:pPr>
            <a:r>
              <a:rPr lang="en-GB" sz="2400"/>
              <a:t>Negative</a:t>
            </a:r>
          </a:p>
          <a:p>
            <a:pPr>
              <a:lnSpc>
                <a:spcPct val="90000"/>
              </a:lnSpc>
            </a:pPr>
            <a:r>
              <a:rPr lang="en-GB" sz="2400"/>
              <a:t>Complaining</a:t>
            </a:r>
          </a:p>
          <a:p>
            <a:pPr>
              <a:lnSpc>
                <a:spcPct val="90000"/>
              </a:lnSpc>
            </a:pPr>
            <a:r>
              <a:rPr lang="en-GB" sz="2400"/>
              <a:t>Stubborn</a:t>
            </a:r>
          </a:p>
          <a:p>
            <a:pPr>
              <a:lnSpc>
                <a:spcPct val="90000"/>
              </a:lnSpc>
            </a:pPr>
            <a:r>
              <a:rPr lang="en-GB" sz="2400"/>
              <a:t>Opposes new ideas</a:t>
            </a:r>
          </a:p>
          <a:p>
            <a:pPr>
              <a:lnSpc>
                <a:spcPct val="90000"/>
              </a:lnSpc>
            </a:pPr>
            <a:r>
              <a:rPr lang="en-GB" sz="2400"/>
              <a:t>Hard to impress</a:t>
            </a:r>
          </a:p>
          <a:p>
            <a:pPr>
              <a:lnSpc>
                <a:spcPct val="90000"/>
              </a:lnSpc>
            </a:pPr>
            <a:r>
              <a:rPr lang="en-GB" sz="2400"/>
              <a:t>Suspicious</a:t>
            </a:r>
          </a:p>
          <a:p>
            <a:pPr>
              <a:lnSpc>
                <a:spcPct val="90000"/>
              </a:lnSpc>
            </a:pPr>
            <a:r>
              <a:rPr lang="en-GB" sz="2400"/>
              <a:t>Slow to forgive a wrong</a:t>
            </a:r>
          </a:p>
          <a:p>
            <a:pPr>
              <a:lnSpc>
                <a:spcPct val="90000"/>
              </a:lnSpc>
            </a:pPr>
            <a:r>
              <a:rPr lang="en-GB" sz="2400"/>
              <a:t>Concerned with status</a:t>
            </a:r>
          </a:p>
          <a:p>
            <a:pPr>
              <a:lnSpc>
                <a:spcPct val="90000"/>
              </a:lnSpc>
            </a:pPr>
            <a:r>
              <a:rPr lang="en-GB" sz="2400"/>
              <a:t>Usually against things</a:t>
            </a:r>
          </a:p>
          <a:p>
            <a:pPr>
              <a:lnSpc>
                <a:spcPct val="90000"/>
              </a:lnSpc>
            </a:pPr>
            <a:r>
              <a:rPr lang="en-GB" sz="2400"/>
              <a:t>Critical of others behind their backs</a:t>
            </a:r>
          </a:p>
        </p:txBody>
      </p:sp>
      <p:sp>
        <p:nvSpPr>
          <p:cNvPr id="117764" name="Rectangle 4"/>
          <p:cNvSpPr>
            <a:spLocks noGrp="1" noChangeArrowheads="1"/>
          </p:cNvSpPr>
          <p:nvPr>
            <p:ph type="body" sz="half" idx="2"/>
          </p:nvPr>
        </p:nvSpPr>
        <p:spPr>
          <a:xfrm>
            <a:off x="4648200" y="1066800"/>
            <a:ext cx="3810000" cy="5029200"/>
          </a:xfrm>
        </p:spPr>
        <p:txBody>
          <a:bodyPr/>
          <a:lstStyle/>
          <a:p>
            <a:r>
              <a:rPr lang="en-GB" sz="2400"/>
              <a:t>Blames others for own mistakes</a:t>
            </a:r>
          </a:p>
          <a:p>
            <a:r>
              <a:rPr lang="en-GB" sz="2400"/>
              <a:t>Distrusts others</a:t>
            </a:r>
          </a:p>
          <a:p>
            <a:r>
              <a:rPr lang="en-GB" sz="2400"/>
              <a:t>Doesn’t accept criticism well</a:t>
            </a:r>
          </a:p>
          <a:p>
            <a:r>
              <a:rPr lang="en-GB" sz="2400"/>
              <a:t>Doesn’t talk about things directly</a:t>
            </a:r>
          </a:p>
          <a:p>
            <a:r>
              <a:rPr lang="en-GB" sz="2400"/>
              <a:t>Opposes things indirectly</a:t>
            </a:r>
          </a:p>
          <a:p>
            <a:r>
              <a:rPr lang="en-GB" sz="2400"/>
              <a:t>Never opposes authority directly</a:t>
            </a:r>
          </a:p>
          <a:p>
            <a:r>
              <a:rPr lang="en-GB" sz="2400"/>
              <a:t>snobbish</a:t>
            </a: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685800" y="304800"/>
            <a:ext cx="7620000" cy="457200"/>
          </a:xfrm>
        </p:spPr>
        <p:txBody>
          <a:bodyPr/>
          <a:lstStyle/>
          <a:p>
            <a:r>
              <a:rPr lang="en-GB" sz="4000">
                <a:latin typeface="Arial Black" pitchFamily="34" charset="0"/>
              </a:rPr>
              <a:t>Power</a:t>
            </a:r>
          </a:p>
        </p:txBody>
      </p:sp>
      <p:sp>
        <p:nvSpPr>
          <p:cNvPr id="118787" name="Rectangle 3"/>
          <p:cNvSpPr>
            <a:spLocks noGrp="1" noChangeArrowheads="1"/>
          </p:cNvSpPr>
          <p:nvPr>
            <p:ph type="body" sz="half" idx="1"/>
          </p:nvPr>
        </p:nvSpPr>
        <p:spPr>
          <a:xfrm>
            <a:off x="685800" y="1066800"/>
            <a:ext cx="3810000" cy="5029200"/>
          </a:xfrm>
        </p:spPr>
        <p:txBody>
          <a:bodyPr/>
          <a:lstStyle/>
          <a:p>
            <a:pPr>
              <a:lnSpc>
                <a:spcPct val="90000"/>
              </a:lnSpc>
            </a:pPr>
            <a:r>
              <a:rPr lang="en-GB" sz="2600"/>
              <a:t>Hard, tough</a:t>
            </a:r>
          </a:p>
          <a:p>
            <a:pPr>
              <a:lnSpc>
                <a:spcPct val="90000"/>
              </a:lnSpc>
            </a:pPr>
            <a:r>
              <a:rPr lang="en-GB" sz="2600"/>
              <a:t>Bossy</a:t>
            </a:r>
          </a:p>
          <a:p>
            <a:pPr>
              <a:lnSpc>
                <a:spcPct val="90000"/>
              </a:lnSpc>
            </a:pPr>
            <a:r>
              <a:rPr lang="en-GB" sz="2600"/>
              <a:t>Dominating</a:t>
            </a:r>
          </a:p>
          <a:p>
            <a:pPr>
              <a:lnSpc>
                <a:spcPct val="90000"/>
              </a:lnSpc>
            </a:pPr>
            <a:r>
              <a:rPr lang="en-GB" sz="2600"/>
              <a:t>Hostile, aggressive</a:t>
            </a:r>
          </a:p>
          <a:p>
            <a:pPr>
              <a:lnSpc>
                <a:spcPct val="90000"/>
              </a:lnSpc>
            </a:pPr>
            <a:r>
              <a:rPr lang="en-GB" sz="2600"/>
              <a:t>Believes in force</a:t>
            </a:r>
          </a:p>
          <a:p>
            <a:pPr>
              <a:lnSpc>
                <a:spcPct val="90000"/>
              </a:lnSpc>
            </a:pPr>
            <a:r>
              <a:rPr lang="en-GB" sz="2600"/>
              <a:t>Argumentative</a:t>
            </a:r>
          </a:p>
          <a:p>
            <a:pPr>
              <a:lnSpc>
                <a:spcPct val="90000"/>
              </a:lnSpc>
            </a:pPr>
            <a:r>
              <a:rPr lang="en-GB" sz="2600"/>
              <a:t>Runs things by self</a:t>
            </a:r>
          </a:p>
          <a:p>
            <a:pPr>
              <a:lnSpc>
                <a:spcPct val="90000"/>
              </a:lnSpc>
            </a:pPr>
            <a:r>
              <a:rPr lang="en-GB" sz="2600"/>
              <a:t>Vengeful and mean</a:t>
            </a:r>
          </a:p>
          <a:p>
            <a:pPr>
              <a:lnSpc>
                <a:spcPct val="90000"/>
              </a:lnSpc>
            </a:pPr>
            <a:r>
              <a:rPr lang="en-GB" sz="2600"/>
              <a:t>Dictatorial</a:t>
            </a:r>
          </a:p>
          <a:p>
            <a:pPr>
              <a:lnSpc>
                <a:spcPct val="90000"/>
              </a:lnSpc>
            </a:pPr>
            <a:r>
              <a:rPr lang="en-GB" sz="2600"/>
              <a:t>Abrupt</a:t>
            </a:r>
          </a:p>
          <a:p>
            <a:pPr>
              <a:lnSpc>
                <a:spcPct val="90000"/>
              </a:lnSpc>
            </a:pPr>
            <a:r>
              <a:rPr lang="en-GB" sz="2600"/>
              <a:t>Dogmatic and rigid</a:t>
            </a:r>
          </a:p>
          <a:p>
            <a:pPr>
              <a:lnSpc>
                <a:spcPct val="90000"/>
              </a:lnSpc>
            </a:pPr>
            <a:r>
              <a:rPr lang="en-GB" sz="2600"/>
              <a:t>Critical of others</a:t>
            </a:r>
          </a:p>
        </p:txBody>
      </p:sp>
      <p:sp>
        <p:nvSpPr>
          <p:cNvPr id="118788" name="Rectangle 4"/>
          <p:cNvSpPr>
            <a:spLocks noGrp="1" noChangeArrowheads="1"/>
          </p:cNvSpPr>
          <p:nvPr>
            <p:ph type="body" sz="half" idx="2"/>
          </p:nvPr>
        </p:nvSpPr>
        <p:spPr>
          <a:xfrm>
            <a:off x="4648200" y="1066800"/>
            <a:ext cx="3810000" cy="5029200"/>
          </a:xfrm>
        </p:spPr>
        <p:txBody>
          <a:bodyPr/>
          <a:lstStyle/>
          <a:p>
            <a:r>
              <a:rPr lang="en-GB" sz="2600"/>
              <a:t>Easily offended</a:t>
            </a:r>
          </a:p>
          <a:p>
            <a:r>
              <a:rPr lang="en-GB" sz="2600"/>
              <a:t>On the offensive</a:t>
            </a:r>
          </a:p>
          <a:p>
            <a:r>
              <a:rPr lang="en-GB" sz="2600"/>
              <a:t>Sees others as selfish</a:t>
            </a:r>
          </a:p>
          <a:p>
            <a:r>
              <a:rPr lang="en-GB" sz="2600"/>
              <a:t>Needs to control others</a:t>
            </a:r>
          </a:p>
          <a:p>
            <a:r>
              <a:rPr lang="en-GB" sz="2600"/>
              <a:t>Gets angry easily</a:t>
            </a:r>
          </a:p>
          <a:p>
            <a:r>
              <a:rPr lang="en-GB" sz="2600"/>
              <a:t>Little confidence in people</a:t>
            </a:r>
          </a:p>
          <a:p>
            <a:r>
              <a:rPr lang="en-GB" sz="2600"/>
              <a:t>Resists suggestions made by others</a:t>
            </a:r>
          </a:p>
          <a:p>
            <a:r>
              <a:rPr lang="en-GB" sz="2600"/>
              <a:t>Seldom admits mistakes</a:t>
            </a:r>
          </a:p>
        </p:txBody>
      </p:sp>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685800" y="228600"/>
            <a:ext cx="7772400" cy="685800"/>
          </a:xfrm>
        </p:spPr>
        <p:txBody>
          <a:bodyPr/>
          <a:lstStyle/>
          <a:p>
            <a:r>
              <a:rPr lang="en-GB" sz="4000">
                <a:latin typeface="Arial Black" pitchFamily="34" charset="0"/>
              </a:rPr>
              <a:t>Competitive </a:t>
            </a:r>
          </a:p>
        </p:txBody>
      </p:sp>
      <p:sp>
        <p:nvSpPr>
          <p:cNvPr id="119811" name="Rectangle 3"/>
          <p:cNvSpPr>
            <a:spLocks noGrp="1" noChangeArrowheads="1"/>
          </p:cNvSpPr>
          <p:nvPr>
            <p:ph type="body" sz="half" idx="1"/>
          </p:nvPr>
        </p:nvSpPr>
        <p:spPr>
          <a:xfrm>
            <a:off x="685800" y="1143000"/>
            <a:ext cx="3810000" cy="4953000"/>
          </a:xfrm>
        </p:spPr>
        <p:txBody>
          <a:bodyPr/>
          <a:lstStyle/>
          <a:p>
            <a:pPr>
              <a:lnSpc>
                <a:spcPct val="90000"/>
              </a:lnSpc>
            </a:pPr>
            <a:r>
              <a:rPr lang="en-GB" sz="2400"/>
              <a:t>Proud, self sufficient</a:t>
            </a:r>
          </a:p>
          <a:p>
            <a:pPr>
              <a:lnSpc>
                <a:spcPct val="90000"/>
              </a:lnSpc>
            </a:pPr>
            <a:r>
              <a:rPr lang="en-GB" sz="2400"/>
              <a:t>Likes to compete</a:t>
            </a:r>
          </a:p>
          <a:p>
            <a:pPr>
              <a:lnSpc>
                <a:spcPct val="90000"/>
              </a:lnSpc>
            </a:pPr>
            <a:r>
              <a:rPr lang="en-GB" sz="2400"/>
              <a:t>Boastful</a:t>
            </a:r>
          </a:p>
          <a:p>
            <a:pPr>
              <a:lnSpc>
                <a:spcPct val="90000"/>
              </a:lnSpc>
            </a:pPr>
            <a:r>
              <a:rPr lang="en-GB" sz="2400"/>
              <a:t>Thinks only of self</a:t>
            </a:r>
          </a:p>
          <a:p>
            <a:pPr>
              <a:lnSpc>
                <a:spcPct val="90000"/>
              </a:lnSpc>
            </a:pPr>
            <a:r>
              <a:rPr lang="en-GB" sz="2400"/>
              <a:t>Self-assertive</a:t>
            </a:r>
          </a:p>
          <a:p>
            <a:pPr>
              <a:lnSpc>
                <a:spcPct val="90000"/>
              </a:lnSpc>
            </a:pPr>
            <a:r>
              <a:rPr lang="en-GB" sz="2400"/>
              <a:t>Tries to be too successful</a:t>
            </a:r>
          </a:p>
          <a:p>
            <a:pPr>
              <a:lnSpc>
                <a:spcPct val="90000"/>
              </a:lnSpc>
            </a:pPr>
            <a:r>
              <a:rPr lang="en-GB" sz="2400"/>
              <a:t>Tries hard to impress others</a:t>
            </a:r>
          </a:p>
          <a:p>
            <a:pPr>
              <a:lnSpc>
                <a:spcPct val="90000"/>
              </a:lnSpc>
            </a:pPr>
            <a:r>
              <a:rPr lang="en-GB" sz="2400"/>
              <a:t>Egotistical</a:t>
            </a:r>
          </a:p>
          <a:p>
            <a:pPr>
              <a:lnSpc>
                <a:spcPct val="90000"/>
              </a:lnSpc>
            </a:pPr>
            <a:r>
              <a:rPr lang="en-GB" sz="2400"/>
              <a:t>Likes to be seen and noticed</a:t>
            </a:r>
          </a:p>
          <a:p>
            <a:pPr>
              <a:lnSpc>
                <a:spcPct val="90000"/>
              </a:lnSpc>
            </a:pPr>
            <a:r>
              <a:rPr lang="en-GB" sz="2400"/>
              <a:t>Build self up</a:t>
            </a:r>
          </a:p>
          <a:p>
            <a:pPr>
              <a:lnSpc>
                <a:spcPct val="90000"/>
              </a:lnSpc>
            </a:pPr>
            <a:r>
              <a:rPr lang="en-GB" sz="2400"/>
              <a:t>Strong need to win</a:t>
            </a:r>
          </a:p>
        </p:txBody>
      </p:sp>
      <p:sp>
        <p:nvSpPr>
          <p:cNvPr id="119812" name="Rectangle 4"/>
          <p:cNvSpPr>
            <a:spLocks noGrp="1" noChangeArrowheads="1"/>
          </p:cNvSpPr>
          <p:nvPr>
            <p:ph type="body" sz="half" idx="2"/>
          </p:nvPr>
        </p:nvSpPr>
        <p:spPr>
          <a:xfrm>
            <a:off x="4648200" y="1143000"/>
            <a:ext cx="4267200" cy="5334000"/>
          </a:xfrm>
        </p:spPr>
        <p:txBody>
          <a:bodyPr/>
          <a:lstStyle/>
          <a:p>
            <a:r>
              <a:rPr lang="en-GB" sz="2400"/>
              <a:t>Gets upset over losing</a:t>
            </a:r>
          </a:p>
          <a:p>
            <a:r>
              <a:rPr lang="en-GB" sz="2400"/>
              <a:t>Expects to be admired by others</a:t>
            </a:r>
          </a:p>
          <a:p>
            <a:r>
              <a:rPr lang="en-GB" sz="2400"/>
              <a:t>Constantly comparing self to others</a:t>
            </a:r>
          </a:p>
          <a:p>
            <a:r>
              <a:rPr lang="en-GB" sz="2400"/>
              <a:t>Makes snap judgements</a:t>
            </a:r>
          </a:p>
          <a:p>
            <a:r>
              <a:rPr lang="en-GB" sz="2400"/>
              <a:t>Everything is a challenge</a:t>
            </a:r>
          </a:p>
          <a:p>
            <a:r>
              <a:rPr lang="en-GB" sz="2400"/>
              <a:t>Overestimates ability</a:t>
            </a:r>
          </a:p>
          <a:p>
            <a:r>
              <a:rPr lang="en-GB" sz="2400"/>
              <a:t>Inclined to be reckless</a:t>
            </a:r>
          </a:p>
          <a:p>
            <a:r>
              <a:rPr lang="en-GB" sz="2400"/>
              <a:t>Always has to be right</a:t>
            </a:r>
          </a:p>
          <a:p>
            <a:r>
              <a:rPr lang="en-GB" sz="2400"/>
              <a:t>Tries to maintain a sense of superiority</a:t>
            </a:r>
          </a:p>
          <a:p>
            <a:endParaRPr lang="en-GB" sz="2400"/>
          </a:p>
        </p:txBody>
      </p:sp>
    </p:spTree>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ChangeArrowheads="1"/>
          </p:cNvSpPr>
          <p:nvPr>
            <p:ph type="title"/>
          </p:nvPr>
        </p:nvSpPr>
        <p:spPr>
          <a:xfrm>
            <a:off x="685800" y="228600"/>
            <a:ext cx="7620000" cy="762000"/>
          </a:xfrm>
        </p:spPr>
        <p:txBody>
          <a:bodyPr/>
          <a:lstStyle/>
          <a:p>
            <a:r>
              <a:rPr lang="en-GB" sz="4000">
                <a:latin typeface="Arial Black" pitchFamily="34" charset="0"/>
              </a:rPr>
              <a:t>Perfectionist</a:t>
            </a:r>
          </a:p>
        </p:txBody>
      </p:sp>
      <p:sp>
        <p:nvSpPr>
          <p:cNvPr id="120835" name="Rectangle 3"/>
          <p:cNvSpPr>
            <a:spLocks noGrp="1" noChangeArrowheads="1"/>
          </p:cNvSpPr>
          <p:nvPr>
            <p:ph type="body" sz="half" idx="1"/>
          </p:nvPr>
        </p:nvSpPr>
        <p:spPr>
          <a:xfrm>
            <a:off x="685800" y="914400"/>
            <a:ext cx="3810000" cy="5181600"/>
          </a:xfrm>
        </p:spPr>
        <p:txBody>
          <a:bodyPr/>
          <a:lstStyle/>
          <a:p>
            <a:r>
              <a:rPr lang="en-GB" sz="2400"/>
              <a:t>Believes in action not words</a:t>
            </a:r>
          </a:p>
          <a:p>
            <a:r>
              <a:rPr lang="en-GB" sz="2400"/>
              <a:t>Practical</a:t>
            </a:r>
          </a:p>
          <a:p>
            <a:r>
              <a:rPr lang="en-GB" sz="2400"/>
              <a:t>Businesslike</a:t>
            </a:r>
          </a:p>
          <a:p>
            <a:r>
              <a:rPr lang="en-GB" sz="2400"/>
              <a:t>Competent</a:t>
            </a:r>
          </a:p>
          <a:p>
            <a:r>
              <a:rPr lang="en-GB" sz="2400"/>
              <a:t>Looks for challenges</a:t>
            </a:r>
          </a:p>
          <a:p>
            <a:r>
              <a:rPr lang="en-GB" sz="2400"/>
              <a:t>Tends to be perfectionist</a:t>
            </a:r>
          </a:p>
          <a:p>
            <a:r>
              <a:rPr lang="en-GB" sz="2400"/>
              <a:t>Tries hard to prove self</a:t>
            </a:r>
          </a:p>
          <a:p>
            <a:r>
              <a:rPr lang="en-GB" sz="2400"/>
              <a:t>Stern but fair</a:t>
            </a:r>
          </a:p>
          <a:p>
            <a:r>
              <a:rPr lang="en-GB" sz="2400"/>
              <a:t>Forceful, direct, almost hostile</a:t>
            </a:r>
          </a:p>
          <a:p>
            <a:r>
              <a:rPr lang="en-GB" sz="2400"/>
              <a:t>Persistent, enduring</a:t>
            </a:r>
          </a:p>
        </p:txBody>
      </p:sp>
      <p:sp>
        <p:nvSpPr>
          <p:cNvPr id="120836" name="Rectangle 4"/>
          <p:cNvSpPr>
            <a:spLocks noGrp="1" noChangeArrowheads="1"/>
          </p:cNvSpPr>
          <p:nvPr>
            <p:ph type="body" sz="half" idx="2"/>
          </p:nvPr>
        </p:nvSpPr>
        <p:spPr>
          <a:xfrm>
            <a:off x="4648200" y="914400"/>
            <a:ext cx="3810000" cy="5181600"/>
          </a:xfrm>
        </p:spPr>
        <p:txBody>
          <a:bodyPr/>
          <a:lstStyle/>
          <a:p>
            <a:r>
              <a:rPr lang="en-GB" sz="2400"/>
              <a:t>Tries to be best at things</a:t>
            </a:r>
          </a:p>
          <a:p>
            <a:r>
              <a:rPr lang="en-GB" sz="2400"/>
              <a:t>Impatient with own errors</a:t>
            </a:r>
          </a:p>
          <a:p>
            <a:r>
              <a:rPr lang="en-GB" sz="2400"/>
              <a:t>Self-centred</a:t>
            </a:r>
          </a:p>
          <a:p>
            <a:r>
              <a:rPr lang="en-GB" sz="2400"/>
              <a:t>Can be indifferent</a:t>
            </a:r>
          </a:p>
          <a:p>
            <a:r>
              <a:rPr lang="en-GB" sz="2400"/>
              <a:t>Shrewd and calculative</a:t>
            </a:r>
          </a:p>
          <a:p>
            <a:r>
              <a:rPr lang="en-GB" sz="2400"/>
              <a:t>Seems to be driven to succeed</a:t>
            </a:r>
          </a:p>
          <a:p>
            <a:r>
              <a:rPr lang="en-GB" sz="2400"/>
              <a:t>De-emphasises feelings</a:t>
            </a:r>
          </a:p>
          <a:p>
            <a:r>
              <a:rPr lang="en-GB" sz="2400"/>
              <a:t>Doesn’t seem to need others</a:t>
            </a:r>
          </a:p>
          <a:p>
            <a:r>
              <a:rPr lang="en-GB" sz="2400"/>
              <a:t>Often seems unfriendly</a:t>
            </a:r>
          </a:p>
          <a:p>
            <a:r>
              <a:rPr lang="en-GB" sz="2400"/>
              <a:t>Seeks recognition</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xfrm>
            <a:off x="0" y="152400"/>
            <a:ext cx="5791200" cy="762000"/>
          </a:xfrm>
        </p:spPr>
        <p:txBody>
          <a:bodyPr/>
          <a:lstStyle/>
          <a:p>
            <a:r>
              <a:rPr lang="en-GB" sz="2400" b="1">
                <a:latin typeface="Arial" pitchFamily="34" charset="0"/>
                <a:cs typeface="Times New Roman" pitchFamily="18" charset="0"/>
              </a:rPr>
              <a:t>Aggressive Defensive Circumplex</a:t>
            </a:r>
            <a:r>
              <a:rPr lang="en-GB" sz="2400">
                <a:latin typeface="Arial" pitchFamily="34" charset="0"/>
              </a:rPr>
              <a:t> </a:t>
            </a:r>
          </a:p>
        </p:txBody>
      </p:sp>
      <p:pic>
        <p:nvPicPr>
          <p:cNvPr id="137221" name="Picture 5"/>
          <p:cNvPicPr>
            <a:picLocks noGrp="1" noChangeAspect="1" noChangeArrowheads="1"/>
          </p:cNvPicPr>
          <p:nvPr>
            <p:ph type="body" idx="1"/>
          </p:nvPr>
        </p:nvPicPr>
        <p:blipFill>
          <a:blip r:embed="rId2" cstate="print"/>
          <a:srcRect/>
          <a:stretch>
            <a:fillRect/>
          </a:stretch>
        </p:blipFill>
        <p:spPr>
          <a:xfrm>
            <a:off x="1371600" y="914400"/>
            <a:ext cx="6248400" cy="5562600"/>
          </a:xfrm>
          <a:noFill/>
          <a:ln/>
        </p:spPr>
      </p:pic>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4864" name="Object 0"/>
          <p:cNvGraphicFramePr>
            <a:graphicFrameLocks noGrp="1" noChangeAspect="1"/>
          </p:cNvGraphicFramePr>
          <p:nvPr>
            <p:ph type="body" idx="1"/>
          </p:nvPr>
        </p:nvGraphicFramePr>
        <p:xfrm>
          <a:off x="1371600" y="914400"/>
          <a:ext cx="6019800" cy="5638800"/>
        </p:xfrm>
        <a:graphic>
          <a:graphicData uri="http://schemas.openxmlformats.org/presentationml/2006/ole">
            <mc:AlternateContent xmlns:mc="http://schemas.openxmlformats.org/markup-compatibility/2006">
              <mc:Choice xmlns:v="urn:schemas-microsoft-com:vml" Requires="v">
                <p:oleObj spid="_x0000_s164867" r:id="rId3" imgW="6160008" imgH="6172200" progId="Word.Picture.8">
                  <p:embed/>
                </p:oleObj>
              </mc:Choice>
              <mc:Fallback>
                <p:oleObj r:id="rId3" imgW="6160008" imgH="6172200" progId="Word.Picture.8">
                  <p:embed/>
                  <p:pic>
                    <p:nvPicPr>
                      <p:cNvPr id="0" name="Picture 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1600" y="914400"/>
                        <a:ext cx="6019800" cy="56388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35173" name="Rectangle 5"/>
          <p:cNvSpPr>
            <a:spLocks noGrp="1" noChangeArrowheads="1"/>
          </p:cNvSpPr>
          <p:nvPr>
            <p:ph type="title"/>
          </p:nvPr>
        </p:nvSpPr>
        <p:spPr>
          <a:xfrm>
            <a:off x="152400" y="152400"/>
            <a:ext cx="5791200" cy="762000"/>
          </a:xfrm>
          <a:noFill/>
          <a:ln/>
        </p:spPr>
        <p:txBody>
          <a:bodyPr/>
          <a:lstStyle/>
          <a:p>
            <a:pPr algn="l"/>
            <a:r>
              <a:rPr lang="en-GB" sz="2400" b="1">
                <a:latin typeface="Arial" pitchFamily="34" charset="0"/>
                <a:cs typeface="Times New Roman" pitchFamily="18" charset="0"/>
              </a:rPr>
              <a:t>   A Possible Ideal Culture</a:t>
            </a:r>
            <a:r>
              <a:rPr lang="en-GB" sz="2400">
                <a:latin typeface="Arial" pitchFamily="34" charset="0"/>
              </a:rPr>
              <a:t> </a:t>
            </a:r>
          </a:p>
        </p:txBody>
      </p:sp>
    </p:spTree>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4" name="Picture 4"/>
          <p:cNvPicPr>
            <a:picLocks noChangeAspect="1" noChangeArrowheads="1"/>
          </p:cNvPicPr>
          <p:nvPr/>
        </p:nvPicPr>
        <p:blipFill>
          <a:blip r:embed="rId2" cstate="print"/>
          <a:srcRect t="11143"/>
          <a:stretch>
            <a:fillRect/>
          </a:stretch>
        </p:blipFill>
        <p:spPr bwMode="auto">
          <a:xfrm>
            <a:off x="1219200" y="0"/>
            <a:ext cx="6781800" cy="6781800"/>
          </a:xfrm>
          <a:prstGeom prst="rect">
            <a:avLst/>
          </a:prstGeom>
          <a:noFill/>
          <a:ln w="9525">
            <a:noFill/>
            <a:miter lim="800000"/>
            <a:headEnd/>
            <a:tailEnd/>
          </a:ln>
          <a:effectLst/>
        </p:spPr>
      </p:pic>
    </p:spTree>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9508" name="Picture 4"/>
          <p:cNvPicPr>
            <a:picLocks noGrp="1" noChangeAspect="1" noChangeArrowheads="1"/>
          </p:cNvPicPr>
          <p:nvPr>
            <p:ph type="body" idx="1"/>
          </p:nvPr>
        </p:nvPicPr>
        <p:blipFill>
          <a:blip r:embed="rId2" cstate="print"/>
          <a:srcRect t="15788"/>
          <a:stretch>
            <a:fillRect/>
          </a:stretch>
        </p:blipFill>
        <p:spPr>
          <a:xfrm>
            <a:off x="1295400" y="0"/>
            <a:ext cx="6553200" cy="6858000"/>
          </a:xfrm>
          <a:noFill/>
          <a:ln/>
        </p:spPr>
      </p:pic>
    </p:spTree>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Rectangle 2"/>
          <p:cNvSpPr>
            <a:spLocks noGrp="1" noChangeArrowheads="1"/>
          </p:cNvSpPr>
          <p:nvPr>
            <p:ph type="title"/>
          </p:nvPr>
        </p:nvSpPr>
        <p:spPr>
          <a:xfrm>
            <a:off x="762000" y="381000"/>
            <a:ext cx="7772400" cy="1143000"/>
          </a:xfrm>
        </p:spPr>
        <p:txBody>
          <a:bodyPr/>
          <a:lstStyle/>
          <a:p>
            <a:r>
              <a:rPr lang="en-GB" sz="3200">
                <a:latin typeface="Tahoma" pitchFamily="34" charset="0"/>
                <a:cs typeface="Arial" pitchFamily="34" charset="0"/>
              </a:rPr>
              <a:t>Denison organisational culture model</a:t>
            </a:r>
            <a:r>
              <a:rPr lang="en-GB" sz="3200">
                <a:latin typeface="Tahoma" pitchFamily="34" charset="0"/>
              </a:rPr>
              <a:t> </a:t>
            </a:r>
          </a:p>
        </p:txBody>
      </p:sp>
      <p:pic>
        <p:nvPicPr>
          <p:cNvPr id="156676" name="Picture 4"/>
          <p:cNvPicPr>
            <a:picLocks noGrp="1" noChangeAspect="1" noChangeArrowheads="1"/>
          </p:cNvPicPr>
          <p:nvPr>
            <p:ph type="body" idx="1"/>
          </p:nvPr>
        </p:nvPicPr>
        <p:blipFill>
          <a:blip r:embed="rId2" cstate="print"/>
          <a:srcRect/>
          <a:stretch>
            <a:fillRect/>
          </a:stretch>
        </p:blipFill>
        <p:spPr>
          <a:xfrm>
            <a:off x="1122363" y="1981200"/>
            <a:ext cx="6897687" cy="4114800"/>
          </a:xfrm>
          <a:noFill/>
          <a:ln/>
        </p:spPr>
      </p:pic>
    </p:spTree>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701" name="Picture 5"/>
          <p:cNvPicPr>
            <a:picLocks noGrp="1" noChangeAspect="1" noChangeArrowheads="1"/>
          </p:cNvPicPr>
          <p:nvPr>
            <p:ph type="body" idx="1"/>
          </p:nvPr>
        </p:nvPicPr>
        <p:blipFill>
          <a:blip r:embed="rId2" cstate="print"/>
          <a:srcRect r="726"/>
          <a:stretch>
            <a:fillRect/>
          </a:stretch>
        </p:blipFill>
        <p:spPr>
          <a:xfrm>
            <a:off x="1819275" y="1328738"/>
            <a:ext cx="5572125" cy="4767262"/>
          </a:xfrm>
          <a:noFill/>
          <a:ln/>
        </p:spPr>
      </p:pic>
      <p:sp>
        <p:nvSpPr>
          <p:cNvPr id="157702" name="Rectangle 6"/>
          <p:cNvSpPr>
            <a:spLocks noGrp="1" noChangeArrowheads="1"/>
          </p:cNvSpPr>
          <p:nvPr>
            <p:ph type="title"/>
          </p:nvPr>
        </p:nvSpPr>
        <p:spPr>
          <a:xfrm>
            <a:off x="685800" y="228600"/>
            <a:ext cx="7772400" cy="1143000"/>
          </a:xfrm>
          <a:noFill/>
          <a:ln/>
        </p:spPr>
        <p:txBody>
          <a:bodyPr/>
          <a:lstStyle/>
          <a:p>
            <a:r>
              <a:rPr lang="en-GB" sz="3200">
                <a:latin typeface="Tahoma" pitchFamily="34" charset="0"/>
                <a:cs typeface="Arial" pitchFamily="34" charset="0"/>
              </a:rPr>
              <a:t>Denison organisational culture model</a:t>
            </a:r>
            <a:r>
              <a:rPr lang="en-GB" sz="3200">
                <a:latin typeface="Tahoma" pitchFamily="34" charset="0"/>
              </a:rPr>
              <a:t> </a:t>
            </a:r>
          </a:p>
        </p:txBody>
      </p:sp>
    </p:spTree>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3" name="Rectangle 5"/>
          <p:cNvSpPr>
            <a:spLocks noGrp="1" noChangeArrowheads="1"/>
          </p:cNvSpPr>
          <p:nvPr>
            <p:ph type="title"/>
          </p:nvPr>
        </p:nvSpPr>
        <p:spPr>
          <a:xfrm>
            <a:off x="685800" y="304800"/>
            <a:ext cx="7772400" cy="1143000"/>
          </a:xfrm>
          <a:noFill/>
          <a:ln/>
        </p:spPr>
        <p:txBody>
          <a:bodyPr/>
          <a:lstStyle/>
          <a:p>
            <a:r>
              <a:rPr lang="en-GB" sz="3200">
                <a:latin typeface="Tahoma" pitchFamily="34" charset="0"/>
                <a:cs typeface="Arial" pitchFamily="34" charset="0"/>
              </a:rPr>
              <a:t>Denison Leadership model</a:t>
            </a:r>
            <a:r>
              <a:rPr lang="en-GB" sz="3200">
                <a:latin typeface="Tahoma" pitchFamily="34" charset="0"/>
              </a:rPr>
              <a:t> </a:t>
            </a:r>
          </a:p>
        </p:txBody>
      </p:sp>
      <p:pic>
        <p:nvPicPr>
          <p:cNvPr id="155655" name="Picture 7"/>
          <p:cNvPicPr>
            <a:picLocks noGrp="1" noChangeAspect="1" noChangeArrowheads="1"/>
          </p:cNvPicPr>
          <p:nvPr>
            <p:ph type="body" idx="1"/>
          </p:nvPr>
        </p:nvPicPr>
        <p:blipFill>
          <a:blip r:embed="rId2" cstate="print"/>
          <a:srcRect r="720"/>
          <a:stretch>
            <a:fillRect/>
          </a:stretch>
        </p:blipFill>
        <p:spPr>
          <a:xfrm>
            <a:off x="1727200" y="1347788"/>
            <a:ext cx="5472113" cy="4748212"/>
          </a:xfrm>
          <a:noFill/>
          <a:ln/>
        </p:spPr>
      </p:pic>
    </p:spTree>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722" name="Rectangle 2"/>
          <p:cNvSpPr>
            <a:spLocks noGrp="1" noChangeArrowheads="1"/>
          </p:cNvSpPr>
          <p:nvPr>
            <p:ph type="title"/>
          </p:nvPr>
        </p:nvSpPr>
        <p:spPr>
          <a:xfrm>
            <a:off x="609600" y="228600"/>
            <a:ext cx="7772400" cy="1143000"/>
          </a:xfrm>
        </p:spPr>
        <p:txBody>
          <a:bodyPr/>
          <a:lstStyle/>
          <a:p>
            <a:r>
              <a:rPr lang="en-GB" sz="2800" b="1">
                <a:latin typeface="Tahoma" pitchFamily="34" charset="0"/>
              </a:rPr>
              <a:t>Linking Culture and Performance</a:t>
            </a:r>
          </a:p>
        </p:txBody>
      </p:sp>
      <p:pic>
        <p:nvPicPr>
          <p:cNvPr id="158724" name="Picture 4"/>
          <p:cNvPicPr>
            <a:picLocks noGrp="1" noChangeAspect="1" noChangeArrowheads="1"/>
          </p:cNvPicPr>
          <p:nvPr>
            <p:ph type="body" idx="1"/>
          </p:nvPr>
        </p:nvPicPr>
        <p:blipFill>
          <a:blip r:embed="rId2" cstate="print"/>
          <a:srcRect r="548"/>
          <a:stretch>
            <a:fillRect/>
          </a:stretch>
        </p:blipFill>
        <p:spPr>
          <a:xfrm>
            <a:off x="1344613" y="1447800"/>
            <a:ext cx="6351587" cy="4800600"/>
          </a:xfrm>
          <a:noFill/>
          <a:ln/>
        </p:spPr>
      </p:pic>
    </p:spTree>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228600" y="304800"/>
            <a:ext cx="8686800" cy="1143000"/>
          </a:xfrm>
        </p:spPr>
        <p:txBody>
          <a:bodyPr/>
          <a:lstStyle/>
          <a:p>
            <a:r>
              <a:rPr lang="en-GB" sz="4000">
                <a:latin typeface="Arial Black" pitchFamily="34" charset="0"/>
              </a:rPr>
              <a:t>Culture is shaped and influenced by</a:t>
            </a:r>
            <a:r>
              <a:rPr lang="en-GB"/>
              <a:t>: - </a:t>
            </a:r>
          </a:p>
        </p:txBody>
      </p:sp>
      <p:sp>
        <p:nvSpPr>
          <p:cNvPr id="121859" name="Rectangle 3"/>
          <p:cNvSpPr>
            <a:spLocks noGrp="1" noChangeArrowheads="1"/>
          </p:cNvSpPr>
          <p:nvPr>
            <p:ph type="body" idx="1"/>
          </p:nvPr>
        </p:nvSpPr>
        <p:spPr/>
        <p:txBody>
          <a:bodyPr/>
          <a:lstStyle/>
          <a:p>
            <a:r>
              <a:rPr lang="en-GB"/>
              <a:t>History</a:t>
            </a:r>
          </a:p>
          <a:p>
            <a:r>
              <a:rPr lang="en-GB"/>
              <a:t>Experience</a:t>
            </a:r>
          </a:p>
          <a:p>
            <a:r>
              <a:rPr lang="en-GB"/>
              <a:t>Success and Failure</a:t>
            </a:r>
          </a:p>
          <a:p>
            <a:r>
              <a:rPr lang="en-GB"/>
              <a:t>Styles of Management</a:t>
            </a:r>
          </a:p>
          <a:p>
            <a:r>
              <a:rPr lang="en-GB"/>
              <a:t>Change</a:t>
            </a:r>
          </a:p>
          <a:p>
            <a:r>
              <a:rPr lang="en-GB"/>
              <a:t>Current internal issues</a:t>
            </a:r>
          </a:p>
          <a:p>
            <a:r>
              <a:rPr lang="en-GB"/>
              <a:t>Leadership</a:t>
            </a:r>
          </a:p>
          <a:p>
            <a:endParaRPr lang="en-GB"/>
          </a:p>
        </p:txBody>
      </p:sp>
    </p:spTree>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xfrm>
            <a:off x="685800" y="228600"/>
            <a:ext cx="8153400" cy="1143000"/>
          </a:xfrm>
        </p:spPr>
        <p:txBody>
          <a:bodyPr/>
          <a:lstStyle/>
          <a:p>
            <a:pPr algn="l"/>
            <a:r>
              <a:rPr lang="en-GB" sz="2800" b="1" i="1">
                <a:solidFill>
                  <a:srgbClr val="000000"/>
                </a:solidFill>
                <a:latin typeface="Arial" pitchFamily="34" charset="0"/>
                <a:cs typeface="Arial" pitchFamily="34" charset="0"/>
              </a:rPr>
              <a:t>Distinguishing Characteristics of Competitive Companies:</a:t>
            </a:r>
            <a:r>
              <a:rPr lang="en-GB" sz="2800" b="1">
                <a:solidFill>
                  <a:srgbClr val="000000"/>
                </a:solidFill>
                <a:latin typeface="Arial" pitchFamily="34" charset="0"/>
                <a:cs typeface="Arial" pitchFamily="34" charset="0"/>
              </a:rPr>
              <a:t> </a:t>
            </a:r>
            <a:r>
              <a:rPr lang="en-GB" sz="2800">
                <a:latin typeface="Arial Unicode MS" pitchFamily="34" charset="-128"/>
                <a:cs typeface="Times New Roman" pitchFamily="18" charset="0"/>
              </a:rPr>
              <a:t/>
            </a:r>
            <a:br>
              <a:rPr lang="en-GB" sz="2800">
                <a:latin typeface="Arial Unicode MS" pitchFamily="34" charset="-128"/>
                <a:cs typeface="Times New Roman" pitchFamily="18" charset="0"/>
              </a:rPr>
            </a:br>
            <a:endParaRPr lang="en-GB" sz="2800">
              <a:latin typeface="Arial Unicode MS" pitchFamily="34" charset="-128"/>
              <a:cs typeface="Times New Roman" pitchFamily="18" charset="0"/>
            </a:endParaRPr>
          </a:p>
        </p:txBody>
      </p:sp>
      <p:sp>
        <p:nvSpPr>
          <p:cNvPr id="105475" name="Rectangle 3"/>
          <p:cNvSpPr>
            <a:spLocks noGrp="1" noChangeArrowheads="1"/>
          </p:cNvSpPr>
          <p:nvPr>
            <p:ph type="body" idx="1"/>
          </p:nvPr>
        </p:nvSpPr>
        <p:spPr>
          <a:xfrm>
            <a:off x="609600" y="1295400"/>
            <a:ext cx="7772400" cy="4114800"/>
          </a:xfrm>
        </p:spPr>
        <p:txBody>
          <a:bodyPr/>
          <a:lstStyle/>
          <a:p>
            <a:pPr marL="533400" indent="-533400">
              <a:lnSpc>
                <a:spcPct val="90000"/>
              </a:lnSpc>
              <a:buFontTx/>
              <a:buAutoNum type="arabicPeriod"/>
            </a:pPr>
            <a:r>
              <a:rPr lang="en-GB" sz="2000">
                <a:solidFill>
                  <a:srgbClr val="000000"/>
                </a:solidFill>
                <a:latin typeface="Arial" pitchFamily="34" charset="0"/>
                <a:cs typeface="Arial" pitchFamily="34" charset="0"/>
              </a:rPr>
              <a:t>Value: consistent focus on adding value rather than being busy</a:t>
            </a:r>
            <a:endParaRPr lang="en-GB" sz="2000">
              <a:latin typeface="Arial Unicode MS" pitchFamily="34" charset="-128"/>
              <a:cs typeface="Times New Roman" pitchFamily="18" charset="0"/>
            </a:endParaRPr>
          </a:p>
          <a:p>
            <a:pPr marL="533400" indent="-533400">
              <a:lnSpc>
                <a:spcPct val="90000"/>
              </a:lnSpc>
              <a:buFontTx/>
              <a:buAutoNum type="arabicPeriod"/>
            </a:pPr>
            <a:r>
              <a:rPr lang="en-GB" sz="2000">
                <a:solidFill>
                  <a:srgbClr val="000000"/>
                </a:solidFill>
                <a:latin typeface="Arial" pitchFamily="34" charset="0"/>
                <a:cs typeface="Arial" pitchFamily="34" charset="0"/>
              </a:rPr>
              <a:t>Commitment: management is dedicated to a long-term core strategy</a:t>
            </a:r>
            <a:endParaRPr lang="en-GB" sz="2000">
              <a:latin typeface="Arial Unicode MS" pitchFamily="34" charset="-128"/>
              <a:cs typeface="Times New Roman" pitchFamily="18" charset="0"/>
            </a:endParaRPr>
          </a:p>
          <a:p>
            <a:pPr marL="533400" indent="-533400">
              <a:lnSpc>
                <a:spcPct val="90000"/>
              </a:lnSpc>
              <a:buFontTx/>
              <a:buAutoNum type="arabicPeriod"/>
            </a:pPr>
            <a:r>
              <a:rPr lang="en-GB" sz="2000">
                <a:solidFill>
                  <a:srgbClr val="000000"/>
                </a:solidFill>
                <a:latin typeface="Arial" pitchFamily="34" charset="0"/>
                <a:cs typeface="Arial" pitchFamily="34" charset="0"/>
              </a:rPr>
              <a:t>Culture: proactive development of a culture that helps the business win</a:t>
            </a:r>
            <a:endParaRPr lang="en-GB" sz="2000">
              <a:latin typeface="Arial Unicode MS" pitchFamily="34" charset="-128"/>
              <a:cs typeface="Times New Roman" pitchFamily="18" charset="0"/>
            </a:endParaRPr>
          </a:p>
          <a:p>
            <a:pPr marL="533400" indent="-533400">
              <a:lnSpc>
                <a:spcPct val="90000"/>
              </a:lnSpc>
              <a:buFontTx/>
              <a:buAutoNum type="arabicPeriod"/>
            </a:pPr>
            <a:r>
              <a:rPr lang="en-GB" sz="2000">
                <a:solidFill>
                  <a:srgbClr val="000000"/>
                </a:solidFill>
                <a:latin typeface="Arial" pitchFamily="34" charset="0"/>
                <a:cs typeface="Arial" pitchFamily="34" charset="0"/>
              </a:rPr>
              <a:t>Communication: extraordinary concern for communicating with all stakeholders</a:t>
            </a:r>
            <a:endParaRPr lang="en-GB" sz="2000">
              <a:latin typeface="Arial Unicode MS" pitchFamily="34" charset="-128"/>
              <a:cs typeface="Times New Roman" pitchFamily="18" charset="0"/>
            </a:endParaRPr>
          </a:p>
          <a:p>
            <a:pPr marL="533400" indent="-533400">
              <a:lnSpc>
                <a:spcPct val="90000"/>
              </a:lnSpc>
              <a:buFontTx/>
              <a:buAutoNum type="arabicPeriod"/>
            </a:pPr>
            <a:r>
              <a:rPr lang="en-GB" sz="2000">
                <a:solidFill>
                  <a:srgbClr val="000000"/>
                </a:solidFill>
                <a:latin typeface="Arial" pitchFamily="34" charset="0"/>
                <a:cs typeface="Arial" pitchFamily="34" charset="0"/>
              </a:rPr>
              <a:t>Partnering with Stakeholders: involving partners both within and outside the firm in many decisions</a:t>
            </a:r>
            <a:endParaRPr lang="en-GB" sz="2000">
              <a:latin typeface="Arial Unicode MS" pitchFamily="34" charset="-128"/>
              <a:cs typeface="Times New Roman" pitchFamily="18" charset="0"/>
            </a:endParaRPr>
          </a:p>
          <a:p>
            <a:pPr marL="533400" indent="-533400">
              <a:lnSpc>
                <a:spcPct val="90000"/>
              </a:lnSpc>
              <a:buFontTx/>
              <a:buAutoNum type="arabicPeriod"/>
            </a:pPr>
            <a:r>
              <a:rPr lang="en-GB" sz="2000">
                <a:solidFill>
                  <a:srgbClr val="000000"/>
                </a:solidFill>
                <a:latin typeface="Arial" pitchFamily="34" charset="0"/>
                <a:cs typeface="Arial" pitchFamily="34" charset="0"/>
              </a:rPr>
              <a:t>Collaboration/Alignment: high level of collaboration &amp; involvement within and between all functions</a:t>
            </a:r>
            <a:endParaRPr lang="en-GB" sz="2000">
              <a:latin typeface="Arial Unicode MS" pitchFamily="34" charset="-128"/>
              <a:cs typeface="Times New Roman" pitchFamily="18" charset="0"/>
            </a:endParaRPr>
          </a:p>
          <a:p>
            <a:pPr marL="533400" indent="-533400">
              <a:lnSpc>
                <a:spcPct val="90000"/>
              </a:lnSpc>
              <a:buFontTx/>
              <a:buAutoNum type="arabicPeriod"/>
            </a:pPr>
            <a:r>
              <a:rPr lang="en-GB" sz="2000">
                <a:solidFill>
                  <a:srgbClr val="000000"/>
                </a:solidFill>
                <a:latin typeface="Arial" pitchFamily="34" charset="0"/>
                <a:cs typeface="Arial" pitchFamily="34" charset="0"/>
              </a:rPr>
              <a:t>Innovation &amp; Risk: willingness and ability to be creative and make change</a:t>
            </a:r>
            <a:endParaRPr lang="en-GB" sz="2000">
              <a:latin typeface="Arial Unicode MS" pitchFamily="34" charset="-128"/>
              <a:cs typeface="Times New Roman" pitchFamily="18" charset="0"/>
            </a:endParaRPr>
          </a:p>
          <a:p>
            <a:pPr marL="533400" indent="-533400">
              <a:lnSpc>
                <a:spcPct val="90000"/>
              </a:lnSpc>
              <a:buFontTx/>
              <a:buAutoNum type="arabicPeriod"/>
            </a:pPr>
            <a:r>
              <a:rPr lang="en-GB" sz="2000">
                <a:solidFill>
                  <a:srgbClr val="000000"/>
                </a:solidFill>
                <a:latin typeface="Arial" pitchFamily="34" charset="0"/>
                <a:cs typeface="Arial" pitchFamily="34" charset="0"/>
              </a:rPr>
              <a:t>Competitive Passion: never satisfied; constantly search for improvements; actively seek out and incorporate ideas from all sources</a:t>
            </a:r>
            <a:r>
              <a:rPr lang="en-GB" sz="2000">
                <a:latin typeface="Arial Unicode MS" pitchFamily="34" charset="-128"/>
                <a:cs typeface="Times New Roman" pitchFamily="18" charset="0"/>
              </a:rPr>
              <a:t> </a:t>
            </a:r>
          </a:p>
          <a:p>
            <a:pPr marL="533400" indent="-533400">
              <a:lnSpc>
                <a:spcPct val="90000"/>
              </a:lnSpc>
              <a:buFontTx/>
              <a:buAutoNum type="arabicPeriod"/>
            </a:pPr>
            <a:endParaRPr lang="en-GB" sz="2000"/>
          </a:p>
        </p:txBody>
      </p:sp>
    </p:spTree>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609600" y="228600"/>
            <a:ext cx="7772400" cy="1143000"/>
          </a:xfrm>
        </p:spPr>
        <p:txBody>
          <a:bodyPr/>
          <a:lstStyle/>
          <a:p>
            <a:r>
              <a:rPr lang="en-GB" sz="3600" b="1" i="1">
                <a:solidFill>
                  <a:srgbClr val="000000"/>
                </a:solidFill>
                <a:latin typeface="Arial" pitchFamily="34" charset="0"/>
                <a:cs typeface="Arial" pitchFamily="34" charset="0"/>
              </a:rPr>
              <a:t>The 7 Most Important Organisational Capabilities:</a:t>
            </a:r>
          </a:p>
        </p:txBody>
      </p:sp>
      <p:sp>
        <p:nvSpPr>
          <p:cNvPr id="102403" name="Rectangle 3"/>
          <p:cNvSpPr>
            <a:spLocks noGrp="1" noChangeArrowheads="1"/>
          </p:cNvSpPr>
          <p:nvPr>
            <p:ph type="body" idx="1"/>
          </p:nvPr>
        </p:nvSpPr>
        <p:spPr>
          <a:xfrm>
            <a:off x="381000" y="1828800"/>
            <a:ext cx="8382000" cy="4114800"/>
          </a:xfrm>
        </p:spPr>
        <p:txBody>
          <a:bodyPr/>
          <a:lstStyle/>
          <a:p>
            <a:pPr marL="533400" indent="-533400">
              <a:buFontTx/>
              <a:buAutoNum type="arabicPeriod"/>
            </a:pPr>
            <a:r>
              <a:rPr lang="en-GB" sz="2400">
                <a:solidFill>
                  <a:srgbClr val="000000"/>
                </a:solidFill>
                <a:latin typeface="Arial" pitchFamily="34" charset="0"/>
                <a:cs typeface="Arial" pitchFamily="34" charset="0"/>
              </a:rPr>
              <a:t>Attracting, developing, and retaining management talent</a:t>
            </a:r>
            <a:endParaRPr lang="en-GB" sz="2400">
              <a:latin typeface="Arial" pitchFamily="34" charset="0"/>
              <a:cs typeface="Times New Roman" pitchFamily="18" charset="0"/>
            </a:endParaRPr>
          </a:p>
          <a:p>
            <a:pPr marL="533400" indent="-533400">
              <a:buFontTx/>
              <a:buAutoNum type="arabicPeriod"/>
            </a:pPr>
            <a:r>
              <a:rPr lang="en-GB" sz="2400">
                <a:solidFill>
                  <a:srgbClr val="000000"/>
                </a:solidFill>
                <a:latin typeface="Arial" pitchFamily="34" charset="0"/>
                <a:cs typeface="Arial" pitchFamily="34" charset="0"/>
              </a:rPr>
              <a:t>Being able to change rapidly and comfortably</a:t>
            </a:r>
            <a:endParaRPr lang="en-GB" sz="2400">
              <a:latin typeface="Arial" pitchFamily="34" charset="0"/>
              <a:cs typeface="Times New Roman" pitchFamily="18" charset="0"/>
            </a:endParaRPr>
          </a:p>
          <a:p>
            <a:pPr marL="533400" indent="-533400">
              <a:buFontTx/>
              <a:buAutoNum type="arabicPeriod"/>
            </a:pPr>
            <a:r>
              <a:rPr lang="en-GB" sz="2400">
                <a:solidFill>
                  <a:srgbClr val="000000"/>
                </a:solidFill>
                <a:latin typeface="Arial" pitchFamily="34" charset="0"/>
                <a:cs typeface="Arial" pitchFamily="34" charset="0"/>
              </a:rPr>
              <a:t>Clear vision &amp; shared mindset</a:t>
            </a:r>
            <a:endParaRPr lang="en-GB" sz="2400">
              <a:latin typeface="Arial" pitchFamily="34" charset="0"/>
              <a:cs typeface="Times New Roman" pitchFamily="18" charset="0"/>
            </a:endParaRPr>
          </a:p>
          <a:p>
            <a:pPr marL="533400" indent="-533400">
              <a:buFontTx/>
              <a:buAutoNum type="arabicPeriod"/>
            </a:pPr>
            <a:r>
              <a:rPr lang="en-GB" sz="2400">
                <a:solidFill>
                  <a:srgbClr val="000000"/>
                </a:solidFill>
                <a:latin typeface="Arial" pitchFamily="34" charset="0"/>
                <a:cs typeface="Arial" pitchFamily="34" charset="0"/>
              </a:rPr>
              <a:t>Aligning performance measures &amp; rewards to strategic priorities</a:t>
            </a:r>
            <a:endParaRPr lang="en-GB" sz="2400">
              <a:latin typeface="Arial" pitchFamily="34" charset="0"/>
              <a:cs typeface="Times New Roman" pitchFamily="18" charset="0"/>
            </a:endParaRPr>
          </a:p>
          <a:p>
            <a:pPr marL="533400" indent="-533400">
              <a:buFontTx/>
              <a:buAutoNum type="arabicPeriod"/>
            </a:pPr>
            <a:r>
              <a:rPr lang="en-GB" sz="2400">
                <a:solidFill>
                  <a:srgbClr val="000000"/>
                </a:solidFill>
                <a:latin typeface="Arial" pitchFamily="34" charset="0"/>
                <a:cs typeface="Arial" pitchFamily="34" charset="0"/>
              </a:rPr>
              <a:t>Being the customer service leader</a:t>
            </a:r>
            <a:endParaRPr lang="en-GB" sz="2400">
              <a:latin typeface="Arial" pitchFamily="34" charset="0"/>
              <a:cs typeface="Times New Roman" pitchFamily="18" charset="0"/>
            </a:endParaRPr>
          </a:p>
          <a:p>
            <a:pPr marL="533400" indent="-533400">
              <a:buFontTx/>
              <a:buAutoNum type="arabicPeriod"/>
            </a:pPr>
            <a:r>
              <a:rPr lang="en-GB" sz="2400">
                <a:solidFill>
                  <a:srgbClr val="000000"/>
                </a:solidFill>
                <a:latin typeface="Arial" pitchFamily="34" charset="0"/>
                <a:cs typeface="Arial" pitchFamily="34" charset="0"/>
              </a:rPr>
              <a:t>Effective team processes across boundaries</a:t>
            </a:r>
            <a:endParaRPr lang="en-GB" sz="2400">
              <a:latin typeface="Arial" pitchFamily="34" charset="0"/>
              <a:cs typeface="Times New Roman" pitchFamily="18" charset="0"/>
            </a:endParaRPr>
          </a:p>
          <a:p>
            <a:pPr marL="533400" indent="-533400">
              <a:buFontTx/>
              <a:buAutoNum type="arabicPeriod"/>
            </a:pPr>
            <a:r>
              <a:rPr lang="en-GB" sz="2400">
                <a:solidFill>
                  <a:srgbClr val="000000"/>
                </a:solidFill>
                <a:latin typeface="Arial" pitchFamily="34" charset="0"/>
                <a:cs typeface="Arial" pitchFamily="34" charset="0"/>
              </a:rPr>
              <a:t>Culture: flexible, adaptable</a:t>
            </a:r>
            <a:r>
              <a:rPr lang="en-GB" sz="2400">
                <a:latin typeface="Arial" pitchFamily="34" charset="0"/>
                <a:cs typeface="Times New Roman" pitchFamily="18" charset="0"/>
              </a:rPr>
              <a:t> </a:t>
            </a:r>
          </a:p>
          <a:p>
            <a:pPr marL="533400" indent="-533400">
              <a:buFontTx/>
              <a:buNone/>
            </a:pPr>
            <a:endParaRPr lang="en-GB" sz="2400">
              <a:latin typeface="Arial" pitchFamily="34" charset="0"/>
            </a:endParaRPr>
          </a:p>
        </p:txBody>
      </p:sp>
    </p:spTree>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algn="l"/>
            <a:r>
              <a:rPr lang="en-GB" sz="3600" b="1" i="1">
                <a:solidFill>
                  <a:srgbClr val="000000"/>
                </a:solidFill>
                <a:latin typeface="Arial" pitchFamily="34" charset="0"/>
                <a:cs typeface="Arial" pitchFamily="34" charset="0"/>
              </a:rPr>
              <a:t>Key Competitive Challenges Facing Organisations:</a:t>
            </a:r>
          </a:p>
        </p:txBody>
      </p:sp>
      <p:sp>
        <p:nvSpPr>
          <p:cNvPr id="103427" name="Rectangle 3"/>
          <p:cNvSpPr>
            <a:spLocks noGrp="1" noChangeArrowheads="1"/>
          </p:cNvSpPr>
          <p:nvPr>
            <p:ph type="body" idx="1"/>
          </p:nvPr>
        </p:nvSpPr>
        <p:spPr/>
        <p:txBody>
          <a:bodyPr/>
          <a:lstStyle/>
          <a:p>
            <a:pPr marL="609600" indent="-609600">
              <a:buFontTx/>
              <a:buAutoNum type="arabicPeriod"/>
            </a:pPr>
            <a:r>
              <a:rPr lang="en-GB">
                <a:solidFill>
                  <a:srgbClr val="000000"/>
                </a:solidFill>
                <a:latin typeface="Arial" pitchFamily="34" charset="0"/>
                <a:cs typeface="Arial" pitchFamily="34" charset="0"/>
              </a:rPr>
              <a:t>Adaptive Culture: capacity for change</a:t>
            </a:r>
            <a:endParaRPr lang="en-GB">
              <a:latin typeface="Arial" pitchFamily="34" charset="0"/>
              <a:cs typeface="Times New Roman" pitchFamily="18" charset="0"/>
            </a:endParaRPr>
          </a:p>
          <a:p>
            <a:pPr marL="609600" indent="-609600">
              <a:buFontTx/>
              <a:buAutoNum type="arabicPeriod"/>
            </a:pPr>
            <a:r>
              <a:rPr lang="en-GB">
                <a:solidFill>
                  <a:srgbClr val="000000"/>
                </a:solidFill>
                <a:latin typeface="Arial" pitchFamily="34" charset="0"/>
                <a:cs typeface="Arial" pitchFamily="34" charset="0"/>
              </a:rPr>
              <a:t>Becoming a Global Competitor</a:t>
            </a:r>
            <a:endParaRPr lang="en-GB">
              <a:latin typeface="Arial" pitchFamily="34" charset="0"/>
              <a:cs typeface="Times New Roman" pitchFamily="18" charset="0"/>
            </a:endParaRPr>
          </a:p>
          <a:p>
            <a:pPr marL="609600" indent="-609600">
              <a:buFontTx/>
              <a:buAutoNum type="arabicPeriod"/>
            </a:pPr>
            <a:r>
              <a:rPr lang="en-GB">
                <a:solidFill>
                  <a:srgbClr val="000000"/>
                </a:solidFill>
                <a:latin typeface="Arial" pitchFamily="34" charset="0"/>
                <a:cs typeface="Arial" pitchFamily="34" charset="0"/>
              </a:rPr>
              <a:t>Attracting, Developing, &amp; Retaining Leaders</a:t>
            </a:r>
            <a:endParaRPr lang="en-GB">
              <a:latin typeface="Arial" pitchFamily="34" charset="0"/>
              <a:cs typeface="Times New Roman" pitchFamily="18" charset="0"/>
            </a:endParaRPr>
          </a:p>
          <a:p>
            <a:pPr marL="609600" indent="-609600">
              <a:buFontTx/>
              <a:buAutoNum type="arabicPeriod"/>
            </a:pPr>
            <a:r>
              <a:rPr lang="en-GB">
                <a:solidFill>
                  <a:srgbClr val="000000"/>
                </a:solidFill>
                <a:latin typeface="Arial" pitchFamily="34" charset="0"/>
                <a:cs typeface="Arial" pitchFamily="34" charset="0"/>
              </a:rPr>
              <a:t>Becoming a Customer Responsive Organisation</a:t>
            </a:r>
            <a:r>
              <a:rPr lang="en-GB">
                <a:latin typeface="Arial" pitchFamily="34" charset="0"/>
                <a:cs typeface="Times New Roman" pitchFamily="18" charset="0"/>
              </a:rPr>
              <a:t> </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a:xfrm>
            <a:off x="304800" y="228600"/>
            <a:ext cx="8839200" cy="1143000"/>
          </a:xfrm>
        </p:spPr>
        <p:txBody>
          <a:bodyPr/>
          <a:lstStyle/>
          <a:p>
            <a:pPr algn="l"/>
            <a:r>
              <a:rPr lang="en-GB" sz="2800" b="1" i="1">
                <a:solidFill>
                  <a:srgbClr val="000000"/>
                </a:solidFill>
                <a:latin typeface="Arial" pitchFamily="34" charset="0"/>
                <a:cs typeface="Arial" pitchFamily="34" charset="0"/>
              </a:rPr>
              <a:t>12 Key Challenges Facing Executives Today:</a:t>
            </a:r>
            <a:endParaRPr lang="en-GB" sz="2800">
              <a:latin typeface="Arial Unicode MS" pitchFamily="34" charset="-128"/>
              <a:cs typeface="Times New Roman" pitchFamily="18" charset="0"/>
            </a:endParaRPr>
          </a:p>
        </p:txBody>
      </p:sp>
      <p:sp>
        <p:nvSpPr>
          <p:cNvPr id="104451" name="Rectangle 3"/>
          <p:cNvSpPr>
            <a:spLocks noGrp="1" noChangeArrowheads="1"/>
          </p:cNvSpPr>
          <p:nvPr>
            <p:ph type="body" idx="1"/>
          </p:nvPr>
        </p:nvSpPr>
        <p:spPr>
          <a:xfrm>
            <a:off x="762000" y="1143000"/>
            <a:ext cx="7772400" cy="5105400"/>
          </a:xfrm>
        </p:spPr>
        <p:txBody>
          <a:bodyPr/>
          <a:lstStyle/>
          <a:p>
            <a:pPr marL="533400" indent="-533400">
              <a:lnSpc>
                <a:spcPct val="90000"/>
              </a:lnSpc>
              <a:buFontTx/>
              <a:buAutoNum type="arabicPeriod"/>
            </a:pPr>
            <a:r>
              <a:rPr lang="en-GB" sz="2400">
                <a:solidFill>
                  <a:srgbClr val="000000"/>
                </a:solidFill>
                <a:latin typeface="Arial" pitchFamily="34" charset="0"/>
                <a:cs typeface="Arial" pitchFamily="34" charset="0"/>
              </a:rPr>
              <a:t>Attracting, keeping, &amp; developing good people </a:t>
            </a:r>
            <a:endParaRPr lang="en-GB" sz="2400">
              <a:latin typeface="Arial Unicode MS" pitchFamily="34" charset="-128"/>
              <a:cs typeface="Times New Roman" pitchFamily="18" charset="0"/>
            </a:endParaRPr>
          </a:p>
          <a:p>
            <a:pPr marL="533400" indent="-533400">
              <a:lnSpc>
                <a:spcPct val="90000"/>
              </a:lnSpc>
              <a:buFontTx/>
              <a:buAutoNum type="arabicPeriod"/>
            </a:pPr>
            <a:r>
              <a:rPr lang="en-GB" sz="2400">
                <a:solidFill>
                  <a:srgbClr val="000000"/>
                </a:solidFill>
                <a:latin typeface="Arial" pitchFamily="34" charset="0"/>
                <a:cs typeface="Arial" pitchFamily="34" charset="0"/>
              </a:rPr>
              <a:t>Thinking and planning strategically </a:t>
            </a:r>
            <a:endParaRPr lang="en-GB" sz="2400">
              <a:latin typeface="Arial Unicode MS" pitchFamily="34" charset="-128"/>
              <a:cs typeface="Times New Roman" pitchFamily="18" charset="0"/>
            </a:endParaRPr>
          </a:p>
          <a:p>
            <a:pPr marL="533400" indent="-533400">
              <a:lnSpc>
                <a:spcPct val="90000"/>
              </a:lnSpc>
              <a:buFontTx/>
              <a:buAutoNum type="arabicPeriod"/>
            </a:pPr>
            <a:r>
              <a:rPr lang="en-GB" sz="2400">
                <a:solidFill>
                  <a:srgbClr val="000000"/>
                </a:solidFill>
                <a:latin typeface="Arial" pitchFamily="34" charset="0"/>
                <a:cs typeface="Arial" pitchFamily="34" charset="0"/>
              </a:rPr>
              <a:t>Maintaining a high-performance climate </a:t>
            </a:r>
            <a:endParaRPr lang="en-GB" sz="2400">
              <a:latin typeface="Arial Unicode MS" pitchFamily="34" charset="-128"/>
              <a:cs typeface="Times New Roman" pitchFamily="18" charset="0"/>
            </a:endParaRPr>
          </a:p>
          <a:p>
            <a:pPr marL="533400" indent="-533400">
              <a:lnSpc>
                <a:spcPct val="90000"/>
              </a:lnSpc>
              <a:buFontTx/>
              <a:buAutoNum type="arabicPeriod"/>
            </a:pPr>
            <a:r>
              <a:rPr lang="en-GB" sz="2400">
                <a:solidFill>
                  <a:srgbClr val="000000"/>
                </a:solidFill>
                <a:latin typeface="Arial" pitchFamily="34" charset="0"/>
                <a:cs typeface="Arial" pitchFamily="34" charset="0"/>
              </a:rPr>
              <a:t>Improving customer satisfaction </a:t>
            </a:r>
            <a:endParaRPr lang="en-GB" sz="2400">
              <a:latin typeface="Arial Unicode MS" pitchFamily="34" charset="-128"/>
              <a:cs typeface="Times New Roman" pitchFamily="18" charset="0"/>
            </a:endParaRPr>
          </a:p>
          <a:p>
            <a:pPr marL="533400" indent="-533400">
              <a:lnSpc>
                <a:spcPct val="90000"/>
              </a:lnSpc>
              <a:buFontTx/>
              <a:buAutoNum type="arabicPeriod"/>
            </a:pPr>
            <a:r>
              <a:rPr lang="en-GB" sz="2400">
                <a:solidFill>
                  <a:srgbClr val="000000"/>
                </a:solidFill>
                <a:latin typeface="Arial" pitchFamily="34" charset="0"/>
                <a:cs typeface="Arial" pitchFamily="34" charset="0"/>
              </a:rPr>
              <a:t>Managing time and stress</a:t>
            </a:r>
            <a:endParaRPr lang="en-GB" sz="2400">
              <a:latin typeface="Arial Unicode MS" pitchFamily="34" charset="-128"/>
              <a:cs typeface="Times New Roman" pitchFamily="18" charset="0"/>
            </a:endParaRPr>
          </a:p>
          <a:p>
            <a:pPr marL="533400" indent="-533400">
              <a:lnSpc>
                <a:spcPct val="90000"/>
              </a:lnSpc>
              <a:buFontTx/>
              <a:buAutoNum type="arabicPeriod"/>
            </a:pPr>
            <a:r>
              <a:rPr lang="en-GB" sz="2400">
                <a:solidFill>
                  <a:srgbClr val="000000"/>
                </a:solidFill>
                <a:latin typeface="Arial" pitchFamily="34" charset="0"/>
                <a:cs typeface="Arial" pitchFamily="34" charset="0"/>
              </a:rPr>
              <a:t>Staying ahead of the competition</a:t>
            </a:r>
            <a:endParaRPr lang="en-GB" sz="2400">
              <a:latin typeface="Arial Unicode MS" pitchFamily="34" charset="-128"/>
              <a:cs typeface="Times New Roman" pitchFamily="18" charset="0"/>
            </a:endParaRPr>
          </a:p>
          <a:p>
            <a:pPr marL="533400" indent="-533400">
              <a:lnSpc>
                <a:spcPct val="90000"/>
              </a:lnSpc>
              <a:buFontTx/>
              <a:buAutoNum type="arabicPeriod"/>
            </a:pPr>
            <a:r>
              <a:rPr lang="en-GB" sz="2400">
                <a:solidFill>
                  <a:srgbClr val="000000"/>
                </a:solidFill>
                <a:latin typeface="Arial" pitchFamily="34" charset="0"/>
                <a:cs typeface="Arial" pitchFamily="34" charset="0"/>
              </a:rPr>
              <a:t>Aligning vision, strategy, and behaviour </a:t>
            </a:r>
            <a:endParaRPr lang="en-GB" sz="2400">
              <a:latin typeface="Arial Unicode MS" pitchFamily="34" charset="-128"/>
              <a:cs typeface="Times New Roman" pitchFamily="18" charset="0"/>
            </a:endParaRPr>
          </a:p>
          <a:p>
            <a:pPr marL="533400" indent="-533400">
              <a:lnSpc>
                <a:spcPct val="90000"/>
              </a:lnSpc>
              <a:buFontTx/>
              <a:buAutoNum type="arabicPeriod"/>
            </a:pPr>
            <a:r>
              <a:rPr lang="en-GB" sz="2400">
                <a:solidFill>
                  <a:srgbClr val="000000"/>
                </a:solidFill>
                <a:latin typeface="Arial" pitchFamily="34" charset="0"/>
                <a:cs typeface="Arial" pitchFamily="34" charset="0"/>
              </a:rPr>
              <a:t>Maintaining work and life balance </a:t>
            </a:r>
            <a:endParaRPr lang="en-GB" sz="2400">
              <a:latin typeface="Arial Unicode MS" pitchFamily="34" charset="-128"/>
              <a:cs typeface="Times New Roman" pitchFamily="18" charset="0"/>
            </a:endParaRPr>
          </a:p>
          <a:p>
            <a:pPr marL="533400" indent="-533400">
              <a:lnSpc>
                <a:spcPct val="90000"/>
              </a:lnSpc>
              <a:buFontTx/>
              <a:buAutoNum type="arabicPeriod"/>
            </a:pPr>
            <a:r>
              <a:rPr lang="en-GB" sz="2400">
                <a:solidFill>
                  <a:srgbClr val="000000"/>
                </a:solidFill>
                <a:latin typeface="Arial" pitchFamily="34" charset="0"/>
                <a:cs typeface="Arial" pitchFamily="34" charset="0"/>
              </a:rPr>
              <a:t>Improving internal processes</a:t>
            </a:r>
            <a:endParaRPr lang="en-GB" sz="2400">
              <a:latin typeface="Arial Unicode MS" pitchFamily="34" charset="-128"/>
              <a:cs typeface="Times New Roman" pitchFamily="18" charset="0"/>
            </a:endParaRPr>
          </a:p>
          <a:p>
            <a:pPr marL="533400" indent="-533400">
              <a:lnSpc>
                <a:spcPct val="90000"/>
              </a:lnSpc>
              <a:buFontTx/>
              <a:buAutoNum type="arabicPeriod"/>
            </a:pPr>
            <a:r>
              <a:rPr lang="en-GB" sz="2400">
                <a:solidFill>
                  <a:srgbClr val="000000"/>
                </a:solidFill>
                <a:latin typeface="Arial" pitchFamily="34" charset="0"/>
                <a:cs typeface="Arial" pitchFamily="34" charset="0"/>
              </a:rPr>
              <a:t>Stimulating innovation in the organisation </a:t>
            </a:r>
            <a:endParaRPr lang="en-GB" sz="2400">
              <a:latin typeface="Arial Unicode MS" pitchFamily="34" charset="-128"/>
              <a:cs typeface="Times New Roman" pitchFamily="18" charset="0"/>
            </a:endParaRPr>
          </a:p>
          <a:p>
            <a:pPr marL="533400" indent="-533400">
              <a:lnSpc>
                <a:spcPct val="90000"/>
              </a:lnSpc>
              <a:buFontTx/>
              <a:buAutoNum type="arabicPeriod"/>
            </a:pPr>
            <a:r>
              <a:rPr lang="en-GB" sz="2400">
                <a:solidFill>
                  <a:srgbClr val="000000"/>
                </a:solidFill>
                <a:latin typeface="Arial" pitchFamily="34" charset="0"/>
                <a:cs typeface="Arial" pitchFamily="34" charset="0"/>
              </a:rPr>
              <a:t>Improving the bottom line </a:t>
            </a:r>
            <a:endParaRPr lang="en-GB" sz="2400">
              <a:latin typeface="Arial Unicode MS" pitchFamily="34" charset="-128"/>
              <a:cs typeface="Times New Roman" pitchFamily="18" charset="0"/>
            </a:endParaRPr>
          </a:p>
          <a:p>
            <a:pPr marL="533400" indent="-533400">
              <a:lnSpc>
                <a:spcPct val="90000"/>
              </a:lnSpc>
              <a:buFontTx/>
              <a:buAutoNum type="arabicPeriod"/>
            </a:pPr>
            <a:r>
              <a:rPr lang="en-GB" sz="2400">
                <a:solidFill>
                  <a:srgbClr val="000000"/>
                </a:solidFill>
                <a:latin typeface="Arial" pitchFamily="34" charset="0"/>
                <a:cs typeface="Arial" pitchFamily="34" charset="0"/>
              </a:rPr>
              <a:t>Leading culture change in the organisation</a:t>
            </a:r>
            <a:r>
              <a:rPr lang="en-GB" sz="2400">
                <a:latin typeface="Arial Unicode MS" pitchFamily="34" charset="-128"/>
                <a:cs typeface="Times New Roman" pitchFamily="18" charset="0"/>
              </a:rPr>
              <a:t> </a:t>
            </a:r>
          </a:p>
          <a:p>
            <a:pPr marL="533400" indent="-533400">
              <a:lnSpc>
                <a:spcPct val="90000"/>
              </a:lnSpc>
              <a:buFontTx/>
              <a:buAutoNum type="arabicPeriod"/>
            </a:pPr>
            <a:endParaRPr lang="en-GB" sz="2400"/>
          </a:p>
        </p:txBody>
      </p:sp>
    </p:spTree>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7" name="Rectangle 3"/>
          <p:cNvSpPr>
            <a:spLocks noGrp="1" noChangeArrowheads="1"/>
          </p:cNvSpPr>
          <p:nvPr>
            <p:ph type="body" idx="1"/>
          </p:nvPr>
        </p:nvSpPr>
        <p:spPr>
          <a:xfrm>
            <a:off x="685800" y="990600"/>
            <a:ext cx="7772400" cy="4114800"/>
          </a:xfrm>
        </p:spPr>
        <p:txBody>
          <a:bodyPr/>
          <a:lstStyle/>
          <a:p>
            <a:pPr>
              <a:lnSpc>
                <a:spcPct val="90000"/>
              </a:lnSpc>
              <a:buFontTx/>
              <a:buNone/>
            </a:pPr>
            <a:r>
              <a:rPr lang="en-GB" sz="2400" b="1" i="1">
                <a:latin typeface="Arial" pitchFamily="34" charset="0"/>
                <a:cs typeface="Arial" pitchFamily="34" charset="0"/>
              </a:rPr>
              <a:t>“Since Toyota’s founding we have adhered to the </a:t>
            </a:r>
          </a:p>
          <a:p>
            <a:pPr>
              <a:lnSpc>
                <a:spcPct val="90000"/>
              </a:lnSpc>
              <a:buFontTx/>
              <a:buNone/>
            </a:pPr>
            <a:r>
              <a:rPr lang="en-GB" sz="2400" b="1" i="1">
                <a:latin typeface="Arial" pitchFamily="34" charset="0"/>
                <a:cs typeface="Arial" pitchFamily="34" charset="0"/>
              </a:rPr>
              <a:t>core principle of contributing to society through the </a:t>
            </a:r>
          </a:p>
          <a:p>
            <a:pPr>
              <a:lnSpc>
                <a:spcPct val="90000"/>
              </a:lnSpc>
              <a:buFontTx/>
              <a:buNone/>
            </a:pPr>
            <a:r>
              <a:rPr lang="en-GB" sz="2400" b="1" i="1">
                <a:latin typeface="Arial" pitchFamily="34" charset="0"/>
                <a:cs typeface="Arial" pitchFamily="34" charset="0"/>
              </a:rPr>
              <a:t>practice of manufacturing high-quality products and</a:t>
            </a:r>
          </a:p>
          <a:p>
            <a:pPr>
              <a:lnSpc>
                <a:spcPct val="90000"/>
              </a:lnSpc>
              <a:buFontTx/>
              <a:buNone/>
            </a:pPr>
            <a:r>
              <a:rPr lang="en-GB" sz="2400" b="1" i="1">
                <a:latin typeface="Arial" pitchFamily="34" charset="0"/>
                <a:cs typeface="Arial" pitchFamily="34" charset="0"/>
              </a:rPr>
              <a:t>services. Our business practices and activities </a:t>
            </a:r>
          </a:p>
          <a:p>
            <a:pPr>
              <a:lnSpc>
                <a:spcPct val="90000"/>
              </a:lnSpc>
              <a:buFontTx/>
              <a:buNone/>
            </a:pPr>
            <a:r>
              <a:rPr lang="en-GB" sz="2400" b="1" i="1">
                <a:latin typeface="Arial" pitchFamily="34" charset="0"/>
                <a:cs typeface="Arial" pitchFamily="34" charset="0"/>
              </a:rPr>
              <a:t>based on this core principle created values, beliefs </a:t>
            </a:r>
          </a:p>
          <a:p>
            <a:pPr>
              <a:lnSpc>
                <a:spcPct val="90000"/>
              </a:lnSpc>
              <a:buFontTx/>
              <a:buNone/>
            </a:pPr>
            <a:r>
              <a:rPr lang="en-GB" sz="2400" b="1" i="1">
                <a:latin typeface="Arial" pitchFamily="34" charset="0"/>
                <a:cs typeface="Arial" pitchFamily="34" charset="0"/>
              </a:rPr>
              <a:t>and business methods that over the years have</a:t>
            </a:r>
          </a:p>
          <a:p>
            <a:pPr>
              <a:lnSpc>
                <a:spcPct val="90000"/>
              </a:lnSpc>
              <a:buFontTx/>
              <a:buNone/>
            </a:pPr>
            <a:r>
              <a:rPr lang="en-GB" sz="2400" b="1" i="1">
                <a:latin typeface="Arial" pitchFamily="34" charset="0"/>
                <a:cs typeface="Arial" pitchFamily="34" charset="0"/>
              </a:rPr>
              <a:t>become a source of competitive advantage. These </a:t>
            </a:r>
          </a:p>
          <a:p>
            <a:pPr>
              <a:lnSpc>
                <a:spcPct val="90000"/>
              </a:lnSpc>
              <a:buFontTx/>
              <a:buNone/>
            </a:pPr>
            <a:r>
              <a:rPr lang="en-GB" sz="2400" b="1" i="1">
                <a:latin typeface="Arial" pitchFamily="34" charset="0"/>
                <a:cs typeface="Arial" pitchFamily="34" charset="0"/>
              </a:rPr>
              <a:t>are the managerial values and buisiness methods </a:t>
            </a:r>
          </a:p>
          <a:p>
            <a:pPr>
              <a:lnSpc>
                <a:spcPct val="90000"/>
              </a:lnSpc>
              <a:buFontTx/>
              <a:buNone/>
            </a:pPr>
            <a:r>
              <a:rPr lang="en-GB" sz="2400" b="1" i="1">
                <a:latin typeface="Arial" pitchFamily="34" charset="0"/>
                <a:cs typeface="Arial" pitchFamily="34" charset="0"/>
              </a:rPr>
              <a:t>that are known collectively as the Toyota way” </a:t>
            </a:r>
          </a:p>
          <a:p>
            <a:pPr>
              <a:lnSpc>
                <a:spcPct val="90000"/>
              </a:lnSpc>
              <a:buFontTx/>
              <a:buNone/>
            </a:pPr>
            <a:endParaRPr lang="en-GB" sz="2000" b="1" i="1">
              <a:latin typeface="Arial" pitchFamily="34" charset="0"/>
              <a:cs typeface="Arial" pitchFamily="34" charset="0"/>
            </a:endParaRPr>
          </a:p>
          <a:p>
            <a:pPr>
              <a:lnSpc>
                <a:spcPct val="90000"/>
              </a:lnSpc>
              <a:buFontTx/>
              <a:buNone/>
            </a:pPr>
            <a:r>
              <a:rPr lang="en-GB" sz="2000" b="1" i="1">
                <a:latin typeface="Arial" pitchFamily="34" charset="0"/>
                <a:cs typeface="Arial" pitchFamily="34" charset="0"/>
              </a:rPr>
              <a:t>Fujio Cho, President Toyota</a:t>
            </a:r>
          </a:p>
        </p:txBody>
      </p:sp>
    </p:spTree>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2099" name="Object 3"/>
          <p:cNvGraphicFramePr>
            <a:graphicFrameLocks noGrp="1" noChangeAspect="1"/>
          </p:cNvGraphicFramePr>
          <p:nvPr>
            <p:ph type="body" idx="1"/>
          </p:nvPr>
        </p:nvGraphicFramePr>
        <p:xfrm>
          <a:off x="914400" y="762000"/>
          <a:ext cx="7239000" cy="5562600"/>
        </p:xfrm>
        <a:graphic>
          <a:graphicData uri="http://schemas.openxmlformats.org/presentationml/2006/ole">
            <mc:AlternateContent xmlns:mc="http://schemas.openxmlformats.org/markup-compatibility/2006">
              <mc:Choice xmlns:v="urn:schemas-microsoft-com:vml" Requires="v">
                <p:oleObj spid="_x0000_s132102" name="Document" r:id="rId3" imgW="6781680" imgH="6210360" progId="Word.Document.8">
                  <p:embed/>
                </p:oleObj>
              </mc:Choice>
              <mc:Fallback>
                <p:oleObj name="Document" r:id="rId3" imgW="6781680" imgH="6210360" progId="Word.Document.8">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400" y="762000"/>
                        <a:ext cx="7239000" cy="55626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5888" name="Object 0"/>
          <p:cNvGraphicFramePr>
            <a:graphicFrameLocks noGrp="1" noChangeAspect="1"/>
          </p:cNvGraphicFramePr>
          <p:nvPr>
            <p:ph type="body" idx="1"/>
          </p:nvPr>
        </p:nvGraphicFramePr>
        <p:xfrm>
          <a:off x="457200" y="685800"/>
          <a:ext cx="8229600" cy="5410200"/>
        </p:xfrm>
        <a:graphic>
          <a:graphicData uri="http://schemas.openxmlformats.org/presentationml/2006/ole">
            <mc:AlternateContent xmlns:mc="http://schemas.openxmlformats.org/markup-compatibility/2006">
              <mc:Choice xmlns:v="urn:schemas-microsoft-com:vml" Requires="v">
                <p:oleObj spid="_x0000_s165891" name="Document" r:id="rId3" imgW="7391520" imgH="5279400" progId="Word.Document.8">
                  <p:embed/>
                </p:oleObj>
              </mc:Choice>
              <mc:Fallback>
                <p:oleObj name="Document" r:id="rId3" imgW="7391520" imgH="5279400" progId="Word.Document.8">
                  <p:embed/>
                  <p:pic>
                    <p:nvPicPr>
                      <p:cNvPr id="0" name="Picture 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 y="685800"/>
                        <a:ext cx="8229600" cy="54102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sng"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2400" b="0" i="0" u="sng"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TotalTime>
  <Words>6704</Words>
  <Application>Microsoft Office PowerPoint</Application>
  <PresentationFormat>On-screen Show (4:3)</PresentationFormat>
  <Paragraphs>936</Paragraphs>
  <Slides>114</Slides>
  <Notes>22</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114</vt:i4>
      </vt:variant>
    </vt:vector>
  </HeadingPairs>
  <TitlesOfParts>
    <vt:vector size="117" baseType="lpstr">
      <vt:lpstr>Default Design</vt:lpstr>
      <vt:lpstr>Document</vt:lpstr>
      <vt:lpstr>Microsoft Word Picture</vt:lpstr>
      <vt:lpstr>PowerPoint Presentation</vt:lpstr>
      <vt:lpstr>Henry Mintzberg on Culture</vt:lpstr>
      <vt:lpstr>Organizational Culture</vt:lpstr>
      <vt:lpstr>Layers of Culture</vt:lpstr>
      <vt:lpstr>What is Culture?</vt:lpstr>
      <vt:lpstr>Characteristics of Organizational Culture</vt:lpstr>
      <vt:lpstr>Characteristics of Organizational Culture</vt:lpstr>
      <vt:lpstr>Organizational Culture</vt:lpstr>
      <vt:lpstr>Cultural Artefacts</vt:lpstr>
      <vt:lpstr>Do Organizations Have Uniform Cultures?</vt:lpstr>
      <vt:lpstr>Edgar Schein</vt:lpstr>
      <vt:lpstr>PowerPoint Presentation</vt:lpstr>
      <vt:lpstr>Gareth Morgan</vt:lpstr>
      <vt:lpstr>Elements of organizational culture </vt:lpstr>
      <vt:lpstr>Four Essential strengths of the organizational culture  </vt:lpstr>
      <vt:lpstr>Four Essential strengths of the organizational culture  </vt:lpstr>
      <vt:lpstr>How Organizational Culture Forms</vt:lpstr>
      <vt:lpstr>Keeping a Culture Alive</vt:lpstr>
      <vt:lpstr>  Socialization Model</vt:lpstr>
      <vt:lpstr> Entry Socialization Options</vt:lpstr>
      <vt:lpstr>Culture Typology</vt:lpstr>
      <vt:lpstr>Culture’s Functions</vt:lpstr>
      <vt:lpstr>Culture’s Functions</vt:lpstr>
      <vt:lpstr>Culture as a Liability</vt:lpstr>
      <vt:lpstr>How to Change Culture</vt:lpstr>
      <vt:lpstr>How to Change Culture</vt:lpstr>
      <vt:lpstr>Summary and Implications</vt:lpstr>
      <vt:lpstr>Summary and Implications</vt:lpstr>
      <vt:lpstr>Point-Counterpoint</vt:lpstr>
      <vt:lpstr>‘Organisation Ideologies’.  </vt:lpstr>
      <vt:lpstr>Continued:</vt:lpstr>
      <vt:lpstr>PowerPoint Presentation</vt:lpstr>
      <vt:lpstr>PowerPoint Presentation</vt:lpstr>
      <vt:lpstr>PowerPoint Presentation</vt:lpstr>
      <vt:lpstr>PowerPoint Presentation</vt:lpstr>
      <vt:lpstr>PowerPoint Presentation</vt:lpstr>
      <vt:lpstr>Logical Levels</vt:lpstr>
      <vt:lpstr>Logical Levels</vt:lpstr>
      <vt:lpstr>Four main types (Harrison) </vt:lpstr>
      <vt:lpstr>PowerPoint Presentation</vt:lpstr>
      <vt:lpstr>Culture Web</vt:lpstr>
      <vt:lpstr>Culture Web</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Person Culture (Cluster)  </vt:lpstr>
      <vt:lpstr>PowerPoint Presentation</vt:lpstr>
      <vt:lpstr>The Influencing Factors </vt:lpstr>
      <vt:lpstr>History and Ownership </vt:lpstr>
      <vt:lpstr>Size</vt:lpstr>
      <vt:lpstr>Technology </vt:lpstr>
      <vt:lpstr>PowerPoint Presentation</vt:lpstr>
      <vt:lpstr>Goals and Objectives </vt:lpstr>
      <vt:lpstr>The Environment </vt:lpstr>
      <vt:lpstr>PowerPoint Presentation</vt:lpstr>
      <vt:lpstr>The People </vt:lpstr>
      <vt:lpstr>PowerPoint Presentation</vt:lpstr>
      <vt:lpstr>Implications for organisation design </vt:lpstr>
      <vt:lpstr>Implications for organisation design </vt:lpstr>
      <vt:lpstr>PowerPoint Presentation</vt:lpstr>
      <vt:lpstr>PowerPoint Presentation</vt:lpstr>
      <vt:lpstr>PowerPoint Presentation</vt:lpstr>
      <vt:lpstr>PowerPoint Presentation</vt:lpstr>
      <vt:lpstr>Organisational Configuration Framework (Mintzberg)</vt:lpstr>
      <vt:lpstr>Six Basic Parts</vt:lpstr>
      <vt:lpstr>PowerPoint Presentation</vt:lpstr>
      <vt:lpstr>Valid Coordinating Mechanisms</vt:lpstr>
      <vt:lpstr>PowerPoint Presentation</vt:lpstr>
      <vt:lpstr>McDonalds Approach</vt:lpstr>
      <vt:lpstr>Amazon Approach </vt:lpstr>
      <vt:lpstr>PowerPoint Presentation</vt:lpstr>
      <vt:lpstr>PowerPoint Presentation</vt:lpstr>
      <vt:lpstr>Tesco’s Critical Success Factors</vt:lpstr>
      <vt:lpstr>Tesco’s &amp; Training</vt:lpstr>
      <vt:lpstr>PowerPoint Presentation</vt:lpstr>
      <vt:lpstr>Life Style Models</vt:lpstr>
      <vt:lpstr>PowerPoint Presentation</vt:lpstr>
      <vt:lpstr>PowerPoint Presentation</vt:lpstr>
      <vt:lpstr>PowerPoint Presentation</vt:lpstr>
      <vt:lpstr>PowerPoint Presentation</vt:lpstr>
      <vt:lpstr>Achievement</vt:lpstr>
      <vt:lpstr>Self-Actualising</vt:lpstr>
      <vt:lpstr>Humanistic - Encouraging</vt:lpstr>
      <vt:lpstr>Affiliative</vt:lpstr>
      <vt:lpstr>Approval</vt:lpstr>
      <vt:lpstr>Conventional</vt:lpstr>
      <vt:lpstr>Dependent</vt:lpstr>
      <vt:lpstr>Avoidance</vt:lpstr>
      <vt:lpstr>Oppositional</vt:lpstr>
      <vt:lpstr>Power</vt:lpstr>
      <vt:lpstr>Competitive </vt:lpstr>
      <vt:lpstr>Perfectionist</vt:lpstr>
      <vt:lpstr>Aggressive Defensive Circumplex </vt:lpstr>
      <vt:lpstr>   A Possible Ideal Culture </vt:lpstr>
      <vt:lpstr>PowerPoint Presentation</vt:lpstr>
      <vt:lpstr>PowerPoint Presentation</vt:lpstr>
      <vt:lpstr>Denison organisational culture model </vt:lpstr>
      <vt:lpstr>Denison organisational culture model </vt:lpstr>
      <vt:lpstr>Denison Leadership model </vt:lpstr>
      <vt:lpstr>Linking Culture and Performance</vt:lpstr>
      <vt:lpstr>Culture is shaped and influenced by: - </vt:lpstr>
      <vt:lpstr>Distinguishing Characteristics of Competitive Companies:  </vt:lpstr>
      <vt:lpstr>The 7 Most Important Organisational Capabilities:</vt:lpstr>
      <vt:lpstr>Key Competitive Challenges Facing Organisations:</vt:lpstr>
      <vt:lpstr>12 Key Challenges Facing Executives Today:</vt:lpstr>
      <vt:lpstr>PowerPoint Presentation</vt:lpstr>
      <vt:lpstr>PowerPoint Presentation</vt:lpstr>
      <vt:lpstr>PowerPoint Presentation</vt:lpstr>
    </vt:vector>
  </TitlesOfParts>
  <Company>The Peacock Group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The Peacock Group</dc:creator>
  <cp:lastModifiedBy>Thorn, Andrew</cp:lastModifiedBy>
  <cp:revision>32</cp:revision>
  <dcterms:created xsi:type="dcterms:W3CDTF">2007-09-20T10:38:20Z</dcterms:created>
  <dcterms:modified xsi:type="dcterms:W3CDTF">2015-07-14T12:02:18Z</dcterms:modified>
</cp:coreProperties>
</file>