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9" r:id="rId1"/>
  </p:sld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85" r:id="rId14"/>
    <p:sldId id="287" r:id="rId15"/>
    <p:sldId id="326" r:id="rId16"/>
    <p:sldId id="327" r:id="rId17"/>
    <p:sldId id="328" r:id="rId18"/>
    <p:sldId id="325" r:id="rId19"/>
    <p:sldId id="330" r:id="rId20"/>
    <p:sldId id="329" r:id="rId21"/>
    <p:sldId id="331" r:id="rId22"/>
    <p:sldId id="332" r:id="rId23"/>
    <p:sldId id="334" r:id="rId24"/>
    <p:sldId id="333" r:id="rId25"/>
    <p:sldId id="335" r:id="rId26"/>
    <p:sldId id="339" r:id="rId27"/>
    <p:sldId id="340" r:id="rId28"/>
    <p:sldId id="336" r:id="rId29"/>
    <p:sldId id="337" r:id="rId30"/>
    <p:sldId id="271" r:id="rId31"/>
    <p:sldId id="307" r:id="rId32"/>
    <p:sldId id="308" r:id="rId33"/>
    <p:sldId id="309" r:id="rId34"/>
    <p:sldId id="310" r:id="rId35"/>
    <p:sldId id="278" r:id="rId36"/>
    <p:sldId id="311" r:id="rId37"/>
    <p:sldId id="279" r:id="rId38"/>
    <p:sldId id="312" r:id="rId39"/>
    <p:sldId id="313" r:id="rId40"/>
    <p:sldId id="314" r:id="rId41"/>
    <p:sldId id="281" r:id="rId42"/>
    <p:sldId id="315" r:id="rId43"/>
    <p:sldId id="316" r:id="rId44"/>
    <p:sldId id="282" r:id="rId45"/>
    <p:sldId id="317" r:id="rId46"/>
    <p:sldId id="318" r:id="rId47"/>
    <p:sldId id="319" r:id="rId48"/>
    <p:sldId id="321" r:id="rId49"/>
    <p:sldId id="322" r:id="rId50"/>
    <p:sldId id="323" r:id="rId51"/>
    <p:sldId id="324" r:id="rId5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5" d="100"/>
          <a:sy n="125" d="100"/>
        </p:scale>
        <p:origin x="-112"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printerSettings" Target="printerSettings/printerSettings1.bin"/><Relationship Id="rId54" Type="http://schemas.openxmlformats.org/officeDocument/2006/relationships/presProps" Target="presProps.xml"/><Relationship Id="rId55" Type="http://schemas.openxmlformats.org/officeDocument/2006/relationships/viewProps" Target="viewProps.xml"/><Relationship Id="rId56" Type="http://schemas.openxmlformats.org/officeDocument/2006/relationships/theme" Target="theme/theme1.xml"/><Relationship Id="rId57"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12/10/16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2DC63B-692C-D84C-BD22-D1FE80D9DD9A}" type="slidenum">
              <a:rPr lang="en-US" smtClean="0"/>
              <a:t>‹#›</a:t>
            </a:fld>
            <a:endParaRPr lang="en-US"/>
          </a:p>
        </p:txBody>
      </p:sp>
    </p:spTree>
    <p:extLst>
      <p:ext uri="{BB962C8B-B14F-4D97-AF65-F5344CB8AC3E}">
        <p14:creationId xmlns:p14="http://schemas.microsoft.com/office/powerpoint/2010/main" val="111656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12/10/16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009637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30BA809C-6762-D444-B514-E07BF7E0D06D}" type="datetimeFigureOut">
              <a:rPr lang="en-US" smtClean="0"/>
              <a:t>12/10/16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1755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30BA809C-6762-D444-B514-E07BF7E0D06D}" type="datetimeFigureOut">
              <a:rPr lang="en-US" smtClean="0"/>
              <a:t>12/10/16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92691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30BA809C-6762-D444-B514-E07BF7E0D06D}" type="datetimeFigureOut">
              <a:rPr lang="en-US" smtClean="0"/>
              <a:t>12/10/16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1038892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30BA809C-6762-D444-B514-E07BF7E0D06D}" type="datetimeFigureOut">
              <a:rPr lang="en-US" smtClean="0"/>
              <a:t>12/10/16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13845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BA809C-6762-D444-B514-E07BF7E0D06D}" type="datetimeFigureOut">
              <a:rPr lang="en-US" smtClean="0"/>
              <a:t>12/10/16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63582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12/10/16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728400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12/10/16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865132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12/10/16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22440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12/10/16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3648347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BA809C-6762-D444-B514-E07BF7E0D06D}" type="datetimeFigureOut">
              <a:rPr lang="en-US" smtClean="0"/>
              <a:t>12/10/16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3DBE6-6C25-A045-A7D3-28FF3B61F555}" type="slidenum">
              <a:rPr lang="en-US" smtClean="0"/>
              <a:t>‹#›</a:t>
            </a:fld>
            <a:endParaRPr lang="en-US"/>
          </a:p>
        </p:txBody>
      </p:sp>
    </p:spTree>
    <p:extLst>
      <p:ext uri="{BB962C8B-B14F-4D97-AF65-F5344CB8AC3E}">
        <p14:creationId xmlns:p14="http://schemas.microsoft.com/office/powerpoint/2010/main" val="289923202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4" Type="http://schemas.openxmlformats.org/officeDocument/2006/relationships/image" Target="../media/image3.jpg"/><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hyperlink" Target="http://today.uconn.edu/wp-content/uploads/2012/07/FSU_protest_Tallahassee_rc01458.jpg" TargetMode="External"/><Relationship Id="rId4" Type="http://schemas.openxmlformats.org/officeDocument/2006/relationships/hyperlink" Target="http://digital.lib.uiowa.edu/cdm/ref/collection/ictcs/id/4949" TargetMode="External"/><Relationship Id="rId5" Type="http://schemas.openxmlformats.org/officeDocument/2006/relationships/image" Target="../media/image5.jpeg"/><Relationship Id="rId6"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15.jpg"/><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17.jpg"/><Relationship Id="rId3" Type="http://schemas.openxmlformats.org/officeDocument/2006/relationships/image" Target="../media/image18.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19.jpg"/><Relationship Id="rId3" Type="http://schemas.openxmlformats.org/officeDocument/2006/relationships/hyperlink" Target="http://www.thefamilyinternational.org/"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upf.org/" TargetMode="External"/><Relationship Id="rId4" Type="http://schemas.openxmlformats.org/officeDocument/2006/relationships/hyperlink" Target="http://um-uk.org/" TargetMode="External"/><Relationship Id="rId1" Type="http://schemas.openxmlformats.org/officeDocument/2006/relationships/slideLayout" Target="../slideLayouts/slideLayout9.xml"/><Relationship Id="rId2" Type="http://schemas.openxmlformats.org/officeDocument/2006/relationships/image" Target="../media/image20.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1.jpg"/><Relationship Id="rId3" Type="http://schemas.openxmlformats.org/officeDocument/2006/relationships/hyperlink" Target="http://www.theage.com.au/world/leader-of-the-moonies-dies-aged-92-20120903-258z4.html"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g"/><Relationship Id="rId3" Type="http://schemas.openxmlformats.org/officeDocument/2006/relationships/image" Target="../media/image28.jpg"/></Relationships>
</file>

<file path=ppt/slides/_rels/slide45.xml.rels><?xml version="1.0" encoding="UTF-8" standalone="yes"?>
<Relationships xmlns="http://schemas.openxmlformats.org/package/2006/relationships"><Relationship Id="rId3" Type="http://schemas.openxmlformats.org/officeDocument/2006/relationships/image" Target="../media/image30.jpeg"/><Relationship Id="rId4" Type="http://schemas.openxmlformats.org/officeDocument/2006/relationships/image" Target="../media/image31.jpeg"/><Relationship Id="rId1" Type="http://schemas.openxmlformats.org/officeDocument/2006/relationships/slideLayout" Target="../slideLayouts/slideLayout2.xml"/><Relationship Id="rId2" Type="http://schemas.openxmlformats.org/officeDocument/2006/relationships/image" Target="../media/image29.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jp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png"/><Relationship Id="rId3" Type="http://schemas.openxmlformats.org/officeDocument/2006/relationships/image" Target="../media/image34.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jp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jp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800" dirty="0" smtClean="0"/>
              <a:t>TRRS5008</a:t>
            </a:r>
            <a:endParaRPr lang="en-US" sz="2800" dirty="0"/>
          </a:p>
        </p:txBody>
      </p:sp>
      <p:sp>
        <p:nvSpPr>
          <p:cNvPr id="3" name="Subtitle 2"/>
          <p:cNvSpPr>
            <a:spLocks noGrp="1"/>
          </p:cNvSpPr>
          <p:nvPr>
            <p:ph type="subTitle" idx="1"/>
          </p:nvPr>
        </p:nvSpPr>
        <p:spPr/>
        <p:txBody>
          <a:bodyPr/>
          <a:lstStyle/>
          <a:p>
            <a:r>
              <a:rPr lang="en-US" dirty="0" smtClean="0"/>
              <a:t>SECTS, SELF AND SOCIETY: ALTERNATIVE SPIRITUALITIES IN THE WEST</a:t>
            </a:r>
            <a:endParaRPr lang="en-US" dirty="0"/>
          </a:p>
          <a:p>
            <a:endParaRPr lang="en-US" dirty="0"/>
          </a:p>
        </p:txBody>
      </p:sp>
    </p:spTree>
    <p:extLst>
      <p:ext uri="{BB962C8B-B14F-4D97-AF65-F5344CB8AC3E}">
        <p14:creationId xmlns:p14="http://schemas.microsoft.com/office/powerpoint/2010/main" val="2995147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Alternative </a:t>
            </a:r>
            <a:r>
              <a:rPr lang="en-US" dirty="0" err="1" smtClean="0"/>
              <a:t>spiritualities</a:t>
            </a:r>
            <a:r>
              <a:rPr lang="en-US" dirty="0" smtClean="0"/>
              <a:t> </a:t>
            </a:r>
            <a:r>
              <a:rPr lang="mr-IN" dirty="0" smtClean="0"/>
              <a:t>–</a:t>
            </a:r>
            <a:r>
              <a:rPr lang="en-US" dirty="0" smtClean="0"/>
              <a:t> those beliefs and </a:t>
            </a:r>
            <a:r>
              <a:rPr lang="en-US" dirty="0"/>
              <a:t>p</a:t>
            </a:r>
            <a:r>
              <a:rPr lang="en-US" dirty="0" smtClean="0"/>
              <a:t>ractices that are not part of the world’s religions, not necessarily part of the ‘mainstream’ (but becoming increasingly so) that give individuals the opportunity to engage in the religious or the spiritual.  </a:t>
            </a:r>
          </a:p>
          <a:p>
            <a:r>
              <a:rPr lang="en-US" dirty="0" smtClean="0"/>
              <a:t>Where religion meets popular culture?</a:t>
            </a:r>
          </a:p>
          <a:p>
            <a:r>
              <a:rPr lang="en-US" dirty="0" smtClean="0"/>
              <a:t>The belief and practice draw on the past?</a:t>
            </a:r>
            <a:endParaRPr lang="en-US" dirty="0"/>
          </a:p>
        </p:txBody>
      </p:sp>
    </p:spTree>
    <p:extLst>
      <p:ext uri="{BB962C8B-B14F-4D97-AF65-F5344CB8AC3E}">
        <p14:creationId xmlns:p14="http://schemas.microsoft.com/office/powerpoint/2010/main" val="3980903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48241"/>
            <a:ext cx="3451502" cy="4357520"/>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430199"/>
            <a:ext cx="4286773" cy="379360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9832" y="4164399"/>
            <a:ext cx="4132684" cy="2749824"/>
          </a:xfrm>
          <a:prstGeom prst="rect">
            <a:avLst/>
          </a:prstGeom>
        </p:spPr>
      </p:pic>
    </p:spTree>
    <p:extLst>
      <p:ext uri="{BB962C8B-B14F-4D97-AF65-F5344CB8AC3E}">
        <p14:creationId xmlns:p14="http://schemas.microsoft.com/office/powerpoint/2010/main" val="312952213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88640"/>
            <a:ext cx="5616624" cy="3744416"/>
          </a:xfrm>
          <a:prstGeom prst="rect">
            <a:avLst/>
          </a:prstGeom>
        </p:spPr>
      </p:pic>
      <p:sp>
        <p:nvSpPr>
          <p:cNvPr id="5" name="TextBox 4"/>
          <p:cNvSpPr txBox="1"/>
          <p:nvPr/>
        </p:nvSpPr>
        <p:spPr>
          <a:xfrm>
            <a:off x="1" y="6165304"/>
            <a:ext cx="7308304" cy="830997"/>
          </a:xfrm>
          <a:prstGeom prst="rect">
            <a:avLst/>
          </a:prstGeom>
          <a:noFill/>
        </p:spPr>
        <p:txBody>
          <a:bodyPr wrap="square" rtlCol="0">
            <a:spAutoFit/>
          </a:bodyPr>
          <a:lstStyle/>
          <a:p>
            <a:r>
              <a:rPr lang="en-GB" sz="1000" dirty="0">
                <a:hlinkClick r:id="rId3"/>
              </a:rPr>
              <a:t>http://</a:t>
            </a:r>
            <a:r>
              <a:rPr lang="en-GB" sz="1000" dirty="0" smtClean="0">
                <a:hlinkClick r:id="rId3"/>
              </a:rPr>
              <a:t>today.uconn.edu/wp-content/uploads/2012/07/FSU_protest_Tallahassee_rc01458.jpg</a:t>
            </a:r>
            <a:endParaRPr lang="en-GB" sz="1000" dirty="0" smtClean="0"/>
          </a:p>
          <a:p>
            <a:r>
              <a:rPr lang="en-GB" sz="1000" dirty="0">
                <a:hlinkClick r:id="rId4"/>
              </a:rPr>
              <a:t>http://</a:t>
            </a:r>
            <a:r>
              <a:rPr lang="en-GB" sz="1000" dirty="0" smtClean="0">
                <a:hlinkClick r:id="rId4"/>
              </a:rPr>
              <a:t>digital.lib.uiowa.edu/cdm/ref/collection/ictcs/id/4949</a:t>
            </a:r>
            <a:endParaRPr lang="en-GB" sz="1000" dirty="0" smtClean="0"/>
          </a:p>
          <a:p>
            <a:endParaRPr lang="en-GB" sz="1000" dirty="0"/>
          </a:p>
          <a:p>
            <a:endParaRPr lang="en-GB" dirty="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000" y="2835808"/>
            <a:ext cx="4377709" cy="3744994"/>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57167" y="3987020"/>
            <a:ext cx="2095500" cy="2095500"/>
          </a:xfrm>
          <a:prstGeom prst="rect">
            <a:avLst/>
          </a:prstGeom>
        </p:spPr>
      </p:pic>
    </p:spTree>
    <p:extLst>
      <p:ext uri="{BB962C8B-B14F-4D97-AF65-F5344CB8AC3E}">
        <p14:creationId xmlns:p14="http://schemas.microsoft.com/office/powerpoint/2010/main" val="1592734203"/>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rcRect t="9636" b="9636"/>
          <a:stretch>
            <a:fillRect/>
          </a:stretch>
        </p:blipFill>
        <p:spPr/>
      </p:pic>
    </p:spTree>
    <p:extLst>
      <p:ext uri="{BB962C8B-B14F-4D97-AF65-F5344CB8AC3E}">
        <p14:creationId xmlns:p14="http://schemas.microsoft.com/office/powerpoint/2010/main" val="287416609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1115" b="1115"/>
          <a:stretch>
            <a:fillRect/>
          </a:stretch>
        </p:blipFill>
        <p:spPr/>
      </p:pic>
    </p:spTree>
    <p:extLst>
      <p:ext uri="{BB962C8B-B14F-4D97-AF65-F5344CB8AC3E}">
        <p14:creationId xmlns:p14="http://schemas.microsoft.com/office/powerpoint/2010/main" val="505555269"/>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6009" r="6009"/>
          <a:stretch>
            <a:fillRect/>
          </a:stretch>
        </p:blipFill>
        <p:spPr/>
      </p:pic>
    </p:spTree>
    <p:extLst>
      <p:ext uri="{BB962C8B-B14F-4D97-AF65-F5344CB8AC3E}">
        <p14:creationId xmlns:p14="http://schemas.microsoft.com/office/powerpoint/2010/main" val="314826398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1280" b="1280"/>
          <a:stretch>
            <a:fillRect/>
          </a:stretch>
        </p:blipFill>
        <p:spPr/>
      </p:pic>
    </p:spTree>
    <p:extLst>
      <p:ext uri="{BB962C8B-B14F-4D97-AF65-F5344CB8AC3E}">
        <p14:creationId xmlns:p14="http://schemas.microsoft.com/office/powerpoint/2010/main" val="190611940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28801" b="28801"/>
          <a:stretch>
            <a:fillRect/>
          </a:stretch>
        </p:blipFill>
        <p:spPr/>
      </p:pic>
    </p:spTree>
    <p:extLst>
      <p:ext uri="{BB962C8B-B14F-4D97-AF65-F5344CB8AC3E}">
        <p14:creationId xmlns:p14="http://schemas.microsoft.com/office/powerpoint/2010/main" val="4086667300"/>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sz="3700" dirty="0">
                <a:latin typeface="+mj-lt"/>
                <a:ea typeface="Times New Roman"/>
                <a:cs typeface="Latha"/>
              </a:rPr>
              <a:t>1960s western world: Increased affluence, access to greater diversity of cultural experience, mass education</a:t>
            </a:r>
            <a:r>
              <a:rPr lang="en-GB" sz="3700" dirty="0" smtClean="0">
                <a:latin typeface="+mj-lt"/>
                <a:ea typeface="Times New Roman"/>
                <a:cs typeface="Latha"/>
              </a:rPr>
              <a:t>.</a:t>
            </a:r>
          </a:p>
          <a:p>
            <a:r>
              <a:rPr lang="en-GB" sz="3700" dirty="0" smtClean="0">
                <a:latin typeface="+mj-lt"/>
              </a:rPr>
              <a:t>The </a:t>
            </a:r>
            <a:r>
              <a:rPr lang="en-GB" sz="3700" dirty="0">
                <a:latin typeface="+mj-lt"/>
              </a:rPr>
              <a:t>mid-1960s to mid-1970s:  the counterculture, a social and sexual revolution that rendered possible new experiences and approaches.  </a:t>
            </a:r>
            <a:endParaRPr lang="en-GB" sz="3700" dirty="0" smtClean="0">
              <a:latin typeface="+mj-lt"/>
            </a:endParaRPr>
          </a:p>
          <a:p>
            <a:r>
              <a:rPr lang="en-GB" sz="3700" dirty="0" smtClean="0">
                <a:latin typeface="+mj-lt"/>
              </a:rPr>
              <a:t>Susan </a:t>
            </a:r>
            <a:r>
              <a:rPr lang="en-GB" sz="3700" dirty="0">
                <a:latin typeface="+mj-lt"/>
              </a:rPr>
              <a:t>Love Brown: baby-boomers, 1946 to 1964 (1967).  ‘Baby boomers see the world in a different light, and New Age religion…is an expression of this’.</a:t>
            </a:r>
          </a:p>
          <a:p>
            <a:endParaRPr lang="en-GB" sz="3700" dirty="0">
              <a:latin typeface="+mj-lt"/>
            </a:endParaRPr>
          </a:p>
          <a:p>
            <a:endParaRPr lang="en-GB" sz="3700" dirty="0">
              <a:latin typeface="+mj-lt"/>
            </a:endParaRPr>
          </a:p>
          <a:p>
            <a:pPr marL="0" indent="0">
              <a:buNone/>
            </a:pPr>
            <a:r>
              <a:rPr lang="en-GB" sz="2800" dirty="0"/>
              <a:t>See Susan Love Brown ‘Baby Boomers, American Character, and the New Age: A Synthesis’. In Lewis, J.R., &amp; Melton, J.G., </a:t>
            </a:r>
            <a:r>
              <a:rPr lang="en-GB" sz="2800" dirty="0" err="1"/>
              <a:t>eds</a:t>
            </a:r>
            <a:r>
              <a:rPr lang="en-GB" sz="2800" dirty="0"/>
              <a:t> (1992), </a:t>
            </a:r>
            <a:r>
              <a:rPr lang="en-GB" sz="2800" i="1" dirty="0"/>
              <a:t>Perspectives on the New Age</a:t>
            </a:r>
            <a:r>
              <a:rPr lang="en-GB" sz="2800" dirty="0"/>
              <a:t>, Albany: State University of New York Press. </a:t>
            </a:r>
          </a:p>
          <a:p>
            <a:endParaRPr lang="en-GB" dirty="0">
              <a:latin typeface="Comic Sans MS"/>
              <a:ea typeface="Times New Roman"/>
              <a:cs typeface="Times New Roman"/>
            </a:endParaRPr>
          </a:p>
          <a:p>
            <a:endParaRPr lang="en-GB" dirty="0"/>
          </a:p>
        </p:txBody>
      </p:sp>
    </p:spTree>
    <p:extLst>
      <p:ext uri="{BB962C8B-B14F-4D97-AF65-F5344CB8AC3E}">
        <p14:creationId xmlns:p14="http://schemas.microsoft.com/office/powerpoint/2010/main" val="360814636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latin typeface="+mj-lt"/>
              </a:rPr>
              <a:t>1946</a:t>
            </a:r>
            <a:r>
              <a:rPr lang="en-GB" dirty="0">
                <a:latin typeface="+mj-lt"/>
              </a:rPr>
              <a:t>, 100,000 babies per month </a:t>
            </a:r>
            <a:r>
              <a:rPr lang="en-GB" i="1" dirty="0">
                <a:latin typeface="+mj-lt"/>
              </a:rPr>
              <a:t>more</a:t>
            </a:r>
            <a:r>
              <a:rPr lang="en-GB" dirty="0">
                <a:latin typeface="+mj-lt"/>
              </a:rPr>
              <a:t> were being born than the previous year.  By the end of 1946 there were 3.4million babies.  </a:t>
            </a:r>
          </a:p>
          <a:p>
            <a:r>
              <a:rPr lang="en-GB" dirty="0" smtClean="0">
                <a:latin typeface="+mj-lt"/>
              </a:rPr>
              <a:t>In </a:t>
            </a:r>
            <a:r>
              <a:rPr lang="en-GB" dirty="0">
                <a:latin typeface="+mj-lt"/>
              </a:rPr>
              <a:t>1946, 8,000 households had televisions.  In 1948 this had risen to 100,000.  In 1950 the figure was 3.9million.  By 1959 it was 50 million. </a:t>
            </a:r>
            <a:r>
              <a:rPr lang="en-GB" dirty="0" smtClean="0">
                <a:latin typeface="+mj-lt"/>
              </a:rPr>
              <a:t>Mass communication.  </a:t>
            </a:r>
          </a:p>
          <a:p>
            <a:r>
              <a:rPr lang="en-GB" dirty="0"/>
              <a:t>College, home owning.  </a:t>
            </a:r>
          </a:p>
          <a:p>
            <a:r>
              <a:rPr lang="en-GB" dirty="0"/>
              <a:t>Child-centred society.  Rock music and social gatherings.  ‘Teenager’.  Prestige.  Gangs.  Music,  Fashion.  Ceramics.</a:t>
            </a:r>
          </a:p>
          <a:p>
            <a:r>
              <a:rPr lang="en-GB" dirty="0"/>
              <a:t>Racial segregation, inequality of women and Vietnam.  </a:t>
            </a:r>
          </a:p>
          <a:p>
            <a:r>
              <a:rPr lang="en-GB" sz="1000" dirty="0" smtClean="0">
                <a:latin typeface="+mj-lt"/>
              </a:rPr>
              <a:t>See Susan Love Brown’s chapter.</a:t>
            </a:r>
          </a:p>
          <a:p>
            <a:endParaRPr lang="en-GB" sz="2000" dirty="0">
              <a:latin typeface="Trebuchet MS" pitchFamily="34" charset="0"/>
            </a:endParaRPr>
          </a:p>
          <a:p>
            <a:endParaRPr lang="en-GB" dirty="0"/>
          </a:p>
        </p:txBody>
      </p:sp>
    </p:spTree>
    <p:extLst>
      <p:ext uri="{BB962C8B-B14F-4D97-AF65-F5344CB8AC3E}">
        <p14:creationId xmlns:p14="http://schemas.microsoft.com/office/powerpoint/2010/main" val="500903930"/>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15800"/>
            <a:ext cx="7770813" cy="2039841"/>
          </a:xfrm>
        </p:spPr>
        <p:txBody>
          <a:bodyPr>
            <a:normAutofit fontScale="90000"/>
          </a:bodyPr>
          <a:lstStyle/>
          <a:p>
            <a:r>
              <a:rPr lang="en-GB" dirty="0" smtClean="0"/>
              <a:t>Political Activism, </a:t>
            </a:r>
            <a:r>
              <a:rPr lang="en-GB" dirty="0"/>
              <a:t>Psychedelic </a:t>
            </a:r>
            <a:r>
              <a:rPr lang="en-GB" dirty="0" smtClean="0"/>
              <a:t>drugs, Religion (NRMs), </a:t>
            </a:r>
            <a:r>
              <a:rPr lang="en-GB" dirty="0" err="1" smtClean="0"/>
              <a:t>Spiritualities</a:t>
            </a:r>
            <a:r>
              <a:rPr lang="en-GB" dirty="0" smtClean="0"/>
              <a:t> (‘New Age’)</a:t>
            </a:r>
            <a:endParaRPr lang="en-GB" dirty="0"/>
          </a:p>
        </p:txBody>
      </p:sp>
      <p:sp>
        <p:nvSpPr>
          <p:cNvPr id="3" name="Content Placeholder 2"/>
          <p:cNvSpPr>
            <a:spLocks noGrp="1"/>
          </p:cNvSpPr>
          <p:nvPr>
            <p:ph idx="1"/>
          </p:nvPr>
        </p:nvSpPr>
        <p:spPr>
          <a:xfrm>
            <a:off x="685800" y="3348416"/>
            <a:ext cx="7770813" cy="2518983"/>
          </a:xfrm>
        </p:spPr>
        <p:txBody>
          <a:bodyPr>
            <a:normAutofit fontScale="92500" lnSpcReduction="20000"/>
          </a:bodyPr>
          <a:lstStyle/>
          <a:p>
            <a:r>
              <a:rPr lang="en-GB" dirty="0"/>
              <a:t>Vietnam War, </a:t>
            </a:r>
            <a:r>
              <a:rPr lang="en-GB" dirty="0" smtClean="0"/>
              <a:t>racial </a:t>
            </a:r>
            <a:r>
              <a:rPr lang="en-GB" dirty="0"/>
              <a:t>segregation and sexual revolution, environmental concerns – CND (campaign for nuclear disarmament “Ban the Bomb”.  Apocalyptic feeling.  Student activism. </a:t>
            </a:r>
            <a:r>
              <a:rPr lang="en-GB" dirty="0" smtClean="0"/>
              <a:t>Psychedelic drugs.  Psychology and self-help.  Eastern mysticism.</a:t>
            </a:r>
          </a:p>
          <a:p>
            <a:endParaRPr lang="en-GB" dirty="0"/>
          </a:p>
        </p:txBody>
      </p:sp>
    </p:spTree>
    <p:extLst>
      <p:ext uri="{BB962C8B-B14F-4D97-AF65-F5344CB8AC3E}">
        <p14:creationId xmlns:p14="http://schemas.microsoft.com/office/powerpoint/2010/main" val="26789401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20824"/>
            <a:ext cx="8229600" cy="4075176"/>
          </a:xfrm>
          <a:prstGeom prst="rect">
            <a:avLst/>
          </a:prstGeom>
        </p:spPr>
        <p:txBody>
          <a:bodyPr>
            <a:normAutofit fontScale="85000" lnSpcReduction="20000"/>
          </a:bodyPr>
          <a:lstStyle/>
          <a:p>
            <a:pPr lvl="0" algn="l"/>
            <a:r>
              <a:rPr lang="en-GB" dirty="0"/>
              <a:t>Eileen Barker: The term new religious movement (NRM) is used to cover a disparate collection of organisations, most of which have emerged in their present form since the 1950s, and most of which offer some kind of answer to questions of a fundamental religious, spiritual or philosophical nature</a:t>
            </a:r>
            <a:r>
              <a:rPr lang="en-GB" dirty="0" smtClean="0"/>
              <a:t>. (1) </a:t>
            </a:r>
            <a:endParaRPr lang="en-GB" dirty="0"/>
          </a:p>
          <a:p>
            <a:pPr algn="l"/>
            <a:endParaRPr lang="en-GB" dirty="0"/>
          </a:p>
          <a:p>
            <a:pPr lvl="0" algn="l"/>
            <a:r>
              <a:rPr lang="en-GB" dirty="0"/>
              <a:t>Barker: Charismatic leadership, fairly uniform socio-economic status of members, first generation members, (zealous proselytising)</a:t>
            </a:r>
          </a:p>
          <a:p>
            <a:pPr algn="l"/>
            <a:endParaRPr lang="en-GB" sz="1100" dirty="0" smtClean="0"/>
          </a:p>
          <a:p>
            <a:pPr marL="0" indent="0">
              <a:buNone/>
            </a:pPr>
            <a:r>
              <a:rPr lang="en-GB" sz="1100" dirty="0" smtClean="0"/>
              <a:t>(1) Barker, Eileen (1992</a:t>
            </a:r>
            <a:r>
              <a:rPr lang="en-GB" sz="1100" dirty="0"/>
              <a:t>) </a:t>
            </a:r>
            <a:r>
              <a:rPr lang="en-GB" sz="1100" i="1" dirty="0"/>
              <a:t>New Religious Movements: A Practical Introduction,</a:t>
            </a:r>
            <a:r>
              <a:rPr lang="en-GB" sz="1100" dirty="0"/>
              <a:t> London, HMSO, 9.</a:t>
            </a:r>
          </a:p>
          <a:p>
            <a:endParaRPr lang="en-GB" dirty="0"/>
          </a:p>
        </p:txBody>
      </p:sp>
      <p:sp>
        <p:nvSpPr>
          <p:cNvPr id="4" name="TextBox 3"/>
          <p:cNvSpPr txBox="1"/>
          <p:nvPr/>
        </p:nvSpPr>
        <p:spPr>
          <a:xfrm>
            <a:off x="683568" y="764704"/>
            <a:ext cx="8459242" cy="646331"/>
          </a:xfrm>
          <a:prstGeom prst="rect">
            <a:avLst/>
          </a:prstGeom>
          <a:noFill/>
        </p:spPr>
        <p:txBody>
          <a:bodyPr wrap="none" rtlCol="0">
            <a:spAutoFit/>
          </a:bodyPr>
          <a:lstStyle/>
          <a:p>
            <a:r>
              <a:rPr lang="en-US" sz="3600" dirty="0" smtClean="0">
                <a:latin typeface="+mj-lt"/>
              </a:rPr>
              <a:t>First, the New Religious Movements (NRMs)</a:t>
            </a:r>
            <a:endParaRPr lang="en-US" sz="3600" dirty="0">
              <a:latin typeface="+mj-lt"/>
            </a:endParaRPr>
          </a:p>
        </p:txBody>
      </p:sp>
    </p:spTree>
    <p:extLst>
      <p:ext uri="{BB962C8B-B14F-4D97-AF65-F5344CB8AC3E}">
        <p14:creationId xmlns:p14="http://schemas.microsoft.com/office/powerpoint/2010/main" val="2036364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Then, ‘New Age’</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err="1"/>
              <a:t>Wouter</a:t>
            </a:r>
            <a:r>
              <a:rPr lang="en-GB" dirty="0"/>
              <a:t> </a:t>
            </a:r>
            <a:r>
              <a:rPr lang="en-GB" dirty="0" err="1"/>
              <a:t>Hanegraaff</a:t>
            </a:r>
            <a:r>
              <a:rPr lang="en-GB" dirty="0"/>
              <a:t> </a:t>
            </a:r>
            <a:r>
              <a:rPr lang="en-GB" dirty="0" smtClean="0"/>
              <a:t> (2006, 250-252) distinguishes </a:t>
            </a:r>
            <a:r>
              <a:rPr lang="en-GB" dirty="0"/>
              <a:t>between New Age in a “wide” or “general” sense and New Age in a “strict” sense.  </a:t>
            </a:r>
            <a:endParaRPr lang="en-GB" dirty="0" smtClean="0"/>
          </a:p>
          <a:p>
            <a:pPr lvl="0"/>
            <a:endParaRPr lang="en-GB" dirty="0"/>
          </a:p>
          <a:p>
            <a:r>
              <a:rPr lang="en-GB" dirty="0"/>
              <a:t>Sutcliffe notes a shift in what “New Age” means.  “The first ‘New Age’ currents – pre 1970s – tended to be ascetic, puritanical and other-worldly; the second – post 1970s – were emotionally expressive, hedonistic and firmly this-worldly”. </a:t>
            </a:r>
          </a:p>
          <a:p>
            <a:r>
              <a:rPr lang="en-GB" sz="1000" dirty="0"/>
              <a:t>Sutcliffe, “ (2003) </a:t>
            </a:r>
            <a:r>
              <a:rPr lang="en-GB" sz="1000" i="1" dirty="0"/>
              <a:t>Children of the New Age</a:t>
            </a:r>
            <a:r>
              <a:rPr lang="en-GB" sz="1000" dirty="0"/>
              <a:t>, London, </a:t>
            </a:r>
            <a:r>
              <a:rPr lang="en-GB" sz="1000" dirty="0" err="1"/>
              <a:t>Routledge</a:t>
            </a:r>
            <a:r>
              <a:rPr lang="en-GB" sz="1000" dirty="0"/>
              <a:t>, 3.</a:t>
            </a:r>
          </a:p>
          <a:p>
            <a:pPr lvl="0"/>
            <a:endParaRPr lang="en-GB" dirty="0"/>
          </a:p>
        </p:txBody>
      </p:sp>
    </p:spTree>
    <p:extLst>
      <p:ext uri="{BB962C8B-B14F-4D97-AF65-F5344CB8AC3E}">
        <p14:creationId xmlns:p14="http://schemas.microsoft.com/office/powerpoint/2010/main" val="1152639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What can we look at?</a:t>
            </a:r>
            <a:endParaRPr lang="en-GB" dirty="0">
              <a:solidFill>
                <a:srgbClr val="002060"/>
              </a:solidFill>
            </a:endParaRPr>
          </a:p>
        </p:txBody>
      </p:sp>
      <p:sp>
        <p:nvSpPr>
          <p:cNvPr id="3" name="Content Placeholder 2"/>
          <p:cNvSpPr>
            <a:spLocks noGrp="1"/>
          </p:cNvSpPr>
          <p:nvPr>
            <p:ph idx="4294967295"/>
          </p:nvPr>
        </p:nvSpPr>
        <p:spPr>
          <a:xfrm>
            <a:off x="457200" y="1600200"/>
            <a:ext cx="8229600" cy="4525963"/>
          </a:xfrm>
          <a:prstGeom prst="rect">
            <a:avLst/>
          </a:prstGeom>
        </p:spPr>
        <p:txBody>
          <a:bodyPr/>
          <a:lstStyle/>
          <a:p>
            <a:endParaRPr lang="en-GB" sz="2000" dirty="0" smtClean="0"/>
          </a:p>
          <a:p>
            <a:endParaRPr lang="en-GB" dirty="0"/>
          </a:p>
          <a:p>
            <a:r>
              <a:rPr lang="en-GB" sz="2000" dirty="0" smtClean="0"/>
              <a:t>Context</a:t>
            </a:r>
          </a:p>
          <a:p>
            <a:r>
              <a:rPr lang="en-GB" sz="2000" dirty="0" smtClean="0">
                <a:solidFill>
                  <a:srgbClr val="FFFFFF"/>
                </a:solidFill>
              </a:rPr>
              <a:t>Who joins/gets involved and why?</a:t>
            </a:r>
          </a:p>
          <a:p>
            <a:r>
              <a:rPr lang="en-GB" sz="2000" dirty="0" smtClean="0">
                <a:solidFill>
                  <a:srgbClr val="FFFFFF"/>
                </a:solidFill>
              </a:rPr>
              <a:t>What is believed and why?</a:t>
            </a:r>
          </a:p>
          <a:p>
            <a:r>
              <a:rPr lang="en-GB" sz="2000" dirty="0" smtClean="0">
                <a:solidFill>
                  <a:srgbClr val="FFFFFF"/>
                </a:solidFill>
              </a:rPr>
              <a:t>How is the group/belief presented?</a:t>
            </a:r>
          </a:p>
          <a:p>
            <a:r>
              <a:rPr lang="en-GB" sz="2000" dirty="0" smtClean="0">
                <a:solidFill>
                  <a:srgbClr val="FFFFFF"/>
                </a:solidFill>
              </a:rPr>
              <a:t>Impact on society and society’s ‘response’</a:t>
            </a:r>
          </a:p>
          <a:p>
            <a:r>
              <a:rPr lang="en-GB" sz="2000" dirty="0" smtClean="0">
                <a:solidFill>
                  <a:srgbClr val="FFFFFF"/>
                </a:solidFill>
              </a:rPr>
              <a:t>Media representation (reporting and entertainment)</a:t>
            </a:r>
          </a:p>
          <a:p>
            <a:r>
              <a:rPr lang="en-GB" sz="2000" dirty="0" smtClean="0">
                <a:solidFill>
                  <a:srgbClr val="FFFFFF"/>
                </a:solidFill>
              </a:rPr>
              <a:t>The law</a:t>
            </a:r>
          </a:p>
          <a:p>
            <a:endParaRPr lang="en-GB" dirty="0"/>
          </a:p>
        </p:txBody>
      </p:sp>
    </p:spTree>
    <p:extLst>
      <p:ext uri="{BB962C8B-B14F-4D97-AF65-F5344CB8AC3E}">
        <p14:creationId xmlns:p14="http://schemas.microsoft.com/office/powerpoint/2010/main" val="255181647"/>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4294967295"/>
          </p:nvPr>
        </p:nvSpPr>
        <p:spPr>
          <a:xfrm>
            <a:off x="457200" y="2020824"/>
            <a:ext cx="8229600" cy="4075176"/>
          </a:xfrm>
          <a:prstGeom prst="rect">
            <a:avLst/>
          </a:prstGeom>
        </p:spPr>
        <p:txBody>
          <a:bodyPr/>
          <a:lstStyle/>
          <a:p>
            <a:endParaRPr lang="en-US" smtClean="0"/>
          </a:p>
          <a:p>
            <a:r>
              <a:rPr lang="en-US" smtClean="0"/>
              <a:t>Scholarly </a:t>
            </a:r>
            <a:r>
              <a:rPr lang="en-US" dirty="0" smtClean="0"/>
              <a:t>research</a:t>
            </a:r>
          </a:p>
          <a:p>
            <a:r>
              <a:rPr lang="en-US" dirty="0" smtClean="0"/>
              <a:t>The NRM</a:t>
            </a:r>
          </a:p>
          <a:p>
            <a:r>
              <a:rPr lang="en-US" dirty="0" smtClean="0"/>
              <a:t>The Anti-Cult Movement</a:t>
            </a:r>
          </a:p>
          <a:p>
            <a:r>
              <a:rPr lang="en-US" dirty="0" smtClean="0"/>
              <a:t>The media</a:t>
            </a:r>
          </a:p>
          <a:p>
            <a:r>
              <a:rPr lang="en-US" dirty="0" smtClean="0"/>
              <a:t>Christian writers</a:t>
            </a:r>
            <a:endParaRPr lang="en-US" dirty="0"/>
          </a:p>
        </p:txBody>
      </p:sp>
      <p:sp>
        <p:nvSpPr>
          <p:cNvPr id="3" name="Title 2"/>
          <p:cNvSpPr>
            <a:spLocks noGrp="1"/>
          </p:cNvSpPr>
          <p:nvPr>
            <p:ph type="title"/>
          </p:nvPr>
        </p:nvSpPr>
        <p:spPr/>
        <p:txBody>
          <a:bodyPr/>
          <a:lstStyle/>
          <a:p>
            <a:r>
              <a:rPr lang="en-US" dirty="0" smtClean="0"/>
              <a:t>SOURCES?		</a:t>
            </a:r>
            <a:endParaRPr lang="en-US" dirty="0"/>
          </a:p>
        </p:txBody>
      </p:sp>
    </p:spTree>
    <p:extLst>
      <p:ext uri="{BB962C8B-B14F-4D97-AF65-F5344CB8AC3E}">
        <p14:creationId xmlns:p14="http://schemas.microsoft.com/office/powerpoint/2010/main" val="2624039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4294967295"/>
          </p:nvPr>
        </p:nvSpPr>
        <p:spPr>
          <a:xfrm>
            <a:off x="457200" y="2020824"/>
            <a:ext cx="8229600" cy="4075176"/>
          </a:xfrm>
          <a:prstGeom prst="rect">
            <a:avLst/>
          </a:prstGeom>
        </p:spPr>
        <p:txBody>
          <a:bodyPr>
            <a:normAutofit fontScale="92500" lnSpcReduction="10000"/>
          </a:bodyPr>
          <a:lstStyle/>
          <a:p>
            <a:pPr lvl="0" algn="l"/>
            <a:r>
              <a:rPr lang="en-GB" sz="1900" dirty="0"/>
              <a:t>George Chryssides: Terminology:</a:t>
            </a:r>
          </a:p>
          <a:p>
            <a:pPr algn="l"/>
            <a:r>
              <a:rPr lang="en-GB" sz="1900" u="sng" dirty="0"/>
              <a:t>Minority religion</a:t>
            </a:r>
            <a:r>
              <a:rPr lang="en-GB" sz="1900" dirty="0"/>
              <a:t>, but what is and what is not ‘minority’ depends on place.  </a:t>
            </a:r>
          </a:p>
          <a:p>
            <a:pPr algn="l"/>
            <a:r>
              <a:rPr lang="en-GB" sz="1900" u="sng" dirty="0"/>
              <a:t>New</a:t>
            </a:r>
            <a:r>
              <a:rPr lang="en-GB" sz="1900" dirty="0"/>
              <a:t>: Some NRMs claim ancient roots, such as ISKCON and </a:t>
            </a:r>
            <a:r>
              <a:rPr lang="en-GB" sz="1900" dirty="0" err="1"/>
              <a:t>Soka</a:t>
            </a:r>
            <a:r>
              <a:rPr lang="en-GB" sz="1900" dirty="0"/>
              <a:t> </a:t>
            </a:r>
            <a:r>
              <a:rPr lang="en-GB" sz="1900" dirty="0" err="1"/>
              <a:t>Gakkai</a:t>
            </a:r>
            <a:r>
              <a:rPr lang="en-GB" sz="1900" dirty="0"/>
              <a:t>.  NRMs age.  When do they stop being </a:t>
            </a:r>
            <a:r>
              <a:rPr lang="en-GB" sz="1900" i="1" dirty="0"/>
              <a:t>new</a:t>
            </a:r>
            <a:r>
              <a:rPr lang="en-GB" sz="1900" dirty="0"/>
              <a:t>? </a:t>
            </a:r>
          </a:p>
          <a:p>
            <a:pPr algn="l"/>
            <a:r>
              <a:rPr lang="en-GB" sz="1900" u="sng" dirty="0"/>
              <a:t>Religious</a:t>
            </a:r>
            <a:r>
              <a:rPr lang="en-GB" sz="1900" dirty="0"/>
              <a:t>:  The definition of religion is problematic, and increasingly it is becoming a much wider term, especially in relation to the “self religions”.  That religious is ‘a belief in a supernatural being’ is no longer in vogue.  Chryssides: a religion is a religion if the people involved in it use their group as a means to cope with life.  ‘Functional’ definition used by sociologists, i.e. what religion does for followers rather than what really exists is popular.  </a:t>
            </a:r>
          </a:p>
          <a:p>
            <a:pPr algn="l"/>
            <a:r>
              <a:rPr lang="en-GB" sz="1900" u="sng" dirty="0"/>
              <a:t>Movement</a:t>
            </a:r>
            <a:r>
              <a:rPr lang="en-GB" sz="1900" dirty="0"/>
              <a:t>: Suggests a current within society or within an organisation, nebulous, but many NRMs are themselves organisations/institutionalised.  Chryssides: ‘new religious movement’ is now so widely accepted, it would be ‘perverse to try to amend it’.</a:t>
            </a:r>
          </a:p>
          <a:p>
            <a:pPr algn="l"/>
            <a:r>
              <a:rPr lang="en-GB" sz="1300" dirty="0"/>
              <a:t>Chryssides, G (1999) </a:t>
            </a:r>
            <a:r>
              <a:rPr lang="en-GB" sz="1300" i="1" dirty="0"/>
              <a:t>Exploring New Religions</a:t>
            </a:r>
            <a:r>
              <a:rPr lang="en-GB" sz="1300" dirty="0"/>
              <a:t>, London, </a:t>
            </a:r>
            <a:r>
              <a:rPr lang="en-GB" sz="1300" dirty="0" err="1"/>
              <a:t>Cassell</a:t>
            </a:r>
            <a:r>
              <a:rPr lang="en-GB" sz="1300" dirty="0"/>
              <a:t>. </a:t>
            </a:r>
          </a:p>
          <a:p>
            <a:endParaRPr lang="en-GB" dirty="0"/>
          </a:p>
        </p:txBody>
      </p:sp>
      <p:sp>
        <p:nvSpPr>
          <p:cNvPr id="3" name="Title 2"/>
          <p:cNvSpPr>
            <a:spLocks noGrp="1"/>
          </p:cNvSpPr>
          <p:nvPr>
            <p:ph type="title"/>
          </p:nvPr>
        </p:nvSpPr>
        <p:spPr/>
        <p:txBody>
          <a:bodyPr/>
          <a:lstStyle/>
          <a:p>
            <a:r>
              <a:rPr lang="en-GB" dirty="0"/>
              <a:t>NRMs: Approaches</a:t>
            </a:r>
          </a:p>
        </p:txBody>
      </p:sp>
    </p:spTree>
    <p:extLst>
      <p:ext uri="{BB962C8B-B14F-4D97-AF65-F5344CB8AC3E}">
        <p14:creationId xmlns:p14="http://schemas.microsoft.com/office/powerpoint/2010/main" val="8049662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Typologies</a:t>
            </a:r>
            <a:endParaRPr lang="en-US"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d</a:t>
            </a:r>
            <a:r>
              <a:rPr lang="en-GB" dirty="0" smtClean="0"/>
              <a:t>ifferences between Church and Sect:</a:t>
            </a:r>
          </a:p>
          <a:p>
            <a:pPr lvl="1"/>
            <a:r>
              <a:rPr lang="en-GB" dirty="0"/>
              <a:t>s</a:t>
            </a:r>
            <a:r>
              <a:rPr lang="en-GB" dirty="0" smtClean="0"/>
              <a:t>alvation</a:t>
            </a:r>
          </a:p>
          <a:p>
            <a:pPr lvl="1"/>
            <a:r>
              <a:rPr lang="en-GB" dirty="0"/>
              <a:t>l</a:t>
            </a:r>
            <a:r>
              <a:rPr lang="en-GB" dirty="0" smtClean="0"/>
              <a:t>eadership</a:t>
            </a:r>
          </a:p>
          <a:p>
            <a:pPr lvl="1"/>
            <a:r>
              <a:rPr lang="en-GB" dirty="0"/>
              <a:t>o</a:t>
            </a:r>
            <a:r>
              <a:rPr lang="en-GB" dirty="0" smtClean="0"/>
              <a:t>rganizational structure</a:t>
            </a:r>
          </a:p>
          <a:p>
            <a:pPr lvl="1"/>
            <a:r>
              <a:rPr lang="en-GB" dirty="0"/>
              <a:t>a</a:t>
            </a:r>
            <a:r>
              <a:rPr lang="en-GB" dirty="0" smtClean="0"/>
              <a:t>ttitude to social order</a:t>
            </a:r>
          </a:p>
          <a:p>
            <a:pPr lvl="1"/>
            <a:r>
              <a:rPr lang="en-GB" dirty="0" smtClean="0"/>
              <a:t>behaviour/lifestyle</a:t>
            </a:r>
          </a:p>
          <a:p>
            <a:pPr lvl="1"/>
            <a:r>
              <a:rPr lang="en-GB" dirty="0" smtClean="0"/>
              <a:t>discipline</a:t>
            </a:r>
          </a:p>
          <a:p>
            <a:pPr lvl="1"/>
            <a:r>
              <a:rPr lang="en-GB" dirty="0"/>
              <a:t>w</a:t>
            </a:r>
            <a:r>
              <a:rPr lang="en-GB" dirty="0" smtClean="0"/>
              <a:t>orship</a:t>
            </a:r>
          </a:p>
          <a:p>
            <a:pPr lvl="1"/>
            <a:r>
              <a:rPr lang="en-GB" dirty="0" smtClean="0"/>
              <a:t>attitude to the Bible</a:t>
            </a:r>
          </a:p>
          <a:p>
            <a:pPr lvl="1"/>
            <a:r>
              <a:rPr lang="en-GB" dirty="0" smtClean="0"/>
              <a:t>evaluation</a:t>
            </a:r>
          </a:p>
          <a:p>
            <a:endParaRPr lang="en-GB" dirty="0" smtClean="0"/>
          </a:p>
          <a:p>
            <a:r>
              <a:rPr lang="en-GB" dirty="0" err="1" smtClean="0"/>
              <a:t>Troeltsch</a:t>
            </a:r>
            <a:r>
              <a:rPr lang="en-GB" dirty="0"/>
              <a:t>, </a:t>
            </a:r>
            <a:r>
              <a:rPr lang="en-GB" dirty="0" smtClean="0"/>
              <a:t>Ernst </a:t>
            </a:r>
            <a:r>
              <a:rPr lang="en-GB" dirty="0"/>
              <a:t>(1931) </a:t>
            </a:r>
            <a:r>
              <a:rPr lang="en-GB" i="1" dirty="0"/>
              <a:t>The Social Teachings of the Christian Churches</a:t>
            </a:r>
            <a:r>
              <a:rPr lang="en-GB" dirty="0"/>
              <a:t>, </a:t>
            </a:r>
            <a:r>
              <a:rPr lang="en-GB" dirty="0" err="1"/>
              <a:t>Vol</a:t>
            </a:r>
            <a:r>
              <a:rPr lang="en-GB" dirty="0"/>
              <a:t> 1, New York, Macmillan</a:t>
            </a:r>
            <a:r>
              <a:rPr lang="en-GB" dirty="0" smtClean="0"/>
              <a:t>.</a:t>
            </a:r>
          </a:p>
          <a:p>
            <a:endParaRPr lang="en-GB" dirty="0"/>
          </a:p>
          <a:p>
            <a:endParaRPr lang="en-US" dirty="0"/>
          </a:p>
        </p:txBody>
      </p:sp>
    </p:spTree>
    <p:extLst>
      <p:ext uri="{BB962C8B-B14F-4D97-AF65-F5344CB8AC3E}">
        <p14:creationId xmlns:p14="http://schemas.microsoft.com/office/powerpoint/2010/main" val="40179971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GB" b="1" dirty="0"/>
              <a:t>Bryan Wilson </a:t>
            </a:r>
            <a:r>
              <a:rPr lang="en-GB" dirty="0"/>
              <a:t>on types of sects: </a:t>
            </a:r>
            <a:r>
              <a:rPr lang="en-GB" u="sng" dirty="0" err="1"/>
              <a:t>Conversionist</a:t>
            </a:r>
            <a:r>
              <a:rPr lang="en-GB" b="1" dirty="0"/>
              <a:t>, </a:t>
            </a:r>
            <a:r>
              <a:rPr lang="en-GB" dirty="0"/>
              <a:t>e.g., Salvation Army, Pentecostal sects, Jehovah's Witnesses.  </a:t>
            </a:r>
            <a:r>
              <a:rPr lang="en-GB" u="sng" dirty="0"/>
              <a:t>Adventist</a:t>
            </a:r>
            <a:r>
              <a:rPr lang="en-GB" b="1" dirty="0"/>
              <a:t>,</a:t>
            </a:r>
            <a:r>
              <a:rPr lang="en-GB" dirty="0"/>
              <a:t> </a:t>
            </a:r>
            <a:r>
              <a:rPr lang="en-GB" dirty="0" err="1"/>
              <a:t>Christadelphians</a:t>
            </a:r>
            <a:r>
              <a:rPr lang="en-GB" dirty="0"/>
              <a:t> – services are ‘God Willing’.  Jehovah’s Witnesses.  </a:t>
            </a:r>
            <a:r>
              <a:rPr lang="en-GB" u="sng" dirty="0" err="1"/>
              <a:t>Introversionist</a:t>
            </a:r>
            <a:r>
              <a:rPr lang="en-GB" b="1" dirty="0"/>
              <a:t>, </a:t>
            </a:r>
            <a:r>
              <a:rPr lang="en-GB" dirty="0"/>
              <a:t>Exclusive Brethren.  </a:t>
            </a:r>
            <a:r>
              <a:rPr lang="en-GB" u="sng" dirty="0"/>
              <a:t>Utopian</a:t>
            </a:r>
            <a:r>
              <a:rPr lang="en-GB" b="1" dirty="0"/>
              <a:t>, </a:t>
            </a:r>
            <a:r>
              <a:rPr lang="en-GB" dirty="0"/>
              <a:t>e.g. Amish, Mennonite.  </a:t>
            </a:r>
            <a:r>
              <a:rPr lang="en-GB" u="sng" dirty="0" err="1"/>
              <a:t>Manipulationist</a:t>
            </a:r>
            <a:r>
              <a:rPr lang="en-GB" b="1" dirty="0"/>
              <a:t>, </a:t>
            </a:r>
            <a:r>
              <a:rPr lang="en-GB" dirty="0"/>
              <a:t>e.g. Christian Science.  </a:t>
            </a:r>
            <a:r>
              <a:rPr lang="en-GB" u="sng" dirty="0"/>
              <a:t>Reformist</a:t>
            </a:r>
            <a:r>
              <a:rPr lang="en-GB" dirty="0"/>
              <a:t>, Salvation Army.  </a:t>
            </a:r>
            <a:r>
              <a:rPr lang="en-GB" u="sng" dirty="0" err="1"/>
              <a:t>Thaumatergical</a:t>
            </a:r>
            <a:r>
              <a:rPr lang="en-GB" b="1" dirty="0"/>
              <a:t>, </a:t>
            </a:r>
            <a:r>
              <a:rPr lang="en-GB" dirty="0"/>
              <a:t>e.g. Dolly Pound Church of God</a:t>
            </a:r>
            <a:endParaRPr lang="en-US" dirty="0" smtClean="0"/>
          </a:p>
          <a:p>
            <a:endParaRPr lang="en-US" dirty="0"/>
          </a:p>
          <a:p>
            <a:r>
              <a:rPr lang="en-GB" dirty="0"/>
              <a:t>Bryan Wilson (1970) </a:t>
            </a:r>
            <a:r>
              <a:rPr lang="en-GB" i="1" dirty="0"/>
              <a:t>Religious Sects</a:t>
            </a:r>
            <a:r>
              <a:rPr lang="en-GB" dirty="0"/>
              <a:t>, London, World University Library.</a:t>
            </a:r>
          </a:p>
          <a:p>
            <a:endParaRPr lang="en-US" dirty="0"/>
          </a:p>
        </p:txBody>
      </p:sp>
    </p:spTree>
    <p:extLst>
      <p:ext uri="{BB962C8B-B14F-4D97-AF65-F5344CB8AC3E}">
        <p14:creationId xmlns:p14="http://schemas.microsoft.com/office/powerpoint/2010/main" val="3592702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Why do sects emerge?</a:t>
            </a:r>
          </a:p>
          <a:p>
            <a:pPr marL="0" indent="0">
              <a:buNone/>
            </a:pPr>
            <a:r>
              <a:rPr lang="en-US" dirty="0" smtClean="0"/>
              <a:t>Charismatic figure/schism/revivalism</a:t>
            </a:r>
          </a:p>
          <a:p>
            <a:endParaRPr lang="en-US" dirty="0"/>
          </a:p>
          <a:p>
            <a:r>
              <a:rPr lang="en-US" dirty="0" smtClean="0"/>
              <a:t>From Sect to Church-type:</a:t>
            </a:r>
          </a:p>
          <a:p>
            <a:pPr marL="0" indent="0">
              <a:buNone/>
            </a:pPr>
            <a:r>
              <a:rPr lang="en-US" dirty="0" smtClean="0"/>
              <a:t>Size/</a:t>
            </a:r>
            <a:r>
              <a:rPr lang="en-US" dirty="0" err="1" smtClean="0"/>
              <a:t>organisation</a:t>
            </a:r>
            <a:r>
              <a:rPr lang="en-US" dirty="0" smtClean="0"/>
              <a:t>/accommodation </a:t>
            </a:r>
            <a:endParaRPr lang="en-US" dirty="0"/>
          </a:p>
        </p:txBody>
      </p:sp>
    </p:spTree>
    <p:extLst>
      <p:ext uri="{BB962C8B-B14F-4D97-AF65-F5344CB8AC3E}">
        <p14:creationId xmlns:p14="http://schemas.microsoft.com/office/powerpoint/2010/main" val="1999026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cap="all" dirty="0"/>
              <a:t>Contrasts between Church and Sect</a:t>
            </a:r>
            <a:endParaRPr lang="en-GB" sz="3200" dirty="0"/>
          </a:p>
        </p:txBody>
      </p:sp>
      <p:sp>
        <p:nvSpPr>
          <p:cNvPr id="3" name="Content Placeholder 2"/>
          <p:cNvSpPr>
            <a:spLocks noGrp="1"/>
          </p:cNvSpPr>
          <p:nvPr>
            <p:ph sz="quarter" idx="4294967295"/>
          </p:nvPr>
        </p:nvSpPr>
        <p:spPr>
          <a:xfrm>
            <a:off x="274320" y="1298448"/>
            <a:ext cx="8595360" cy="5305552"/>
          </a:xfrm>
          <a:prstGeom prst="rect">
            <a:avLst/>
          </a:prstGeom>
        </p:spPr>
        <p:txBody>
          <a:bodyPr>
            <a:normAutofit fontScale="77500" lnSpcReduction="20000"/>
          </a:bodyPr>
          <a:lstStyle/>
          <a:p>
            <a:pPr marL="0" lvl="0" indent="0">
              <a:buNone/>
            </a:pPr>
            <a:r>
              <a:rPr lang="en-AU" sz="2600" b="1" dirty="0" smtClean="0"/>
              <a:t>JM </a:t>
            </a:r>
            <a:r>
              <a:rPr lang="en-AU" sz="2600" b="1" dirty="0" err="1"/>
              <a:t>Yinger</a:t>
            </a:r>
            <a:r>
              <a:rPr lang="en-AU" sz="2600" dirty="0"/>
              <a:t>: </a:t>
            </a:r>
            <a:endParaRPr lang="en-AU" sz="2600" dirty="0" smtClean="0"/>
          </a:p>
          <a:p>
            <a:pPr lvl="0"/>
            <a:r>
              <a:rPr lang="en-AU" sz="1900" u="sng" dirty="0" smtClean="0"/>
              <a:t>Universal </a:t>
            </a:r>
            <a:r>
              <a:rPr lang="en-AU" sz="1900" u="sng" dirty="0"/>
              <a:t>Church</a:t>
            </a:r>
            <a:r>
              <a:rPr lang="en-AU" sz="1900" dirty="0"/>
              <a:t>, </a:t>
            </a:r>
            <a:r>
              <a:rPr lang="en-AU" sz="1900" dirty="0" err="1"/>
              <a:t>eg</a:t>
            </a:r>
            <a:r>
              <a:rPr lang="en-AU" sz="1900" dirty="0"/>
              <a:t> the Roman Catholic Church</a:t>
            </a:r>
            <a:endParaRPr lang="en-GB" sz="1900" dirty="0"/>
          </a:p>
          <a:p>
            <a:pPr lvl="0"/>
            <a:r>
              <a:rPr lang="en-AU" sz="1900" u="sng" dirty="0"/>
              <a:t>Ecclesia</a:t>
            </a:r>
            <a:r>
              <a:rPr lang="en-AU" sz="1900" dirty="0"/>
              <a:t>, the national church, </a:t>
            </a:r>
            <a:r>
              <a:rPr lang="en-AU" sz="1900" dirty="0" err="1"/>
              <a:t>eg</a:t>
            </a:r>
            <a:r>
              <a:rPr lang="en-AU" sz="1900" dirty="0"/>
              <a:t> the Church of England</a:t>
            </a:r>
            <a:endParaRPr lang="en-GB" sz="1900" dirty="0"/>
          </a:p>
          <a:p>
            <a:pPr lvl="0"/>
            <a:r>
              <a:rPr lang="en-AU" sz="1900" u="sng" dirty="0"/>
              <a:t>Denomination</a:t>
            </a:r>
            <a:r>
              <a:rPr lang="en-AU" sz="1900" dirty="0"/>
              <a:t>, </a:t>
            </a:r>
            <a:r>
              <a:rPr lang="en-AU" sz="1900" dirty="0" err="1"/>
              <a:t>eg</a:t>
            </a:r>
            <a:r>
              <a:rPr lang="en-AU" sz="1900" dirty="0"/>
              <a:t> B</a:t>
            </a:r>
            <a:r>
              <a:rPr lang="en-AU" sz="1900" dirty="0" smtClean="0"/>
              <a:t>aptists</a:t>
            </a:r>
            <a:r>
              <a:rPr lang="en-AU" sz="1900" dirty="0"/>
              <a:t>, P</a:t>
            </a:r>
            <a:r>
              <a:rPr lang="en-AU" sz="1900" dirty="0" smtClean="0"/>
              <a:t>resbyterians</a:t>
            </a:r>
            <a:endParaRPr lang="en-GB" sz="1900" dirty="0"/>
          </a:p>
          <a:p>
            <a:pPr lvl="0"/>
            <a:r>
              <a:rPr lang="en-AU" sz="1900" u="sng" dirty="0"/>
              <a:t>Established sect</a:t>
            </a:r>
            <a:r>
              <a:rPr lang="en-AU" sz="1900" dirty="0"/>
              <a:t>, </a:t>
            </a:r>
            <a:r>
              <a:rPr lang="en-AU" sz="1900" dirty="0" err="1"/>
              <a:t>eg</a:t>
            </a:r>
            <a:r>
              <a:rPr lang="en-AU" sz="1900" dirty="0"/>
              <a:t> Jehovah’s Witnesses, Christian Science</a:t>
            </a:r>
            <a:endParaRPr lang="en-GB" sz="1900" dirty="0"/>
          </a:p>
          <a:p>
            <a:pPr lvl="0"/>
            <a:r>
              <a:rPr lang="en-AU" sz="1900" u="sng" dirty="0"/>
              <a:t>Sect</a:t>
            </a:r>
            <a:r>
              <a:rPr lang="en-AU" sz="1900" dirty="0"/>
              <a:t>, </a:t>
            </a:r>
            <a:r>
              <a:rPr lang="en-AU" sz="1900" dirty="0" err="1"/>
              <a:t>eg</a:t>
            </a:r>
            <a:r>
              <a:rPr lang="en-AU" sz="1900" dirty="0"/>
              <a:t> Pentecostal, World Wide Church of God</a:t>
            </a:r>
            <a:endParaRPr lang="en-GB" sz="1900" dirty="0"/>
          </a:p>
          <a:p>
            <a:pPr lvl="0"/>
            <a:r>
              <a:rPr lang="en-AU" sz="1900" u="sng" dirty="0"/>
              <a:t>Cult</a:t>
            </a:r>
            <a:r>
              <a:rPr lang="en-AU" sz="1900" dirty="0"/>
              <a:t>, </a:t>
            </a:r>
            <a:r>
              <a:rPr lang="en-AU" sz="1900" dirty="0" err="1"/>
              <a:t>eg</a:t>
            </a:r>
            <a:r>
              <a:rPr lang="en-AU" sz="1900" dirty="0"/>
              <a:t> Unification Church, Scientology</a:t>
            </a:r>
          </a:p>
          <a:p>
            <a:endParaRPr lang="en-AU" sz="1900" dirty="0" smtClean="0"/>
          </a:p>
          <a:p>
            <a:r>
              <a:rPr lang="en-AU" sz="1900" u="sng" dirty="0" smtClean="0"/>
              <a:t>Established </a:t>
            </a:r>
            <a:r>
              <a:rPr lang="en-AU" sz="1900" u="sng" dirty="0"/>
              <a:t>sect</a:t>
            </a:r>
            <a:r>
              <a:rPr lang="en-AU" sz="1900" dirty="0"/>
              <a:t>, Quakerism, Latter-Day Saints; </a:t>
            </a:r>
            <a:endParaRPr lang="en-AU" sz="1900" dirty="0" smtClean="0"/>
          </a:p>
          <a:p>
            <a:r>
              <a:rPr lang="en-AU" sz="1900" u="sng" dirty="0" smtClean="0"/>
              <a:t>Acceptance</a:t>
            </a:r>
            <a:r>
              <a:rPr lang="en-AU" sz="1900" dirty="0" smtClean="0"/>
              <a:t> </a:t>
            </a:r>
            <a:r>
              <a:rPr lang="en-AU" sz="1900" u="sng" dirty="0"/>
              <a:t>sect</a:t>
            </a:r>
            <a:r>
              <a:rPr lang="en-AU" sz="1900" dirty="0"/>
              <a:t>, Christian Science; </a:t>
            </a:r>
            <a:endParaRPr lang="en-AU" sz="1900" dirty="0" smtClean="0"/>
          </a:p>
          <a:p>
            <a:r>
              <a:rPr lang="en-AU" sz="1900" u="sng" dirty="0" smtClean="0"/>
              <a:t>Aggressive </a:t>
            </a:r>
            <a:r>
              <a:rPr lang="en-AU" sz="1900" u="sng" dirty="0"/>
              <a:t>sect</a:t>
            </a:r>
            <a:r>
              <a:rPr lang="en-AU" sz="1900" dirty="0"/>
              <a:t>, Contain lower MC members therefore, society is seen as evil due to its inequalities.  More radical and met with more opposition.  Salvation Army.  Appears in times of turmoil; </a:t>
            </a:r>
            <a:endParaRPr lang="en-AU" sz="1900" dirty="0" smtClean="0"/>
          </a:p>
          <a:p>
            <a:r>
              <a:rPr lang="en-AU" sz="1900" u="sng" dirty="0" smtClean="0"/>
              <a:t>Avoidance </a:t>
            </a:r>
            <a:r>
              <a:rPr lang="en-AU" sz="1900" u="sng" dirty="0"/>
              <a:t>sects</a:t>
            </a:r>
            <a:r>
              <a:rPr lang="en-AU" sz="1900" dirty="0"/>
              <a:t>, Salvation Army, JWs, Early Quakers.  </a:t>
            </a:r>
            <a:endParaRPr lang="en-AU" sz="1900" dirty="0" smtClean="0"/>
          </a:p>
          <a:p>
            <a:endParaRPr lang="en-AU" sz="1900" dirty="0"/>
          </a:p>
          <a:p>
            <a:pPr marL="0" indent="0">
              <a:buNone/>
            </a:pPr>
            <a:r>
              <a:rPr lang="en-GB" sz="2000" b="1" dirty="0"/>
              <a:t>Roy Wallis</a:t>
            </a:r>
            <a:r>
              <a:rPr lang="en-GB" sz="2000" dirty="0"/>
              <a:t>: </a:t>
            </a:r>
            <a:endParaRPr lang="en-GB" sz="2000" dirty="0" smtClean="0"/>
          </a:p>
          <a:p>
            <a:pPr marL="0" indent="0">
              <a:buNone/>
            </a:pPr>
            <a:r>
              <a:rPr lang="en-GB" sz="2000" u="sng" dirty="0" smtClean="0"/>
              <a:t>World</a:t>
            </a:r>
            <a:r>
              <a:rPr lang="en-GB" sz="2000" u="sng" dirty="0"/>
              <a:t>-accommodating</a:t>
            </a:r>
            <a:r>
              <a:rPr lang="en-GB" sz="2000" dirty="0"/>
              <a:t> sects, the charismatic renewal movements.  </a:t>
            </a:r>
            <a:r>
              <a:rPr lang="en-GB" sz="2000" u="sng" dirty="0"/>
              <a:t>World-affirming</a:t>
            </a:r>
            <a:r>
              <a:rPr lang="en-GB" sz="2000" b="1" dirty="0"/>
              <a:t> </a:t>
            </a:r>
            <a:r>
              <a:rPr lang="en-GB" sz="2000" dirty="0"/>
              <a:t>sects, the Human Potential Movement (HPM), self–religions.  </a:t>
            </a:r>
            <a:r>
              <a:rPr lang="en-GB" sz="2000" u="sng" dirty="0"/>
              <a:t>World-rejecting</a:t>
            </a:r>
            <a:r>
              <a:rPr lang="en-GB" sz="2000" dirty="0"/>
              <a:t> sects: Unification Church, the Family, ISKCON.</a:t>
            </a:r>
          </a:p>
          <a:p>
            <a:endParaRPr lang="en-GB" sz="1900" dirty="0"/>
          </a:p>
          <a:p>
            <a:pPr marL="0" indent="0">
              <a:buNone/>
            </a:pPr>
            <a:endParaRPr lang="en-GB" dirty="0"/>
          </a:p>
          <a:p>
            <a:endParaRPr lang="en-GB" sz="1200" dirty="0" smtClean="0"/>
          </a:p>
          <a:p>
            <a:r>
              <a:rPr lang="en-GB" sz="1200" dirty="0" smtClean="0"/>
              <a:t>JM </a:t>
            </a:r>
            <a:r>
              <a:rPr lang="en-GB" sz="1200" dirty="0" err="1"/>
              <a:t>Yinger</a:t>
            </a:r>
            <a:r>
              <a:rPr lang="en-GB" sz="1200" dirty="0"/>
              <a:t> (1946) </a:t>
            </a:r>
            <a:r>
              <a:rPr lang="en-GB" sz="1200" i="1" dirty="0"/>
              <a:t>Religion and the Struggle for Power</a:t>
            </a:r>
            <a:r>
              <a:rPr lang="en-GB" sz="1200" dirty="0"/>
              <a:t>, Durham, NC, Duke University Press</a:t>
            </a:r>
            <a:r>
              <a:rPr lang="en-GB" sz="1200" dirty="0" smtClean="0"/>
              <a:t>.</a:t>
            </a:r>
          </a:p>
          <a:p>
            <a:r>
              <a:rPr lang="en-GB" sz="1200" dirty="0"/>
              <a:t>Wallis, Roy (1984) </a:t>
            </a:r>
            <a:r>
              <a:rPr lang="en-GB" sz="1200" i="1" dirty="0"/>
              <a:t>The Elementary Forms of the New Religious Life</a:t>
            </a:r>
            <a:r>
              <a:rPr lang="en-GB" sz="1200" dirty="0"/>
              <a:t> London: </a:t>
            </a:r>
            <a:r>
              <a:rPr lang="en-GB" sz="1200" dirty="0" err="1"/>
              <a:t>Routledge</a:t>
            </a:r>
            <a:r>
              <a:rPr lang="en-GB" sz="1200" dirty="0"/>
              <a:t> and </a:t>
            </a:r>
            <a:r>
              <a:rPr lang="en-GB" sz="1200" dirty="0" err="1"/>
              <a:t>Kegan</a:t>
            </a:r>
            <a:r>
              <a:rPr lang="en-GB" sz="1200" dirty="0"/>
              <a:t> Paul </a:t>
            </a:r>
            <a:endParaRPr lang="en-GB" sz="1200" dirty="0" smtClean="0"/>
          </a:p>
        </p:txBody>
      </p:sp>
    </p:spTree>
    <p:extLst>
      <p:ext uri="{BB962C8B-B14F-4D97-AF65-F5344CB8AC3E}">
        <p14:creationId xmlns:p14="http://schemas.microsoft.com/office/powerpoint/2010/main" val="861614509"/>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Join an NRM?</a:t>
            </a:r>
            <a:endParaRPr lang="en-US" dirty="0"/>
          </a:p>
        </p:txBody>
      </p:sp>
      <p:sp>
        <p:nvSpPr>
          <p:cNvPr id="3" name="Content Placeholder 2"/>
          <p:cNvSpPr>
            <a:spLocks noGrp="1"/>
          </p:cNvSpPr>
          <p:nvPr>
            <p:ph idx="1"/>
          </p:nvPr>
        </p:nvSpPr>
        <p:spPr/>
        <p:txBody>
          <a:bodyPr/>
          <a:lstStyle/>
          <a:p>
            <a:pPr lvl="0"/>
            <a:r>
              <a:rPr lang="en-GB" u="sng" dirty="0"/>
              <a:t>Barker</a:t>
            </a:r>
            <a:r>
              <a:rPr lang="en-GB" dirty="0"/>
              <a:t>: NRMs offer: Success in careers, improved health, a sense of community, opportunity for Kingdom building, self development, and religious experience.  These are linked with why a person might join and NRM and what the convert feels she or he gains upon joining.</a:t>
            </a:r>
          </a:p>
          <a:p>
            <a:pPr marL="109728" indent="0">
              <a:buNone/>
            </a:pPr>
            <a:endParaRPr lang="en-GB" sz="1200" dirty="0"/>
          </a:p>
          <a:p>
            <a:pPr marL="109728" indent="0">
              <a:buNone/>
            </a:pPr>
            <a:endParaRPr lang="en-GB" sz="1200" dirty="0"/>
          </a:p>
          <a:p>
            <a:pPr marL="109728" indent="0">
              <a:buNone/>
            </a:pPr>
            <a:endParaRPr lang="en-GB" sz="1200" dirty="0"/>
          </a:p>
          <a:p>
            <a:pPr marL="109728" indent="0">
              <a:buNone/>
            </a:pPr>
            <a:r>
              <a:rPr lang="en-GB" sz="1200" dirty="0"/>
              <a:t>Barker, E (1992) New Religious Movements: A Practical Introduction, London, HMSO.  </a:t>
            </a:r>
          </a:p>
          <a:p>
            <a:endParaRPr lang="en-US" dirty="0"/>
          </a:p>
        </p:txBody>
      </p:sp>
    </p:spTree>
    <p:extLst>
      <p:ext uri="{BB962C8B-B14F-4D97-AF65-F5344CB8AC3E}">
        <p14:creationId xmlns:p14="http://schemas.microsoft.com/office/powerpoint/2010/main" val="674873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0000" lnSpcReduction="20000"/>
          </a:bodyPr>
          <a:lstStyle/>
          <a:p>
            <a:pPr marL="109728" lvl="0" indent="0">
              <a:buNone/>
            </a:pPr>
            <a:r>
              <a:rPr lang="en-GB" dirty="0"/>
              <a:t>People join because:</a:t>
            </a:r>
          </a:p>
          <a:p>
            <a:pPr lvl="0">
              <a:buFont typeface="Wingdings" pitchFamily="2" charset="2"/>
              <a:buChar char="v"/>
            </a:pPr>
            <a:r>
              <a:rPr lang="en-GB" dirty="0"/>
              <a:t>older traditional religions do not appeal to them;</a:t>
            </a:r>
          </a:p>
          <a:p>
            <a:pPr>
              <a:buFont typeface="Wingdings" pitchFamily="2" charset="2"/>
              <a:buChar char="v"/>
            </a:pPr>
            <a:r>
              <a:rPr lang="en-GB" dirty="0"/>
              <a:t>they do not want to remain a part of the traditional religion into which they were born;</a:t>
            </a:r>
          </a:p>
          <a:p>
            <a:pPr>
              <a:buFont typeface="Wingdings" pitchFamily="2" charset="2"/>
              <a:buChar char="v"/>
            </a:pPr>
            <a:r>
              <a:rPr lang="en-GB" dirty="0"/>
              <a:t>drawn to the charisma of leader; </a:t>
            </a:r>
          </a:p>
          <a:p>
            <a:pPr>
              <a:buFont typeface="Wingdings" pitchFamily="2" charset="2"/>
              <a:buChar char="v"/>
            </a:pPr>
            <a:r>
              <a:rPr lang="en-GB" dirty="0"/>
              <a:t>many people like boundaries rules and guidelines; </a:t>
            </a:r>
          </a:p>
          <a:p>
            <a:pPr>
              <a:buFont typeface="Wingdings" pitchFamily="2" charset="2"/>
              <a:buChar char="v"/>
            </a:pPr>
            <a:r>
              <a:rPr lang="en-GB" dirty="0"/>
              <a:t>they feel fear; </a:t>
            </a:r>
          </a:p>
          <a:p>
            <a:pPr>
              <a:buFont typeface="Wingdings" pitchFamily="2" charset="2"/>
              <a:buChar char="v"/>
            </a:pPr>
            <a:r>
              <a:rPr lang="en-GB" dirty="0"/>
              <a:t>they like the emphasis on modern concepts or current technology do well; </a:t>
            </a:r>
          </a:p>
          <a:p>
            <a:pPr>
              <a:buFont typeface="Wingdings" pitchFamily="2" charset="2"/>
              <a:buChar char="v"/>
            </a:pPr>
            <a:r>
              <a:rPr lang="en-GB" dirty="0"/>
              <a:t>people like myth; </a:t>
            </a:r>
          </a:p>
          <a:p>
            <a:pPr>
              <a:buFont typeface="Wingdings" pitchFamily="2" charset="2"/>
              <a:buChar char="v"/>
            </a:pPr>
            <a:r>
              <a:rPr lang="en-GB" dirty="0"/>
              <a:t>For fellowship; security; challenge; self respect; direction; freedom; </a:t>
            </a:r>
            <a:endParaRPr lang="en-GB" dirty="0" smtClean="0"/>
          </a:p>
          <a:p>
            <a:pPr>
              <a:buFont typeface="Wingdings" pitchFamily="2" charset="2"/>
              <a:buChar char="v"/>
            </a:pPr>
            <a:r>
              <a:rPr lang="en-GB" dirty="0" smtClean="0"/>
              <a:t>Brainwashing debate</a:t>
            </a:r>
            <a:endParaRPr lang="en-GB" dirty="0"/>
          </a:p>
          <a:p>
            <a:endParaRPr lang="en-US" dirty="0"/>
          </a:p>
        </p:txBody>
      </p:sp>
    </p:spTree>
    <p:extLst>
      <p:ext uri="{BB962C8B-B14F-4D97-AF65-F5344CB8AC3E}">
        <p14:creationId xmlns:p14="http://schemas.microsoft.com/office/powerpoint/2010/main" val="28117341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smtClean="0"/>
              <a:t>Conversion:</a:t>
            </a:r>
          </a:p>
          <a:p>
            <a:pPr marL="0" indent="0">
              <a:buNone/>
            </a:pPr>
            <a:r>
              <a:rPr lang="en-US" dirty="0" smtClean="0"/>
              <a:t>active/passive</a:t>
            </a:r>
          </a:p>
          <a:p>
            <a:pPr marL="0" indent="0">
              <a:buNone/>
            </a:pPr>
            <a:r>
              <a:rPr lang="en-US" dirty="0" smtClean="0"/>
              <a:t>‘pushes’ and ‘pulls’ (Barker, 1992)</a:t>
            </a:r>
          </a:p>
          <a:p>
            <a:pPr marL="0" indent="0">
              <a:buNone/>
            </a:pPr>
            <a:r>
              <a:rPr lang="en-US" dirty="0" smtClean="0"/>
              <a:t>Who joins NOT who is ‘</a:t>
            </a:r>
            <a:r>
              <a:rPr lang="en-US" dirty="0" err="1" smtClean="0"/>
              <a:t>susceptable</a:t>
            </a:r>
            <a:r>
              <a:rPr lang="en-US" dirty="0" smtClean="0"/>
              <a:t>’.  Stereotype of NRM ‘joiner’ is not supported by academic research.  </a:t>
            </a:r>
          </a:p>
          <a:p>
            <a:pPr marL="0" indent="0">
              <a:buNone/>
            </a:pPr>
            <a:r>
              <a:rPr lang="en-US" dirty="0" err="1" smtClean="0"/>
              <a:t>Glock</a:t>
            </a:r>
            <a:r>
              <a:rPr lang="en-US" dirty="0" smtClean="0"/>
              <a:t> </a:t>
            </a:r>
            <a:r>
              <a:rPr lang="mr-IN" dirty="0" smtClean="0"/>
              <a:t>–</a:t>
            </a:r>
            <a:r>
              <a:rPr lang="en-US" dirty="0" smtClean="0"/>
              <a:t> ‘relative deprivation theory’(shared)</a:t>
            </a:r>
          </a:p>
          <a:p>
            <a:pPr marL="0" indent="0">
              <a:buNone/>
            </a:pPr>
            <a:r>
              <a:rPr lang="en-US" dirty="0" smtClean="0"/>
              <a:t>Seeker/right time/bond</a:t>
            </a:r>
          </a:p>
          <a:p>
            <a:pPr marL="0" indent="0">
              <a:buNone/>
            </a:pPr>
            <a:r>
              <a:rPr lang="en-GB" sz="1600" dirty="0" err="1"/>
              <a:t>Glock</a:t>
            </a:r>
            <a:r>
              <a:rPr lang="en-GB" sz="1600" dirty="0"/>
              <a:t>, </a:t>
            </a:r>
            <a:r>
              <a:rPr lang="en-GB" sz="1600" dirty="0" smtClean="0"/>
              <a:t>Charles </a:t>
            </a:r>
            <a:r>
              <a:rPr lang="en-GB" sz="1600" dirty="0"/>
              <a:t>(1964) ‘The Role of Deprivation in the Origin and Evolution of Religious Groups’, in Lee and Marty eds., </a:t>
            </a:r>
            <a:r>
              <a:rPr lang="en-GB" sz="1600" i="1" dirty="0"/>
              <a:t>Religion and Social conflict</a:t>
            </a:r>
            <a:r>
              <a:rPr lang="en-GB" sz="1600" dirty="0"/>
              <a:t>, Oxford, OUP.</a:t>
            </a:r>
          </a:p>
          <a:p>
            <a:pPr marL="0" indent="0">
              <a:buNone/>
            </a:pPr>
            <a:endParaRPr lang="en-US" dirty="0"/>
          </a:p>
        </p:txBody>
      </p:sp>
    </p:spTree>
    <p:extLst>
      <p:ext uri="{BB962C8B-B14F-4D97-AF65-F5344CB8AC3E}">
        <p14:creationId xmlns:p14="http://schemas.microsoft.com/office/powerpoint/2010/main" val="42416144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GB" dirty="0"/>
              <a:t>Levine concluded from interviewing 100s of members of NRMs that they displayed ‘no more sign of pathology than…in any youthful population.  [They were] kids from good backgrounds… [engaged in] radical departures…They [the radical departures] are desperate attempts to grow up in a society that places obstacles in the way of the normal yearnings of youth’. </a:t>
            </a:r>
          </a:p>
          <a:p>
            <a:endParaRPr lang="en-GB" dirty="0"/>
          </a:p>
          <a:p>
            <a:endParaRPr lang="en-GB" dirty="0"/>
          </a:p>
          <a:p>
            <a:pPr marL="109728" indent="0">
              <a:buNone/>
            </a:pPr>
            <a:r>
              <a:rPr lang="en-GB" dirty="0"/>
              <a:t> </a:t>
            </a:r>
          </a:p>
          <a:p>
            <a:pPr marL="109728" indent="0">
              <a:buNone/>
            </a:pPr>
            <a:r>
              <a:rPr lang="en-GB" sz="1800" dirty="0"/>
              <a:t>Levine, </a:t>
            </a:r>
            <a:r>
              <a:rPr lang="en-GB" sz="1800" dirty="0" smtClean="0"/>
              <a:t>Saul </a:t>
            </a:r>
            <a:r>
              <a:rPr lang="en-GB" sz="1800" dirty="0"/>
              <a:t>(1984) </a:t>
            </a:r>
            <a:r>
              <a:rPr lang="en-GB" sz="1800" i="1" dirty="0"/>
              <a:t>Radical Departures: Desperate Detours to Growing Up</a:t>
            </a:r>
            <a:r>
              <a:rPr lang="en-GB" sz="1800" dirty="0"/>
              <a:t>, New York, Mariner Books.  </a:t>
            </a:r>
          </a:p>
          <a:p>
            <a:endParaRPr lang="en-US" dirty="0"/>
          </a:p>
        </p:txBody>
      </p:sp>
    </p:spTree>
    <p:extLst>
      <p:ext uri="{BB962C8B-B14F-4D97-AF65-F5344CB8AC3E}">
        <p14:creationId xmlns:p14="http://schemas.microsoft.com/office/powerpoint/2010/main" val="7810679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Ted Patrick </a:t>
            </a:r>
            <a:r>
              <a:rPr lang="mr-IN" sz="3200" dirty="0" smtClean="0"/>
              <a:t>–</a:t>
            </a:r>
            <a:r>
              <a:rPr lang="en-US" sz="3200" dirty="0" smtClean="0"/>
              <a:t> FREECOG </a:t>
            </a:r>
            <a:r>
              <a:rPr lang="mr-IN" sz="3200" dirty="0" smtClean="0"/>
              <a:t>–</a:t>
            </a:r>
            <a:r>
              <a:rPr lang="en-US" sz="3200" dirty="0" smtClean="0"/>
              <a:t> ‘Father of Deprogramming’</a:t>
            </a:r>
            <a:endParaRPr lang="en-US" sz="3200" dirty="0"/>
          </a:p>
        </p:txBody>
      </p:sp>
      <p:pic>
        <p:nvPicPr>
          <p:cNvPr id="5" name="Content Placeholder 4" descr="Deprogramming4.jpg"/>
          <p:cNvPicPr>
            <a:picLocks noGrp="1" noChangeAspect="1"/>
          </p:cNvPicPr>
          <p:nvPr>
            <p:ph idx="1"/>
          </p:nvPr>
        </p:nvPicPr>
        <p:blipFill>
          <a:blip r:embed="rId2">
            <a:extLst>
              <a:ext uri="{28A0092B-C50C-407E-A947-70E740481C1C}">
                <a14:useLocalDpi xmlns:a14="http://schemas.microsoft.com/office/drawing/2010/main" val="0"/>
              </a:ext>
            </a:extLst>
          </a:blip>
          <a:srcRect l="-20316" r="-20316"/>
          <a:stretch>
            <a:fillRect/>
          </a:stretch>
        </p:blipFill>
        <p:spPr/>
      </p:pic>
    </p:spTree>
    <p:extLst>
      <p:ext uri="{BB962C8B-B14F-4D97-AF65-F5344CB8AC3E}">
        <p14:creationId xmlns:p14="http://schemas.microsoft.com/office/powerpoint/2010/main" val="225274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Picture 2" descr="http://t0.gstatic.com/images?q=tbn:ANd9GcR0jkmN_IXCrsqWXgVJ5m6Hx9-Kraf3HkLcYux-YqSC-3-TJYDrLqxU2b6B"/>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69674" r="-69674"/>
          <a:stretch>
            <a:fillRect/>
          </a:stretch>
        </p:blipFill>
        <p:spPr bwMode="auto">
          <a:xfrm>
            <a:off x="-386080" y="2332037"/>
            <a:ext cx="8229600" cy="4525963"/>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95316" y="1417638"/>
            <a:ext cx="2648684" cy="3472010"/>
          </a:xfrm>
          <a:prstGeom prst="rect">
            <a:avLst/>
          </a:prstGeom>
        </p:spPr>
      </p:pic>
      <p:pic>
        <p:nvPicPr>
          <p:cNvPr id="6"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7092"/>
            <a:ext cx="4081636" cy="2721091"/>
          </a:xfrm>
          <a:prstGeom prst="rect">
            <a:avLst/>
          </a:prstGeom>
        </p:spPr>
      </p:pic>
    </p:spTree>
    <p:extLst>
      <p:ext uri="{BB962C8B-B14F-4D97-AF65-F5344CB8AC3E}">
        <p14:creationId xmlns:p14="http://schemas.microsoft.com/office/powerpoint/2010/main" val="2695789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Eileen Barker, 1984</a:t>
            </a:r>
            <a:endParaRPr lang="en-US" dirty="0"/>
          </a:p>
        </p:txBody>
      </p:sp>
      <p:pic>
        <p:nvPicPr>
          <p:cNvPr id="4" name="Content Placeholder 3" descr="The_Making_of_a_Moonie.jpg"/>
          <p:cNvPicPr>
            <a:picLocks noGrp="1" noChangeAspect="1"/>
          </p:cNvPicPr>
          <p:nvPr>
            <p:ph idx="1"/>
          </p:nvPr>
        </p:nvPicPr>
        <p:blipFill>
          <a:blip r:embed="rId2">
            <a:extLst>
              <a:ext uri="{28A0092B-C50C-407E-A947-70E740481C1C}">
                <a14:useLocalDpi xmlns:a14="http://schemas.microsoft.com/office/drawing/2010/main" val="0"/>
              </a:ext>
            </a:extLst>
          </a:blip>
          <a:srcRect l="-79674" r="-79674"/>
          <a:stretch>
            <a:fillRect/>
          </a:stretch>
        </p:blipFill>
        <p:spPr/>
      </p:pic>
    </p:spTree>
    <p:extLst>
      <p:ext uri="{BB962C8B-B14F-4D97-AF65-F5344CB8AC3E}">
        <p14:creationId xmlns:p14="http://schemas.microsoft.com/office/powerpoint/2010/main" val="36507296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Different NRMs</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2261811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Christian-derived NRMs</a:t>
            </a:r>
            <a:endParaRPr lang="en-US" dirty="0"/>
          </a:p>
        </p:txBody>
      </p:sp>
      <p:sp>
        <p:nvSpPr>
          <p:cNvPr id="3" name="Content Placeholder 2"/>
          <p:cNvSpPr>
            <a:spLocks noGrp="1"/>
          </p:cNvSpPr>
          <p:nvPr>
            <p:ph idx="1"/>
          </p:nvPr>
        </p:nvSpPr>
        <p:spPr/>
        <p:txBody>
          <a:bodyPr/>
          <a:lstStyle/>
          <a:p>
            <a:pPr marL="285750" indent="-285750">
              <a:buFont typeface="Wingdings" pitchFamily="2" charset="2"/>
              <a:buChar char="v"/>
            </a:pPr>
            <a:r>
              <a:rPr lang="en-GB" dirty="0" smtClean="0"/>
              <a:t>Chryssides (1999, 162) says it is remarkable to see so many attempts to express Christianity in the new Christian movements.  </a:t>
            </a:r>
            <a:endParaRPr lang="en-GB" dirty="0"/>
          </a:p>
        </p:txBody>
      </p:sp>
    </p:spTree>
    <p:extLst>
      <p:ext uri="{BB962C8B-B14F-4D97-AF65-F5344CB8AC3E}">
        <p14:creationId xmlns:p14="http://schemas.microsoft.com/office/powerpoint/2010/main" val="20095223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smtClean="0"/>
              <a:t>The Jesus Army / Jesus Fellowship</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1125" b="21125"/>
          <a:stretch>
            <a:fillRect/>
          </a:stretch>
        </p:blipFill>
        <p:spPr>
          <a:xfrm>
            <a:off x="225192" y="288960"/>
            <a:ext cx="3346556" cy="2327920"/>
          </a:xfrm>
        </p:spPr>
      </p:pic>
      <p:sp>
        <p:nvSpPr>
          <p:cNvPr id="4" name="Text Placeholder 3"/>
          <p:cNvSpPr>
            <a:spLocks noGrp="1"/>
          </p:cNvSpPr>
          <p:nvPr>
            <p:ph type="body" sz="half" idx="2"/>
          </p:nvPr>
        </p:nvSpPr>
        <p:spPr/>
        <p:txBody>
          <a:bodyPr/>
          <a:lstStyle/>
          <a:p>
            <a:r>
              <a:rPr lang="en-GB" dirty="0"/>
              <a:t> </a:t>
            </a:r>
          </a:p>
          <a:p>
            <a:r>
              <a:rPr lang="en-GB" dirty="0"/>
              <a:t>http://www.jesus.org.uk</a:t>
            </a:r>
          </a:p>
          <a:p>
            <a:endParaRPr lang="en-GB" dirty="0"/>
          </a:p>
        </p:txBody>
      </p:sp>
      <p:sp>
        <p:nvSpPr>
          <p:cNvPr id="3" name="TextBox 2"/>
          <p:cNvSpPr txBox="1"/>
          <p:nvPr/>
        </p:nvSpPr>
        <p:spPr>
          <a:xfrm>
            <a:off x="2631440" y="4277360"/>
            <a:ext cx="2714129" cy="369332"/>
          </a:xfrm>
          <a:prstGeom prst="rect">
            <a:avLst/>
          </a:prstGeom>
          <a:noFill/>
        </p:spPr>
        <p:txBody>
          <a:bodyPr wrap="none" rtlCol="0">
            <a:spAutoFit/>
          </a:bodyPr>
          <a:lstStyle/>
          <a:p>
            <a:r>
              <a:rPr lang="en-US" dirty="0" smtClean="0"/>
              <a:t>Noel Stanton </a:t>
            </a:r>
            <a:r>
              <a:rPr lang="en-GB" dirty="0"/>
              <a:t>(1928 - 2009) </a:t>
            </a:r>
            <a:r>
              <a:rPr lang="en-US" dirty="0" smtClean="0"/>
              <a:t> </a:t>
            </a:r>
            <a:endParaRPr lang="en-US" dirty="0"/>
          </a:p>
        </p:txBody>
      </p:sp>
      <p:sp>
        <p:nvSpPr>
          <p:cNvPr id="6" name="TextBox 5"/>
          <p:cNvSpPr txBox="1"/>
          <p:nvPr/>
        </p:nvSpPr>
        <p:spPr>
          <a:xfrm>
            <a:off x="5394960" y="5191760"/>
            <a:ext cx="652643" cy="369332"/>
          </a:xfrm>
          <a:prstGeom prst="rect">
            <a:avLst/>
          </a:prstGeom>
          <a:noFill/>
        </p:spPr>
        <p:txBody>
          <a:bodyPr wrap="none" rtlCol="0">
            <a:spAutoFit/>
          </a:bodyPr>
          <a:lstStyle/>
          <a:p>
            <a:r>
              <a:rPr lang="en-US" dirty="0" smtClean="0"/>
              <a:t>1969 </a:t>
            </a:r>
            <a:endParaRPr lang="en-US" dirty="0"/>
          </a:p>
        </p:txBody>
      </p:sp>
      <p:sp>
        <p:nvSpPr>
          <p:cNvPr id="7" name="TextBox 6"/>
          <p:cNvSpPr txBox="1"/>
          <p:nvPr/>
        </p:nvSpPr>
        <p:spPr>
          <a:xfrm>
            <a:off x="4886960" y="2265680"/>
            <a:ext cx="184666" cy="369332"/>
          </a:xfrm>
          <a:prstGeom prst="rect">
            <a:avLst/>
          </a:prstGeom>
          <a:noFill/>
        </p:spPr>
        <p:txBody>
          <a:bodyPr wrap="none" rtlCol="0">
            <a:spAutoFit/>
          </a:bodyPr>
          <a:lstStyle/>
          <a:p>
            <a:endParaRPr lang="en-US" dirty="0"/>
          </a:p>
        </p:txBody>
      </p:sp>
      <p:pic>
        <p:nvPicPr>
          <p:cNvPr id="8" name="Picture 7" descr="jesus-arm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3040" y="733674"/>
            <a:ext cx="5140960" cy="3064012"/>
          </a:xfrm>
          <a:prstGeom prst="rect">
            <a:avLst/>
          </a:prstGeom>
        </p:spPr>
      </p:pic>
    </p:spTree>
    <p:extLst>
      <p:ext uri="{BB962C8B-B14F-4D97-AF65-F5344CB8AC3E}">
        <p14:creationId xmlns:p14="http://schemas.microsoft.com/office/powerpoint/2010/main" val="391683080"/>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David Berg (1919-1994) The Family International</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7465" b="27465"/>
          <a:stretch>
            <a:fillRect/>
          </a:stretch>
        </p:blipFill>
        <p:spPr>
          <a:xfrm>
            <a:off x="1331640" y="404664"/>
            <a:ext cx="5867400" cy="4081462"/>
          </a:xfrm>
        </p:spPr>
      </p:pic>
      <p:sp>
        <p:nvSpPr>
          <p:cNvPr id="4" name="Text Placeholder 3"/>
          <p:cNvSpPr>
            <a:spLocks noGrp="1"/>
          </p:cNvSpPr>
          <p:nvPr>
            <p:ph type="body" sz="half" idx="2"/>
          </p:nvPr>
        </p:nvSpPr>
        <p:spPr/>
        <p:txBody>
          <a:bodyPr/>
          <a:lstStyle/>
          <a:p>
            <a:r>
              <a:rPr lang="en-GB" b="1" dirty="0"/>
              <a:t> </a:t>
            </a:r>
            <a:endParaRPr lang="en-GB" dirty="0"/>
          </a:p>
          <a:p>
            <a:r>
              <a:rPr lang="en-US" dirty="0">
                <a:hlinkClick r:id="rId3"/>
              </a:rPr>
              <a:t>http://www.thefamilyinternational.org/</a:t>
            </a:r>
            <a:endParaRPr lang="en-GB" dirty="0"/>
          </a:p>
          <a:p>
            <a:endParaRPr lang="en-GB" dirty="0"/>
          </a:p>
        </p:txBody>
      </p:sp>
      <p:sp>
        <p:nvSpPr>
          <p:cNvPr id="3" name="TextBox 2"/>
          <p:cNvSpPr txBox="1"/>
          <p:nvPr/>
        </p:nvSpPr>
        <p:spPr>
          <a:xfrm>
            <a:off x="5222240" y="5181600"/>
            <a:ext cx="184666" cy="369332"/>
          </a:xfrm>
          <a:prstGeom prst="rect">
            <a:avLst/>
          </a:prstGeom>
          <a:noFill/>
        </p:spPr>
        <p:txBody>
          <a:bodyPr wrap="none" rtlCol="0">
            <a:spAutoFit/>
          </a:bodyPr>
          <a:lstStyle/>
          <a:p>
            <a:endParaRPr lang="en-US" dirty="0"/>
          </a:p>
        </p:txBody>
      </p:sp>
      <p:sp>
        <p:nvSpPr>
          <p:cNvPr id="6" name="TextBox 5"/>
          <p:cNvSpPr txBox="1"/>
          <p:nvPr/>
        </p:nvSpPr>
        <p:spPr>
          <a:xfrm>
            <a:off x="7721600" y="5577840"/>
            <a:ext cx="1197764" cy="369332"/>
          </a:xfrm>
          <a:prstGeom prst="rect">
            <a:avLst/>
          </a:prstGeom>
          <a:noFill/>
        </p:spPr>
        <p:txBody>
          <a:bodyPr wrap="none" rtlCol="0">
            <a:spAutoFit/>
          </a:bodyPr>
          <a:lstStyle/>
          <a:p>
            <a:r>
              <a:rPr lang="en-US" dirty="0" smtClean="0"/>
              <a:t>Late 1960s</a:t>
            </a:r>
            <a:endParaRPr lang="en-US" dirty="0"/>
          </a:p>
        </p:txBody>
      </p:sp>
    </p:spTree>
    <p:extLst>
      <p:ext uri="{BB962C8B-B14F-4D97-AF65-F5344CB8AC3E}">
        <p14:creationId xmlns:p14="http://schemas.microsoft.com/office/powerpoint/2010/main" val="4275077398"/>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Unification Church</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5018" r="5018"/>
          <a:stretch>
            <a:fillRect/>
          </a:stretch>
        </p:blipFill>
        <p:spPr/>
      </p:pic>
      <p:sp>
        <p:nvSpPr>
          <p:cNvPr id="4" name="Text Placeholder 3"/>
          <p:cNvSpPr>
            <a:spLocks noGrp="1"/>
          </p:cNvSpPr>
          <p:nvPr>
            <p:ph type="body" sz="half" idx="2"/>
          </p:nvPr>
        </p:nvSpPr>
        <p:spPr/>
        <p:txBody>
          <a:bodyPr/>
          <a:lstStyle/>
          <a:p>
            <a:r>
              <a:rPr lang="en-US" dirty="0">
                <a:hlinkClick r:id="rId3"/>
              </a:rPr>
              <a:t>http://www.upf.org/</a:t>
            </a:r>
            <a:endParaRPr lang="en-GB" dirty="0"/>
          </a:p>
          <a:p>
            <a:r>
              <a:rPr lang="en-US" dirty="0">
                <a:hlinkClick r:id="rId4"/>
              </a:rPr>
              <a:t>http://um-uk.org/</a:t>
            </a:r>
            <a:endParaRPr lang="en-GB" dirty="0"/>
          </a:p>
          <a:p>
            <a:endParaRPr lang="en-GB" dirty="0"/>
          </a:p>
        </p:txBody>
      </p:sp>
    </p:spTree>
    <p:extLst>
      <p:ext uri="{BB962C8B-B14F-4D97-AF65-F5344CB8AC3E}">
        <p14:creationId xmlns:p14="http://schemas.microsoft.com/office/powerpoint/2010/main" val="99909607"/>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Blessing Ceremony</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9539" r="9539"/>
          <a:stretch>
            <a:fillRect/>
          </a:stretch>
        </p:blipFill>
        <p:spPr/>
      </p:pic>
      <p:sp>
        <p:nvSpPr>
          <p:cNvPr id="4" name="Text Placeholder 3"/>
          <p:cNvSpPr>
            <a:spLocks noGrp="1"/>
          </p:cNvSpPr>
          <p:nvPr>
            <p:ph type="body" sz="half" idx="2"/>
          </p:nvPr>
        </p:nvSpPr>
        <p:spPr/>
        <p:txBody>
          <a:bodyPr/>
          <a:lstStyle/>
          <a:p>
            <a:r>
              <a:rPr lang="en-GB" dirty="0">
                <a:hlinkClick r:id="rId3"/>
              </a:rPr>
              <a:t>http://www.theage.com.au/world/leader-of-the-moonies-dies-aged-92-20120903-258z4.html</a:t>
            </a:r>
            <a:endParaRPr lang="en-GB" dirty="0"/>
          </a:p>
        </p:txBody>
      </p:sp>
    </p:spTree>
    <p:extLst>
      <p:ext uri="{BB962C8B-B14F-4D97-AF65-F5344CB8AC3E}">
        <p14:creationId xmlns:p14="http://schemas.microsoft.com/office/powerpoint/2010/main" val="3614321497"/>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Eastern-derived NRMs</a:t>
            </a:r>
            <a:endParaRPr lang="en-US" dirty="0"/>
          </a:p>
        </p:txBody>
      </p:sp>
      <p:sp>
        <p:nvSpPr>
          <p:cNvPr id="4" name="TextBox 3"/>
          <p:cNvSpPr txBox="1"/>
          <p:nvPr/>
        </p:nvSpPr>
        <p:spPr>
          <a:xfrm>
            <a:off x="3559474" y="1808915"/>
            <a:ext cx="184666" cy="369332"/>
          </a:xfrm>
          <a:prstGeom prst="rect">
            <a:avLst/>
          </a:prstGeom>
          <a:noFill/>
        </p:spPr>
        <p:txBody>
          <a:bodyPr wrap="none" rtlCol="0">
            <a:spAutoFit/>
          </a:bodyPr>
          <a:lstStyle/>
          <a:p>
            <a:endParaRPr lang="en-US" dirty="0"/>
          </a:p>
        </p:txBody>
      </p:sp>
      <p:sp>
        <p:nvSpPr>
          <p:cNvPr id="6" name="Content Placeholder 5"/>
          <p:cNvSpPr>
            <a:spLocks noGrp="1"/>
          </p:cNvSpPr>
          <p:nvPr>
            <p:ph idx="1"/>
          </p:nvPr>
        </p:nvSpPr>
        <p:spPr/>
        <p:txBody>
          <a:bodyPr/>
          <a:lstStyle/>
          <a:p>
            <a:endParaRPr lang="en-US"/>
          </a:p>
        </p:txBody>
      </p:sp>
    </p:spTree>
    <p:extLst>
      <p:ext uri="{BB962C8B-B14F-4D97-AF65-F5344CB8AC3E}">
        <p14:creationId xmlns:p14="http://schemas.microsoft.com/office/powerpoint/2010/main" val="24826615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2348880"/>
            <a:ext cx="4729018" cy="3546764"/>
          </a:xfrm>
        </p:spPr>
      </p:pic>
      <p:sp>
        <p:nvSpPr>
          <p:cNvPr id="3" name="Title 2"/>
          <p:cNvSpPr>
            <a:spLocks noGrp="1"/>
          </p:cNvSpPr>
          <p:nvPr>
            <p:ph type="title"/>
          </p:nvPr>
        </p:nvSpPr>
        <p:spPr/>
        <p:txBody>
          <a:bodyPr/>
          <a:lstStyle/>
          <a:p>
            <a:r>
              <a:rPr lang="en-GB" sz="3200" dirty="0" err="1"/>
              <a:t>Bhaktivedanta</a:t>
            </a:r>
            <a:r>
              <a:rPr lang="en-GB" sz="3200" dirty="0"/>
              <a:t> Swami </a:t>
            </a:r>
            <a:r>
              <a:rPr lang="en-GB" sz="3200" dirty="0" err="1"/>
              <a:t>Praphupada</a:t>
            </a:r>
            <a:r>
              <a:rPr lang="en-GB" sz="3200" dirty="0"/>
              <a:t> </a:t>
            </a:r>
            <a:r>
              <a:rPr lang="en-GB" sz="3200" dirty="0" smtClean="0"/>
              <a:t>(1896-1977)</a:t>
            </a:r>
            <a:endParaRPr lang="en-GB" sz="3200" dirty="0"/>
          </a:p>
        </p:txBody>
      </p:sp>
      <p:sp>
        <p:nvSpPr>
          <p:cNvPr id="5" name="TextBox 4"/>
          <p:cNvSpPr txBox="1"/>
          <p:nvPr/>
        </p:nvSpPr>
        <p:spPr>
          <a:xfrm>
            <a:off x="251520" y="6453336"/>
            <a:ext cx="3231975" cy="246221"/>
          </a:xfrm>
          <a:prstGeom prst="rect">
            <a:avLst/>
          </a:prstGeom>
          <a:noFill/>
        </p:spPr>
        <p:txBody>
          <a:bodyPr wrap="none" rtlCol="0">
            <a:spAutoFit/>
          </a:bodyPr>
          <a:lstStyle/>
          <a:p>
            <a:r>
              <a:rPr lang="en-GB" sz="1000" dirty="0" smtClean="0"/>
              <a:t>http://www.harekrsna.de/Prabhupada-Stotram.htm</a:t>
            </a:r>
            <a:endParaRPr lang="en-GB" sz="1000" dirty="0"/>
          </a:p>
        </p:txBody>
      </p:sp>
      <p:sp>
        <p:nvSpPr>
          <p:cNvPr id="2" name="TextBox 1"/>
          <p:cNvSpPr txBox="1"/>
          <p:nvPr/>
        </p:nvSpPr>
        <p:spPr>
          <a:xfrm>
            <a:off x="7843520" y="4805680"/>
            <a:ext cx="184666" cy="369332"/>
          </a:xfrm>
          <a:prstGeom prst="rect">
            <a:avLst/>
          </a:prstGeom>
          <a:noFill/>
        </p:spPr>
        <p:txBody>
          <a:bodyPr wrap="none" rtlCol="0">
            <a:spAutoFit/>
          </a:bodyPr>
          <a:lstStyle/>
          <a:p>
            <a:endParaRPr lang="en-US" dirty="0"/>
          </a:p>
        </p:txBody>
      </p:sp>
      <p:sp>
        <p:nvSpPr>
          <p:cNvPr id="7" name="TextBox 6"/>
          <p:cNvSpPr txBox="1"/>
          <p:nvPr/>
        </p:nvSpPr>
        <p:spPr>
          <a:xfrm>
            <a:off x="629920" y="1735574"/>
            <a:ext cx="6586546" cy="369332"/>
          </a:xfrm>
          <a:prstGeom prst="rect">
            <a:avLst/>
          </a:prstGeom>
          <a:noFill/>
        </p:spPr>
        <p:txBody>
          <a:bodyPr wrap="none" rtlCol="0">
            <a:spAutoFit/>
          </a:bodyPr>
          <a:lstStyle/>
          <a:p>
            <a:r>
              <a:rPr lang="en-US" dirty="0" smtClean="0"/>
              <a:t>The International Society for Krishna Consciousness </a:t>
            </a:r>
            <a:r>
              <a:rPr lang="mr-IN" dirty="0" smtClean="0"/>
              <a:t>–</a:t>
            </a:r>
            <a:r>
              <a:rPr lang="en-US" dirty="0" smtClean="0"/>
              <a:t> ISKCON - 1966</a:t>
            </a:r>
            <a:endParaRPr lang="en-US" dirty="0"/>
          </a:p>
        </p:txBody>
      </p:sp>
    </p:spTree>
    <p:extLst>
      <p:ext uri="{BB962C8B-B14F-4D97-AF65-F5344CB8AC3E}">
        <p14:creationId xmlns:p14="http://schemas.microsoft.com/office/powerpoint/2010/main" val="13702884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rcRect t="15092" b="15092"/>
          <a:stretch>
            <a:fillRect/>
          </a:stretch>
        </p:blipFill>
        <p:spPr/>
      </p:pic>
    </p:spTree>
    <p:extLst>
      <p:ext uri="{BB962C8B-B14F-4D97-AF65-F5344CB8AC3E}">
        <p14:creationId xmlns:p14="http://schemas.microsoft.com/office/powerpoint/2010/main" val="4127925990"/>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15816" y="2276872"/>
            <a:ext cx="3305175" cy="3619500"/>
          </a:xfrm>
        </p:spPr>
      </p:pic>
      <p:sp>
        <p:nvSpPr>
          <p:cNvPr id="3" name="Title 2"/>
          <p:cNvSpPr>
            <a:spLocks noGrp="1"/>
          </p:cNvSpPr>
          <p:nvPr>
            <p:ph type="title"/>
          </p:nvPr>
        </p:nvSpPr>
        <p:spPr/>
        <p:txBody>
          <a:bodyPr>
            <a:normAutofit fontScale="90000"/>
          </a:bodyPr>
          <a:lstStyle/>
          <a:p>
            <a:r>
              <a:rPr lang="en-GB" dirty="0" smtClean="0"/>
              <a:t>Maharishi Mahesh Yogi (1918-2008)</a:t>
            </a:r>
            <a:endParaRPr lang="en-GB" dirty="0"/>
          </a:p>
        </p:txBody>
      </p:sp>
      <p:sp>
        <p:nvSpPr>
          <p:cNvPr id="5" name="TextBox 4"/>
          <p:cNvSpPr txBox="1"/>
          <p:nvPr/>
        </p:nvSpPr>
        <p:spPr>
          <a:xfrm>
            <a:off x="539552" y="6525344"/>
            <a:ext cx="184731" cy="369332"/>
          </a:xfrm>
          <a:prstGeom prst="rect">
            <a:avLst/>
          </a:prstGeom>
          <a:noFill/>
        </p:spPr>
        <p:txBody>
          <a:bodyPr wrap="none" rtlCol="0">
            <a:spAutoFit/>
          </a:bodyPr>
          <a:lstStyle/>
          <a:p>
            <a:endParaRPr lang="en-GB" dirty="0"/>
          </a:p>
        </p:txBody>
      </p:sp>
      <p:sp>
        <p:nvSpPr>
          <p:cNvPr id="7" name="TextBox 6"/>
          <p:cNvSpPr txBox="1"/>
          <p:nvPr/>
        </p:nvSpPr>
        <p:spPr>
          <a:xfrm>
            <a:off x="323528" y="6381328"/>
            <a:ext cx="3225563" cy="246221"/>
          </a:xfrm>
          <a:prstGeom prst="rect">
            <a:avLst/>
          </a:prstGeom>
          <a:noFill/>
        </p:spPr>
        <p:txBody>
          <a:bodyPr wrap="none" rtlCol="0">
            <a:spAutoFit/>
          </a:bodyPr>
          <a:lstStyle/>
          <a:p>
            <a:r>
              <a:rPr lang="en-GB" sz="1000" dirty="0" smtClean="0"/>
              <a:t>http://www.rediff.com/news/2008/feb/06yogi.htm</a:t>
            </a:r>
            <a:endParaRPr lang="en-GB" sz="1000" dirty="0"/>
          </a:p>
        </p:txBody>
      </p:sp>
      <p:sp>
        <p:nvSpPr>
          <p:cNvPr id="2" name="TextBox 1"/>
          <p:cNvSpPr txBox="1"/>
          <p:nvPr/>
        </p:nvSpPr>
        <p:spPr>
          <a:xfrm>
            <a:off x="3657600" y="1574800"/>
            <a:ext cx="184666" cy="369332"/>
          </a:xfrm>
          <a:prstGeom prst="rect">
            <a:avLst/>
          </a:prstGeom>
          <a:noFill/>
        </p:spPr>
        <p:txBody>
          <a:bodyPr wrap="none" rtlCol="0">
            <a:spAutoFit/>
          </a:bodyPr>
          <a:lstStyle/>
          <a:p>
            <a:endParaRPr lang="en-US" dirty="0"/>
          </a:p>
        </p:txBody>
      </p:sp>
      <p:sp>
        <p:nvSpPr>
          <p:cNvPr id="6" name="TextBox 5"/>
          <p:cNvSpPr txBox="1"/>
          <p:nvPr/>
        </p:nvSpPr>
        <p:spPr>
          <a:xfrm>
            <a:off x="4815840" y="1838960"/>
            <a:ext cx="3214792" cy="369332"/>
          </a:xfrm>
          <a:prstGeom prst="rect">
            <a:avLst/>
          </a:prstGeom>
          <a:noFill/>
        </p:spPr>
        <p:txBody>
          <a:bodyPr wrap="none" rtlCol="0">
            <a:spAutoFit/>
          </a:bodyPr>
          <a:lstStyle/>
          <a:p>
            <a:r>
              <a:rPr lang="en-US" dirty="0" smtClean="0"/>
              <a:t>Transcendental Meditation - TM</a:t>
            </a:r>
            <a:endParaRPr lang="en-US" dirty="0"/>
          </a:p>
        </p:txBody>
      </p:sp>
      <p:sp>
        <p:nvSpPr>
          <p:cNvPr id="8" name="TextBox 7"/>
          <p:cNvSpPr txBox="1"/>
          <p:nvPr/>
        </p:nvSpPr>
        <p:spPr>
          <a:xfrm>
            <a:off x="822960" y="2286000"/>
            <a:ext cx="1197764" cy="369332"/>
          </a:xfrm>
          <a:prstGeom prst="rect">
            <a:avLst/>
          </a:prstGeom>
          <a:noFill/>
        </p:spPr>
        <p:txBody>
          <a:bodyPr wrap="none" rtlCol="0">
            <a:spAutoFit/>
          </a:bodyPr>
          <a:lstStyle/>
          <a:p>
            <a:r>
              <a:rPr lang="en-US" dirty="0" smtClean="0"/>
              <a:t>Late 1950s</a:t>
            </a:r>
            <a:endParaRPr lang="en-US" dirty="0"/>
          </a:p>
        </p:txBody>
      </p:sp>
    </p:spTree>
    <p:extLst>
      <p:ext uri="{BB962C8B-B14F-4D97-AF65-F5344CB8AC3E}">
        <p14:creationId xmlns:p14="http://schemas.microsoft.com/office/powerpoint/2010/main" val="21443321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47864" y="2132856"/>
            <a:ext cx="2381250" cy="3790950"/>
          </a:xfrm>
        </p:spPr>
      </p:pic>
      <p:sp>
        <p:nvSpPr>
          <p:cNvPr id="3" name="Title 2"/>
          <p:cNvSpPr>
            <a:spLocks noGrp="1"/>
          </p:cNvSpPr>
          <p:nvPr>
            <p:ph type="title"/>
          </p:nvPr>
        </p:nvSpPr>
        <p:spPr/>
        <p:txBody>
          <a:bodyPr/>
          <a:lstStyle/>
          <a:p>
            <a:r>
              <a:rPr lang="en-GB" sz="4800" dirty="0" err="1" smtClean="0"/>
              <a:t>Bhagwan</a:t>
            </a:r>
            <a:r>
              <a:rPr lang="en-GB" sz="4800" dirty="0" smtClean="0"/>
              <a:t> Shree Rajneesh (Osho)</a:t>
            </a:r>
            <a:endParaRPr lang="en-GB" sz="4800" dirty="0"/>
          </a:p>
        </p:txBody>
      </p:sp>
      <p:sp>
        <p:nvSpPr>
          <p:cNvPr id="5" name="TextBox 4"/>
          <p:cNvSpPr txBox="1"/>
          <p:nvPr/>
        </p:nvSpPr>
        <p:spPr>
          <a:xfrm>
            <a:off x="323528" y="6381328"/>
            <a:ext cx="5541902" cy="246221"/>
          </a:xfrm>
          <a:prstGeom prst="rect">
            <a:avLst/>
          </a:prstGeom>
          <a:noFill/>
        </p:spPr>
        <p:txBody>
          <a:bodyPr wrap="none" rtlCol="0">
            <a:spAutoFit/>
          </a:bodyPr>
          <a:lstStyle/>
          <a:p>
            <a:r>
              <a:rPr lang="en-GB" sz="1000" dirty="0" smtClean="0"/>
              <a:t>http://www.messagefrommasters.com/Meditation/Osho_quotes_on_meditation_part_4.htm</a:t>
            </a:r>
            <a:endParaRPr lang="en-GB" sz="1000" dirty="0"/>
          </a:p>
        </p:txBody>
      </p:sp>
      <p:sp>
        <p:nvSpPr>
          <p:cNvPr id="2" name="TextBox 1"/>
          <p:cNvSpPr txBox="1"/>
          <p:nvPr/>
        </p:nvSpPr>
        <p:spPr>
          <a:xfrm>
            <a:off x="4775200" y="1656080"/>
            <a:ext cx="3755422" cy="369332"/>
          </a:xfrm>
          <a:prstGeom prst="rect">
            <a:avLst/>
          </a:prstGeom>
          <a:noFill/>
        </p:spPr>
        <p:txBody>
          <a:bodyPr wrap="none" rtlCol="0">
            <a:spAutoFit/>
          </a:bodyPr>
          <a:lstStyle/>
          <a:p>
            <a:r>
              <a:rPr lang="en-US" dirty="0" smtClean="0"/>
              <a:t>The Rajneesh Movement </a:t>
            </a:r>
            <a:r>
              <a:rPr lang="mr-IN" dirty="0" smtClean="0"/>
              <a:t>–</a:t>
            </a:r>
            <a:r>
              <a:rPr lang="en-US" dirty="0" smtClean="0"/>
              <a:t> mid-1960s</a:t>
            </a:r>
            <a:endParaRPr lang="en-US" dirty="0"/>
          </a:p>
        </p:txBody>
      </p:sp>
      <p:sp>
        <p:nvSpPr>
          <p:cNvPr id="6" name="TextBox 5"/>
          <p:cNvSpPr txBox="1"/>
          <p:nvPr/>
        </p:nvSpPr>
        <p:spPr>
          <a:xfrm>
            <a:off x="589280" y="1767840"/>
            <a:ext cx="1295660" cy="369332"/>
          </a:xfrm>
          <a:prstGeom prst="rect">
            <a:avLst/>
          </a:prstGeom>
          <a:noFill/>
        </p:spPr>
        <p:txBody>
          <a:bodyPr wrap="none" rtlCol="0">
            <a:spAutoFit/>
          </a:bodyPr>
          <a:lstStyle/>
          <a:p>
            <a:r>
              <a:rPr lang="en-US" dirty="0" smtClean="0"/>
              <a:t>1931 - 1990</a:t>
            </a:r>
            <a:endParaRPr lang="en-US" dirty="0"/>
          </a:p>
        </p:txBody>
      </p:sp>
    </p:spTree>
    <p:extLst>
      <p:ext uri="{BB962C8B-B14F-4D97-AF65-F5344CB8AC3E}">
        <p14:creationId xmlns:p14="http://schemas.microsoft.com/office/powerpoint/2010/main" val="20282536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r>
              <a:rPr lang="en-GB" b="1" dirty="0"/>
              <a:t>NICHIREN SHOSHU BUDDHISM (NSB) </a:t>
            </a:r>
            <a:r>
              <a:rPr lang="en-GB" b="1" dirty="0" smtClean="0"/>
              <a:t/>
            </a:r>
            <a:br>
              <a:rPr lang="en-GB" b="1" dirty="0" smtClean="0"/>
            </a:br>
            <a:r>
              <a:rPr lang="en-GB" b="1" dirty="0" smtClean="0"/>
              <a:t>SOKA GAKKAI </a:t>
            </a:r>
            <a:r>
              <a:rPr lang="en-GB" b="1" dirty="0"/>
              <a:t>(SG</a:t>
            </a:r>
            <a:r>
              <a:rPr lang="en-GB" b="1" dirty="0" smtClean="0"/>
              <a:t>)</a:t>
            </a:r>
          </a:p>
          <a:p>
            <a:r>
              <a:rPr lang="en-GB" b="1" dirty="0"/>
              <a:t>http://www.sgi.org</a:t>
            </a:r>
            <a:r>
              <a:rPr lang="en-GB" b="1" dirty="0" smtClean="0"/>
              <a:t>/</a:t>
            </a:r>
          </a:p>
          <a:p>
            <a:endParaRPr lang="en-GB" b="1" dirty="0"/>
          </a:p>
          <a:p>
            <a:endParaRPr lang="en-GB" dirty="0"/>
          </a:p>
        </p:txBody>
      </p:sp>
      <p:sp>
        <p:nvSpPr>
          <p:cNvPr id="3" name="Title 2"/>
          <p:cNvSpPr>
            <a:spLocks noGrp="1"/>
          </p:cNvSpPr>
          <p:nvPr>
            <p:ph type="title"/>
          </p:nvPr>
        </p:nvSpPr>
        <p:spPr/>
        <p:txBody>
          <a:bodyPr/>
          <a:lstStyle/>
          <a:p>
            <a:r>
              <a:rPr lang="en-GB" dirty="0" err="1" smtClean="0"/>
              <a:t>Soka</a:t>
            </a:r>
            <a:r>
              <a:rPr lang="en-GB" dirty="0" smtClean="0"/>
              <a:t> </a:t>
            </a:r>
            <a:r>
              <a:rPr lang="en-GB" dirty="0" err="1" smtClean="0"/>
              <a:t>Gakkai</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0030" y="3707586"/>
            <a:ext cx="4762500" cy="2705100"/>
          </a:xfrm>
          <a:prstGeom prst="rect">
            <a:avLst/>
          </a:prstGeom>
        </p:spPr>
      </p:pic>
      <p:sp>
        <p:nvSpPr>
          <p:cNvPr id="5" name="TextBox 4"/>
          <p:cNvSpPr txBox="1"/>
          <p:nvPr/>
        </p:nvSpPr>
        <p:spPr>
          <a:xfrm>
            <a:off x="251519" y="6412686"/>
            <a:ext cx="5190845" cy="246221"/>
          </a:xfrm>
          <a:prstGeom prst="rect">
            <a:avLst/>
          </a:prstGeom>
          <a:noFill/>
        </p:spPr>
        <p:txBody>
          <a:bodyPr wrap="none" rtlCol="0">
            <a:spAutoFit/>
          </a:bodyPr>
          <a:lstStyle/>
          <a:p>
            <a:r>
              <a:rPr lang="en-GB" sz="1000" dirty="0" smtClean="0"/>
              <a:t>http://www.tumblr.com/tagged/nam%20myoho%20renge%20kyo?before=1348325941</a:t>
            </a:r>
            <a:endParaRPr lang="en-GB" sz="1000" dirty="0"/>
          </a:p>
        </p:txBody>
      </p:sp>
      <p:sp>
        <p:nvSpPr>
          <p:cNvPr id="6" name="TextBox 5"/>
          <p:cNvSpPr txBox="1"/>
          <p:nvPr/>
        </p:nvSpPr>
        <p:spPr>
          <a:xfrm>
            <a:off x="1615440" y="1625600"/>
            <a:ext cx="1390337" cy="369332"/>
          </a:xfrm>
          <a:prstGeom prst="rect">
            <a:avLst/>
          </a:prstGeom>
          <a:noFill/>
        </p:spPr>
        <p:txBody>
          <a:bodyPr wrap="none" rtlCol="0">
            <a:spAutoFit/>
          </a:bodyPr>
          <a:lstStyle/>
          <a:p>
            <a:r>
              <a:rPr lang="en-US" dirty="0" smtClean="0"/>
              <a:t>1930s/1950s</a:t>
            </a:r>
            <a:endParaRPr lang="en-US" dirty="0"/>
          </a:p>
        </p:txBody>
      </p:sp>
    </p:spTree>
    <p:extLst>
      <p:ext uri="{BB962C8B-B14F-4D97-AF65-F5344CB8AC3E}">
        <p14:creationId xmlns:p14="http://schemas.microsoft.com/office/powerpoint/2010/main" val="22761607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Self-religions</a:t>
            </a:r>
            <a:endParaRPr lang="en-US" dirty="0"/>
          </a:p>
        </p:txBody>
      </p:sp>
      <p:sp>
        <p:nvSpPr>
          <p:cNvPr id="5" name="TextBox 4"/>
          <p:cNvSpPr txBox="1"/>
          <p:nvPr/>
        </p:nvSpPr>
        <p:spPr>
          <a:xfrm>
            <a:off x="457200" y="1828800"/>
            <a:ext cx="8280401" cy="3693319"/>
          </a:xfrm>
          <a:prstGeom prst="rect">
            <a:avLst/>
          </a:prstGeom>
          <a:noFill/>
        </p:spPr>
        <p:txBody>
          <a:bodyPr wrap="square" rtlCol="0">
            <a:spAutoFit/>
          </a:bodyPr>
          <a:lstStyle/>
          <a:p>
            <a:r>
              <a:rPr lang="en-GB" b="1" dirty="0"/>
              <a:t>David Barrett: Personal Development Movements</a:t>
            </a:r>
          </a:p>
          <a:p>
            <a:r>
              <a:rPr lang="en-GB" dirty="0"/>
              <a:t>Barrett, D (1998) </a:t>
            </a:r>
            <a:r>
              <a:rPr lang="en-GB" i="1" dirty="0"/>
              <a:t>Sects, ‘Cults’ and Alternative Religions</a:t>
            </a:r>
            <a:r>
              <a:rPr lang="en-GB" dirty="0"/>
              <a:t>, London, </a:t>
            </a:r>
            <a:r>
              <a:rPr lang="en-GB" dirty="0" err="1"/>
              <a:t>Blandford</a:t>
            </a:r>
            <a:r>
              <a:rPr lang="en-GB" dirty="0"/>
              <a:t>.</a:t>
            </a:r>
          </a:p>
          <a:p>
            <a:endParaRPr lang="en-GB" dirty="0"/>
          </a:p>
          <a:p>
            <a:r>
              <a:rPr lang="en-GB" b="1" dirty="0"/>
              <a:t>Paul </a:t>
            </a:r>
            <a:r>
              <a:rPr lang="en-GB" b="1" dirty="0" err="1"/>
              <a:t>Heelas</a:t>
            </a:r>
            <a:r>
              <a:rPr lang="en-GB" b="1" dirty="0"/>
              <a:t>: Self Religions</a:t>
            </a:r>
          </a:p>
          <a:p>
            <a:r>
              <a:rPr lang="en-GB" dirty="0" err="1"/>
              <a:t>Heelas</a:t>
            </a:r>
            <a:r>
              <a:rPr lang="en-GB" dirty="0"/>
              <a:t>, P (1996) </a:t>
            </a:r>
            <a:r>
              <a:rPr lang="en-GB" i="1" dirty="0"/>
              <a:t>The New Age</a:t>
            </a:r>
            <a:r>
              <a:rPr lang="en-GB" dirty="0"/>
              <a:t>, Oxford, Blackwell.</a:t>
            </a:r>
          </a:p>
          <a:p>
            <a:endParaRPr lang="en-GB" dirty="0"/>
          </a:p>
          <a:p>
            <a:r>
              <a:rPr lang="en-GB" b="1" dirty="0"/>
              <a:t>Roy Wallis: world affirming NRMs </a:t>
            </a:r>
          </a:p>
          <a:p>
            <a:r>
              <a:rPr lang="en-GB" dirty="0"/>
              <a:t>Wallis, R (1984) </a:t>
            </a:r>
            <a:r>
              <a:rPr lang="en-GB" i="1" dirty="0"/>
              <a:t>The Elementary forms of New Religious Life</a:t>
            </a:r>
            <a:r>
              <a:rPr lang="en-GB" dirty="0"/>
              <a:t>, London, </a:t>
            </a:r>
            <a:r>
              <a:rPr lang="en-GB" dirty="0" err="1"/>
              <a:t>Routledge</a:t>
            </a:r>
            <a:r>
              <a:rPr lang="en-GB" dirty="0"/>
              <a:t> &amp; </a:t>
            </a:r>
            <a:r>
              <a:rPr lang="en-GB" dirty="0" err="1"/>
              <a:t>Kegan</a:t>
            </a:r>
            <a:r>
              <a:rPr lang="en-GB" dirty="0"/>
              <a:t> Paul.</a:t>
            </a:r>
          </a:p>
          <a:p>
            <a:endParaRPr lang="en-GB" dirty="0"/>
          </a:p>
          <a:p>
            <a:r>
              <a:rPr lang="en-GB" b="1" dirty="0"/>
              <a:t>George Chryssides: Human Potential Movement  </a:t>
            </a:r>
          </a:p>
          <a:p>
            <a:r>
              <a:rPr lang="en-GB" dirty="0"/>
              <a:t>Chryssides, G (1999) </a:t>
            </a:r>
            <a:r>
              <a:rPr lang="en-GB" i="1" dirty="0"/>
              <a:t>Exploring New Religions</a:t>
            </a:r>
            <a:r>
              <a:rPr lang="en-GB" dirty="0"/>
              <a:t>, London, </a:t>
            </a:r>
            <a:r>
              <a:rPr lang="en-GB" dirty="0" err="1"/>
              <a:t>Cassell</a:t>
            </a:r>
            <a:endParaRPr lang="en-GB" dirty="0"/>
          </a:p>
          <a:p>
            <a:endParaRPr lang="en-US" dirty="0"/>
          </a:p>
        </p:txBody>
      </p:sp>
      <p:sp>
        <p:nvSpPr>
          <p:cNvPr id="6" name="TextBox 5"/>
          <p:cNvSpPr txBox="1"/>
          <p:nvPr/>
        </p:nvSpPr>
        <p:spPr>
          <a:xfrm>
            <a:off x="741680" y="5791200"/>
            <a:ext cx="2732727" cy="369332"/>
          </a:xfrm>
          <a:prstGeom prst="rect">
            <a:avLst/>
          </a:prstGeom>
          <a:noFill/>
        </p:spPr>
        <p:txBody>
          <a:bodyPr wrap="none" rtlCol="0">
            <a:spAutoFit/>
          </a:bodyPr>
          <a:lstStyle/>
          <a:p>
            <a:r>
              <a:rPr lang="en-US" dirty="0" smtClean="0"/>
              <a:t>Freud, Jung, Reich, Maslow</a:t>
            </a:r>
            <a:endParaRPr lang="en-US" dirty="0"/>
          </a:p>
        </p:txBody>
      </p:sp>
    </p:spTree>
    <p:extLst>
      <p:ext uri="{BB962C8B-B14F-4D97-AF65-F5344CB8AC3E}">
        <p14:creationId xmlns:p14="http://schemas.microsoft.com/office/powerpoint/2010/main" val="37141322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lnSpcReduction="10000"/>
          </a:bodyPr>
          <a:lstStyle/>
          <a:p>
            <a:pPr lvl="0"/>
            <a:endParaRPr lang="en-GB" dirty="0" smtClean="0"/>
          </a:p>
          <a:p>
            <a:pPr lvl="0"/>
            <a:r>
              <a:rPr lang="en-GB" dirty="0" smtClean="0"/>
              <a:t>Chryssides</a:t>
            </a:r>
            <a:r>
              <a:rPr lang="en-GB" dirty="0"/>
              <a:t>: the HPM “typically leads seekers to understand that their potential is much greater: they have within themselves a divine quality, which endows them with unlimited potential, and encourages them to allow this godlike or enlightened quality to control their lives”. </a:t>
            </a:r>
          </a:p>
          <a:p>
            <a:pPr marL="0" indent="0">
              <a:buNone/>
            </a:pPr>
            <a:endParaRPr lang="en-GB" sz="1000" dirty="0" smtClean="0"/>
          </a:p>
          <a:p>
            <a:pPr marL="0" indent="0">
              <a:buNone/>
            </a:pPr>
            <a:endParaRPr lang="en-GB" sz="1000" dirty="0"/>
          </a:p>
          <a:p>
            <a:pPr marL="0" indent="0">
              <a:buNone/>
            </a:pPr>
            <a:endParaRPr lang="en-GB" sz="1000" dirty="0" smtClean="0"/>
          </a:p>
          <a:p>
            <a:pPr marL="0" indent="0">
              <a:buNone/>
            </a:pPr>
            <a:r>
              <a:rPr lang="en-GB" sz="1000" dirty="0" smtClean="0"/>
              <a:t>Chryssides</a:t>
            </a:r>
            <a:r>
              <a:rPr lang="en-GB" sz="1000" dirty="0"/>
              <a:t>, G (1999) </a:t>
            </a:r>
            <a:r>
              <a:rPr lang="en-GB" sz="1000" i="1" dirty="0"/>
              <a:t>Exploring New Religions</a:t>
            </a:r>
            <a:r>
              <a:rPr lang="en-GB" sz="1000" dirty="0"/>
              <a:t>, London, </a:t>
            </a:r>
            <a:r>
              <a:rPr lang="en-GB" sz="1000" dirty="0" err="1" smtClean="0"/>
              <a:t>Cassell</a:t>
            </a:r>
            <a:r>
              <a:rPr lang="en-GB" sz="1000" dirty="0" smtClean="0"/>
              <a:t>, 280</a:t>
            </a:r>
            <a:r>
              <a:rPr lang="en-GB" sz="1000" dirty="0"/>
              <a:t>.</a:t>
            </a:r>
          </a:p>
          <a:p>
            <a:pPr marL="0" indent="0">
              <a:buNone/>
            </a:pPr>
            <a:endParaRPr lang="en-GB" dirty="0"/>
          </a:p>
          <a:p>
            <a:endParaRPr lang="en-GB" dirty="0"/>
          </a:p>
        </p:txBody>
      </p:sp>
    </p:spTree>
    <p:extLst>
      <p:ext uri="{BB962C8B-B14F-4D97-AF65-F5344CB8AC3E}">
        <p14:creationId xmlns:p14="http://schemas.microsoft.com/office/powerpoint/2010/main" val="29325897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a:bodyPr>
          <a:lstStyle/>
          <a:p>
            <a:pPr lvl="0"/>
            <a:r>
              <a:rPr lang="en-GB" dirty="0"/>
              <a:t>Heelas: self religions mix religion and psychoanalysis but go beyond both</a:t>
            </a:r>
            <a:r>
              <a:rPr lang="en-GB" dirty="0" smtClean="0"/>
              <a:t>.</a:t>
            </a:r>
          </a:p>
          <a:p>
            <a:pPr lvl="0"/>
            <a:r>
              <a:rPr lang="en-GB" dirty="0" smtClean="0"/>
              <a:t> </a:t>
            </a:r>
            <a:r>
              <a:rPr lang="en-GB" sz="1000" dirty="0" err="1" smtClean="0"/>
              <a:t>Heelas</a:t>
            </a:r>
            <a:r>
              <a:rPr lang="en-GB" sz="1000" dirty="0"/>
              <a:t>, P (1996) </a:t>
            </a:r>
            <a:r>
              <a:rPr lang="en-GB" sz="1000" i="1" dirty="0"/>
              <a:t>The New Age</a:t>
            </a:r>
            <a:r>
              <a:rPr lang="en-GB" sz="1000" dirty="0"/>
              <a:t>, Oxford, Blackwell.</a:t>
            </a:r>
          </a:p>
          <a:p>
            <a:pPr marL="0" indent="0">
              <a:buNone/>
            </a:pPr>
            <a:endParaRPr lang="en-GB" dirty="0"/>
          </a:p>
        </p:txBody>
      </p:sp>
    </p:spTree>
    <p:extLst>
      <p:ext uri="{BB962C8B-B14F-4D97-AF65-F5344CB8AC3E}">
        <p14:creationId xmlns:p14="http://schemas.microsoft.com/office/powerpoint/2010/main" val="35632798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6749" r="-6749"/>
          <a:stretch>
            <a:fillRect/>
          </a:stretch>
        </p:blipFill>
        <p:spPr>
          <a:xfrm>
            <a:off x="4043680" y="3572626"/>
            <a:ext cx="4643120" cy="2553537"/>
          </a:xfrm>
          <a:prstGeom prst="rect">
            <a:avLst/>
          </a:prstGeom>
        </p:spPr>
      </p:pic>
      <p:pic>
        <p:nvPicPr>
          <p:cNvPr id="5" name="Picture 4" descr="photo.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186180"/>
            <a:ext cx="3175000" cy="3175000"/>
          </a:xfrm>
          <a:prstGeom prst="rect">
            <a:avLst/>
          </a:prstGeom>
        </p:spPr>
      </p:pic>
      <p:sp>
        <p:nvSpPr>
          <p:cNvPr id="6" name="TextBox 5"/>
          <p:cNvSpPr txBox="1"/>
          <p:nvPr/>
        </p:nvSpPr>
        <p:spPr>
          <a:xfrm>
            <a:off x="3982720" y="1838960"/>
            <a:ext cx="4086951" cy="369332"/>
          </a:xfrm>
          <a:prstGeom prst="rect">
            <a:avLst/>
          </a:prstGeom>
          <a:noFill/>
        </p:spPr>
        <p:txBody>
          <a:bodyPr wrap="none" rtlCol="0">
            <a:spAutoFit/>
          </a:bodyPr>
          <a:lstStyle/>
          <a:p>
            <a:r>
              <a:rPr lang="en-US" dirty="0" smtClean="0"/>
              <a:t>Ron Hubbard </a:t>
            </a:r>
            <a:r>
              <a:rPr lang="mr-IN" dirty="0" smtClean="0"/>
              <a:t>–</a:t>
            </a:r>
            <a:r>
              <a:rPr lang="en-US" dirty="0" smtClean="0"/>
              <a:t> The Church of Scientology</a:t>
            </a:r>
            <a:endParaRPr lang="en-US" dirty="0"/>
          </a:p>
        </p:txBody>
      </p:sp>
    </p:spTree>
    <p:extLst>
      <p:ext uri="{BB962C8B-B14F-4D97-AF65-F5344CB8AC3E}">
        <p14:creationId xmlns:p14="http://schemas.microsoft.com/office/powerpoint/2010/main" val="38417054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UFO groups</a:t>
            </a:r>
            <a:endParaRPr lang="en-US" dirty="0"/>
          </a:p>
        </p:txBody>
      </p:sp>
      <p:pic>
        <p:nvPicPr>
          <p:cNvPr id="4" name="Picture 2" descr="Welcome"/>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t="-5667" b="-5667"/>
          <a:stretch>
            <a:fillRect/>
          </a:stretch>
        </p:blipFill>
        <p:spPr bwMode="auto">
          <a:xfrm>
            <a:off x="284480" y="1209040"/>
            <a:ext cx="3638806" cy="20012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090160" y="1930400"/>
            <a:ext cx="1542722" cy="369332"/>
          </a:xfrm>
          <a:prstGeom prst="rect">
            <a:avLst/>
          </a:prstGeom>
          <a:noFill/>
        </p:spPr>
        <p:txBody>
          <a:bodyPr wrap="none" rtlCol="0">
            <a:spAutoFit/>
          </a:bodyPr>
          <a:lstStyle/>
          <a:p>
            <a:r>
              <a:rPr lang="en-US" dirty="0" smtClean="0"/>
              <a:t>Heaven’s Gate</a:t>
            </a:r>
            <a:endParaRPr lang="en-US" dirty="0"/>
          </a:p>
        </p:txBody>
      </p:sp>
      <p:sp>
        <p:nvSpPr>
          <p:cNvPr id="6" name="TextBox 5"/>
          <p:cNvSpPr txBox="1"/>
          <p:nvPr/>
        </p:nvSpPr>
        <p:spPr>
          <a:xfrm>
            <a:off x="1127760" y="3972560"/>
            <a:ext cx="184666" cy="369332"/>
          </a:xfrm>
          <a:prstGeom prst="rect">
            <a:avLst/>
          </a:prstGeom>
          <a:noFill/>
        </p:spPr>
        <p:txBody>
          <a:bodyPr wrap="none" rtlCol="0">
            <a:spAutoFit/>
          </a:bodyPr>
          <a:lstStyle/>
          <a:p>
            <a:endParaRPr lang="en-US" dirty="0"/>
          </a:p>
        </p:txBody>
      </p:sp>
      <p:pic>
        <p:nvPicPr>
          <p:cNvPr id="7" name="Picture 1033" descr="ra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59765" y="3744595"/>
            <a:ext cx="2249488" cy="2376488"/>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TextBox 7"/>
          <p:cNvSpPr txBox="1"/>
          <p:nvPr/>
        </p:nvSpPr>
        <p:spPr>
          <a:xfrm>
            <a:off x="4236720" y="4470400"/>
            <a:ext cx="1390124" cy="369332"/>
          </a:xfrm>
          <a:prstGeom prst="rect">
            <a:avLst/>
          </a:prstGeom>
          <a:noFill/>
        </p:spPr>
        <p:txBody>
          <a:bodyPr wrap="none" rtlCol="0">
            <a:spAutoFit/>
          </a:bodyPr>
          <a:lstStyle/>
          <a:p>
            <a:r>
              <a:rPr lang="en-US" dirty="0" smtClean="0"/>
              <a:t>The </a:t>
            </a:r>
            <a:r>
              <a:rPr lang="en-US" dirty="0" err="1" smtClean="0"/>
              <a:t>Raelians</a:t>
            </a:r>
            <a:r>
              <a:rPr lang="en-US" dirty="0" smtClean="0"/>
              <a:t> </a:t>
            </a:r>
            <a:endParaRPr lang="en-US" dirty="0"/>
          </a:p>
        </p:txBody>
      </p:sp>
      <p:sp>
        <p:nvSpPr>
          <p:cNvPr id="9" name="TextBox 8"/>
          <p:cNvSpPr txBox="1"/>
          <p:nvPr/>
        </p:nvSpPr>
        <p:spPr>
          <a:xfrm>
            <a:off x="6969760" y="3139440"/>
            <a:ext cx="184666" cy="369332"/>
          </a:xfrm>
          <a:prstGeom prst="rect">
            <a:avLst/>
          </a:prstGeom>
          <a:noFill/>
        </p:spPr>
        <p:txBody>
          <a:bodyPr wrap="none" rtlCol="0">
            <a:spAutoFit/>
          </a:bodyPr>
          <a:lstStyle/>
          <a:p>
            <a:endParaRPr lang="en-US" dirty="0"/>
          </a:p>
        </p:txBody>
      </p:sp>
      <p:pic>
        <p:nvPicPr>
          <p:cNvPr id="10" name="Picture 1027" descr="C:\Users\Stephen Gregg\Pictures\MP Navigator EX\2009_03_02\IMG2_00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09340" y="2885440"/>
            <a:ext cx="2659717" cy="3791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61326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Satanic NRMs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6723" r="-6723"/>
          <a:stretch>
            <a:fillRect/>
          </a:stretch>
        </p:blipFill>
        <p:spPr>
          <a:xfrm>
            <a:off x="457200" y="1600201"/>
            <a:ext cx="4960275" cy="2727960"/>
          </a:xfrm>
          <a:prstGeom prst="rect">
            <a:avLst/>
          </a:prstGeom>
        </p:spPr>
      </p:pic>
      <p:sp>
        <p:nvSpPr>
          <p:cNvPr id="5" name="TextBox 4"/>
          <p:cNvSpPr txBox="1"/>
          <p:nvPr/>
        </p:nvSpPr>
        <p:spPr>
          <a:xfrm>
            <a:off x="5303520" y="2257306"/>
            <a:ext cx="3480440" cy="369332"/>
          </a:xfrm>
          <a:prstGeom prst="rect">
            <a:avLst/>
          </a:prstGeom>
          <a:noFill/>
        </p:spPr>
        <p:txBody>
          <a:bodyPr wrap="none" rtlCol="0">
            <a:spAutoFit/>
          </a:bodyPr>
          <a:lstStyle/>
          <a:p>
            <a:r>
              <a:rPr lang="en-US" dirty="0" smtClean="0"/>
              <a:t>The Church of Satan </a:t>
            </a:r>
            <a:r>
              <a:rPr lang="mr-IN" dirty="0" smtClean="0"/>
              <a:t>–</a:t>
            </a:r>
            <a:r>
              <a:rPr lang="en-US" dirty="0" smtClean="0"/>
              <a:t> Anton </a:t>
            </a:r>
            <a:r>
              <a:rPr lang="en-US" dirty="0" err="1" smtClean="0"/>
              <a:t>LaVey</a:t>
            </a:r>
            <a:endParaRPr lang="en-US" dirty="0"/>
          </a:p>
        </p:txBody>
      </p:sp>
      <p:sp>
        <p:nvSpPr>
          <p:cNvPr id="6" name="TextBox 5"/>
          <p:cNvSpPr txBox="1"/>
          <p:nvPr/>
        </p:nvSpPr>
        <p:spPr>
          <a:xfrm>
            <a:off x="6807200" y="2753360"/>
            <a:ext cx="1331276" cy="369332"/>
          </a:xfrm>
          <a:prstGeom prst="rect">
            <a:avLst/>
          </a:prstGeom>
          <a:noFill/>
        </p:spPr>
        <p:txBody>
          <a:bodyPr wrap="none" rtlCol="0">
            <a:spAutoFit/>
          </a:bodyPr>
          <a:lstStyle/>
          <a:p>
            <a:r>
              <a:rPr lang="en-GB" dirty="0"/>
              <a:t>(1930-1999) </a:t>
            </a:r>
            <a:endParaRPr lang="en-US" dirty="0"/>
          </a:p>
        </p:txBody>
      </p:sp>
      <p:sp>
        <p:nvSpPr>
          <p:cNvPr id="7" name="TextBox 6"/>
          <p:cNvSpPr txBox="1"/>
          <p:nvPr/>
        </p:nvSpPr>
        <p:spPr>
          <a:xfrm>
            <a:off x="5842000" y="4419600"/>
            <a:ext cx="742924" cy="369332"/>
          </a:xfrm>
          <a:prstGeom prst="rect">
            <a:avLst/>
          </a:prstGeom>
          <a:noFill/>
        </p:spPr>
        <p:txBody>
          <a:bodyPr wrap="none" rtlCol="0">
            <a:spAutoFit/>
          </a:bodyPr>
          <a:lstStyle/>
          <a:p>
            <a:r>
              <a:rPr lang="en-US" dirty="0" smtClean="0"/>
              <a:t>1960s</a:t>
            </a:r>
            <a:endParaRPr lang="en-US" dirty="0"/>
          </a:p>
        </p:txBody>
      </p:sp>
    </p:spTree>
    <p:extLst>
      <p:ext uri="{BB962C8B-B14F-4D97-AF65-F5344CB8AC3E}">
        <p14:creationId xmlns:p14="http://schemas.microsoft.com/office/powerpoint/2010/main" val="21207005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Invented NRMs</a:t>
            </a:r>
            <a:endParaRPr lang="en-US" dirty="0"/>
          </a:p>
        </p:txBody>
      </p:sp>
      <p:pic>
        <p:nvPicPr>
          <p:cNvPr id="4" name="Content Placeholder 3"/>
          <p:cNvPicPr>
            <a:picLocks noGrp="1" noChangeAspect="1"/>
          </p:cNvPicPr>
          <p:nvPr>
            <p:ph idx="1"/>
          </p:nvPr>
        </p:nvPicPr>
        <p:blipFill>
          <a:blip r:embed="rId2"/>
          <a:srcRect l="-26654" r="-26654"/>
          <a:stretch>
            <a:fillRect/>
          </a:stretch>
        </p:blipFill>
        <p:spPr>
          <a:xfrm>
            <a:off x="-447040" y="1102361"/>
            <a:ext cx="4461476" cy="2453640"/>
          </a:xfrm>
          <a:prstGeom prst="rect">
            <a:avLst/>
          </a:prstGeom>
        </p:spPr>
      </p:pic>
      <p:sp>
        <p:nvSpPr>
          <p:cNvPr id="5" name="TextBox 4"/>
          <p:cNvSpPr txBox="1"/>
          <p:nvPr/>
        </p:nvSpPr>
        <p:spPr>
          <a:xfrm>
            <a:off x="5232400" y="1564640"/>
            <a:ext cx="801196" cy="369332"/>
          </a:xfrm>
          <a:prstGeom prst="rect">
            <a:avLst/>
          </a:prstGeom>
          <a:noFill/>
        </p:spPr>
        <p:txBody>
          <a:bodyPr wrap="none" rtlCol="0">
            <a:spAutoFit/>
          </a:bodyPr>
          <a:lstStyle/>
          <a:p>
            <a:r>
              <a:rPr lang="en-US" dirty="0" err="1" smtClean="0"/>
              <a:t>Jedaiis</a:t>
            </a:r>
            <a:endParaRPr lang="en-US" dirty="0"/>
          </a:p>
        </p:txBody>
      </p:sp>
      <p:pic>
        <p:nvPicPr>
          <p:cNvPr id="7" name="Content Placeholder 3"/>
          <p:cNvPicPr>
            <a:picLocks noChangeAspect="1"/>
          </p:cNvPicPr>
          <p:nvPr/>
        </p:nvPicPr>
        <p:blipFill>
          <a:blip r:embed="rId3"/>
          <a:srcRect t="-5032" b="-5032"/>
          <a:stretch>
            <a:fillRect/>
          </a:stretch>
        </p:blipFill>
        <p:spPr>
          <a:xfrm>
            <a:off x="250293" y="3726219"/>
            <a:ext cx="5214343" cy="2877781"/>
          </a:xfrm>
          <a:prstGeom prst="rect">
            <a:avLst/>
          </a:prstGeom>
        </p:spPr>
      </p:pic>
      <p:sp>
        <p:nvSpPr>
          <p:cNvPr id="8" name="TextBox 7"/>
          <p:cNvSpPr txBox="1"/>
          <p:nvPr/>
        </p:nvSpPr>
        <p:spPr>
          <a:xfrm>
            <a:off x="5720080" y="4348480"/>
            <a:ext cx="2519026" cy="646331"/>
          </a:xfrm>
          <a:prstGeom prst="rect">
            <a:avLst/>
          </a:prstGeom>
          <a:noFill/>
        </p:spPr>
        <p:txBody>
          <a:bodyPr wrap="none" rtlCol="0">
            <a:spAutoFit/>
          </a:bodyPr>
          <a:lstStyle/>
          <a:p>
            <a:r>
              <a:rPr lang="en-US" dirty="0" smtClean="0"/>
              <a:t>The Church of the </a:t>
            </a:r>
          </a:p>
          <a:p>
            <a:r>
              <a:rPr lang="en-US" dirty="0" smtClean="0"/>
              <a:t>Flying Spaghetti Monster</a:t>
            </a:r>
            <a:endParaRPr lang="en-US" dirty="0"/>
          </a:p>
        </p:txBody>
      </p:sp>
    </p:spTree>
    <p:extLst>
      <p:ext uri="{BB962C8B-B14F-4D97-AF65-F5344CB8AC3E}">
        <p14:creationId xmlns:p14="http://schemas.microsoft.com/office/powerpoint/2010/main" val="22211082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aromatherapy.jpg"/>
          <p:cNvPicPr>
            <a:picLocks noGrp="1" noChangeAspect="1"/>
          </p:cNvPicPr>
          <p:nvPr>
            <p:ph idx="1"/>
          </p:nvPr>
        </p:nvPicPr>
        <p:blipFill>
          <a:blip r:embed="rId2">
            <a:extLst>
              <a:ext uri="{28A0092B-C50C-407E-A947-70E740481C1C}">
                <a14:useLocalDpi xmlns:a14="http://schemas.microsoft.com/office/drawing/2010/main" val="0"/>
              </a:ext>
            </a:extLst>
          </a:blip>
          <a:srcRect l="-10281" r="-10281"/>
          <a:stretch>
            <a:fillRect/>
          </a:stretch>
        </p:blipFill>
        <p:spPr/>
      </p:pic>
    </p:spTree>
    <p:extLst>
      <p:ext uri="{BB962C8B-B14F-4D97-AF65-F5344CB8AC3E}">
        <p14:creationId xmlns:p14="http://schemas.microsoft.com/office/powerpoint/2010/main" val="34396815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tree-hugging-now-scientifically-validated.jpg"/>
          <p:cNvPicPr>
            <a:picLocks noGrp="1" noChangeAspect="1"/>
          </p:cNvPicPr>
          <p:nvPr>
            <p:ph idx="1"/>
          </p:nvPr>
        </p:nvPicPr>
        <p:blipFill>
          <a:blip r:embed="rId2">
            <a:extLst>
              <a:ext uri="{28A0092B-C50C-407E-A947-70E740481C1C}">
                <a14:useLocalDpi xmlns:a14="http://schemas.microsoft.com/office/drawing/2010/main" val="0"/>
              </a:ext>
            </a:extLst>
          </a:blip>
          <a:srcRect l="-8655" r="-8655"/>
          <a:stretch>
            <a:fillRect/>
          </a:stretch>
        </p:blipFill>
        <p:spPr/>
      </p:pic>
    </p:spTree>
    <p:extLst>
      <p:ext uri="{BB962C8B-B14F-4D97-AF65-F5344CB8AC3E}">
        <p14:creationId xmlns:p14="http://schemas.microsoft.com/office/powerpoint/2010/main" val="30168976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product-hugerect-72962-29785-1359381123-2199da8e062c3bd716ffd6562f1d450b.jpg"/>
          <p:cNvPicPr>
            <a:picLocks noGrp="1" noChangeAspect="1"/>
          </p:cNvPicPr>
          <p:nvPr>
            <p:ph idx="1"/>
          </p:nvPr>
        </p:nvPicPr>
        <p:blipFill>
          <a:blip r:embed="rId2">
            <a:extLst>
              <a:ext uri="{28A0092B-C50C-407E-A947-70E740481C1C}">
                <a14:useLocalDpi xmlns:a14="http://schemas.microsoft.com/office/drawing/2010/main" val="0"/>
              </a:ext>
            </a:extLst>
          </a:blip>
          <a:srcRect l="-71699" r="-71699"/>
          <a:stretch>
            <a:fillRect/>
          </a:stretch>
        </p:blipFill>
        <p:spPr/>
      </p:pic>
    </p:spTree>
    <p:extLst>
      <p:ext uri="{BB962C8B-B14F-4D97-AF65-F5344CB8AC3E}">
        <p14:creationId xmlns:p14="http://schemas.microsoft.com/office/powerpoint/2010/main" val="7369898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meditation-015.jpg"/>
          <p:cNvPicPr>
            <a:picLocks noGrp="1" noChangeAspect="1"/>
          </p:cNvPicPr>
          <p:nvPr>
            <p:ph idx="1"/>
          </p:nvPr>
        </p:nvPicPr>
        <p:blipFill>
          <a:blip r:embed="rId2">
            <a:extLst>
              <a:ext uri="{28A0092B-C50C-407E-A947-70E740481C1C}">
                <a14:useLocalDpi xmlns:a14="http://schemas.microsoft.com/office/drawing/2010/main" val="0"/>
              </a:ext>
            </a:extLst>
          </a:blip>
          <a:srcRect l="-12429" r="-12429"/>
          <a:stretch>
            <a:fillRect/>
          </a:stretch>
        </p:blipFill>
        <p:spPr/>
      </p:pic>
    </p:spTree>
    <p:extLst>
      <p:ext uri="{BB962C8B-B14F-4D97-AF65-F5344CB8AC3E}">
        <p14:creationId xmlns:p14="http://schemas.microsoft.com/office/powerpoint/2010/main" val="3725464234"/>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ysClr val="window" lastClr="FFFFFF"/>
      </a:lt1>
      <a:dk2>
        <a:srgbClr val="465E9C"/>
      </a:dk2>
      <a:lt2>
        <a:srgbClr val="800080"/>
      </a:lt2>
      <a:accent1>
        <a:srgbClr val="FDA023"/>
      </a:accent1>
      <a:accent2>
        <a:srgbClr val="FF00FF"/>
      </a:accent2>
      <a:accent3>
        <a:srgbClr val="71685C"/>
      </a:accent3>
      <a:accent4>
        <a:srgbClr val="64A73B"/>
      </a:accent4>
      <a:accent5>
        <a:srgbClr val="EB5605"/>
      </a:accent5>
      <a:accent6>
        <a:srgbClr val="B9CA1A"/>
      </a:accent6>
      <a:hlink>
        <a:srgbClr val="D83E2C"/>
      </a:hlink>
      <a:folHlink>
        <a:srgbClr val="ED7D2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448</TotalTime>
  <Words>2032</Words>
  <Application>Microsoft Macintosh PowerPoint</Application>
  <PresentationFormat>On-screen Show (4:3)</PresentationFormat>
  <Paragraphs>195</Paragraphs>
  <Slides>51</Slides>
  <Notes>0</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TRRS5008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Political Activism, Psychedelic drugs, Religion (NRMs), Spiritualities (‘New Age’)</vt:lpstr>
      <vt:lpstr>PowerPoint Presentation</vt:lpstr>
      <vt:lpstr>Then, ‘New Age’</vt:lpstr>
      <vt:lpstr>What can we look at?</vt:lpstr>
      <vt:lpstr>SOURCES?  </vt:lpstr>
      <vt:lpstr>NRMs: Approaches</vt:lpstr>
      <vt:lpstr>Typologies</vt:lpstr>
      <vt:lpstr>PowerPoint Presentation</vt:lpstr>
      <vt:lpstr>PowerPoint Presentation</vt:lpstr>
      <vt:lpstr>Contrasts between Church and Sect</vt:lpstr>
      <vt:lpstr>Why Join an NRM?</vt:lpstr>
      <vt:lpstr>PowerPoint Presentation</vt:lpstr>
      <vt:lpstr>PowerPoint Presentation</vt:lpstr>
      <vt:lpstr>PowerPoint Presentation</vt:lpstr>
      <vt:lpstr>Ted Patrick – FREECOG – ‘Father of Deprogramming’</vt:lpstr>
      <vt:lpstr>PowerPoint Presentation</vt:lpstr>
      <vt:lpstr>Eileen Barker, 1984</vt:lpstr>
      <vt:lpstr>Different NRMs</vt:lpstr>
      <vt:lpstr>Christian-derived NRMs</vt:lpstr>
      <vt:lpstr> The Jesus Army / Jesus Fellowship</vt:lpstr>
      <vt:lpstr>David Berg (1919-1994) The Family International</vt:lpstr>
      <vt:lpstr>The Unification Church</vt:lpstr>
      <vt:lpstr>Blessing Ceremony</vt:lpstr>
      <vt:lpstr>Eastern-derived NRMs</vt:lpstr>
      <vt:lpstr>Bhaktivedanta Swami Praphupada (1896-1977)</vt:lpstr>
      <vt:lpstr>PowerPoint Presentation</vt:lpstr>
      <vt:lpstr>Maharishi Mahesh Yogi (1918-2008)</vt:lpstr>
      <vt:lpstr>Bhagwan Shree Rajneesh (Osho)</vt:lpstr>
      <vt:lpstr>Soka Gakkai</vt:lpstr>
      <vt:lpstr>Self-religions</vt:lpstr>
      <vt:lpstr>PowerPoint Presentation</vt:lpstr>
      <vt:lpstr>PowerPoint Presentation</vt:lpstr>
      <vt:lpstr>PowerPoint Presentation</vt:lpstr>
      <vt:lpstr>UFO groups</vt:lpstr>
      <vt:lpstr>Satanic NRMs</vt:lpstr>
      <vt:lpstr>Invented NRMs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20</cp:revision>
  <dcterms:created xsi:type="dcterms:W3CDTF">2015-09-30T19:55:14Z</dcterms:created>
  <dcterms:modified xsi:type="dcterms:W3CDTF">2016-10-12T20:34:31Z</dcterms:modified>
</cp:coreProperties>
</file>