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73B357-36AC-4055-A514-49D626DF8669}" v="1" dt="2021-09-29T11:03:02.0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uman Ali" userId="f69a74db8890672d" providerId="LiveId" clId="{7573B357-36AC-4055-A514-49D626DF8669}"/>
    <pc:docChg chg="custSel modSld">
      <pc:chgData name="Nauman Ali" userId="f69a74db8890672d" providerId="LiveId" clId="{7573B357-36AC-4055-A514-49D626DF8669}" dt="2021-09-29T11:03:02.093" v="1"/>
      <pc:docMkLst>
        <pc:docMk/>
      </pc:docMkLst>
      <pc:sldChg chg="delSp mod">
        <pc:chgData name="Nauman Ali" userId="f69a74db8890672d" providerId="LiveId" clId="{7573B357-36AC-4055-A514-49D626DF8669}" dt="2021-09-29T10:23:41.655" v="0" actId="478"/>
        <pc:sldMkLst>
          <pc:docMk/>
          <pc:sldMk cId="4004994217" sldId="256"/>
        </pc:sldMkLst>
        <pc:spChg chg="del">
          <ac:chgData name="Nauman Ali" userId="f69a74db8890672d" providerId="LiveId" clId="{7573B357-36AC-4055-A514-49D626DF8669}" dt="2021-09-29T10:23:41.655" v="0" actId="478"/>
          <ac:spMkLst>
            <pc:docMk/>
            <pc:sldMk cId="4004994217" sldId="256"/>
            <ac:spMk id="3" creationId="{77B87033-4D28-4530-A601-1CD2F81D2C75}"/>
          </ac:spMkLst>
        </pc:spChg>
      </pc:sldChg>
      <pc:sldChg chg="addSp">
        <pc:chgData name="Nauman Ali" userId="f69a74db8890672d" providerId="LiveId" clId="{7573B357-36AC-4055-A514-49D626DF8669}" dt="2021-09-29T11:03:02.093" v="1"/>
        <pc:sldMkLst>
          <pc:docMk/>
          <pc:sldMk cId="2739106961" sldId="258"/>
        </pc:sldMkLst>
        <pc:inkChg chg="add">
          <ac:chgData name="Nauman Ali" userId="f69a74db8890672d" providerId="LiveId" clId="{7573B357-36AC-4055-A514-49D626DF8669}" dt="2021-09-29T11:03:02.093" v="1"/>
          <ac:inkMkLst>
            <pc:docMk/>
            <pc:sldMk cId="2739106961" sldId="258"/>
            <ac:inkMk id="4" creationId="{41FA69FE-50A9-4DC4-8A2B-1208F580FE3F}"/>
          </ac:inkMkLst>
        </pc:inkChg>
      </pc:sldChg>
      <pc:sldChg chg="addSp">
        <pc:chgData name="Nauman Ali" userId="f69a74db8890672d" providerId="LiveId" clId="{7573B357-36AC-4055-A514-49D626DF8669}" dt="2021-09-29T11:03:02.093" v="1"/>
        <pc:sldMkLst>
          <pc:docMk/>
          <pc:sldMk cId="1649174938" sldId="259"/>
        </pc:sldMkLst>
        <pc:inkChg chg="add">
          <ac:chgData name="Nauman Ali" userId="f69a74db8890672d" providerId="LiveId" clId="{7573B357-36AC-4055-A514-49D626DF8669}" dt="2021-09-29T11:03:02.093" v="1"/>
          <ac:inkMkLst>
            <pc:docMk/>
            <pc:sldMk cId="1649174938" sldId="259"/>
            <ac:inkMk id="6" creationId="{160DA7FF-25B7-40ED-9184-C800966D78BC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9-29T10:46:41.37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14503 2728 436 0,'0'-4'162'0,"0"-8"-126"0,0 3 12 0,-4 2-2 16,1 1-16-16,-1-3 0 0,-3-1-8 16,0 1-4-1,-4-4-10-15,1 1-1 0,-8-4 3 16,-3 0-4-16,-4-3-1 0,-10 1-5 16,-7-4-2-16,-8 0-2 15,-10 0 3-15,-10 0-5 16,-15 0 2-16,-10 0-3 15,-14-3 0-15,-11 6-1 16,-11-6 0-16,-7 0 2 16,-3 6 2-16,-3 3-1 15,-1 7 4-15,4 9-2 16,-4 9-1-16,1 10 0 16,3 13 3-16,-4 5-5 15,4 23 2-15,3 9-9 16,11 19-4-16,7 9 0 15,11 19 2-15,10 9-9 16,15 7-2-16,9 12-10 0,15 7-5 16,22-7 11-16,16-3 7 15,22-12 16-15,29-13 7 16,27-13 7-16,22-12 4 16,24-13 9-16,25-12 5 15,49-3 6-15,18-19 4 16,11-22-8-16,10-22-2 15,8-16-10-15,2-15-2 16,1-16-3-16,3-13-1 16,-13-15-3-16,-15-7-1 0,-14-2-1 15,-15-7 0-15,-16-13-2 16,-22 1-2-16,-18 3 1 16,-24-1-1-16,-29 10-5 15,-24-3 1-15,-35 0 4 16,-36 3 4-16,-35 3-1 15,-53-9 0-15,-46 6-1 16,-60 3-2-16,-52 7-4 16,-57 12-2-16,-57 6-57 15,-56 10-23-15,-46 3 42 16,7 12 22-16</inkml:trace>
  <inkml:trace contextRef="#ctx0" brushRef="#br0" timeOffset="47517.2">18380 2474 320 0,'7'-38'121'0,"-7"19"-95"0,0 7-28 0,0 2-19 15,-4 1-12-15,1-1 2 16,-1-2 53-16,1-1 23 16,3-2-20-16,-4 2 9 0,1 4 4 15,-1-1-28-15,1-2-9 16,-1 2 9-16,-3 7 6 16,0-6-3-16,-4 3 0 15,1 2-1-15,-8-8 2 0,0 2-3 16,-3 7 1-16,-7-6-5 15,-11-7 1-15,-3 4-5 16,-7-4 0-16,-8-6-1 16,-6 0 1-16,-4-3-4 15,-7 0 0-15,-8 0 1 16,-2 0 2-16,-4 3-1 16,-1 0 2-16,-2 3-4 15,-1 6 0-15,0 7-1 16,0 3 0-16,1 6 2 15,-5 7 2-15,1 5-1 16,0 4-1-16,-4 6-2 16,0 10-1-16,-6-7-1 15,-5 3 3-15,1 7 0 0,-4-4 1 16,0 10 0-16,4 0 0 16,3 0 0-16,0 3 0 15,11 3-3-15,3 0 2 16,11-6-1-16,7 0 0 15,17-9-3-15,-6 9 1 16,6 3 0-16,8 3 2 16,7 0-4-16,3 3 0 15,7 10-2-15,4-10 0 16,3 7 2-16,8-7 2 16,6 7-5-16,7 6 1 15,4 3-1-15,11 6 3 0,10 0 4 16,7 0 3-16,11 10-16 15,11 3-4-15,13 9 4 16,4-6 4-16,11 0 7 16,3 3 2-16,11 3-1 15,3 4 2-15,4-7 1 16,3-6 0-16,7-7-3 16,15 1 2-16,6-7 1 15,8-9 0-15,10-7-3 16,32-2 0-16,-11-13 2 15,-3-16 0-15,-14-16 3 16,-4-12 1-16,4-15 1 16,-1-10 0-16,1-13-9 15,3-9-2-15,-3-9 8 16,-4-4 4-16,4-18 2 0,-11-1 3 16,-10-6 4-16,-12 4 1 15,-2 6 3-15,-4-4 1 16,-7-5-15-16,-8-1-4 15,-9 0-1-15,-12 7 2 16,-10 6 15-16,-14 0 7 16,-14-7-7-16,-18 4-4 15,-17 0-12-15,-22-4-5 16,-28 1-2-16,-28 3 1 16,-21-4 6-16,-25 7 4 15,-35-9-1-15,-29-1 0 0,-20 4-3 16,-15-1-1-16,-21-15-8 15,-3-9-2-15,-4-10-3 16,14-3 1-16,7-10 5 16,21 1 4-16,15 3-6 15,-1-1-3-15,-3-8-53 16,-28-1-23-16,-14 10 45 16,-43-1 24-16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9600" units="cm"/>
          <inkml:channel name="Y" type="integer" max="7200" units="cm"/>
          <inkml:channel name="F" type="integer" max="1024" units="dev"/>
          <inkml:channel name="T" type="integer" max="2.14748E9" units="dev"/>
        </inkml:traceFormat>
        <inkml:channelProperties>
          <inkml:channelProperty channel="X" name="resolution" value="336.48792" units="1/cm"/>
          <inkml:channelProperty channel="Y" name="resolution" value="378.54889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0" timeString="2021-09-29T10:52:07.13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3200 9322 196 0,'-14'3'74'0,"7"-9"-58"0,-1 6 1 15,1-3-3-15,4 0-19 0,-4 0-6 16,3 0 3-16,1-7 2 16,-4 4 4-16,3-7 14 0,-3-2 7 15,4-4 4-15,-1-3 1 16,4-3-5-16,4-3 1 16,-1-4-18-16,4 4-5 15,-3 0 4-15,-1 0 4 16,1 6 4-16,-4 0 5 15,0 3 5-15,0 3 3 16,-4 4-5-16,4 2 0 16,-3 1-6-16,-1 2-1 15,-3 1-6-15,4 0-3 16,-1 0 2-16,1-1 0 0,-1 1 3 16,1 0 1-16,-5-4 12 15,1 4 5-15,-3-3-4 16,-1 6-1-16,-3 0-11 15,0 3-5-15,-7 3-5 16,-11 6-1-16,-7 4-1 16,-3 9 0-16,-14 9-2 15,-1 13 1-15,-17 15 3 16,3 17 1-16,-17 5 1 16,-4 13 0-16,1 13-3 15,-1 6 2-15,0-7-6 16,8-5-3-16,10-7-12 15,7-13-6-15,17-12 4 16,1-12 1-16,10-10 9 0,7-6 4 16,11-7-3-16,0-6 1 15,0-6-69-15,7-3-30 16,3-6 56-16</inkml:trace>
  <inkml:trace contextRef="#ctx0" brushRef="#br0" timeOffset="405.54">1803 8980 424 0,'-4'0'159'0,"1"-3"-124"0,3 6-20 16,0 1-17-16,7 5-29 15,0 7-8-15,10 6 21 16,1 6 9-16,3 3 7 16,7 4 6-16,-6 5 5 0,-1 1-5 15,7 0-2-15,4 0 14 16,10 6 9-16,-3 6-11 15,10 10-2-15,8 3-8 16,3 9-1-16,3 0-1 0,1 4-2 16,3 2-2-16,-4 1-1 15,4-1-12-15,0 1-5 16,-7-7-11-16,-3-9-6 16,-4-13-44-16,-8-12-18 15,-6-19 50-15,-11-22 23 16</inkml:trace>
  <inkml:trace contextRef="#ctx0" brushRef="#br0" timeOffset="735.54">2448 8824 368 0,'4'6'137'0,"-4"-6"-106"0,0 0-9 16,7 16-87-1,0 12 4-15,0 16 16 16,0 15 12-16,-3 20 21 15,-4 5 7-15,-8 7 6 0,-2 10 11 16,-4 11 4-16,0 1-1 16,0-6-1-16,-1-4-15 0,5-5-6 15,6-14 3-15,11-15 1 16</inkml:trace>
  <inkml:trace contextRef="#ctx0" brushRef="#br0" timeOffset="1095.55">2575 9836 444 0,'-35'-9'167'0,"14"-3"-129"0,-11-1-27 15,18 7-21-15,-11-4-81 16,-6 1-27-16,-19-1 40 16,1-2 21-16,6-4 36 15,-6-3 84-15,7-6 37 0,3 0 7 16,-7-3-2-16,0 0-47 15,-10 0-20-15,-11 3-51 16,-29 9-18-16,-38 16-46 16,-49 19-18-16,-75 31 50 15,-52 22 23-15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178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63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247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13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478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040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436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270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037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290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1429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61210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04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7070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4681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4568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112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F266536-70E0-4262-B516-107931011DC9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9C91D-6054-46DB-A68D-E870558063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9460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F402B-5583-44DF-B271-B24820041B9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Business Model Canvas</a:t>
            </a:r>
          </a:p>
        </p:txBody>
      </p:sp>
    </p:spTree>
    <p:extLst>
      <p:ext uri="{BB962C8B-B14F-4D97-AF65-F5344CB8AC3E}">
        <p14:creationId xmlns:p14="http://schemas.microsoft.com/office/powerpoint/2010/main" val="4004994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64740-B005-4656-8256-484A281D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Business Model Canvas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9ABD36-F9A6-479D-9B33-EAF2A17830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6526" y="829734"/>
            <a:ext cx="7919050" cy="50292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60DA7FF-25B7-40ED-9184-C800966D78BC}"/>
                  </a:ext>
                </a:extLst>
              </p14:cNvPr>
              <p14:cNvContentPartPr/>
              <p14:nvPr/>
            </p14:nvContentPartPr>
            <p14:xfrm>
              <a:off x="4067640" y="489600"/>
              <a:ext cx="2934360" cy="128052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60DA7FF-25B7-40ED-9184-C800966D78B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58280" y="480240"/>
                <a:ext cx="2953080" cy="1299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49174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00987-271C-4A22-8616-487FB9D6C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Detail of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F7302-85B1-48D6-B261-C15639BA9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40042"/>
            <a:ext cx="10144496" cy="4708357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1" i="0" dirty="0">
                <a:effectLst/>
                <a:latin typeface="Poppins" panose="00000500000000000000" pitchFamily="2" charset="0"/>
              </a:rPr>
              <a:t>1. Customer segments</a:t>
            </a:r>
            <a:br>
              <a:rPr lang="en-GB" b="1" i="0" dirty="0">
                <a:effectLst/>
                <a:latin typeface="Poppins" panose="00000500000000000000" pitchFamily="2" charset="0"/>
              </a:rPr>
            </a:br>
            <a:r>
              <a:rPr lang="en-GB" b="0" i="0" dirty="0">
                <a:effectLst/>
                <a:latin typeface="Poppins" panose="00000500000000000000" pitchFamily="2" charset="0"/>
              </a:rPr>
              <a:t>List the top three segments. Look for the segments that provide the most revenue.</a:t>
            </a:r>
          </a:p>
          <a:p>
            <a:pPr algn="l"/>
            <a:r>
              <a:rPr lang="en-GB" b="1" i="0" dirty="0">
                <a:effectLst/>
                <a:latin typeface="Poppins" panose="00000500000000000000" pitchFamily="2" charset="0"/>
              </a:rPr>
              <a:t>2. Value proposition</a:t>
            </a:r>
            <a:br>
              <a:rPr lang="en-GB" b="1" i="0" dirty="0">
                <a:effectLst/>
                <a:latin typeface="Poppins" panose="00000500000000000000" pitchFamily="2" charset="0"/>
              </a:rPr>
            </a:br>
            <a:r>
              <a:rPr lang="en-GB" b="0" i="0" dirty="0">
                <a:effectLst/>
                <a:latin typeface="Poppins" panose="00000500000000000000" pitchFamily="2" charset="0"/>
              </a:rPr>
              <a:t>what are your products and services? What is the job you get done for your customer?</a:t>
            </a:r>
          </a:p>
          <a:p>
            <a:pPr algn="l"/>
            <a:r>
              <a:rPr lang="en-GB" b="1" i="0" dirty="0">
                <a:effectLst/>
                <a:latin typeface="Poppins" panose="00000500000000000000" pitchFamily="2" charset="0"/>
              </a:rPr>
              <a:t>3. Revenue streams</a:t>
            </a:r>
            <a:br>
              <a:rPr lang="en-GB" b="1" i="0" dirty="0">
                <a:effectLst/>
                <a:latin typeface="Poppins" panose="00000500000000000000" pitchFamily="2" charset="0"/>
              </a:rPr>
            </a:br>
            <a:r>
              <a:rPr lang="en-GB" b="0" i="0" dirty="0">
                <a:effectLst/>
                <a:latin typeface="Poppins" panose="00000500000000000000" pitchFamily="2" charset="0"/>
              </a:rPr>
              <a:t>List your top three revenue streams. If you do things for free, add them here too.</a:t>
            </a:r>
          </a:p>
          <a:p>
            <a:pPr algn="l"/>
            <a:r>
              <a:rPr lang="en-GB" b="1" i="0" dirty="0">
                <a:effectLst/>
                <a:latin typeface="Poppins" panose="00000500000000000000" pitchFamily="2" charset="0"/>
              </a:rPr>
              <a:t>4. Channels</a:t>
            </a:r>
            <a:br>
              <a:rPr lang="en-GB" b="1" i="0" dirty="0">
                <a:effectLst/>
                <a:latin typeface="Poppins" panose="00000500000000000000" pitchFamily="2" charset="0"/>
              </a:rPr>
            </a:br>
            <a:r>
              <a:rPr lang="en-GB" b="0" i="0" dirty="0">
                <a:effectLst/>
                <a:latin typeface="Poppins" panose="00000500000000000000" pitchFamily="2" charset="0"/>
              </a:rPr>
              <a:t>How do you communicate with your customer? How do you deliver the value proposition?</a:t>
            </a:r>
          </a:p>
          <a:p>
            <a:pPr algn="l"/>
            <a:r>
              <a:rPr lang="en-GB" b="1" i="0" dirty="0">
                <a:effectLst/>
                <a:latin typeface="Poppins" panose="00000500000000000000" pitchFamily="2" charset="0"/>
              </a:rPr>
              <a:t>5. Customer relationships</a:t>
            </a:r>
            <a:br>
              <a:rPr lang="en-GB" b="1" i="0" dirty="0">
                <a:effectLst/>
                <a:latin typeface="Poppins" panose="00000500000000000000" pitchFamily="2" charset="0"/>
              </a:rPr>
            </a:br>
            <a:r>
              <a:rPr lang="en-GB" b="0" i="0" dirty="0">
                <a:effectLst/>
                <a:latin typeface="Poppins" panose="00000500000000000000" pitchFamily="2" charset="0"/>
              </a:rPr>
              <a:t>How does this show up and how do you maintain the relationship?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686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319B-34D3-40CF-B56F-C0889B7B1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Detail of steps </a:t>
            </a:r>
            <a:r>
              <a:rPr lang="en-GB" sz="3200" dirty="0"/>
              <a:t>(cont.)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E90B7-7360-4E4B-A8EB-5B08D42C1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732548"/>
            <a:ext cx="10543256" cy="4515852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Poppins" panose="00000500000000000000" pitchFamily="2" charset="0"/>
              </a:rPr>
              <a:t>6. Key activities</a:t>
            </a:r>
            <a:br>
              <a:rPr lang="en-GB" b="1" i="0" dirty="0">
                <a:effectLst/>
                <a:latin typeface="Poppins" panose="00000500000000000000" pitchFamily="2" charset="0"/>
              </a:rPr>
            </a:br>
            <a:r>
              <a:rPr lang="en-GB" b="0" i="0" dirty="0">
                <a:effectLst/>
                <a:latin typeface="Poppins" panose="00000500000000000000" pitchFamily="2" charset="0"/>
              </a:rPr>
              <a:t>What do you do every day to run your business model?</a:t>
            </a:r>
          </a:p>
          <a:p>
            <a:pPr algn="l"/>
            <a:r>
              <a:rPr lang="en-GB" b="1" i="0" dirty="0">
                <a:effectLst/>
                <a:latin typeface="Poppins" panose="00000500000000000000" pitchFamily="2" charset="0"/>
              </a:rPr>
              <a:t>7. Key resources</a:t>
            </a:r>
            <a:br>
              <a:rPr lang="en-GB" b="1" i="0" dirty="0">
                <a:effectLst/>
                <a:latin typeface="Poppins" panose="00000500000000000000" pitchFamily="2" charset="0"/>
              </a:rPr>
            </a:br>
            <a:r>
              <a:rPr lang="en-GB" b="0" i="0" dirty="0">
                <a:effectLst/>
                <a:latin typeface="Poppins" panose="00000500000000000000" pitchFamily="2" charset="0"/>
              </a:rPr>
              <a:t>The people, knowledge, means, and money you need to run your business.</a:t>
            </a:r>
          </a:p>
          <a:p>
            <a:pPr algn="l"/>
            <a:r>
              <a:rPr lang="en-GB" b="1" i="0" dirty="0">
                <a:effectLst/>
                <a:latin typeface="Poppins" panose="00000500000000000000" pitchFamily="2" charset="0"/>
              </a:rPr>
              <a:t>8. Key partners</a:t>
            </a:r>
            <a:br>
              <a:rPr lang="en-GB" b="1" i="0" dirty="0">
                <a:effectLst/>
                <a:latin typeface="Poppins" panose="00000500000000000000" pitchFamily="2" charset="0"/>
              </a:rPr>
            </a:br>
            <a:r>
              <a:rPr lang="en-GB" b="0" i="0" dirty="0">
                <a:effectLst/>
                <a:latin typeface="Poppins" panose="00000500000000000000" pitchFamily="2" charset="0"/>
              </a:rPr>
              <a:t>List the partners that you can’t do business without (not suppliers).</a:t>
            </a:r>
          </a:p>
          <a:p>
            <a:pPr algn="l"/>
            <a:r>
              <a:rPr lang="en-GB" b="1" i="0" dirty="0">
                <a:effectLst/>
                <a:latin typeface="Poppins" panose="00000500000000000000" pitchFamily="2" charset="0"/>
              </a:rPr>
              <a:t>9. Cost structure</a:t>
            </a:r>
            <a:br>
              <a:rPr lang="en-GB" b="1" i="0" dirty="0">
                <a:effectLst/>
                <a:latin typeface="Poppins" panose="00000500000000000000" pitchFamily="2" charset="0"/>
              </a:rPr>
            </a:br>
            <a:r>
              <a:rPr lang="en-GB" b="0" i="0" dirty="0">
                <a:effectLst/>
                <a:latin typeface="Poppins" panose="00000500000000000000" pitchFamily="2" charset="0"/>
              </a:rPr>
              <a:t>List your top costs by looking at activities and resources.</a:t>
            </a:r>
          </a:p>
          <a:p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1FA69FE-50A9-4DC4-8A2B-1208F580FE3F}"/>
                  </a:ext>
                </a:extLst>
              </p14:cNvPr>
              <p14:cNvContentPartPr/>
              <p14:nvPr/>
            </p14:nvContentPartPr>
            <p14:xfrm>
              <a:off x="341640" y="3176640"/>
              <a:ext cx="810720" cy="5421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1FA69FE-50A9-4DC4-8A2B-1208F580FE3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2280" y="3167280"/>
                <a:ext cx="829440" cy="560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391069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</TotalTime>
  <Words>194</Words>
  <Application>Microsoft Office PowerPoint</Application>
  <PresentationFormat>Widescreen</PresentationFormat>
  <Paragraphs>13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Century Gothic</vt:lpstr>
      <vt:lpstr>Poppins</vt:lpstr>
      <vt:lpstr>Wingdings 3</vt:lpstr>
      <vt:lpstr>Ion</vt:lpstr>
      <vt:lpstr>Business Model Canvas</vt:lpstr>
      <vt:lpstr>The Business Model Canvas</vt:lpstr>
      <vt:lpstr>Detail of steps</vt:lpstr>
      <vt:lpstr>Detail of steps (cont.)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Model Canvas</dc:title>
  <dc:creator>Nauman Ali</dc:creator>
  <cp:lastModifiedBy>Nauman Ali</cp:lastModifiedBy>
  <cp:revision>1</cp:revision>
  <dcterms:created xsi:type="dcterms:W3CDTF">2021-09-29T10:18:25Z</dcterms:created>
  <dcterms:modified xsi:type="dcterms:W3CDTF">2021-09-29T11:03:02Z</dcterms:modified>
</cp:coreProperties>
</file>