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8"/>
  </p:notesMasterIdLst>
  <p:handoutMasterIdLst>
    <p:handoutMasterId r:id="rId19"/>
  </p:handoutMasterIdLst>
  <p:sldIdLst>
    <p:sldId id="363" r:id="rId2"/>
    <p:sldId id="421" r:id="rId3"/>
    <p:sldId id="422" r:id="rId4"/>
    <p:sldId id="423" r:id="rId5"/>
    <p:sldId id="395" r:id="rId6"/>
    <p:sldId id="396" r:id="rId7"/>
    <p:sldId id="397" r:id="rId8"/>
    <p:sldId id="399" r:id="rId9"/>
    <p:sldId id="400" r:id="rId10"/>
    <p:sldId id="404" r:id="rId11"/>
    <p:sldId id="412" r:id="rId12"/>
    <p:sldId id="413" r:id="rId13"/>
    <p:sldId id="405" r:id="rId14"/>
    <p:sldId id="416" r:id="rId15"/>
    <p:sldId id="418" r:id="rId16"/>
    <p:sldId id="409" r:id="rId17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30" autoAdjust="0"/>
    <p:restoredTop sz="89326" autoAdjust="0"/>
  </p:normalViewPr>
  <p:slideViewPr>
    <p:cSldViewPr>
      <p:cViewPr varScale="1">
        <p:scale>
          <a:sx n="102" d="100"/>
          <a:sy n="102" d="100"/>
        </p:scale>
        <p:origin x="774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5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86885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6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5090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7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97859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8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242571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9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7180067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10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284096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11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239479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12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4612611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13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2285145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14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126880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15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811766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16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00634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126BE-2B11-4C15-9167-0AEA0ED2A25D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39ABA-8476-47D9-80A0-5033786BCB72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0D81D-633B-4627-A562-25F3E6B64B11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56C84-0050-45C6-A153-D430B4C0D6FF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9540D-0AA9-4962-9475-E8ADC6DD4930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B36E-4321-400C-8E7A-4FCB9118D968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BCCEA-FF61-4260-ACFE-7F7C23F62991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D050C-C869-4CC5-9D78-7F483CBE7183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4482C-3897-478C-BB79-23A31000D5CF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1161B-8EB7-4236-A7DB-8E6C420692B9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FE7E7-A98C-4CEB-A79A-5015CF368AA9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3D1104-0316-455E-BAFF-BC38C56D81EE}" type="datetime1">
              <a:rPr lang="en-GB" altLang="en-US" smtClean="0"/>
              <a:t>20/06/2021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library.iugaza.edu.ps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academia.edu/" TargetMode="External"/><Relationship Id="rId5" Type="http://schemas.openxmlformats.org/officeDocument/2006/relationships/hyperlink" Target="https://www.researchgate.net/home" TargetMode="External"/><Relationship Id="rId4" Type="http://schemas.openxmlformats.org/officeDocument/2006/relationships/hyperlink" Target="https://scholar.google.com.my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ecd.org/competition/publicationsdocuments/reports/" TargetMode="External"/><Relationship Id="rId7" Type="http://schemas.openxmlformats.org/officeDocument/2006/relationships/hyperlink" Target="https://www.librariesconnected.org.uk/page/librariesfromhome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v.uk/government/collections/publications" TargetMode="External"/><Relationship Id="rId5" Type="http://schemas.openxmlformats.org/officeDocument/2006/relationships/hyperlink" Target="https://www.worldbank.org/en/research" TargetMode="External"/><Relationship Id="rId4" Type="http://schemas.openxmlformats.org/officeDocument/2006/relationships/hyperlink" Target="https://www.un.org/en/development/desa/publications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9800" y="476672"/>
            <a:ext cx="7772400" cy="1512888"/>
          </a:xfrm>
        </p:spPr>
        <p:txBody>
          <a:bodyPr/>
          <a:lstStyle/>
          <a:p>
            <a:pPr eaLnBrk="1" hangingPunct="1"/>
            <a:r>
              <a:rPr lang="en-GB" b="1" dirty="0"/>
              <a:t>LCBB6000 </a:t>
            </a:r>
            <a:endParaRPr lang="en-GB" alt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FBFAA6-7D53-4F46-B4FA-B6E25AA48337}"/>
              </a:ext>
            </a:extLst>
          </p:cNvPr>
          <p:cNvSpPr txBox="1">
            <a:spLocks/>
          </p:cNvSpPr>
          <p:nvPr/>
        </p:nvSpPr>
        <p:spPr bwMode="auto">
          <a:xfrm>
            <a:off x="1271464" y="4004344"/>
            <a:ext cx="9649072" cy="108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sz="5400" dirty="0">
                <a:solidFill>
                  <a:srgbClr val="FFFF00"/>
                </a:solidFill>
              </a:rPr>
              <a:t>The Literature Review</a:t>
            </a:r>
            <a:endParaRPr lang="en-GB" altLang="en-US" sz="4400" dirty="0">
              <a:solidFill>
                <a:schemeClr val="tx1"/>
              </a:solidFill>
            </a:endParaRPr>
          </a:p>
        </p:txBody>
      </p:sp>
      <p:sp>
        <p:nvSpPr>
          <p:cNvPr id="7" name="Subtitle 4">
            <a:extLst>
              <a:ext uri="{FF2B5EF4-FFF2-40B4-BE49-F238E27FC236}">
                <a16:creationId xmlns:a16="http://schemas.microsoft.com/office/drawing/2014/main" id="{673C1525-F3A6-4A8D-B8F9-227D18C2359A}"/>
              </a:ext>
            </a:extLst>
          </p:cNvPr>
          <p:cNvSpPr txBox="1">
            <a:spLocks/>
          </p:cNvSpPr>
          <p:nvPr/>
        </p:nvSpPr>
        <p:spPr bwMode="auto">
          <a:xfrm>
            <a:off x="623392" y="2564904"/>
            <a:ext cx="10945216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Dissertation</a:t>
            </a:r>
            <a:endParaRPr lang="en-GB" altLang="en-US" sz="48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70100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2B491-13D9-425F-AB41-EA226B395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is a Literature Review?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4FB6FF-81A3-4386-87F2-3FD38C3BD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literature review is a description of the literature relevant to a particular field or topic. It gives an overview of what has been said, who the key writers are, what are the prevailing theories.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literature review </a:t>
            </a:r>
            <a:r>
              <a:rPr lang="en-GB" sz="2800" b="1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not</a:t>
            </a:r>
            <a:r>
              <a:rPr lang="en-GB" sz="2800" dirty="0">
                <a:solidFill>
                  <a:srgbClr val="333333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just a summary of everything you have read on the topic.  It is a critical analysis of the existing research relevant to your topic, and you should show how the literature relates to your topic and identify any gaps in the area of research.</a:t>
            </a:r>
            <a:endParaRPr lang="en-GB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632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81E2E-0BB8-4786-96E1-699C29D50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Conduct a Literature Review?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1DF51B-E793-4778-BEAB-11E93F7AD7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literature review offers an overview of significant literature published on a topic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highlight research possibilities that have been overlooked implicitly in research to date. That it helps to identify knowledge gaps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sample current opinions in newspapers, professional and trade journals, thereby gaining insights into the aspects of your research questions and objectives that are considered newsworthy.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discover and provide an insight into research approaches, strategies and techniques that may be appropriate to your own research questions and objectives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may help you to develop an analytic framework.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discover recommendations for further research.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467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2376F-ACE3-42F4-9F28-7CEC58FFA2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Proposal Literature Review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6ACB3-C8AF-42C6-A72E-BB57448C73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Look to your dissertation title, research objectives/research questions/ hypothesis to help influence the content of your literature review.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Include definitions of key terms from different authors.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Include one model/theory related to your topic area and apply the model to the company/industry chosen.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Critically analyse the chosen model.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0938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How To Search The Literature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1D09DCC-36FC-4615-8047-97D96E96B2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848" y="1196752"/>
            <a:ext cx="10902304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altLang="en-US" sz="2400" dirty="0">
                <a:ea typeface="ＭＳ Ｐゴシック" panose="020B0600070205080204" pitchFamily="34" charset="-128"/>
              </a:rPr>
              <a:t>Read books and articles you know, or are recommended by your supervisor</a:t>
            </a:r>
            <a:r>
              <a:rPr lang="en-GB" altLang="en-US" sz="2400" dirty="0">
                <a:ea typeface="ＭＳ Ｐゴシック" panose="020B0600070205080204" pitchFamily="34" charset="-128"/>
              </a:rPr>
              <a:t>.</a:t>
            </a:r>
            <a:endParaRPr lang="en-GB" altLang="en-US" sz="900" dirty="0">
              <a:ea typeface="ＭＳ Ｐゴシック" panose="020B0600070205080204" pitchFamily="34" charset="-128"/>
            </a:endParaRPr>
          </a:p>
          <a:p>
            <a:r>
              <a:rPr lang="hu-HU" altLang="en-US" sz="2400" dirty="0">
                <a:ea typeface="ＭＳ Ｐゴシック" panose="020B0600070205080204" pitchFamily="34" charset="-128"/>
              </a:rPr>
              <a:t>Keep notes based on your reading</a:t>
            </a:r>
            <a:r>
              <a:rPr lang="en-GB" altLang="en-US" sz="2400" dirty="0">
                <a:ea typeface="ＭＳ Ｐゴシック" panose="020B0600070205080204" pitchFamily="34" charset="-128"/>
              </a:rPr>
              <a:t>.</a:t>
            </a:r>
            <a:endParaRPr lang="en-GB" altLang="en-US" sz="900" dirty="0">
              <a:ea typeface="ＭＳ Ｐゴシック" panose="020B0600070205080204" pitchFamily="34" charset="-128"/>
            </a:endParaRPr>
          </a:p>
          <a:p>
            <a:r>
              <a:rPr lang="hu-HU" altLang="en-US" sz="2400" dirty="0">
                <a:ea typeface="ＭＳ Ｐゴシック" panose="020B0600070205080204" pitchFamily="34" charset="-128"/>
              </a:rPr>
              <a:t>Note the keywords used</a:t>
            </a:r>
            <a:r>
              <a:rPr lang="en-GB" altLang="en-US" sz="2400" dirty="0">
                <a:ea typeface="ＭＳ Ｐゴシック" panose="020B0600070205080204" pitchFamily="34" charset="-128"/>
              </a:rPr>
              <a:t>.</a:t>
            </a:r>
            <a:endParaRPr lang="en-GB" altLang="en-US" sz="900" dirty="0">
              <a:ea typeface="ＭＳ Ｐゴシック" panose="020B0600070205080204" pitchFamily="34" charset="-128"/>
            </a:endParaRPr>
          </a:p>
          <a:p>
            <a:r>
              <a:rPr lang="hu-HU" altLang="en-US" sz="2400" dirty="0">
                <a:ea typeface="ＭＳ Ｐゴシック" panose="020B0600070205080204" pitchFamily="34" charset="-128"/>
              </a:rPr>
              <a:t>Note other literature which might be interesting later</a:t>
            </a:r>
            <a:r>
              <a:rPr lang="en-GB" altLang="en-US" sz="2400" dirty="0">
                <a:ea typeface="ＭＳ Ｐゴシック" panose="020B0600070205080204" pitchFamily="34" charset="-128"/>
              </a:rPr>
              <a:t>.</a:t>
            </a:r>
            <a:endParaRPr lang="en-GB" altLang="en-US" sz="900" dirty="0">
              <a:ea typeface="ＭＳ Ｐゴシック" panose="020B0600070205080204" pitchFamily="34" charset="-128"/>
            </a:endParaRPr>
          </a:p>
          <a:p>
            <a:r>
              <a:rPr lang="hu-HU" altLang="en-US" sz="2400" dirty="0">
                <a:ea typeface="ＭＳ Ｐゴシック" panose="020B0600070205080204" pitchFamily="34" charset="-128"/>
              </a:rPr>
              <a:t>Generate your own keywords. </a:t>
            </a:r>
            <a:endParaRPr lang="en-GB" altLang="en-US" sz="2400" dirty="0">
              <a:ea typeface="ＭＳ Ｐゴシック" panose="020B0600070205080204" pitchFamily="34" charset="-128"/>
            </a:endParaRP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Search your institution’s library.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Search online (using an appropriate database).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Examine titles and abstracts for relevance.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Retrieve selected items, read, take notes.</a:t>
            </a:r>
          </a:p>
          <a:p>
            <a:r>
              <a:rPr lang="en-GB" altLang="en-US" sz="2400" dirty="0">
                <a:ea typeface="ＭＳ Ｐゴシック" panose="020B0600070205080204" pitchFamily="34" charset="-128"/>
              </a:rPr>
              <a:t>Check regularly for new material.</a:t>
            </a:r>
          </a:p>
        </p:txBody>
      </p:sp>
    </p:spTree>
    <p:extLst>
      <p:ext uri="{BB962C8B-B14F-4D97-AF65-F5344CB8AC3E}">
        <p14:creationId xmlns:p14="http://schemas.microsoft.com/office/powerpoint/2010/main" val="3593438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Warning: Using Internet Sources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1C55D3B9-866D-42D4-B141-7B745302C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670" y="1143000"/>
            <a:ext cx="11190659" cy="444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>
                <a:ea typeface="ＭＳ Ｐゴシック" panose="020B0600070205080204" pitchFamily="34" charset="-128"/>
              </a:rPr>
              <a:t>Search engines find sites but do not evaluate them.</a:t>
            </a:r>
          </a:p>
          <a:p>
            <a:endParaRPr lang="en-GB" altLang="en-US" sz="900">
              <a:ea typeface="ＭＳ Ｐゴシック" panose="020B0600070205080204" pitchFamily="34" charset="-128"/>
            </a:endParaRPr>
          </a:p>
          <a:p>
            <a:r>
              <a:rPr lang="en-GB" altLang="en-US" sz="2400">
                <a:ea typeface="ＭＳ Ｐゴシック" panose="020B0600070205080204" pitchFamily="34" charset="-128"/>
              </a:rPr>
              <a:t>Dictionaries and encyclopaedias are fine for basic definitions, but little else.</a:t>
            </a:r>
          </a:p>
          <a:p>
            <a:endParaRPr lang="en-GB" altLang="en-US" sz="900">
              <a:ea typeface="ＭＳ Ｐゴシック" panose="020B0600070205080204" pitchFamily="34" charset="-128"/>
            </a:endParaRPr>
          </a:p>
          <a:p>
            <a:r>
              <a:rPr lang="en-GB" altLang="en-US" sz="2400">
                <a:ea typeface="ＭＳ Ｐゴシック" panose="020B0600070205080204" pitchFamily="34" charset="-128"/>
              </a:rPr>
              <a:t>Many Internet sites serve a commercial purpose, so don’t be taken in by </a:t>
            </a:r>
            <a:r>
              <a:rPr lang="hu-HU" altLang="en-US" sz="2400">
                <a:ea typeface="ＭＳ Ｐゴシック" panose="020B0600070205080204" pitchFamily="34" charset="-128"/>
              </a:rPr>
              <a:t>propaganda</a:t>
            </a:r>
            <a:r>
              <a:rPr lang="en-GB" altLang="en-US" sz="2400">
                <a:ea typeface="ＭＳ Ｐゴシック" panose="020B0600070205080204" pitchFamily="34" charset="-128"/>
              </a:rPr>
              <a:t>.</a:t>
            </a:r>
          </a:p>
          <a:p>
            <a:endParaRPr lang="en-GB" altLang="en-US" sz="900">
              <a:ea typeface="ＭＳ Ｐゴシック" panose="020B0600070205080204" pitchFamily="34" charset="-128"/>
            </a:endParaRPr>
          </a:p>
          <a:p>
            <a:r>
              <a:rPr lang="en-GB" altLang="en-US" sz="2400">
                <a:ea typeface="ＭＳ Ｐゴシック" panose="020B0600070205080204" pitchFamily="34" charset="-128"/>
              </a:rPr>
              <a:t>Rely on academic sites (usually.ac or .edu), government sites (.gov), not-for-profit institutions </a:t>
            </a:r>
            <a:r>
              <a:rPr lang="hu-HU" altLang="en-US" sz="2400">
                <a:ea typeface="ＭＳ Ｐゴシック" panose="020B0600070205080204" pitchFamily="34" charset="-128"/>
              </a:rPr>
              <a:t>(</a:t>
            </a:r>
            <a:r>
              <a:rPr lang="en-GB" altLang="en-US" sz="2400">
                <a:ea typeface="ＭＳ Ｐゴシック" panose="020B0600070205080204" pitchFamily="34" charset="-128"/>
              </a:rPr>
              <a:t>.org)</a:t>
            </a:r>
            <a:r>
              <a:rPr lang="hu-HU" altLang="en-US" sz="2400">
                <a:ea typeface="ＭＳ Ｐゴシック" panose="020B0600070205080204" pitchFamily="34" charset="-128"/>
              </a:rPr>
              <a:t>,</a:t>
            </a:r>
            <a:r>
              <a:rPr lang="en-GB" altLang="en-US" sz="2400">
                <a:ea typeface="ＭＳ Ｐゴシック" panose="020B0600070205080204" pitchFamily="34" charset="-128"/>
              </a:rPr>
              <a:t> in that order.</a:t>
            </a:r>
          </a:p>
          <a:p>
            <a:endParaRPr lang="en-US" altLang="en-US" sz="900">
              <a:ea typeface="ＭＳ Ｐゴシック" panose="020B0600070205080204" pitchFamily="34" charset="-128"/>
            </a:endParaRPr>
          </a:p>
          <a:p>
            <a:r>
              <a:rPr lang="en-US" altLang="en-US" sz="2400">
                <a:ea typeface="ＭＳ Ｐゴシック" panose="020B0600070205080204" pitchFamily="34" charset="-128"/>
              </a:rPr>
              <a:t>Download and save all material found on the Internet</a:t>
            </a:r>
            <a:r>
              <a:rPr lang="hu-HU" altLang="en-US" sz="2400">
                <a:ea typeface="ＭＳ Ｐゴシック" panose="020B0600070205080204" pitchFamily="34" charset="-128"/>
              </a:rPr>
              <a:t>. </a:t>
            </a:r>
            <a:r>
              <a:rPr lang="en-GB" altLang="en-US" sz="2400">
                <a:ea typeface="ＭＳ Ｐゴシック" panose="020B0600070205080204" pitchFamily="34" charset="-128"/>
              </a:rPr>
              <a:t>Sites</a:t>
            </a:r>
            <a:r>
              <a:rPr lang="en-US" altLang="en-US" sz="2400">
                <a:ea typeface="ＭＳ Ｐゴシック" panose="020B0600070205080204" pitchFamily="34" charset="-128"/>
              </a:rPr>
              <a:t> are dynamic and you may not find</a:t>
            </a:r>
            <a:r>
              <a:rPr lang="hu-HU" altLang="en-US" sz="2400">
                <a:ea typeface="ＭＳ Ｐゴシック" panose="020B0600070205080204" pitchFamily="34" charset="-128"/>
              </a:rPr>
              <a:t> </a:t>
            </a:r>
            <a:r>
              <a:rPr lang="en-US" altLang="en-US" sz="2400">
                <a:ea typeface="ＭＳ Ｐゴシック" panose="020B0600070205080204" pitchFamily="34" charset="-128"/>
              </a:rPr>
              <a:t>the data a second time. Your institution may also require proof when defending your thesis.</a:t>
            </a:r>
            <a:endParaRPr lang="en-US" altLang="en-US" sz="24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49812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Searching For Books And Articles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971BD6B6-DD2D-44C3-9838-2097E566F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990" y="1143000"/>
            <a:ext cx="10932020" cy="46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Start with module reading-lists</a:t>
            </a:r>
            <a:endParaRPr lang="en-US" altLang="en-US" sz="28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GB" altLang="en-US" sz="10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GB" altLang="en-US" sz="6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Consult the references and bibliographies of recommended textbooks</a:t>
            </a:r>
            <a:endParaRPr lang="en-US" altLang="en-US" sz="28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GB" altLang="en-US" sz="10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GB" altLang="en-US" sz="6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Use the library of UWTSD</a:t>
            </a:r>
          </a:p>
          <a:p>
            <a:pPr lvl="1" algn="just">
              <a:lnSpc>
                <a:spcPct val="80000"/>
              </a:lnSpc>
            </a:pPr>
            <a:r>
              <a:rPr lang="en-US" altLang="en-US" sz="2400" dirty="0">
                <a:ea typeface="ＭＳ Ｐゴシック" panose="020B0600070205080204" pitchFamily="34" charset="-128"/>
              </a:rPr>
              <a:t>to find out what is available</a:t>
            </a:r>
          </a:p>
          <a:p>
            <a:pPr lvl="1" algn="just">
              <a:lnSpc>
                <a:spcPct val="80000"/>
              </a:lnSpc>
            </a:pPr>
            <a:r>
              <a:rPr lang="en-US" altLang="en-US" sz="2400" dirty="0">
                <a:ea typeface="ＭＳ Ｐゴシック" panose="020B0600070205080204" pitchFamily="34" charset="-128"/>
              </a:rPr>
              <a:t>to find out UWTSD’s subscriptions to on-line databases</a:t>
            </a:r>
          </a:p>
          <a:p>
            <a:pPr lvl="1" algn="just">
              <a:lnSpc>
                <a:spcPct val="80000"/>
              </a:lnSpc>
            </a:pPr>
            <a:endParaRPr lang="en-GB" altLang="en-US" sz="10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  <a:buFontTx/>
              <a:buNone/>
            </a:pPr>
            <a:endParaRPr lang="en-US" altLang="en-US" sz="600" dirty="0">
              <a:ea typeface="ＭＳ Ｐゴシック" panose="020B0600070205080204" pitchFamily="34" charset="-128"/>
            </a:endParaRPr>
          </a:p>
          <a:p>
            <a:pPr algn="just">
              <a:lnSpc>
                <a:spcPct val="80000"/>
              </a:lnSpc>
            </a:pPr>
            <a:r>
              <a:rPr lang="hu-HU" altLang="en-US" sz="2800" dirty="0">
                <a:ea typeface="ＭＳ Ｐゴシック" panose="020B0600070205080204" pitchFamily="34" charset="-128"/>
              </a:rPr>
              <a:t>Use </a:t>
            </a:r>
            <a:r>
              <a:rPr lang="en-GB" altLang="en-US" sz="2800" dirty="0">
                <a:ea typeface="ＭＳ Ｐゴシック" panose="020B0600070205080204" pitchFamily="34" charset="-128"/>
              </a:rPr>
              <a:t>electronic databases</a:t>
            </a:r>
          </a:p>
          <a:p>
            <a:pPr lvl="1" algn="just">
              <a:lnSpc>
                <a:spcPct val="80000"/>
              </a:lnSpc>
            </a:pPr>
            <a:r>
              <a:rPr lang="hu-HU" altLang="en-US" sz="2000" dirty="0">
                <a:ea typeface="ＭＳ Ｐゴシック" panose="020B0600070205080204" pitchFamily="34" charset="-128"/>
              </a:rPr>
              <a:t>SSCI (</a:t>
            </a:r>
            <a:r>
              <a:rPr lang="en-US" altLang="en-US" sz="2000" i="1" dirty="0">
                <a:ea typeface="ＭＳ Ｐゴシック" panose="020B0600070205080204" pitchFamily="34" charset="-128"/>
              </a:rPr>
              <a:t>S</a:t>
            </a:r>
            <a:r>
              <a:rPr lang="hu-HU" altLang="en-US" sz="2000" i="1" dirty="0">
                <a:ea typeface="ＭＳ Ｐゴシック" panose="020B0600070205080204" pitchFamily="34" charset="-128"/>
              </a:rPr>
              <a:t>ocial Sciences Citation Index</a:t>
            </a:r>
            <a:r>
              <a:rPr lang="hu-HU" altLang="en-US" sz="2000" dirty="0">
                <a:ea typeface="ＭＳ Ｐゴシック" panose="020B0600070205080204" pitchFamily="34" charset="-128"/>
              </a:rPr>
              <a:t>) </a:t>
            </a:r>
            <a:r>
              <a:rPr lang="en-US" altLang="en-US" sz="2000" dirty="0">
                <a:ea typeface="ＭＳ Ｐゴシック" panose="020B0600070205080204" pitchFamily="34" charset="-128"/>
              </a:rPr>
              <a:t>(wok.mimas.ac.uk)</a:t>
            </a:r>
            <a:r>
              <a:rPr lang="hu-HU" altLang="en-US" sz="2000" dirty="0">
                <a:ea typeface="ＭＳ Ｐゴシック" panose="020B0600070205080204" pitchFamily="34" charset="-128"/>
              </a:rPr>
              <a:t>,</a:t>
            </a:r>
            <a:r>
              <a:rPr lang="en-GB" altLang="en-US" sz="2000" dirty="0">
                <a:ea typeface="ＭＳ Ｐゴシック" panose="020B0600070205080204" pitchFamily="34" charset="-128"/>
              </a:rPr>
              <a:t> ABI</a:t>
            </a:r>
            <a:r>
              <a:rPr lang="hu-HU" altLang="en-US" sz="2000" dirty="0">
                <a:ea typeface="ＭＳ Ｐゴシック" panose="020B0600070205080204" pitchFamily="34" charset="-128"/>
              </a:rPr>
              <a:t>/INFORM (</a:t>
            </a:r>
            <a:r>
              <a:rPr lang="en-GB" altLang="en-US" sz="2000" dirty="0">
                <a:ea typeface="ＭＳ Ｐゴシック" panose="020B0600070205080204" pitchFamily="34" charset="-128"/>
              </a:rPr>
              <a:t>proquest.com</a:t>
            </a:r>
            <a:r>
              <a:rPr lang="hu-HU" altLang="en-US" sz="2000" dirty="0">
                <a:ea typeface="ＭＳ Ｐゴシック" panose="020B0600070205080204" pitchFamily="34" charset="-128"/>
              </a:rPr>
              <a:t>)</a:t>
            </a:r>
            <a:endParaRPr lang="en-US" altLang="en-US" sz="2000" dirty="0">
              <a:ea typeface="ＭＳ Ｐゴシック" panose="020B0600070205080204" pitchFamily="34" charset="-128"/>
            </a:endParaRPr>
          </a:p>
          <a:p>
            <a:pPr lvl="1" algn="just">
              <a:lnSpc>
                <a:spcPct val="80000"/>
              </a:lnSpc>
            </a:pPr>
            <a:r>
              <a:rPr lang="hu-HU" altLang="en-US" sz="2000" dirty="0">
                <a:ea typeface="ＭＳ Ｐゴシック" panose="020B0600070205080204" pitchFamily="34" charset="-128"/>
              </a:rPr>
              <a:t>EBSCO (</a:t>
            </a:r>
            <a:r>
              <a:rPr lang="en-GB" altLang="en-US" sz="2000" dirty="0">
                <a:ea typeface="ＭＳ Ｐゴシック" panose="020B0600070205080204" pitchFamily="34" charset="-128"/>
              </a:rPr>
              <a:t>epnet.com)</a:t>
            </a:r>
            <a:endParaRPr lang="en-US" altLang="en-US" sz="1800" dirty="0">
              <a:ea typeface="ＭＳ Ｐゴシック" panose="020B0600070205080204" pitchFamily="34" charset="-128"/>
            </a:endParaRPr>
          </a:p>
          <a:p>
            <a:pPr lvl="1" algn="just">
              <a:lnSpc>
                <a:spcPct val="80000"/>
              </a:lnSpc>
            </a:pPr>
            <a:r>
              <a:rPr lang="en-US" altLang="en-US" sz="1800" dirty="0">
                <a:ea typeface="ＭＳ Ｐゴシック" panose="020B0600070205080204" pitchFamily="34" charset="-128"/>
              </a:rPr>
              <a:t>U</a:t>
            </a:r>
            <a:r>
              <a:rPr lang="en-US" altLang="en-US" sz="2000" dirty="0">
                <a:ea typeface="ＭＳ Ｐゴシック" panose="020B0600070205080204" pitchFamily="34" charset="-128"/>
              </a:rPr>
              <a:t>se key words and define search parameters</a:t>
            </a:r>
          </a:p>
          <a:p>
            <a:pPr>
              <a:lnSpc>
                <a:spcPct val="80000"/>
              </a:lnSpc>
              <a:buFontTx/>
              <a:buNone/>
            </a:pPr>
            <a:endParaRPr lang="hu-HU" altLang="en-US" sz="2400" i="1" dirty="0">
              <a:ea typeface="ＭＳ Ｐゴシック" panose="020B0600070205080204" pitchFamily="34" charset="-128"/>
            </a:endParaRPr>
          </a:p>
          <a:p>
            <a:pPr>
              <a:lnSpc>
                <a:spcPct val="80000"/>
              </a:lnSpc>
              <a:buFontTx/>
              <a:buChar char="o"/>
            </a:pPr>
            <a:endParaRPr lang="hu-HU" altLang="en-US" sz="2400" dirty="0">
              <a:ea typeface="ＭＳ Ｐゴシック" panose="020B0600070205080204" pitchFamily="34" charset="-128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en-US" sz="2400" dirty="0">
                <a:ea typeface="ＭＳ Ｐゴシック" panose="020B0600070205080204" pitchFamily="34" charset="-128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94591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Referencing your work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94ECEE-85D6-4EE9-AC3E-526E0F3E3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508" y="908720"/>
            <a:ext cx="10788984" cy="4608512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hu-HU" altLang="en-US" sz="2400" b="1" dirty="0">
                <a:latin typeface="+mj-lt"/>
                <a:ea typeface="ＭＳ Ｐゴシック" pitchFamily="34" charset="-128"/>
              </a:rPr>
              <a:t>A source is </a:t>
            </a:r>
            <a:r>
              <a:rPr lang="en-GB" altLang="en-US" sz="2400" b="1" dirty="0">
                <a:latin typeface="+mj-lt"/>
                <a:ea typeface="ＭＳ Ｐゴシック" pitchFamily="34" charset="-128"/>
              </a:rPr>
              <a:t>usually 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referenced </a:t>
            </a:r>
            <a:r>
              <a:rPr lang="en-GB" altLang="en-US" sz="2400" b="1" dirty="0">
                <a:latin typeface="+mj-lt"/>
                <a:ea typeface="ＭＳ Ｐゴシック" pitchFamily="34" charset="-128"/>
              </a:rPr>
              <a:t>in two parts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:</a:t>
            </a:r>
            <a:endParaRPr lang="en-GB" altLang="en-US" sz="2400" b="1" dirty="0">
              <a:latin typeface="+mj-lt"/>
              <a:ea typeface="ＭＳ Ｐゴシック" pitchFamily="34" charset="-128"/>
            </a:endParaRPr>
          </a:p>
          <a:p>
            <a:pPr algn="just">
              <a:buFontTx/>
              <a:buNone/>
              <a:defRPr/>
            </a:pPr>
            <a:r>
              <a:rPr lang="en-US" altLang="en-US" sz="2400" dirty="0">
                <a:latin typeface="+mj-lt"/>
                <a:ea typeface="ＭＳ Ｐゴシック" pitchFamily="34" charset="-128"/>
              </a:rPr>
              <a:t>  		1)  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the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citation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, in your text at the point of use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;</a:t>
            </a:r>
            <a:endParaRPr lang="en-US" altLang="en-US" sz="2400" dirty="0">
              <a:latin typeface="+mj-lt"/>
              <a:ea typeface="ＭＳ Ｐゴシック" pitchFamily="34" charset="-128"/>
            </a:endParaRPr>
          </a:p>
          <a:p>
            <a:pPr algn="just">
              <a:buFontTx/>
              <a:buNone/>
              <a:defRPr/>
            </a:pPr>
            <a:r>
              <a:rPr lang="en-US" altLang="en-US" sz="2400" dirty="0">
                <a:latin typeface="+mj-lt"/>
                <a:ea typeface="ＭＳ Ｐゴシック" pitchFamily="34" charset="-128"/>
              </a:rPr>
              <a:t>   		2)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full publication details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, in a reference list, or bibliography, at the end of your dissertation or report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.</a:t>
            </a:r>
            <a:endParaRPr lang="en-GB" altLang="en-US" sz="2400" dirty="0">
              <a:latin typeface="+mj-lt"/>
              <a:ea typeface="ＭＳ Ｐゴシック" pitchFamily="34" charset="-128"/>
            </a:endParaRPr>
          </a:p>
          <a:p>
            <a:pPr algn="just">
              <a:buFontTx/>
              <a:buNone/>
              <a:defRPr/>
            </a:pPr>
            <a:endParaRPr lang="en-US" altLang="en-US" sz="500" dirty="0">
              <a:latin typeface="+mj-lt"/>
              <a:ea typeface="ＭＳ Ｐゴシック" pitchFamily="34" charset="-128"/>
            </a:endParaRPr>
          </a:p>
          <a:p>
            <a:pPr algn="just">
              <a:defRPr/>
            </a:pPr>
            <a:r>
              <a:rPr lang="hu-HU" altLang="en-US" sz="2400" b="1" dirty="0">
                <a:latin typeface="+mj-lt"/>
                <a:ea typeface="ＭＳ Ｐゴシック" pitchFamily="34" charset="-128"/>
              </a:rPr>
              <a:t>There are </a:t>
            </a:r>
            <a:r>
              <a:rPr lang="en-GB" altLang="en-US" sz="2400" b="1" dirty="0">
                <a:latin typeface="+mj-lt"/>
                <a:ea typeface="ＭＳ Ｐゴシック" pitchFamily="34" charset="-128"/>
              </a:rPr>
              <a:t>two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main 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referencing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conventions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:</a:t>
            </a:r>
            <a:endParaRPr lang="en-US" altLang="en-US" sz="2400" b="1" dirty="0">
              <a:latin typeface="+mj-lt"/>
              <a:ea typeface="ＭＳ Ｐゴシック" pitchFamily="34" charset="-128"/>
            </a:endParaRPr>
          </a:p>
          <a:p>
            <a:pPr algn="just">
              <a:buFontTx/>
              <a:buNone/>
              <a:defRPr/>
            </a:pPr>
            <a:r>
              <a:rPr lang="en-US" altLang="en-US" sz="2400" dirty="0">
                <a:latin typeface="+mj-lt"/>
                <a:ea typeface="ＭＳ Ｐゴシック" pitchFamily="34" charset="-128"/>
              </a:rPr>
              <a:t>   		1) 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the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 </a:t>
            </a:r>
            <a:r>
              <a:rPr lang="hu-HU" altLang="en-US" sz="2400" b="1" dirty="0">
                <a:latin typeface="+mj-lt"/>
                <a:ea typeface="ＭＳ Ｐゴシック" pitchFamily="34" charset="-128"/>
              </a:rPr>
              <a:t>author-date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 system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, of which the Harvard</a:t>
            </a:r>
            <a:r>
              <a:rPr lang="en-GB" altLang="en-US" sz="2400" dirty="0">
                <a:latin typeface="+mj-lt"/>
                <a:ea typeface="ＭＳ Ｐゴシック" pitchFamily="34" charset="-128"/>
              </a:rPr>
              <a:t> </a:t>
            </a:r>
            <a:r>
              <a:rPr lang="hu-HU" altLang="en-US" sz="2400" dirty="0">
                <a:latin typeface="+mj-lt"/>
                <a:ea typeface="ＭＳ Ｐゴシック" pitchFamily="34" charset="-128"/>
              </a:rPr>
              <a:t>system is most used</a:t>
            </a:r>
            <a:r>
              <a:rPr lang="en-GB" altLang="en-US" sz="2400" dirty="0">
                <a:latin typeface="+mj-lt"/>
                <a:ea typeface="ＭＳ Ｐゴシック" pitchFamily="34" charset="-128"/>
              </a:rPr>
              <a:t>;</a:t>
            </a:r>
          </a:p>
          <a:p>
            <a:pPr algn="just">
              <a:buFontTx/>
              <a:buNone/>
              <a:defRPr/>
            </a:pPr>
            <a:r>
              <a:rPr lang="en-GB" altLang="en-US" sz="2400" dirty="0">
                <a:latin typeface="+mj-lt"/>
                <a:ea typeface="ＭＳ Ｐゴシック" pitchFamily="34" charset="-128"/>
              </a:rPr>
              <a:t>		2)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 the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footnote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 </a:t>
            </a:r>
            <a:r>
              <a:rPr lang="en-US" altLang="en-US" sz="2400" b="1" dirty="0">
                <a:latin typeface="+mj-lt"/>
                <a:ea typeface="ＭＳ Ｐゴシック" pitchFamily="34" charset="-128"/>
              </a:rPr>
              <a:t>system</a:t>
            </a:r>
            <a:r>
              <a:rPr lang="en-US" altLang="en-US" sz="2400" dirty="0">
                <a:latin typeface="+mj-lt"/>
                <a:ea typeface="ＭＳ Ｐゴシック" pitchFamily="34" charset="-128"/>
              </a:rPr>
              <a:t>.</a:t>
            </a:r>
          </a:p>
          <a:p>
            <a:pPr algn="just">
              <a:buFontTx/>
              <a:buNone/>
              <a:defRPr/>
            </a:pPr>
            <a:r>
              <a:rPr lang="en-US" altLang="en-US" sz="900" dirty="0">
                <a:solidFill>
                  <a:srgbClr val="FF0000"/>
                </a:solidFill>
                <a:latin typeface="+mj-lt"/>
                <a:ea typeface="ＭＳ Ｐゴシック" pitchFamily="34" charset="-128"/>
              </a:rPr>
              <a:t> </a:t>
            </a:r>
          </a:p>
          <a:p>
            <a:pPr algn="just">
              <a:defRPr/>
            </a:pPr>
            <a:r>
              <a:rPr lang="en-US" altLang="en-US" sz="2400" b="1" dirty="0">
                <a:latin typeface="+mj-lt"/>
                <a:ea typeface="ＭＳ Ｐゴシック" pitchFamily="34" charset="-128"/>
              </a:rPr>
              <a:t>Bibliography</a:t>
            </a:r>
          </a:p>
          <a:p>
            <a:pPr lvl="1" algn="just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latin typeface="+mj-lt"/>
                <a:ea typeface="ＭＳ Ｐゴシック" pitchFamily="34" charset="-128"/>
              </a:rPr>
              <a:t>Always include a list of references (bibliography) at the end of your work.</a:t>
            </a:r>
          </a:p>
          <a:p>
            <a:pPr lvl="1" algn="just">
              <a:buFont typeface="Wingdings" panose="05000000000000000000" pitchFamily="2" charset="2"/>
              <a:buChar char="§"/>
              <a:defRPr/>
            </a:pPr>
            <a:r>
              <a:rPr lang="en-GB" altLang="en-US" sz="2000" dirty="0">
                <a:latin typeface="+mj-lt"/>
                <a:ea typeface="ＭＳ Ｐゴシック" pitchFamily="34" charset="-128"/>
              </a:rPr>
              <a:t>Don’t be tempted to have a longer bibliography - only list those resources actually cited.</a:t>
            </a:r>
          </a:p>
          <a:p>
            <a:pPr>
              <a:defRPr/>
            </a:pPr>
            <a:endParaRPr lang="en-US" altLang="en-US" sz="2400" dirty="0">
              <a:solidFill>
                <a:srgbClr val="FF0000"/>
              </a:solidFill>
              <a:latin typeface="+mj-lt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09310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Plagiarism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88FC90D7-595A-4A2C-ABCE-9D5EABD1638F}"/>
              </a:ext>
            </a:extLst>
          </p:cNvPr>
          <p:cNvSpPr txBox="1">
            <a:spLocks/>
          </p:cNvSpPr>
          <p:nvPr/>
        </p:nvSpPr>
        <p:spPr bwMode="auto">
          <a:xfrm>
            <a:off x="676151" y="1268760"/>
            <a:ext cx="10839697" cy="427977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defRPr/>
            </a:pPr>
            <a:r>
              <a:rPr lang="en-GB" altLang="en-US" dirty="0">
                <a:ea typeface="ＭＳ Ｐゴシック" pitchFamily="34" charset="-128"/>
              </a:rPr>
              <a:t>Plagiarism means pretending that we, ourselves, wrote what others actually wrote.</a:t>
            </a:r>
          </a:p>
          <a:p>
            <a:pPr algn="just">
              <a:defRPr/>
            </a:pPr>
            <a:r>
              <a:rPr lang="en-GB" altLang="en-US" dirty="0">
                <a:ea typeface="ＭＳ Ｐゴシック" pitchFamily="34" charset="-128"/>
              </a:rPr>
              <a:t>Plagiarism is always a crime, since it destroys the foundations of the research edifice.</a:t>
            </a:r>
          </a:p>
          <a:p>
            <a:pPr algn="just">
              <a:defRPr/>
            </a:pPr>
            <a:r>
              <a:rPr lang="en-GB" altLang="en-US" dirty="0">
                <a:ea typeface="ＭＳ Ｐゴシック" pitchFamily="34" charset="-128"/>
              </a:rPr>
              <a:t>Institutions vary in terms of the seriousness with which they view the offence.</a:t>
            </a:r>
          </a:p>
          <a:p>
            <a:pPr lvl="1" algn="just">
              <a:buFont typeface="Wingdings" panose="05000000000000000000" pitchFamily="2" charset="2"/>
              <a:buChar char="§"/>
              <a:defRPr/>
            </a:pPr>
            <a:r>
              <a:rPr lang="en-GB" altLang="en-US" dirty="0">
                <a:ea typeface="ＭＳ Ｐゴシック" pitchFamily="34" charset="-128"/>
              </a:rPr>
              <a:t>Punishment can range from resubmission to expulsion.</a:t>
            </a:r>
          </a:p>
          <a:p>
            <a:pPr lvl="1" algn="just">
              <a:buFont typeface="Wingdings" panose="05000000000000000000" pitchFamily="2" charset="2"/>
              <a:buChar char="§"/>
              <a:defRPr/>
            </a:pPr>
            <a:r>
              <a:rPr lang="en-GB" altLang="en-US" dirty="0">
                <a:ea typeface="ＭＳ Ｐゴシック" pitchFamily="34" charset="-128"/>
              </a:rPr>
              <a:t>Reputation is always lost.</a:t>
            </a:r>
          </a:p>
          <a:p>
            <a:pPr algn="just">
              <a:defRPr/>
            </a:pPr>
            <a:endParaRPr lang="en-IE" altLang="en-US" sz="2400" dirty="0">
              <a:ea typeface="ＭＳ Ｐゴシック" pitchFamily="34" charset="-128"/>
            </a:endParaRPr>
          </a:p>
          <a:p>
            <a:pPr algn="just">
              <a:defRPr/>
            </a:pPr>
            <a:endParaRPr lang="en-IE" altLang="en-US" sz="240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4496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From where to begin? </a:t>
            </a:r>
            <a:r>
              <a:rPr lang="en-GB" altLang="en-US" sz="2800" b="1" i="1" dirty="0"/>
              <a:t>Map Out A Search Strategy</a:t>
            </a:r>
            <a:endParaRPr lang="en-GB" altLang="en-US" sz="3600" b="1" i="1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03A5BD5-2B39-4A9B-B94A-5FE6EB90F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1143000"/>
            <a:ext cx="10657183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800" dirty="0">
                <a:ea typeface="ＭＳ Ｐゴシック" panose="020B0600070205080204" pitchFamily="34" charset="-128"/>
              </a:rPr>
              <a:t>A search strategy is a systematic plan for tracking down sources.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800" dirty="0">
                <a:ea typeface="ＭＳ Ｐゴシック" panose="020B0600070205080204" pitchFamily="34" charset="-128"/>
              </a:rPr>
              <a:t>To create a search strategy appropriate for your research question: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en-US" altLang="en-US" sz="2200" dirty="0">
                <a:ea typeface="ＭＳ Ｐゴシック" panose="020B0600070205080204" pitchFamily="34" charset="-128"/>
              </a:rPr>
              <a:t>Consult a reference librarian and take a look at your library’s Web site, which will give you an overview of available resources.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sz="2200" dirty="0">
                <a:ea typeface="ＭＳ Ｐゴシック" panose="020B0600070205080204" pitchFamily="34" charset="-128"/>
              </a:rPr>
              <a:t>Use Technology Effectively: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2200" dirty="0">
                <a:ea typeface="ＭＳ Ｐゴシック" panose="020B0600070205080204" pitchFamily="34" charset="-128"/>
                <a:hlinkClick r:id="rId3"/>
              </a:rPr>
              <a:t>http://library.iugaza.edu.ps/</a:t>
            </a:r>
            <a:endParaRPr lang="en-GB" altLang="en-US" sz="2200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2200" dirty="0">
                <a:ea typeface="ＭＳ Ｐゴシック" panose="020B0600070205080204" pitchFamily="34" charset="-128"/>
                <a:hlinkClick r:id="rId4"/>
              </a:rPr>
              <a:t>https://scholar.google.com.my/</a:t>
            </a:r>
            <a:endParaRPr lang="en-GB" altLang="en-US" sz="2200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2200" dirty="0">
                <a:ea typeface="ＭＳ Ｐゴシック" panose="020B0600070205080204" pitchFamily="34" charset="-128"/>
                <a:hlinkClick r:id="rId5"/>
              </a:rPr>
              <a:t>https://www.researchgate.net/home</a:t>
            </a:r>
            <a:endParaRPr lang="en-GB" altLang="en-US" sz="2200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2200" dirty="0">
                <a:ea typeface="ＭＳ Ｐゴシック" panose="020B0600070205080204" pitchFamily="34" charset="-128"/>
                <a:hlinkClick r:id="rId6"/>
              </a:rPr>
              <a:t>https://www.academia.edu/</a:t>
            </a:r>
            <a:endParaRPr lang="en-GB" altLang="en-US" sz="2200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4425732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From where to begin? </a:t>
            </a:r>
            <a:r>
              <a:rPr lang="en-GB" altLang="en-US" sz="2800" b="1" i="1" dirty="0">
                <a:solidFill>
                  <a:schemeClr val="tx2">
                    <a:lumMod val="75000"/>
                  </a:schemeClr>
                </a:solidFill>
              </a:rPr>
              <a:t>Use Technology Effectively</a:t>
            </a:r>
            <a:endParaRPr lang="en-GB" altLang="en-US" sz="36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44A9ABE-32B9-48E6-9EDB-AB71C77C6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81" y="1052736"/>
            <a:ext cx="7288582" cy="37775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5853550-6909-4B48-B0E2-8F254447F7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808" y="1700808"/>
            <a:ext cx="7378576" cy="377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562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From where to begin? </a:t>
            </a:r>
            <a:r>
              <a:rPr lang="en-GB" altLang="en-US" sz="2800" b="1" i="1" dirty="0"/>
              <a:t>Locate Other Sources</a:t>
            </a:r>
            <a:endParaRPr lang="en-GB" altLang="en-US" sz="3600" b="1" i="1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3DA1C39B-8974-44CD-BD09-AFB5E5D745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7319" y="1219200"/>
            <a:ext cx="10797362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en-US" sz="3000" b="1" dirty="0">
                <a:ea typeface="ＭＳ Ｐゴシック" panose="020B0600070205080204" pitchFamily="34" charset="-128"/>
              </a:rPr>
              <a:t>You can find a variety of reliable sources using online tools. For example: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u="sng" dirty="0">
                <a:ea typeface="ＭＳ Ｐゴシック" panose="020B0600070205080204" pitchFamily="34" charset="-128"/>
                <a:hlinkClick r:id="rId3"/>
              </a:rPr>
              <a:t>https://www.oecd.org/competition/publicationsdocuments/reports/</a:t>
            </a:r>
            <a:endParaRPr lang="en-US" altLang="en-US" u="sng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u="sng" dirty="0">
                <a:ea typeface="ＭＳ Ｐゴシック" panose="020B0600070205080204" pitchFamily="34" charset="-128"/>
                <a:hlinkClick r:id="rId4"/>
              </a:rPr>
              <a:t>https://www.un.org/en/development/desa/publications/</a:t>
            </a:r>
            <a:endParaRPr lang="en-US" altLang="en-US" u="sng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dirty="0">
                <a:ea typeface="ＭＳ Ｐゴシック" panose="020B0600070205080204" pitchFamily="34" charset="-128"/>
                <a:hlinkClick r:id="rId5"/>
              </a:rPr>
              <a:t>https://www.worldbank.org/en/research</a:t>
            </a:r>
            <a:endParaRPr lang="en-US" altLang="en-US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dirty="0">
                <a:ea typeface="ＭＳ Ｐゴシック" panose="020B0600070205080204" pitchFamily="34" charset="-128"/>
                <a:hlinkClick r:id="rId6"/>
              </a:rPr>
              <a:t>https://www.gov.uk/government/collections/publications</a:t>
            </a:r>
            <a:endParaRPr lang="en-US" altLang="en-US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en-US" altLang="en-US" dirty="0">
                <a:ea typeface="ＭＳ Ｐゴシック" panose="020B0600070205080204" pitchFamily="34" charset="-128"/>
                <a:hlinkClick r:id="rId7"/>
              </a:rPr>
              <a:t>https://www.librariesconnected.org.uk/page/librariesfromhome</a:t>
            </a:r>
            <a:endParaRPr lang="en-US" altLang="en-US" dirty="0">
              <a:ea typeface="ＭＳ Ｐゴシック" panose="020B0600070205080204" pitchFamily="34" charset="-128"/>
            </a:endParaRPr>
          </a:p>
          <a:p>
            <a:pPr lvl="1">
              <a:buFont typeface="Wingdings" panose="05000000000000000000" pitchFamily="2" charset="2"/>
              <a:buChar char="ü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725558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Are Wikis (Wikipedia) a Good Source?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30CF7F-6021-4A01-9B78-10DB97F7F3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081" y="1340768"/>
            <a:ext cx="10713838" cy="423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400" dirty="0">
                <a:ea typeface="ＭＳ Ｐゴシック" panose="020B0600070205080204" pitchFamily="34" charset="-128"/>
              </a:rPr>
              <a:t>In general, </a:t>
            </a:r>
            <a:r>
              <a:rPr lang="en-US" altLang="en-US" sz="2400" i="1" dirty="0">
                <a:ea typeface="ＭＳ Ｐゴシック" panose="020B0600070205080204" pitchFamily="34" charset="-128"/>
              </a:rPr>
              <a:t>Wikipedia </a:t>
            </a:r>
            <a:r>
              <a:rPr lang="en-US" altLang="en-US" sz="2400" dirty="0">
                <a:ea typeface="ＭＳ Ｐゴシック" panose="020B0600070205080204" pitchFamily="34" charset="-128"/>
              </a:rPr>
              <a:t>may be helpful if you’re checking for something that is common knowledge (facts available in multiple sources, such as dates and well-known historical events).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400" dirty="0">
                <a:ea typeface="ＭＳ Ｐゴシック" panose="020B0600070205080204" pitchFamily="34" charset="-128"/>
              </a:rPr>
              <a:t>However, many scholars do not consider </a:t>
            </a:r>
            <a:r>
              <a:rPr lang="en-US" altLang="en-US" sz="2400" i="1" dirty="0">
                <a:ea typeface="ＭＳ Ｐゴシック" panose="020B0600070205080204" pitchFamily="34" charset="-128"/>
              </a:rPr>
              <a:t>Wikipedia </a:t>
            </a:r>
            <a:r>
              <a:rPr lang="en-US" altLang="en-US" sz="2400" dirty="0">
                <a:ea typeface="ＭＳ Ｐゴシック" panose="020B0600070205080204" pitchFamily="34" charset="-128"/>
              </a:rPr>
              <a:t>and wikis in general to be appropriate sources for college research. Authorship is not limited to experts; articles may be written by amateurs who are not well informed.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400" dirty="0">
                <a:ea typeface="ＭＳ Ｐゴシック" panose="020B0600070205080204" pitchFamily="34" charset="-128"/>
              </a:rPr>
              <a:t>And because the articles can be changed by anyone, controversial texts are often altered to reflect a particular perspective and are susceptible to bias.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altLang="en-US" sz="2400" dirty="0">
                <a:ea typeface="ＭＳ Ｐゴシック" panose="020B0600070205080204" pitchFamily="34" charset="-128"/>
              </a:rPr>
              <a:t>When possible, locate and cite another, more reliable source for any useful information you find in a wiki.</a:t>
            </a:r>
          </a:p>
        </p:txBody>
      </p:sp>
    </p:spTree>
    <p:extLst>
      <p:ext uri="{BB962C8B-B14F-4D97-AF65-F5344CB8AC3E}">
        <p14:creationId xmlns:p14="http://schemas.microsoft.com/office/powerpoint/2010/main" val="58464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From where to begin? </a:t>
            </a:r>
            <a:r>
              <a:rPr lang="en-GB" altLang="en-US" sz="2000" b="1" i="1" dirty="0"/>
              <a:t>Select Sources Worth Your Time &amp; Attention</a:t>
            </a:r>
            <a:endParaRPr lang="en-GB" altLang="en-US" sz="3600" b="1" i="1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6CEBA72-C3ED-45F6-AF78-F9A130E85F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1306" y="1143000"/>
            <a:ext cx="10137774" cy="4821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altLang="en-US" sz="3600">
                <a:ea typeface="ＭＳ Ｐゴシック" panose="020B0600070205080204" pitchFamily="34" charset="-128"/>
              </a:rPr>
              <a:t>Decide if a source is: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>
                <a:ea typeface="ＭＳ Ｐゴシック" panose="020B0600070205080204" pitchFamily="34" charset="-128"/>
              </a:rPr>
              <a:t>Relevant,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>
                <a:ea typeface="ＭＳ Ｐゴシック" panose="020B0600070205080204" pitchFamily="34" charset="-128"/>
              </a:rPr>
              <a:t>Current,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>
                <a:ea typeface="ＭＳ Ｐゴシック" panose="020B0600070205080204" pitchFamily="34" charset="-128"/>
              </a:rPr>
              <a:t>Scholarly enough,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en-US">
                <a:ea typeface="ＭＳ Ｐゴシック" panose="020B0600070205080204" pitchFamily="34" charset="-128"/>
              </a:rPr>
              <a:t>and a suitable length for your purposes.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6DFF7A72-0F30-4FF1-B0BB-ABDCAD2F31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856" y="4245342"/>
            <a:ext cx="5537557" cy="1427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7343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/>
              <a:t>From where to begin? </a:t>
            </a:r>
            <a:r>
              <a:rPr lang="en-GB" altLang="en-US" sz="2000" b="1" i="1" dirty="0"/>
              <a:t>Read with an open mind and a critical eye</a:t>
            </a:r>
            <a:endParaRPr lang="en-GB" altLang="en-US" sz="3600" b="1" i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D651A7-53E7-4664-A2AF-BFA7265504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1279984"/>
            <a:ext cx="10657184" cy="429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800" dirty="0">
                <a:ea typeface="ＭＳ Ｐゴシック" panose="020B0600070205080204" pitchFamily="34" charset="-128"/>
              </a:rPr>
              <a:t>As you begin reading the sources you have chosen, keep an open mind.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800" dirty="0">
                <a:ea typeface="ＭＳ Ｐゴシック" panose="020B0600070205080204" pitchFamily="34" charset="-128"/>
              </a:rPr>
              <a:t>Do not let your personal beliefs prevent you from listening to new ideas and opposing viewpoints.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800" dirty="0">
                <a:ea typeface="ＭＳ Ｐゴシック" panose="020B0600070205080204" pitchFamily="34" charset="-128"/>
              </a:rPr>
              <a:t>Your research question — not a snap judgment about the question — should guide your reading.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GB" altLang="en-US" sz="2800" dirty="0">
                <a:ea typeface="ＭＳ Ｐゴシック" panose="020B0600070205080204" pitchFamily="34" charset="-128"/>
              </a:rPr>
              <a:t>When you read critically, you are not necessarily judging an author’s work harshly; you are simply examining its assumptions, assessing its evidence, and weighing its conclusions.</a:t>
            </a:r>
          </a:p>
        </p:txBody>
      </p:sp>
    </p:spTree>
    <p:extLst>
      <p:ext uri="{BB962C8B-B14F-4D97-AF65-F5344CB8AC3E}">
        <p14:creationId xmlns:p14="http://schemas.microsoft.com/office/powerpoint/2010/main" val="1322698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51384" y="0"/>
            <a:ext cx="11089232" cy="1143000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tx2">
                    <a:lumMod val="75000"/>
                  </a:schemeClr>
                </a:solidFill>
              </a:rPr>
              <a:t>Sources: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BFF820E-EFEA-40D3-B4C4-627FFA8068CE}"/>
              </a:ext>
            </a:extLst>
          </p:cNvPr>
          <p:cNvSpPr txBox="1">
            <a:spLocks/>
          </p:cNvSpPr>
          <p:nvPr/>
        </p:nvSpPr>
        <p:spPr bwMode="auto">
          <a:xfrm>
            <a:off x="731405" y="1628800"/>
            <a:ext cx="10729191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Saunders, M.N.K. (2019) Research methods for business students. 8th ed. Harlow: Pearson.</a:t>
            </a:r>
          </a:p>
          <a:p>
            <a:r>
              <a:rPr lang="en-GB" sz="2000" dirty="0"/>
              <a:t>Adams, J. (2014) Research Methods for Business and Social Science Students. New Delhi: SAGE Publications.</a:t>
            </a:r>
          </a:p>
          <a:p>
            <a:r>
              <a:rPr lang="en-GB" sz="2000" dirty="0"/>
              <a:t>O’Gorman, K. (2015) Research methods for business &amp; management: a guide to writing your dissertation. 2nd ed. Oxford, England: Goodfellow Publishers Ltd.</a:t>
            </a:r>
          </a:p>
          <a:p>
            <a:r>
              <a:rPr lang="en-GB" sz="2000" dirty="0"/>
              <a:t>Zikmund, W. G. (2010) Business research methods. 8Th ed. Mason, OH: South-Western Cengage Learning.</a:t>
            </a:r>
          </a:p>
          <a:p>
            <a:r>
              <a:rPr lang="en-GB" sz="2000" dirty="0" err="1"/>
              <a:t>Clippinger</a:t>
            </a:r>
            <a:r>
              <a:rPr lang="en-GB" sz="2000" dirty="0"/>
              <a:t>, D. (2017) Business research reporting. Business Expert Press.</a:t>
            </a:r>
          </a:p>
          <a:p>
            <a:pPr algn="just"/>
            <a:endParaRPr lang="en-GB" dirty="0"/>
          </a:p>
          <a:p>
            <a:endParaRPr lang="en-US" sz="2800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93805161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3039</TotalTime>
  <Words>1302</Words>
  <Application>Microsoft Office PowerPoint</Application>
  <PresentationFormat>Widescreen</PresentationFormat>
  <Paragraphs>128</Paragraphs>
  <Slides>16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Aharoni</vt:lpstr>
      <vt:lpstr>Arial</vt:lpstr>
      <vt:lpstr>Calibri</vt:lpstr>
      <vt:lpstr>Myriad Pro</vt:lpstr>
      <vt:lpstr>Open Sans</vt:lpstr>
      <vt:lpstr>Verdana</vt:lpstr>
      <vt:lpstr>Wingdings</vt:lpstr>
      <vt:lpstr>20140311PresentationUWTSDTemplate</vt:lpstr>
      <vt:lpstr>LCBB6000 </vt:lpstr>
      <vt:lpstr>What is a Literature Review?</vt:lpstr>
      <vt:lpstr>Why Conduct a Literature Review?</vt:lpstr>
      <vt:lpstr>Proposal Literature Review Plan</vt:lpstr>
      <vt:lpstr>How To Search The Literature </vt:lpstr>
      <vt:lpstr>Warning: Using Internet Sources</vt:lpstr>
      <vt:lpstr>Searching For Books And Articles</vt:lpstr>
      <vt:lpstr>Referencing your work </vt:lpstr>
      <vt:lpstr>Plagiarism</vt:lpstr>
      <vt:lpstr>From where to begin? Map Out A Search Strategy</vt:lpstr>
      <vt:lpstr>From where to begin? Use Technology Effectively</vt:lpstr>
      <vt:lpstr>From where to begin? Locate Other Sources</vt:lpstr>
      <vt:lpstr>Are Wikis (Wikipedia) a Good Source?</vt:lpstr>
      <vt:lpstr>From where to begin? Select Sources Worth Your Time &amp; Attention</vt:lpstr>
      <vt:lpstr>From where to begin? Read with an open mind and a critical eye</vt:lpstr>
      <vt:lpstr>Sources: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Tushara</cp:lastModifiedBy>
  <cp:revision>208</cp:revision>
  <cp:lastPrinted>2018-07-09T15:27:01Z</cp:lastPrinted>
  <dcterms:created xsi:type="dcterms:W3CDTF">2002-10-07T19:43:58Z</dcterms:created>
  <dcterms:modified xsi:type="dcterms:W3CDTF">2021-06-20T12:46:35Z</dcterms:modified>
</cp:coreProperties>
</file>