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77" r:id="rId2"/>
    <p:sldId id="270" r:id="rId3"/>
    <p:sldId id="321" r:id="rId4"/>
    <p:sldId id="406" r:id="rId5"/>
    <p:sldId id="325" r:id="rId6"/>
    <p:sldId id="345" r:id="rId7"/>
    <p:sldId id="493" r:id="rId8"/>
    <p:sldId id="298" r:id="rId9"/>
    <p:sldId id="489" r:id="rId10"/>
    <p:sldId id="405" r:id="rId11"/>
    <p:sldId id="407" r:id="rId12"/>
    <p:sldId id="392" r:id="rId13"/>
    <p:sldId id="390" r:id="rId14"/>
    <p:sldId id="451" r:id="rId15"/>
    <p:sldId id="453" r:id="rId16"/>
    <p:sldId id="331" r:id="rId17"/>
    <p:sldId id="454" r:id="rId18"/>
    <p:sldId id="332" r:id="rId19"/>
    <p:sldId id="334" r:id="rId20"/>
    <p:sldId id="335" r:id="rId21"/>
    <p:sldId id="336" r:id="rId22"/>
    <p:sldId id="328" r:id="rId23"/>
    <p:sldId id="491" r:id="rId24"/>
    <p:sldId id="455" r:id="rId25"/>
    <p:sldId id="329" r:id="rId26"/>
    <p:sldId id="337" r:id="rId27"/>
    <p:sldId id="292" r:id="rId28"/>
    <p:sldId id="340" r:id="rId29"/>
    <p:sldId id="456" r:id="rId30"/>
    <p:sldId id="458" r:id="rId31"/>
    <p:sldId id="459" r:id="rId32"/>
    <p:sldId id="460" r:id="rId33"/>
    <p:sldId id="398" r:id="rId34"/>
    <p:sldId id="490" r:id="rId35"/>
    <p:sldId id="301" r:id="rId36"/>
    <p:sldId id="344" r:id="rId37"/>
    <p:sldId id="384" r:id="rId38"/>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59" autoAdjust="0"/>
    <p:restoredTop sz="90680" autoAdjust="0"/>
  </p:normalViewPr>
  <p:slideViewPr>
    <p:cSldViewPr snapToGrid="0">
      <p:cViewPr varScale="1">
        <p:scale>
          <a:sx n="74" d="100"/>
          <a:sy n="74" d="100"/>
        </p:scale>
        <p:origin x="1003"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F5E7EC-1A32-4902-8CEF-AB516F8BE836}" type="datetimeFigureOut">
              <a:rPr lang="en-GB" smtClean="0"/>
              <a:t>27/09/2024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6FF93C-3FBA-4029-830F-5DA99E67E8C9}" type="slidenum">
              <a:rPr lang="en-GB" smtClean="0"/>
              <a:t>‹#›</a:t>
            </a:fld>
            <a:endParaRPr lang="en-GB"/>
          </a:p>
        </p:txBody>
      </p:sp>
    </p:spTree>
    <p:extLst>
      <p:ext uri="{BB962C8B-B14F-4D97-AF65-F5344CB8AC3E}">
        <p14:creationId xmlns:p14="http://schemas.microsoft.com/office/powerpoint/2010/main" val="1123829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en.wikipedia.org/wiki/Help:IPA_for_French" TargetMode="External"/><Relationship Id="rId7" Type="http://schemas.openxmlformats.org/officeDocument/2006/relationships/hyperlink" Target="http://en.wikipedia.org/wiki/French_Revolution"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en.wikipedia.org/wiki/Political_philosophy" TargetMode="External"/><Relationship Id="rId5" Type="http://schemas.openxmlformats.org/officeDocument/2006/relationships/hyperlink" Target="http://en.wikipedia.org/wiki/Philosopher" TargetMode="External"/><Relationship Id="rId4" Type="http://schemas.openxmlformats.org/officeDocument/2006/relationships/hyperlink" Target="http://en.wikipedia.org/wiki/Canton_of_Geneva"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en.wikipedia.org/wiki/Help:IPA_for_French"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en.wikipedia.org/wiki/French_Revolutionary_Wars" TargetMode="External"/><Relationship Id="rId5" Type="http://schemas.openxmlformats.org/officeDocument/2006/relationships/hyperlink" Target="http://en.wikipedia.org/wiki/French_Revolution" TargetMode="External"/><Relationship Id="rId4" Type="http://schemas.openxmlformats.org/officeDocument/2006/relationships/hyperlink" Target="http://en.wikipedia.org/wiki/Franc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F53F74A2-B9B6-45D7-B442-63C1EE4F263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Rectangle 3">
            <a:extLst>
              <a:ext uri="{FF2B5EF4-FFF2-40B4-BE49-F238E27FC236}">
                <a16:creationId xmlns:a16="http://schemas.microsoft.com/office/drawing/2014/main" id="{FFBC003D-428D-48B5-B800-6F840B3ACC9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 </a:t>
            </a:r>
            <a:r>
              <a:rPr lang="en-GB" altLang="en-US" b="1"/>
              <a:t>Jean-Jacques Rousseau</a:t>
            </a:r>
            <a:r>
              <a:rPr lang="en-GB" altLang="en-US"/>
              <a:t> (French: </a:t>
            </a:r>
            <a:r>
              <a:rPr lang="en-GB" altLang="en-US">
                <a:hlinkClick r:id="rId3" tooltip="Help:IPA for French"/>
              </a:rPr>
              <a:t>[ʒɑ̃ʒak ʁuso]</a:t>
            </a:r>
            <a:r>
              <a:rPr lang="en-GB" altLang="en-US"/>
              <a:t>; 28 June 1712 – 2 July 1778) was a </a:t>
            </a:r>
            <a:r>
              <a:rPr lang="en-GB" altLang="en-US">
                <a:hlinkClick r:id="rId4" tooltip="Canton of Geneva"/>
              </a:rPr>
              <a:t>Genevan</a:t>
            </a:r>
            <a:r>
              <a:rPr lang="en-GB" altLang="en-US"/>
              <a:t> </a:t>
            </a:r>
            <a:r>
              <a:rPr lang="en-GB" altLang="en-US">
                <a:hlinkClick r:id="rId5" tooltip="Philosopher"/>
              </a:rPr>
              <a:t>philosopher</a:t>
            </a:r>
            <a:r>
              <a:rPr lang="en-GB" altLang="en-US"/>
              <a:t>, writer, and composer of the 18th century. His </a:t>
            </a:r>
            <a:r>
              <a:rPr lang="en-GB" altLang="en-US">
                <a:hlinkClick r:id="rId6" tooltip="Political philosophy"/>
              </a:rPr>
              <a:t>political philosophy</a:t>
            </a:r>
            <a:r>
              <a:rPr lang="en-GB" altLang="en-US"/>
              <a:t> influenced the </a:t>
            </a:r>
            <a:r>
              <a:rPr lang="en-GB" altLang="en-US">
                <a:hlinkClick r:id="rId7" tooltip="French Revolution"/>
              </a:rPr>
              <a:t>French Revolution</a:t>
            </a:r>
            <a:r>
              <a:rPr lang="en-GB" altLang="en-US"/>
              <a:t> as well as the overall development of modern political, sociological, and educational thought.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179B07A8-CA07-4243-9141-F5062CCCCF2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Rectangle 3">
            <a:extLst>
              <a:ext uri="{FF2B5EF4-FFF2-40B4-BE49-F238E27FC236}">
                <a16:creationId xmlns:a16="http://schemas.microsoft.com/office/drawing/2014/main" id="{E90F56D5-8A6E-4057-8DD4-41E6E3E71E9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t>Napoléon Bonaparte</a:t>
            </a:r>
            <a:r>
              <a:rPr lang="en-GB" altLang="en-US"/>
              <a:t> (French pronunciation: ​</a:t>
            </a:r>
            <a:r>
              <a:rPr lang="en-GB" altLang="en-US">
                <a:hlinkClick r:id="rId3" tooltip="Help:IPA for French"/>
              </a:rPr>
              <a:t>[napɔleɪˈɔ̃ bɔnaˈpart]</a:t>
            </a:r>
            <a:r>
              <a:rPr lang="en-GB" altLang="en-US"/>
              <a:t>, born Napoleone di Buonaparte; 15 August 1769 – 5 May 1821) was a </a:t>
            </a:r>
            <a:r>
              <a:rPr lang="en-GB" altLang="en-US">
                <a:hlinkClick r:id="rId4" tooltip="France"/>
              </a:rPr>
              <a:t>French</a:t>
            </a:r>
            <a:r>
              <a:rPr lang="en-GB" altLang="en-US"/>
              <a:t> military and political leader who rose to prominence during the latter stages of the </a:t>
            </a:r>
            <a:r>
              <a:rPr lang="en-GB" altLang="en-US">
                <a:hlinkClick r:id="rId5" tooltip="French Revolution"/>
              </a:rPr>
              <a:t>French Revolution</a:t>
            </a:r>
            <a:r>
              <a:rPr lang="en-GB" altLang="en-US"/>
              <a:t> and its associated </a:t>
            </a:r>
            <a:r>
              <a:rPr lang="en-GB" altLang="en-US">
                <a:hlinkClick r:id="rId6" tooltip="French Revolutionary Wars"/>
              </a:rPr>
              <a:t>wars</a:t>
            </a:r>
            <a:r>
              <a:rPr lang="en-GB" altLang="en-US"/>
              <a:t> in Europe. </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a:defRPr/>
            </a:lvl1pPr>
          </a:lstStyle>
          <a:p>
            <a:fld id="{9F19425A-1FB1-4C8E-BEA1-B37D96013843}" type="datetimeFigureOut">
              <a:rPr lang="en-GB" smtClean="0"/>
              <a:t>27/09/2024</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fontAlgn="auto">
              <a:spcBef>
                <a:spcPts val="0"/>
              </a:spcBef>
              <a:spcAft>
                <a:spcPts val="0"/>
              </a:spcAft>
              <a:defRPr>
                <a:latin typeface="+mn-lt"/>
                <a:cs typeface="+mn-cs"/>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2848317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9F19425A-1FB1-4C8E-BEA1-B37D96013843}" type="datetimeFigureOut">
              <a:rPr lang="en-GB" smtClean="0"/>
              <a:t>27/09/2024</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fontAlgn="auto">
              <a:spcBef>
                <a:spcPts val="0"/>
              </a:spcBef>
              <a:spcAft>
                <a:spcPts val="0"/>
              </a:spcAft>
              <a:defRPr>
                <a:latin typeface="+mn-lt"/>
                <a:cs typeface="+mn-cs"/>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3343931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9F19425A-1FB1-4C8E-BEA1-B37D96013843}" type="datetimeFigureOut">
              <a:rPr lang="en-GB" smtClean="0"/>
              <a:t>27/09/2024</a:t>
            </a:fld>
            <a:endParaRPr lang="en-GB"/>
          </a:p>
        </p:txBody>
      </p:sp>
      <p:sp>
        <p:nvSpPr>
          <p:cNvPr id="5"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2266341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fld id="{9F19425A-1FB1-4C8E-BEA1-B37D96013843}" type="datetimeFigureOut">
              <a:rPr lang="en-GB" smtClean="0"/>
              <a:t>27/09/2024</a:t>
            </a:fld>
            <a:endParaRPr lang="en-GB"/>
          </a:p>
        </p:txBody>
      </p:sp>
      <p:sp>
        <p:nvSpPr>
          <p:cNvPr id="6"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915633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fld id="{9F19425A-1FB1-4C8E-BEA1-B37D96013843}" type="datetimeFigureOut">
              <a:rPr lang="en-GB" smtClean="0"/>
              <a:t>27/09/2024</a:t>
            </a:fld>
            <a:endParaRPr lang="en-GB"/>
          </a:p>
        </p:txBody>
      </p:sp>
      <p:sp>
        <p:nvSpPr>
          <p:cNvPr id="8"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2323419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fld id="{9F19425A-1FB1-4C8E-BEA1-B37D96013843}" type="datetimeFigureOut">
              <a:rPr lang="en-GB" smtClean="0"/>
              <a:t>27/09/2024</a:t>
            </a:fld>
            <a:endParaRPr lang="en-GB"/>
          </a:p>
        </p:txBody>
      </p:sp>
      <p:sp>
        <p:nvSpPr>
          <p:cNvPr id="4"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1829175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9F19425A-1FB1-4C8E-BEA1-B37D96013843}" type="datetimeFigureOut">
              <a:rPr lang="en-GB" smtClean="0"/>
              <a:t>27/09/2024</a:t>
            </a:fld>
            <a:endParaRPr lang="en-GB"/>
          </a:p>
        </p:txBody>
      </p:sp>
      <p:sp>
        <p:nvSpPr>
          <p:cNvPr id="3"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324536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9F19425A-1FB1-4C8E-BEA1-B37D96013843}" type="datetimeFigureOut">
              <a:rPr lang="en-GB" smtClean="0"/>
              <a:t>27/09/2024</a:t>
            </a:fld>
            <a:endParaRPr lang="en-GB"/>
          </a:p>
        </p:txBody>
      </p:sp>
      <p:sp>
        <p:nvSpPr>
          <p:cNvPr id="6"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658491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9F19425A-1FB1-4C8E-BEA1-B37D96013843}" type="datetimeFigureOut">
              <a:rPr lang="en-GB" smtClean="0"/>
              <a:t>27/09/2024</a:t>
            </a:fld>
            <a:endParaRPr lang="en-GB"/>
          </a:p>
        </p:txBody>
      </p:sp>
      <p:sp>
        <p:nvSpPr>
          <p:cNvPr id="6"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1309823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9F19425A-1FB1-4C8E-BEA1-B37D96013843}" type="datetimeFigureOut">
              <a:rPr lang="en-GB" smtClean="0"/>
              <a:t>27/09/2024</a:t>
            </a:fld>
            <a:endParaRPr lang="en-GB"/>
          </a:p>
        </p:txBody>
      </p:sp>
      <p:sp>
        <p:nvSpPr>
          <p:cNvPr id="5"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732992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9F19425A-1FB1-4C8E-BEA1-B37D96013843}" type="datetimeFigureOut">
              <a:rPr lang="en-GB" smtClean="0"/>
              <a:t>27/09/2024</a:t>
            </a:fld>
            <a:endParaRPr lang="en-GB"/>
          </a:p>
        </p:txBody>
      </p:sp>
      <p:sp>
        <p:nvSpPr>
          <p:cNvPr id="5"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1724054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609600" y="1600200"/>
            <a:ext cx="109728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fontAlgn="auto">
              <a:spcBef>
                <a:spcPts val="0"/>
              </a:spcBef>
              <a:spcAft>
                <a:spcPts val="0"/>
              </a:spcAft>
              <a:defRPr sz="1050">
                <a:solidFill>
                  <a:schemeClr val="tx1">
                    <a:tint val="75000"/>
                  </a:schemeClr>
                </a:solidFill>
                <a:latin typeface="+mn-lt"/>
                <a:cs typeface="+mn-cs"/>
              </a:defRPr>
            </a:lvl1pPr>
          </a:lstStyle>
          <a:p>
            <a:fld id="{9F19425A-1FB1-4C8E-BEA1-B37D96013843}" type="datetimeFigureOut">
              <a:rPr lang="en-GB" smtClean="0"/>
              <a:t>27/09/2024</a:t>
            </a:fld>
            <a:endParaRPr lang="en-GB"/>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35086844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youtube.com/watch?v=nSUJwmPQEyg&amp;si=EnSIkaIECMiOmar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video" Target="https://www.youtube.com/embed/d_HHnEROy_w"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2lEp4TVpxgA"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youtu.be/DLRH5J_93LQ"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youtube.com/watch?v=XKUPDUDOBVo"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mckinsey.com/global-themes/leadership/developing-leaders-in-a-business" TargetMode="External"/><Relationship Id="rId2" Type="http://schemas.openxmlformats.org/officeDocument/2006/relationships/hyperlink" Target="https://www.forbes.com/sites/kevinkruse/2013/04/09/what-is-leadership/2/#7e04e41441f0" TargetMode="External"/><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lmyZMtPVodo"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youtube.com/watch?v=Gjj23PhTRTc"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youtube.com/watch?v=lBXGT-3RAsU&amp;si=EnSIkaIECMiOmarE" TargetMode="External"/><Relationship Id="rId2" Type="http://schemas.openxmlformats.org/officeDocument/2006/relationships/hyperlink" Target="https://www.youtube.com/watch?v=lBXGT-3RAsU" TargetMode="Externa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www.africamasterweb.com/AfricaMbebe/MandelaPassport.jpg"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Rq_W3__es1E"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pykuvuA-QFU"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hyperlink" Target="https://youtube.com/watch?v=kaPuWFguxCM&amp;si=EnSIkaIECMiOmarE"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hyperlink" Target="https://youtube.com/watch?v=kswcW9e3tXc&amp;si=EnSIkaIECMiOmarE"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hbr.org/video/4888683695001/the-explainer-level-5-leadership" TargetMode="External"/><Relationship Id="rId1" Type="http://schemas.openxmlformats.org/officeDocument/2006/relationships/slideLayout" Target="../slideLayouts/slideLayout7.xml"/><Relationship Id="rId4" Type="http://schemas.openxmlformats.org/officeDocument/2006/relationships/hyperlink" Target="https://hbr.org/2005/07/level-5-leadership-the-triumph-of-humility-and-fierce-resolve?referral=00060" TargetMode="External"/></Relationships>
</file>

<file path=ppt/slides/_rels/slide34.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26.jpeg"/><Relationship Id="rId7" Type="http://schemas.openxmlformats.org/officeDocument/2006/relationships/hyperlink" Target="https://www.youtube.com/watch?v=MkTw3_PmKtc" TargetMode="External"/><Relationship Id="rId2" Type="http://schemas.openxmlformats.org/officeDocument/2006/relationships/hyperlink" Target="https://www.youtube.com/watch?v=6lQAc6Y_A48" TargetMode="External"/><Relationship Id="rId1" Type="http://schemas.openxmlformats.org/officeDocument/2006/relationships/slideLayout" Target="../slideLayouts/slideLayout7.xml"/><Relationship Id="rId6" Type="http://schemas.openxmlformats.org/officeDocument/2006/relationships/hyperlink" Target="https://www.youtube.com/watch?v=vP4iY1TtS3s" TargetMode="External"/><Relationship Id="rId5" Type="http://schemas.openxmlformats.org/officeDocument/2006/relationships/image" Target="../media/image27.jpeg"/><Relationship Id="rId10" Type="http://schemas.openxmlformats.org/officeDocument/2006/relationships/image" Target="../media/image29.jpeg"/><Relationship Id="rId4" Type="http://schemas.openxmlformats.org/officeDocument/2006/relationships/hyperlink" Target="https://www.nobelprize.org/prizes/peace/1964/king/acceptance-speech/" TargetMode="External"/><Relationship Id="rId9" Type="http://schemas.openxmlformats.org/officeDocument/2006/relationships/hyperlink" Target="https://www.youtube.com/watch?time_continue=4&amp;v=UF8uR6Z6KLc&amp;feature=emb_logo"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30.png"/><Relationship Id="rId1" Type="http://schemas.openxmlformats.org/officeDocument/2006/relationships/slideLayout" Target="../slideLayouts/slideLayout7.xml"/><Relationship Id="rId4" Type="http://schemas.openxmlformats.org/officeDocument/2006/relationships/image" Target="../media/image3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0" y="908050"/>
            <a:ext cx="12192000" cy="1020752"/>
          </a:xfrm>
        </p:spPr>
        <p:txBody>
          <a:bodyPr/>
          <a:lstStyle/>
          <a:p>
            <a:pPr eaLnBrk="1" hangingPunct="1"/>
            <a:r>
              <a:rPr lang="en-GB" altLang="en-US" sz="2800" b="1" dirty="0">
                <a:solidFill>
                  <a:srgbClr val="002060"/>
                </a:solidFill>
                <a:effectLst>
                  <a:outerShdw blurRad="38100" dist="38100" dir="2700000" algn="tl">
                    <a:srgbClr val="000000">
                      <a:alpha val="43137"/>
                    </a:srgbClr>
                  </a:outerShdw>
                </a:effectLst>
              </a:rPr>
              <a:t>Module Title:  </a:t>
            </a:r>
            <a:br>
              <a:rPr lang="en-GB" altLang="en-US" sz="2800" b="1" dirty="0">
                <a:solidFill>
                  <a:srgbClr val="002060"/>
                </a:solidFill>
                <a:effectLst>
                  <a:outerShdw blurRad="38100" dist="38100" dir="2700000" algn="tl">
                    <a:srgbClr val="000000">
                      <a:alpha val="43137"/>
                    </a:srgbClr>
                  </a:outerShdw>
                </a:effectLst>
              </a:rPr>
            </a:br>
            <a:r>
              <a:rPr lang="en-GB" altLang="en-US" sz="2800" b="1" dirty="0">
                <a:solidFill>
                  <a:srgbClr val="002060"/>
                </a:solidFill>
                <a:effectLst>
                  <a:outerShdw blurRad="38100" dist="38100" dir="2700000" algn="tl">
                    <a:srgbClr val="000000">
                      <a:alpha val="43137"/>
                    </a:srgbClr>
                  </a:outerShdw>
                </a:effectLst>
              </a:rPr>
              <a:t>Leadership and Management Theory and Practice</a:t>
            </a:r>
          </a:p>
        </p:txBody>
      </p:sp>
      <p:sp>
        <p:nvSpPr>
          <p:cNvPr id="6147" name="Subtitle 4"/>
          <p:cNvSpPr>
            <a:spLocks noGrp="1"/>
          </p:cNvSpPr>
          <p:nvPr>
            <p:ph type="subTitle" idx="1"/>
          </p:nvPr>
        </p:nvSpPr>
        <p:spPr>
          <a:xfrm>
            <a:off x="50400" y="1928802"/>
            <a:ext cx="12052800" cy="3615198"/>
          </a:xfrm>
        </p:spPr>
        <p:txBody>
          <a:bodyPr/>
          <a:lstStyle/>
          <a:p>
            <a:pPr eaLnBrk="1" hangingPunct="1"/>
            <a:endParaRPr lang="en-GB" altLang="en-US" dirty="0">
              <a:solidFill>
                <a:schemeClr val="accent2"/>
              </a:solidFill>
            </a:endParaRPr>
          </a:p>
          <a:p>
            <a:pPr eaLnBrk="1" hangingPunct="1"/>
            <a:r>
              <a:rPr lang="en-GB" altLang="en-US" dirty="0">
                <a:solidFill>
                  <a:schemeClr val="accent2"/>
                </a:solidFill>
              </a:rPr>
              <a:t>Module Code: LCBB6003</a:t>
            </a:r>
          </a:p>
          <a:p>
            <a:pPr eaLnBrk="1" hangingPunct="1"/>
            <a:endParaRPr lang="en-GB" altLang="en-US" dirty="0">
              <a:solidFill>
                <a:schemeClr val="accent2"/>
              </a:solidFill>
            </a:endParaRPr>
          </a:p>
          <a:p>
            <a:pPr eaLnBrk="1" hangingPunct="1"/>
            <a:r>
              <a:rPr lang="en-GB" altLang="en-US" b="1" u="sng" dirty="0">
                <a:solidFill>
                  <a:schemeClr val="accent2"/>
                </a:solidFill>
                <a:effectLst>
                  <a:outerShdw blurRad="38100" dist="38100" dir="2700000" algn="tl">
                    <a:srgbClr val="000000">
                      <a:alpha val="43137"/>
                    </a:srgbClr>
                  </a:outerShdw>
                </a:effectLst>
              </a:rPr>
              <a:t>Week 3 </a:t>
            </a:r>
          </a:p>
          <a:p>
            <a:pPr eaLnBrk="1" hangingPunct="1"/>
            <a:endParaRPr lang="en-GB" altLang="en-US" sz="2800" b="1" dirty="0">
              <a:solidFill>
                <a:schemeClr val="accent2"/>
              </a:solidFill>
            </a:endParaRPr>
          </a:p>
          <a:p>
            <a:pPr eaLnBrk="1" hangingPunct="1"/>
            <a:r>
              <a:rPr lang="en-GB" altLang="en-US" b="1" dirty="0">
                <a:solidFill>
                  <a:schemeClr val="accent2"/>
                </a:solidFill>
              </a:rPr>
              <a:t>The Development of Leadership Theory</a:t>
            </a:r>
          </a:p>
          <a:p>
            <a:pPr eaLnBrk="1" hangingPunct="1"/>
            <a:endParaRPr lang="en-GB" altLang="en-US" sz="2800" dirty="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6DC71-20D9-4006-BA78-BF6C5D90CBA7}"/>
              </a:ext>
            </a:extLst>
          </p:cNvPr>
          <p:cNvSpPr>
            <a:spLocks noGrp="1"/>
          </p:cNvSpPr>
          <p:nvPr>
            <p:ph type="title"/>
          </p:nvPr>
        </p:nvSpPr>
        <p:spPr/>
        <p:txBody>
          <a:bodyPr anchor="b"/>
          <a:lstStyle/>
          <a:p>
            <a:pPr>
              <a:defRPr/>
            </a:pPr>
            <a:r>
              <a:rPr lang="en-GB" dirty="0">
                <a:effectLst>
                  <a:outerShdw blurRad="38100" dist="38100" dir="2700000" algn="tl">
                    <a:srgbClr val="C0C0C0"/>
                  </a:outerShdw>
                </a:effectLst>
                <a:latin typeface="Arial Rounded MT Bold" pitchFamily="34" charset="0"/>
              </a:rPr>
              <a:t>Learning Objectives </a:t>
            </a:r>
          </a:p>
        </p:txBody>
      </p:sp>
      <p:sp>
        <p:nvSpPr>
          <p:cNvPr id="12291" name="Content Placeholder 2">
            <a:extLst>
              <a:ext uri="{FF2B5EF4-FFF2-40B4-BE49-F238E27FC236}">
                <a16:creationId xmlns:a16="http://schemas.microsoft.com/office/drawing/2014/main" id="{4A1C2D19-9864-4221-A412-7B388C59BBAC}"/>
              </a:ext>
            </a:extLst>
          </p:cNvPr>
          <p:cNvSpPr>
            <a:spLocks noGrp="1"/>
          </p:cNvSpPr>
          <p:nvPr>
            <p:ph idx="1"/>
          </p:nvPr>
        </p:nvSpPr>
        <p:spPr>
          <a:xfrm>
            <a:off x="290400" y="2493000"/>
            <a:ext cx="12031200" cy="2107799"/>
          </a:xfrm>
        </p:spPr>
        <p:txBody>
          <a:bodyPr vert="horz" lIns="182880" tIns="91440" rIns="91440" bIns="45720" rtlCol="0">
            <a:noAutofit/>
          </a:bodyPr>
          <a:lstStyle/>
          <a:p>
            <a:pPr>
              <a:spcAft>
                <a:spcPts val="1200"/>
              </a:spcAft>
            </a:pPr>
            <a:r>
              <a:rPr lang="en-GB" altLang="en-US" sz="2800" b="1" dirty="0">
                <a:latin typeface="Abadi" panose="020B0604020104020204" pitchFamily="34" charset="0"/>
              </a:rPr>
              <a:t>To speculate on the differences between management and leadership</a:t>
            </a:r>
          </a:p>
          <a:p>
            <a:pPr>
              <a:spcAft>
                <a:spcPts val="1200"/>
              </a:spcAft>
            </a:pPr>
            <a:r>
              <a:rPr lang="en-GB" altLang="en-US" sz="2800" b="1" dirty="0">
                <a:latin typeface="Abadi" panose="020B0604020104020204" pitchFamily="34" charset="0"/>
              </a:rPr>
              <a:t>To explore the historical development of leadership theories </a:t>
            </a:r>
          </a:p>
          <a:p>
            <a:pPr>
              <a:spcAft>
                <a:spcPts val="1200"/>
              </a:spcAft>
            </a:pPr>
            <a:r>
              <a:rPr lang="en-GB" altLang="en-US" sz="2800" b="1" dirty="0">
                <a:latin typeface="Abadi" panose="020B0604020104020204" pitchFamily="34" charset="0"/>
              </a:rPr>
              <a:t>To understand both the influence and limitations of leadership trait theory </a:t>
            </a:r>
          </a:p>
          <a:p>
            <a:pPr>
              <a:spcAft>
                <a:spcPts val="1200"/>
              </a:spcAft>
            </a:pPr>
            <a:endParaRPr lang="en-GB" altLang="en-US" sz="2800" dirty="0">
              <a:latin typeface="Arial Rounded MT Bold" panose="020F07040305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2000"/>
                                        <p:tgtEl>
                                          <p:spTgt spid="1229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fade">
                                      <p:cBhvr>
                                        <p:cTn id="12" dur="2000"/>
                                        <p:tgtEl>
                                          <p:spTgt spid="122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fade">
                                      <p:cBhvr>
                                        <p:cTn id="17" dur="2000"/>
                                        <p:tgtEl>
                                          <p:spTgt spid="122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2E0C1-CEAF-4AC8-84A7-C3E2D05B217B}"/>
              </a:ext>
            </a:extLst>
          </p:cNvPr>
          <p:cNvSpPr>
            <a:spLocks noGrp="1"/>
          </p:cNvSpPr>
          <p:nvPr>
            <p:ph type="title"/>
          </p:nvPr>
        </p:nvSpPr>
        <p:spPr>
          <a:xfrm>
            <a:off x="127200" y="1817928"/>
            <a:ext cx="11937600" cy="1611072"/>
          </a:xfrm>
        </p:spPr>
        <p:txBody>
          <a:bodyPr>
            <a:normAutofit/>
          </a:bodyPr>
          <a:lstStyle/>
          <a:p>
            <a:pPr algn="ctr">
              <a:defRPr/>
            </a:pPr>
            <a:r>
              <a:rPr lang="en-GB" dirty="0">
                <a:latin typeface="Arial Rounded MT Bold" pitchFamily="34" charset="0"/>
              </a:rPr>
              <a:t>So, what is the difference between management and leadership?</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366005" y="178620"/>
            <a:ext cx="5668613" cy="523220"/>
          </a:xfrm>
          <a:prstGeom prst="rect">
            <a:avLst/>
          </a:prstGeom>
          <a:solidFill>
            <a:schemeClr val="bg1"/>
          </a:solidFill>
          <a:ln>
            <a:solidFill>
              <a:srgbClr val="FF0000"/>
            </a:solidFill>
          </a:ln>
        </p:spPr>
        <p:txBody>
          <a:bodyPr wrap="square" rtlCol="0">
            <a:spAutoFit/>
          </a:bodyPr>
          <a:lstStyle/>
          <a:p>
            <a:pPr algn="ctr"/>
            <a:r>
              <a:rPr lang="en-GB" sz="2800" b="1" dirty="0"/>
              <a:t>Managers vs Leaders</a:t>
            </a:r>
            <a:endParaRPr lang="en-GB" sz="28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4337666D-32D3-488E-9363-8D7918E5F15C}"/>
              </a:ext>
            </a:extLst>
          </p:cNvPr>
          <p:cNvSpPr/>
          <p:nvPr/>
        </p:nvSpPr>
        <p:spPr>
          <a:xfrm>
            <a:off x="292580" y="1228397"/>
            <a:ext cx="11606839" cy="4401205"/>
          </a:xfrm>
          <a:prstGeom prst="rect">
            <a:avLst/>
          </a:prstGeom>
        </p:spPr>
        <p:txBody>
          <a:bodyPr wrap="square">
            <a:spAutoFit/>
          </a:bodyPr>
          <a:lstStyle/>
          <a:p>
            <a:r>
              <a:rPr lang="en-GB" dirty="0"/>
              <a:t>One of the most often quoted examples of the differences between managers and leaders is that of Bennis (1989) in which he lists them as:</a:t>
            </a:r>
          </a:p>
          <a:p>
            <a:endParaRPr lang="en-GB" dirty="0"/>
          </a:p>
          <a:p>
            <a:pPr marL="285750" lvl="0" indent="-285750">
              <a:buFont typeface="Wingdings" panose="05000000000000000000" pitchFamily="2" charset="2"/>
              <a:buChar char="Ø"/>
            </a:pPr>
            <a:r>
              <a:rPr lang="en-GB" dirty="0"/>
              <a:t>The manager administers; the leader innovates .</a:t>
            </a:r>
          </a:p>
          <a:p>
            <a:pPr marL="285750" lvl="0" indent="-285750">
              <a:buFont typeface="Wingdings" panose="05000000000000000000" pitchFamily="2" charset="2"/>
              <a:buChar char="Ø"/>
            </a:pPr>
            <a:r>
              <a:rPr lang="en-GB" dirty="0"/>
              <a:t>The manager is a copy; the leader is an original.</a:t>
            </a:r>
          </a:p>
          <a:p>
            <a:pPr marL="285750" lvl="0" indent="-285750">
              <a:buFont typeface="Wingdings" panose="05000000000000000000" pitchFamily="2" charset="2"/>
              <a:buChar char="Ø"/>
            </a:pPr>
            <a:r>
              <a:rPr lang="en-GB" dirty="0"/>
              <a:t>The manager maintains; the leader develops.</a:t>
            </a:r>
          </a:p>
          <a:p>
            <a:pPr marL="285750" lvl="0" indent="-285750">
              <a:buFont typeface="Wingdings" panose="05000000000000000000" pitchFamily="2" charset="2"/>
              <a:buChar char="Ø"/>
            </a:pPr>
            <a:r>
              <a:rPr lang="en-GB" dirty="0"/>
              <a:t>The manager focuses on systems and structure; the leader focuses on people.</a:t>
            </a:r>
          </a:p>
          <a:p>
            <a:pPr marL="285750" lvl="0" indent="-285750">
              <a:buFont typeface="Wingdings" panose="05000000000000000000" pitchFamily="2" charset="2"/>
              <a:buChar char="Ø"/>
            </a:pPr>
            <a:r>
              <a:rPr lang="en-GB" dirty="0"/>
              <a:t>The manager relies on control; the leader inspires trust.</a:t>
            </a:r>
          </a:p>
          <a:p>
            <a:pPr marL="285750" lvl="0" indent="-285750">
              <a:buFont typeface="Wingdings" panose="05000000000000000000" pitchFamily="2" charset="2"/>
              <a:buChar char="Ø"/>
            </a:pPr>
            <a:r>
              <a:rPr lang="en-GB" dirty="0"/>
              <a:t>The manager has a short-range view; the leader has a long-range perspective.</a:t>
            </a:r>
          </a:p>
          <a:p>
            <a:pPr marL="285750" lvl="0" indent="-285750">
              <a:buFont typeface="Wingdings" panose="05000000000000000000" pitchFamily="2" charset="2"/>
              <a:buChar char="Ø"/>
            </a:pPr>
            <a:r>
              <a:rPr lang="en-GB" dirty="0"/>
              <a:t>The manager asks how and when; the leader asks what and why.</a:t>
            </a:r>
          </a:p>
          <a:p>
            <a:pPr marL="285750" lvl="0" indent="-285750">
              <a:buFont typeface="Wingdings" panose="05000000000000000000" pitchFamily="2" charset="2"/>
              <a:buChar char="Ø"/>
            </a:pPr>
            <a:r>
              <a:rPr lang="en-GB" dirty="0"/>
              <a:t>The manager has his or her eye always on the bottom line; the leader’s eye is on the horizon.</a:t>
            </a:r>
          </a:p>
          <a:p>
            <a:pPr marL="285750" lvl="0" indent="-285750">
              <a:buFont typeface="Wingdings" panose="05000000000000000000" pitchFamily="2" charset="2"/>
              <a:buChar char="Ø"/>
            </a:pPr>
            <a:r>
              <a:rPr lang="en-GB" dirty="0"/>
              <a:t>The manager imitates; the leader originates.</a:t>
            </a:r>
          </a:p>
          <a:p>
            <a:pPr marL="285750" lvl="0" indent="-285750">
              <a:buFont typeface="Wingdings" panose="05000000000000000000" pitchFamily="2" charset="2"/>
              <a:buChar char="Ø"/>
            </a:pPr>
            <a:r>
              <a:rPr lang="en-GB" dirty="0"/>
              <a:t>The manager accepts the status ; the leader challenges it.</a:t>
            </a:r>
          </a:p>
          <a:p>
            <a:pPr marL="285750" lvl="0" indent="-285750">
              <a:buFont typeface="Wingdings" panose="05000000000000000000" pitchFamily="2" charset="2"/>
              <a:buChar char="Ø"/>
            </a:pPr>
            <a:r>
              <a:rPr lang="en-GB" dirty="0"/>
              <a:t>The manager is the classic good soldier ; the leader is his or her own person.</a:t>
            </a:r>
          </a:p>
          <a:p>
            <a:pPr marL="285750" lvl="0" indent="-285750">
              <a:buFont typeface="Wingdings" panose="05000000000000000000" pitchFamily="2" charset="2"/>
              <a:buChar char="Ø"/>
            </a:pPr>
            <a:r>
              <a:rPr lang="en-GB" sz="2800" b="1" i="1" dirty="0">
                <a:effectLst>
                  <a:outerShdw blurRad="38100" dist="38100" dir="2700000" algn="tl">
                    <a:srgbClr val="000000">
                      <a:alpha val="43137"/>
                    </a:srgbClr>
                  </a:outerShdw>
                </a:effectLst>
              </a:rPr>
              <a:t>The manager does things right; the leader does the right thing.</a:t>
            </a:r>
          </a:p>
        </p:txBody>
      </p:sp>
      <p:pic>
        <p:nvPicPr>
          <p:cNvPr id="2050" name="Picture 2" descr="Image result for manager vs leader">
            <a:extLst>
              <a:ext uri="{FF2B5EF4-FFF2-40B4-BE49-F238E27FC236}">
                <a16:creationId xmlns:a16="http://schemas.microsoft.com/office/drawing/2014/main" id="{47AC35EE-4AE0-4D67-B167-7A1094F06B8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68404" y="1765004"/>
            <a:ext cx="3095815" cy="1741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9425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D393841-CD22-4B11-AC5D-2E9BF1EC761E}"/>
              </a:ext>
            </a:extLst>
          </p:cNvPr>
          <p:cNvSpPr>
            <a:spLocks noGrp="1" noChangeArrowheads="1"/>
          </p:cNvSpPr>
          <p:nvPr>
            <p:ph type="title" idx="4294967295"/>
          </p:nvPr>
        </p:nvSpPr>
        <p:spPr>
          <a:xfrm>
            <a:off x="259200" y="274638"/>
            <a:ext cx="11822400" cy="704562"/>
          </a:xfrm>
          <a:solidFill>
            <a:srgbClr val="FFC000"/>
          </a:solidFill>
        </p:spPr>
        <p:txBody>
          <a:bodyPr/>
          <a:lstStyle/>
          <a:p>
            <a:pPr>
              <a:defRPr/>
            </a:pPr>
            <a:r>
              <a:rPr lang="en-GB" sz="3200" dirty="0">
                <a:latin typeface="Arial Rounded MT Bold" pitchFamily="34" charset="0"/>
              </a:rPr>
              <a:t>Management role or leadership role? </a:t>
            </a:r>
          </a:p>
        </p:txBody>
      </p:sp>
      <p:sp>
        <p:nvSpPr>
          <p:cNvPr id="15363" name="Rectangle 5">
            <a:extLst>
              <a:ext uri="{FF2B5EF4-FFF2-40B4-BE49-F238E27FC236}">
                <a16:creationId xmlns:a16="http://schemas.microsoft.com/office/drawing/2014/main" id="{4EC337D7-101B-4D45-B489-1D4CE86E46B3}"/>
              </a:ext>
            </a:extLst>
          </p:cNvPr>
          <p:cNvSpPr>
            <a:spLocks noChangeArrowheads="1"/>
          </p:cNvSpPr>
          <p:nvPr/>
        </p:nvSpPr>
        <p:spPr bwMode="auto">
          <a:xfrm>
            <a:off x="416650" y="1743447"/>
            <a:ext cx="5518832" cy="2768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05" tIns="45704" rIns="91405" bIns="45704"/>
          <a:lstStyle>
            <a:lvl1pPr marL="341313" indent="-341313" defTabSz="912813">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defTabSz="912813">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defTabSz="912813">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defTabSz="912813">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defTabSz="912813">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defTabSz="912813"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defTabSz="912813"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defTabSz="912813"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defTabSz="912813"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administer</a:t>
            </a:r>
          </a:p>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ask how and when</a:t>
            </a:r>
          </a:p>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focus on systems</a:t>
            </a:r>
          </a:p>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do things right</a:t>
            </a:r>
          </a:p>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maintain</a:t>
            </a:r>
          </a:p>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rely on control</a:t>
            </a:r>
          </a:p>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have a short-term perspective</a:t>
            </a:r>
          </a:p>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accept the status- quo</a:t>
            </a:r>
          </a:p>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have an eye on the bottom line</a:t>
            </a:r>
          </a:p>
          <a:p>
            <a:pPr>
              <a:lnSpc>
                <a:spcPct val="80000"/>
              </a:lnSpc>
              <a:spcBef>
                <a:spcPct val="0"/>
              </a:spcBef>
              <a:buClrTx/>
              <a:buSzTx/>
              <a:buFontTx/>
              <a:buChar char="•"/>
            </a:pPr>
            <a:endParaRPr lang="en-GB" altLang="en-US" sz="2100" dirty="0">
              <a:latin typeface="Calibri" panose="020F0502020204030204" pitchFamily="34" charset="0"/>
            </a:endParaRPr>
          </a:p>
        </p:txBody>
      </p:sp>
      <p:sp>
        <p:nvSpPr>
          <p:cNvPr id="15364" name="Rectangle 7">
            <a:extLst>
              <a:ext uri="{FF2B5EF4-FFF2-40B4-BE49-F238E27FC236}">
                <a16:creationId xmlns:a16="http://schemas.microsoft.com/office/drawing/2014/main" id="{D1027471-EE4B-422D-875C-490FDA87E49A}"/>
              </a:ext>
            </a:extLst>
          </p:cNvPr>
          <p:cNvSpPr>
            <a:spLocks noChangeArrowheads="1"/>
          </p:cNvSpPr>
          <p:nvPr/>
        </p:nvSpPr>
        <p:spPr bwMode="auto">
          <a:xfrm>
            <a:off x="6915692" y="1422422"/>
            <a:ext cx="5054636" cy="36379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05" tIns="45704" rIns="91405" bIns="45704"/>
          <a:lstStyle>
            <a:lvl1pPr marL="341313" indent="-341313" defTabSz="912813">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defTabSz="912813">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defTabSz="912813">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defTabSz="912813">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defTabSz="912813">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defTabSz="912813"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defTabSz="912813"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defTabSz="912813"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defTabSz="912813"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innovate</a:t>
            </a:r>
          </a:p>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ask what and why</a:t>
            </a:r>
          </a:p>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focus on people</a:t>
            </a:r>
          </a:p>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do the right things</a:t>
            </a:r>
          </a:p>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develop</a:t>
            </a:r>
          </a:p>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inspire trust</a:t>
            </a:r>
          </a:p>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have a longer-term perspective</a:t>
            </a:r>
          </a:p>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challenge it</a:t>
            </a:r>
          </a:p>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have an eye on the horizon</a:t>
            </a:r>
          </a:p>
          <a:p>
            <a:pPr algn="r">
              <a:spcBef>
                <a:spcPct val="0"/>
              </a:spcBef>
              <a:spcAft>
                <a:spcPts val="600"/>
              </a:spcAft>
              <a:buClrTx/>
              <a:buSzTx/>
              <a:buNone/>
            </a:pPr>
            <a:r>
              <a:rPr lang="en-GB" altLang="en-US" sz="2000" dirty="0">
                <a:latin typeface="Calibri" panose="020F0502020204030204" pitchFamily="34" charset="0"/>
              </a:rPr>
              <a:t>		</a:t>
            </a:r>
            <a:endParaRPr lang="en-GB" altLang="en-US" sz="1600" dirty="0">
              <a:solidFill>
                <a:srgbClr val="FF0000"/>
              </a:solidFill>
              <a:latin typeface="Calibri" panose="020F0502020204030204" pitchFamily="34" charset="0"/>
            </a:endParaRPr>
          </a:p>
        </p:txBody>
      </p:sp>
      <p:sp>
        <p:nvSpPr>
          <p:cNvPr id="14341" name="TextBox 4">
            <a:extLst>
              <a:ext uri="{FF2B5EF4-FFF2-40B4-BE49-F238E27FC236}">
                <a16:creationId xmlns:a16="http://schemas.microsoft.com/office/drawing/2014/main" id="{1847A2AE-4D16-46AB-B71B-62A0E3F9D5AB}"/>
              </a:ext>
            </a:extLst>
          </p:cNvPr>
          <p:cNvSpPr txBox="1">
            <a:spLocks noChangeArrowheads="1"/>
          </p:cNvSpPr>
          <p:nvPr/>
        </p:nvSpPr>
        <p:spPr bwMode="auto">
          <a:xfrm>
            <a:off x="349750" y="5276055"/>
            <a:ext cx="63373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GB" altLang="en-US" sz="1600" dirty="0">
                <a:latin typeface="Arial Rounded MT Bold" panose="020F0704030504030204" pitchFamily="34" charset="0"/>
              </a:rPr>
              <a:t>[Of course, in reality, there is likely to be significant overlap!]</a:t>
            </a:r>
          </a:p>
        </p:txBody>
      </p:sp>
      <p:sp>
        <p:nvSpPr>
          <p:cNvPr id="7" name="TextBox 6">
            <a:extLst>
              <a:ext uri="{FF2B5EF4-FFF2-40B4-BE49-F238E27FC236}">
                <a16:creationId xmlns:a16="http://schemas.microsoft.com/office/drawing/2014/main" id="{78323C05-5811-475D-94E7-15BCE42825D4}"/>
              </a:ext>
            </a:extLst>
          </p:cNvPr>
          <p:cNvSpPr txBox="1"/>
          <p:nvPr/>
        </p:nvSpPr>
        <p:spPr>
          <a:xfrm>
            <a:off x="9185134" y="5219316"/>
            <a:ext cx="2896466" cy="369332"/>
          </a:xfrm>
          <a:prstGeom prst="rect">
            <a:avLst/>
          </a:prstGeom>
          <a:noFill/>
        </p:spPr>
        <p:txBody>
          <a:bodyPr wrap="square">
            <a:spAutoFit/>
          </a:bodyPr>
          <a:lstStyle/>
          <a:p>
            <a:pPr algn="r">
              <a:spcBef>
                <a:spcPct val="0"/>
              </a:spcBef>
              <a:spcAft>
                <a:spcPts val="600"/>
              </a:spcAft>
              <a:buClrTx/>
              <a:buSzTx/>
              <a:buNone/>
            </a:pPr>
            <a:r>
              <a:rPr lang="en-GB" altLang="en-US" sz="1800" dirty="0">
                <a:latin typeface="Arial Rounded MT Bold" panose="020F0704030504030204" pitchFamily="34" charset="0"/>
              </a:rPr>
              <a:t>(Source: </a:t>
            </a:r>
            <a:r>
              <a:rPr lang="en-GB" altLang="en-US" sz="1800" dirty="0" err="1">
                <a:latin typeface="Arial Rounded MT Bold" panose="020F0704030504030204" pitchFamily="34" charset="0"/>
              </a:rPr>
              <a:t>Zaleznik</a:t>
            </a:r>
            <a:r>
              <a:rPr lang="en-GB" altLang="en-US" sz="1800" dirty="0">
                <a:latin typeface="Arial Rounded MT Bold" panose="020F0704030504030204" pitchFamily="34" charset="0"/>
              </a:rPr>
              <a:t>, 1977)</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341"/>
                                        </p:tgtEl>
                                        <p:attrNameLst>
                                          <p:attrName>style.visibility</p:attrName>
                                        </p:attrNameLst>
                                      </p:cBhvr>
                                      <p:to>
                                        <p:strVal val="visible"/>
                                      </p:to>
                                    </p:set>
                                    <p:anim calcmode="lin" valueType="num">
                                      <p:cBhvr additive="base">
                                        <p:cTn id="7" dur="500" fill="hold"/>
                                        <p:tgtEl>
                                          <p:spTgt spid="14341"/>
                                        </p:tgtEl>
                                        <p:attrNameLst>
                                          <p:attrName>ppt_x</p:attrName>
                                        </p:attrNameLst>
                                      </p:cBhvr>
                                      <p:tavLst>
                                        <p:tav tm="0">
                                          <p:val>
                                            <p:strVal val="#ppt_x"/>
                                          </p:val>
                                        </p:tav>
                                        <p:tav tm="100000">
                                          <p:val>
                                            <p:strVal val="#ppt_x"/>
                                          </p:val>
                                        </p:tav>
                                      </p:tavLst>
                                    </p:anim>
                                    <p:anim calcmode="lin" valueType="num">
                                      <p:cBhvr additive="base">
                                        <p:cTn id="8" dur="500" fill="hold"/>
                                        <p:tgtEl>
                                          <p:spTgt spid="143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2132A-9DEE-47F4-B9A3-45167A9E9AAE}"/>
              </a:ext>
            </a:extLst>
          </p:cNvPr>
          <p:cNvSpPr>
            <a:spLocks noGrp="1"/>
          </p:cNvSpPr>
          <p:nvPr>
            <p:ph type="title"/>
          </p:nvPr>
        </p:nvSpPr>
        <p:spPr>
          <a:xfrm>
            <a:off x="609600" y="274638"/>
            <a:ext cx="10972800" cy="862962"/>
          </a:xfrm>
          <a:solidFill>
            <a:srgbClr val="FFC000"/>
          </a:solidFill>
        </p:spPr>
        <p:txBody>
          <a:bodyPr/>
          <a:lstStyle/>
          <a:p>
            <a:r>
              <a:rPr lang="en-GB" sz="3200" b="1" dirty="0"/>
              <a:t>Relationship Between Management and Leadership</a:t>
            </a:r>
            <a:endParaRPr lang="en-GB" sz="3200" dirty="0"/>
          </a:p>
        </p:txBody>
      </p:sp>
      <p:sp>
        <p:nvSpPr>
          <p:cNvPr id="3" name="Content Placeholder 2">
            <a:extLst>
              <a:ext uri="{FF2B5EF4-FFF2-40B4-BE49-F238E27FC236}">
                <a16:creationId xmlns:a16="http://schemas.microsoft.com/office/drawing/2014/main" id="{293044C1-2873-42CC-B714-9F461DAB9988}"/>
              </a:ext>
            </a:extLst>
          </p:cNvPr>
          <p:cNvSpPr>
            <a:spLocks noGrp="1"/>
          </p:cNvSpPr>
          <p:nvPr>
            <p:ph idx="1"/>
          </p:nvPr>
        </p:nvSpPr>
        <p:spPr>
          <a:xfrm>
            <a:off x="194400" y="1995969"/>
            <a:ext cx="11671200" cy="2439231"/>
          </a:xfrm>
        </p:spPr>
        <p:txBody>
          <a:bodyPr/>
          <a:lstStyle/>
          <a:p>
            <a:pPr eaLnBrk="1" hangingPunct="1">
              <a:lnSpc>
                <a:spcPct val="150000"/>
              </a:lnSpc>
              <a:defRPr/>
            </a:pPr>
            <a:r>
              <a:rPr lang="en-GB" sz="2400" dirty="0">
                <a:effectLst>
                  <a:outerShdw blurRad="38100" dist="38100" dir="2700000" algn="tl">
                    <a:srgbClr val="000000"/>
                  </a:outerShdw>
                </a:effectLst>
                <a:latin typeface="+mj-lt"/>
              </a:rPr>
              <a:t>For clarity of goals and direction, managers need leaders.  For indispensable help in reaching goals, leaders need managers’</a:t>
            </a:r>
            <a:r>
              <a:rPr lang="en-GB" sz="2000" dirty="0">
                <a:effectLst>
                  <a:outerShdw blurRad="38100" dist="38100" dir="2700000" algn="tl">
                    <a:srgbClr val="000000"/>
                  </a:outerShdw>
                </a:effectLst>
                <a:latin typeface="+mj-lt"/>
              </a:rPr>
              <a:t> </a:t>
            </a:r>
            <a:r>
              <a:rPr lang="en-GB" sz="2400" i="1" dirty="0">
                <a:effectLst>
                  <a:outerShdw blurRad="38100" dist="38100" dir="2700000" algn="tl">
                    <a:srgbClr val="000000"/>
                  </a:outerShdw>
                </a:effectLst>
                <a:latin typeface="+mj-lt"/>
              </a:rPr>
              <a:t>(</a:t>
            </a:r>
            <a:r>
              <a:rPr lang="en-GB" sz="2400" i="1" dirty="0">
                <a:solidFill>
                  <a:srgbClr val="FF0000"/>
                </a:solidFill>
                <a:effectLst>
                  <a:outerShdw blurRad="38100" dist="38100" dir="2700000" algn="tl">
                    <a:srgbClr val="000000"/>
                  </a:outerShdw>
                </a:effectLst>
                <a:latin typeface="+mj-lt"/>
              </a:rPr>
              <a:t>Burke, 1986, p.68)</a:t>
            </a:r>
            <a:endParaRPr lang="en-GB" sz="2400" dirty="0">
              <a:effectLst>
                <a:outerShdw blurRad="38100" dist="38100" dir="2700000" algn="tl">
                  <a:srgbClr val="000000"/>
                </a:outerShdw>
              </a:effectLst>
              <a:latin typeface="+mj-lt"/>
            </a:endParaRPr>
          </a:p>
          <a:p>
            <a:pPr eaLnBrk="1" hangingPunct="1">
              <a:lnSpc>
                <a:spcPct val="150000"/>
              </a:lnSpc>
              <a:defRPr/>
            </a:pPr>
            <a:r>
              <a:rPr lang="en-GB" sz="2400" dirty="0">
                <a:effectLst>
                  <a:outerShdw blurRad="38100" dist="38100" dir="2700000" algn="tl">
                    <a:srgbClr val="000000"/>
                  </a:outerShdw>
                </a:effectLst>
                <a:latin typeface="+mj-lt"/>
              </a:rPr>
              <a:t>‘I have never been fond of distinguishing between leadership and management: they overlap and you need both qualities’</a:t>
            </a:r>
            <a:r>
              <a:rPr lang="en-GB" sz="2000" dirty="0">
                <a:effectLst>
                  <a:outerShdw blurRad="38100" dist="38100" dir="2700000" algn="tl">
                    <a:srgbClr val="000000"/>
                  </a:outerShdw>
                </a:effectLst>
                <a:latin typeface="+mj-lt"/>
              </a:rPr>
              <a:t> </a:t>
            </a:r>
            <a:r>
              <a:rPr lang="en-GB" sz="2400" i="1" dirty="0">
                <a:solidFill>
                  <a:srgbClr val="FF0000"/>
                </a:solidFill>
                <a:effectLst>
                  <a:outerShdw blurRad="38100" dist="38100" dir="2700000" algn="tl">
                    <a:srgbClr val="000000"/>
                  </a:outerShdw>
                </a:effectLst>
                <a:latin typeface="+mj-lt"/>
              </a:rPr>
              <a:t>(Fullan, 2001, p.2)</a:t>
            </a:r>
          </a:p>
          <a:p>
            <a:endParaRPr lang="en-GB" dirty="0"/>
          </a:p>
        </p:txBody>
      </p:sp>
      <p:sp>
        <p:nvSpPr>
          <p:cNvPr id="4" name="Date Placeholder 3">
            <a:extLst>
              <a:ext uri="{FF2B5EF4-FFF2-40B4-BE49-F238E27FC236}">
                <a16:creationId xmlns:a16="http://schemas.microsoft.com/office/drawing/2014/main" id="{F5150095-A51B-462F-8F57-21BA433C0041}"/>
              </a:ext>
            </a:extLst>
          </p:cNvPr>
          <p:cNvSpPr>
            <a:spLocks noGrp="1"/>
          </p:cNvSpPr>
          <p:nvPr>
            <p:ph type="dt" sz="half" idx="10"/>
          </p:nvPr>
        </p:nvSpPr>
        <p:spPr/>
        <p:txBody>
          <a:bodyPr/>
          <a:lstStyle/>
          <a:p>
            <a:pPr>
              <a:defRPr/>
            </a:pPr>
            <a:fld id="{2303D31F-598B-47EE-BA37-93F097A3D676}"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F31990F-DEC8-4AFE-A0DE-1258E0DF0716}"/>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948840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a:extLst>
              <a:ext uri="{FF2B5EF4-FFF2-40B4-BE49-F238E27FC236}">
                <a16:creationId xmlns:a16="http://schemas.microsoft.com/office/drawing/2014/main" id="{AABD4F03-CC7A-4E4E-BFB3-DF9E087AEC1B}"/>
              </a:ext>
            </a:extLst>
          </p:cNvPr>
          <p:cNvPicPr>
            <a:picLocks noChangeAspect="1"/>
          </p:cNvPicPr>
          <p:nvPr/>
        </p:nvPicPr>
        <p:blipFill>
          <a:blip r:embed="rId3"/>
          <a:stretch>
            <a:fillRect/>
          </a:stretch>
        </p:blipFill>
        <p:spPr>
          <a:xfrm>
            <a:off x="1496291" y="245312"/>
            <a:ext cx="9634909" cy="5290352"/>
          </a:xfrm>
          <a:prstGeom prst="rect">
            <a:avLst/>
          </a:prstGeom>
        </p:spPr>
      </p:pic>
    </p:spTree>
    <p:extLst>
      <p:ext uri="{BB962C8B-B14F-4D97-AF65-F5344CB8AC3E}">
        <p14:creationId xmlns:p14="http://schemas.microsoft.com/office/powerpoint/2010/main" val="2652725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339725"/>
          </a:xfrm>
        </p:spPr>
        <p:txBody>
          <a:bodyPr/>
          <a:lstStyle/>
          <a:p>
            <a:r>
              <a:rPr lang="en-GB" sz="2400" b="1" dirty="0"/>
              <a:t>Leadership Vs Management</a:t>
            </a:r>
          </a:p>
        </p:txBody>
      </p:sp>
      <p:pic>
        <p:nvPicPr>
          <p:cNvPr id="6" name="d_HHnEROy_w"/>
          <p:cNvPicPr>
            <a:picLocks noGrp="1" noRot="1" noChangeAspect="1"/>
          </p:cNvPicPr>
          <p:nvPr>
            <p:ph idx="1"/>
            <a:videoFile r:link="rId1"/>
          </p:nvPr>
        </p:nvPicPr>
        <p:blipFill>
          <a:blip r:embed="rId3"/>
          <a:stretch>
            <a:fillRect/>
          </a:stretch>
        </p:blipFill>
        <p:spPr>
          <a:xfrm>
            <a:off x="1758521" y="746442"/>
            <a:ext cx="9018968" cy="4613563"/>
          </a:xfrm>
          <a:prstGeom prst="rect">
            <a:avLst/>
          </a:prstGeo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27/09/2024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
        <p:nvSpPr>
          <p:cNvPr id="7" name="TextBox 6"/>
          <p:cNvSpPr txBox="1"/>
          <p:nvPr/>
        </p:nvSpPr>
        <p:spPr>
          <a:xfrm>
            <a:off x="2050365" y="5355298"/>
            <a:ext cx="8435280" cy="261610"/>
          </a:xfrm>
          <a:prstGeom prst="rect">
            <a:avLst/>
          </a:prstGeom>
          <a:noFill/>
        </p:spPr>
        <p:txBody>
          <a:bodyPr wrap="square" rtlCol="0">
            <a:spAutoFit/>
          </a:bodyPr>
          <a:lstStyle/>
          <a:p>
            <a:pPr algn="ctr"/>
            <a:r>
              <a:rPr lang="en-GB" sz="1100" dirty="0">
                <a:solidFill>
                  <a:srgbClr val="FF0000"/>
                </a:solidFill>
                <a:latin typeface="+mj-lt"/>
              </a:rPr>
              <a:t>Source: </a:t>
            </a:r>
            <a:r>
              <a:rPr lang="en-GB" sz="1100" dirty="0" err="1">
                <a:solidFill>
                  <a:srgbClr val="FF0000"/>
                </a:solidFill>
                <a:latin typeface="+mj-lt"/>
              </a:rPr>
              <a:t>TEDx</a:t>
            </a:r>
            <a:r>
              <a:rPr lang="en-GB" sz="1100" dirty="0">
                <a:solidFill>
                  <a:srgbClr val="FF0000"/>
                </a:solidFill>
                <a:latin typeface="+mj-lt"/>
              </a:rPr>
              <a:t> – Stop Managing, Start Leading (Hamza). Accessed 13/06/2021 </a:t>
            </a:r>
          </a:p>
        </p:txBody>
      </p:sp>
    </p:spTree>
    <p:extLst>
      <p:ext uri="{BB962C8B-B14F-4D97-AF65-F5344CB8AC3E}">
        <p14:creationId xmlns:p14="http://schemas.microsoft.com/office/powerpoint/2010/main" val="2499897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CE9601-B306-45A1-AFA2-1AAA71D67AD7}"/>
              </a:ext>
            </a:extLst>
          </p:cNvPr>
          <p:cNvSpPr/>
          <p:nvPr/>
        </p:nvSpPr>
        <p:spPr>
          <a:xfrm>
            <a:off x="3493332" y="3244334"/>
            <a:ext cx="5205336" cy="369332"/>
          </a:xfrm>
          <a:prstGeom prst="rect">
            <a:avLst/>
          </a:prstGeom>
        </p:spPr>
        <p:txBody>
          <a:bodyPr wrap="none">
            <a:spAutoFit/>
          </a:bodyPr>
          <a:lstStyle/>
          <a:p>
            <a:r>
              <a:rPr lang="en-GB" dirty="0">
                <a:hlinkClick r:id="rId2"/>
              </a:rPr>
              <a:t>https://www.youtube.com/watch?v=2lEp4TVpxgA</a:t>
            </a:r>
            <a:endParaRPr lang="en-GB" dirty="0"/>
          </a:p>
        </p:txBody>
      </p:sp>
      <p:sp>
        <p:nvSpPr>
          <p:cNvPr id="3" name="Rectangle 2">
            <a:extLst>
              <a:ext uri="{FF2B5EF4-FFF2-40B4-BE49-F238E27FC236}">
                <a16:creationId xmlns:a16="http://schemas.microsoft.com/office/drawing/2014/main" id="{A47D5B15-883A-468F-B126-21FAD44308A5}"/>
              </a:ext>
            </a:extLst>
          </p:cNvPr>
          <p:cNvSpPr/>
          <p:nvPr/>
        </p:nvSpPr>
        <p:spPr>
          <a:xfrm>
            <a:off x="1631504" y="1988840"/>
            <a:ext cx="8587607" cy="523220"/>
          </a:xfrm>
          <a:prstGeom prst="rect">
            <a:avLst/>
          </a:prstGeom>
        </p:spPr>
        <p:txBody>
          <a:bodyPr wrap="none">
            <a:spAutoFit/>
          </a:bodyPr>
          <a:lstStyle/>
          <a:p>
            <a:r>
              <a:rPr lang="en-US" sz="2800" b="1" dirty="0">
                <a:effectLst>
                  <a:outerShdw blurRad="38100" dist="38100" dir="2700000" algn="tl">
                    <a:srgbClr val="000000">
                      <a:alpha val="43137"/>
                    </a:srgbClr>
                  </a:outerShdw>
                </a:effectLst>
                <a:latin typeface="Roboto" panose="02000000000000000000" pitchFamily="2" charset="0"/>
              </a:rPr>
              <a:t>How To Be A Leader - The 7 Great Leadership Traits</a:t>
            </a:r>
            <a:endParaRPr lang="en-US" sz="2800" b="1" i="0" dirty="0">
              <a:effectLst>
                <a:outerShdw blurRad="38100" dist="38100" dir="2700000" algn="tl">
                  <a:srgbClr val="000000">
                    <a:alpha val="43137"/>
                  </a:srgbClr>
                </a:outerShdw>
              </a:effectLst>
              <a:latin typeface="Roboto" panose="02000000000000000000" pitchFamily="2" charset="0"/>
            </a:endParaRPr>
          </a:p>
        </p:txBody>
      </p:sp>
    </p:spTree>
    <p:extLst>
      <p:ext uri="{BB962C8B-B14F-4D97-AF65-F5344CB8AC3E}">
        <p14:creationId xmlns:p14="http://schemas.microsoft.com/office/powerpoint/2010/main" val="2251445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3719736" y="632570"/>
            <a:ext cx="5668613" cy="523220"/>
          </a:xfrm>
          <a:prstGeom prst="rect">
            <a:avLst/>
          </a:prstGeom>
          <a:solidFill>
            <a:schemeClr val="bg1"/>
          </a:solidFill>
          <a:ln>
            <a:solidFill>
              <a:srgbClr val="FF0000"/>
            </a:solidFill>
          </a:ln>
        </p:spPr>
        <p:txBody>
          <a:bodyPr wrap="square" rtlCol="0">
            <a:spAutoFit/>
          </a:bodyPr>
          <a:lstStyle/>
          <a:p>
            <a:pPr algn="ctr"/>
            <a:r>
              <a:rPr lang="en-GB" sz="2800" b="1" dirty="0">
                <a:solidFill>
                  <a:srgbClr val="FF0000"/>
                </a:solidFill>
                <a:effectLst>
                  <a:outerShdw blurRad="38100" dist="38100" dir="2700000" algn="tl">
                    <a:srgbClr val="000000">
                      <a:alpha val="43137"/>
                    </a:srgbClr>
                  </a:outerShdw>
                </a:effectLst>
                <a:latin typeface="Calibri,sans-serif"/>
              </a:rPr>
              <a:t>Discussion at Workshop  </a:t>
            </a:r>
          </a:p>
        </p:txBody>
      </p:sp>
      <p:pic>
        <p:nvPicPr>
          <p:cNvPr id="4" name="Picture 3">
            <a:extLst>
              <a:ext uri="{FF2B5EF4-FFF2-40B4-BE49-F238E27FC236}">
                <a16:creationId xmlns:a16="http://schemas.microsoft.com/office/drawing/2014/main" id="{AB1E58EC-BA93-46A7-B193-2730ADDAEFE4}"/>
              </a:ext>
            </a:extLst>
          </p:cNvPr>
          <p:cNvPicPr>
            <a:picLocks noChangeAspect="1"/>
          </p:cNvPicPr>
          <p:nvPr/>
        </p:nvPicPr>
        <p:blipFill>
          <a:blip r:embed="rId2"/>
          <a:stretch>
            <a:fillRect/>
          </a:stretch>
        </p:blipFill>
        <p:spPr>
          <a:xfrm>
            <a:off x="10502978" y="132703"/>
            <a:ext cx="1345693" cy="1900848"/>
          </a:xfrm>
          <a:prstGeom prst="rect">
            <a:avLst/>
          </a:prstGeom>
        </p:spPr>
      </p:pic>
      <p:sp>
        <p:nvSpPr>
          <p:cNvPr id="5" name="Rectangle 4">
            <a:extLst>
              <a:ext uri="{FF2B5EF4-FFF2-40B4-BE49-F238E27FC236}">
                <a16:creationId xmlns:a16="http://schemas.microsoft.com/office/drawing/2014/main" id="{0B1395E5-076C-475D-AFA7-73859C599941}"/>
              </a:ext>
            </a:extLst>
          </p:cNvPr>
          <p:cNvSpPr/>
          <p:nvPr/>
        </p:nvSpPr>
        <p:spPr>
          <a:xfrm>
            <a:off x="10648720" y="1670316"/>
            <a:ext cx="1023682" cy="340093"/>
          </a:xfrm>
          <a:prstGeom prst="rect">
            <a:avLst/>
          </a:prstGeom>
        </p:spPr>
        <p:txBody>
          <a:bodyPr wrap="square">
            <a:spAutoFit/>
          </a:bodyPr>
          <a:lstStyle/>
          <a:p>
            <a:pPr algn="ctr">
              <a:lnSpc>
                <a:spcPct val="115000"/>
              </a:lnSpc>
              <a:spcAft>
                <a:spcPts val="0"/>
              </a:spcAft>
            </a:pPr>
            <a:r>
              <a:rPr lang="en-GB" sz="1400" dirty="0">
                <a:latin typeface="Calibri" panose="020F0502020204030204" pitchFamily="34" charset="0"/>
                <a:ea typeface="Calibri" panose="020F0502020204030204" pitchFamily="34" charset="0"/>
                <a:cs typeface="Arial" panose="020B0604020202020204" pitchFamily="34" charset="0"/>
              </a:rPr>
              <a:t>20 Minutes </a:t>
            </a:r>
          </a:p>
        </p:txBody>
      </p:sp>
      <p:sp>
        <p:nvSpPr>
          <p:cNvPr id="6" name="Rectangle 5">
            <a:extLst>
              <a:ext uri="{FF2B5EF4-FFF2-40B4-BE49-F238E27FC236}">
                <a16:creationId xmlns:a16="http://schemas.microsoft.com/office/drawing/2014/main" id="{8154E190-CE92-467F-B496-252043F3724C}"/>
              </a:ext>
            </a:extLst>
          </p:cNvPr>
          <p:cNvSpPr/>
          <p:nvPr/>
        </p:nvSpPr>
        <p:spPr>
          <a:xfrm>
            <a:off x="10648720" y="1379021"/>
            <a:ext cx="1056375" cy="307777"/>
          </a:xfrm>
          <a:prstGeom prst="rect">
            <a:avLst/>
          </a:prstGeom>
        </p:spPr>
        <p:txBody>
          <a:bodyPr wrap="square">
            <a:spAutoFit/>
          </a:bodyPr>
          <a:lstStyle/>
          <a:p>
            <a:pPr algn="ctr"/>
            <a:r>
              <a:rPr lang="en-GB" sz="1200" b="1" dirty="0">
                <a:solidFill>
                  <a:srgbClr val="000000"/>
                </a:solidFill>
                <a:latin typeface="Arial" panose="020B0604020202020204" pitchFamily="34" charset="0"/>
                <a:cs typeface="Arial" panose="020B0604020202020204" pitchFamily="34" charset="0"/>
              </a:rPr>
              <a:t>Discussion</a:t>
            </a:r>
            <a:r>
              <a:rPr lang="en-GB" sz="1400" b="1" dirty="0">
                <a:solidFill>
                  <a:srgbClr val="000000"/>
                </a:solidFill>
                <a:latin typeface="Arial" panose="020B0604020202020204" pitchFamily="34" charset="0"/>
                <a:cs typeface="Arial" panose="020B0604020202020204" pitchFamily="34" charset="0"/>
              </a:rPr>
              <a:t> </a:t>
            </a:r>
            <a:endParaRPr lang="en-GB" sz="1400" dirty="0"/>
          </a:p>
        </p:txBody>
      </p:sp>
      <p:sp>
        <p:nvSpPr>
          <p:cNvPr id="3" name="Rectangle 2">
            <a:extLst>
              <a:ext uri="{FF2B5EF4-FFF2-40B4-BE49-F238E27FC236}">
                <a16:creationId xmlns:a16="http://schemas.microsoft.com/office/drawing/2014/main" id="{9781699B-81B9-4C73-82D9-BB4A9706F2A5}"/>
              </a:ext>
            </a:extLst>
          </p:cNvPr>
          <p:cNvSpPr/>
          <p:nvPr/>
        </p:nvSpPr>
        <p:spPr>
          <a:xfrm>
            <a:off x="314148" y="2236365"/>
            <a:ext cx="11563704" cy="1169551"/>
          </a:xfrm>
          <a:prstGeom prst="rect">
            <a:avLst/>
          </a:prstGeom>
        </p:spPr>
        <p:txBody>
          <a:bodyPr wrap="square">
            <a:spAutoFit/>
          </a:bodyPr>
          <a:lstStyle/>
          <a:p>
            <a:r>
              <a:rPr lang="en-GB" dirty="0"/>
              <a:t>David </a:t>
            </a:r>
            <a:r>
              <a:rPr lang="en-GB" dirty="0" err="1"/>
              <a:t>Marquet</a:t>
            </a:r>
            <a:r>
              <a:rPr lang="en-GB" dirty="0"/>
              <a:t>, ex-captain of a US nuclear submarine, believes that leadership is not for the select few at the top, but in highly effective organizations there are leaders at every level.  </a:t>
            </a:r>
          </a:p>
          <a:p>
            <a:endParaRPr lang="en-GB" dirty="0"/>
          </a:p>
          <a:p>
            <a:r>
              <a:rPr lang="en-GB" sz="1600" b="1" dirty="0">
                <a:highlight>
                  <a:srgbClr val="FFFF00"/>
                </a:highlight>
              </a:rPr>
              <a:t>Watch this video</a:t>
            </a:r>
            <a:r>
              <a:rPr lang="en-GB" sz="1600" i="1" dirty="0">
                <a:highlight>
                  <a:srgbClr val="FFFF00"/>
                </a:highlight>
              </a:rPr>
              <a:t>, </a:t>
            </a:r>
            <a:r>
              <a:rPr lang="en-GB" sz="1600" i="1" dirty="0"/>
              <a:t>How Great Leaders Serve Others</a:t>
            </a:r>
            <a:r>
              <a:rPr lang="en-GB" sz="1600" dirty="0"/>
              <a:t>, at </a:t>
            </a:r>
            <a:r>
              <a:rPr lang="en-GB" sz="1600" u="sng" dirty="0">
                <a:hlinkClick r:id="rId3"/>
              </a:rPr>
              <a:t>http://youtu.be/DLRH5J_93LQ</a:t>
            </a:r>
            <a:r>
              <a:rPr lang="en-GB" sz="1600" dirty="0"/>
              <a:t> and answer the questions: 18:00 mini</a:t>
            </a:r>
          </a:p>
        </p:txBody>
      </p:sp>
      <p:sp>
        <p:nvSpPr>
          <p:cNvPr id="9" name="Rectangle 8">
            <a:extLst>
              <a:ext uri="{FF2B5EF4-FFF2-40B4-BE49-F238E27FC236}">
                <a16:creationId xmlns:a16="http://schemas.microsoft.com/office/drawing/2014/main" id="{01B762AF-9A36-4808-90BB-241D809C8854}"/>
              </a:ext>
            </a:extLst>
          </p:cNvPr>
          <p:cNvSpPr/>
          <p:nvPr/>
        </p:nvSpPr>
        <p:spPr>
          <a:xfrm>
            <a:off x="280260" y="4025870"/>
            <a:ext cx="11171208" cy="1477328"/>
          </a:xfrm>
          <a:prstGeom prst="rect">
            <a:avLst/>
          </a:prstGeom>
        </p:spPr>
        <p:txBody>
          <a:bodyPr wrap="square">
            <a:spAutoFit/>
          </a:bodyPr>
          <a:lstStyle/>
          <a:p>
            <a:pPr algn="just"/>
            <a:r>
              <a:rPr lang="en-GB" b="1" i="1" dirty="0">
                <a:effectLst>
                  <a:outerShdw blurRad="38100" dist="38100" dir="2700000" algn="tl">
                    <a:srgbClr val="000000">
                      <a:alpha val="43137"/>
                    </a:srgbClr>
                  </a:outerShdw>
                </a:effectLst>
              </a:rPr>
              <a:t>Q1- Do you agree with David </a:t>
            </a:r>
            <a:r>
              <a:rPr lang="en-GB" b="1" i="1" dirty="0" err="1">
                <a:effectLst>
                  <a:outerShdw blurRad="38100" dist="38100" dir="2700000" algn="tl">
                    <a:srgbClr val="000000">
                      <a:alpha val="43137"/>
                    </a:srgbClr>
                  </a:outerShdw>
                </a:effectLst>
              </a:rPr>
              <a:t>Marquet</a:t>
            </a:r>
            <a:r>
              <a:rPr lang="en-GB" b="1" i="1" dirty="0">
                <a:effectLst>
                  <a:outerShdw blurRad="38100" dist="38100" dir="2700000" algn="tl">
                    <a:srgbClr val="000000">
                      <a:alpha val="43137"/>
                    </a:srgbClr>
                  </a:outerShdw>
                </a:effectLst>
              </a:rPr>
              <a:t> - that leadership and decision making could be transferred at all levels and that everyone in the organisation could be a leader? </a:t>
            </a:r>
          </a:p>
          <a:p>
            <a:pPr algn="just"/>
            <a:endParaRPr lang="en-GB" b="1" i="1" dirty="0">
              <a:effectLst>
                <a:outerShdw blurRad="38100" dist="38100" dir="2700000" algn="tl">
                  <a:srgbClr val="000000">
                    <a:alpha val="43137"/>
                  </a:srgbClr>
                </a:outerShdw>
              </a:effectLst>
            </a:endParaRPr>
          </a:p>
          <a:p>
            <a:pPr algn="just"/>
            <a:r>
              <a:rPr lang="en-GB" b="1" i="1" dirty="0">
                <a:effectLst>
                  <a:outerShdw blurRad="38100" dist="38100" dir="2700000" algn="tl">
                    <a:srgbClr val="000000">
                      <a:alpha val="43137"/>
                    </a:srgbClr>
                  </a:outerShdw>
                </a:effectLst>
              </a:rPr>
              <a:t>Q2- Along with your own comments, create a table that outlines the advantages and disadvantages of this type of leadership. </a:t>
            </a:r>
          </a:p>
        </p:txBody>
      </p:sp>
    </p:spTree>
    <p:extLst>
      <p:ext uri="{BB962C8B-B14F-4D97-AF65-F5344CB8AC3E}">
        <p14:creationId xmlns:p14="http://schemas.microsoft.com/office/powerpoint/2010/main" val="1550590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290929" y="86464"/>
            <a:ext cx="3309072" cy="523220"/>
          </a:xfrm>
          <a:prstGeom prst="rect">
            <a:avLst/>
          </a:prstGeom>
          <a:solidFill>
            <a:schemeClr val="bg1"/>
          </a:solidFill>
          <a:ln>
            <a:solidFill>
              <a:srgbClr val="FF0000"/>
            </a:solidFill>
          </a:ln>
        </p:spPr>
        <p:txBody>
          <a:bodyPr wrap="square" rtlCol="0">
            <a:spAutoFit/>
          </a:bodyPr>
          <a:lstStyle/>
          <a:p>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What is Leadership</a:t>
            </a:r>
            <a:endParaRPr lang="en-GB" sz="28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954E6938-8174-4CEB-A207-E695CBECF5A1}"/>
              </a:ext>
            </a:extLst>
          </p:cNvPr>
          <p:cNvSpPr/>
          <p:nvPr/>
        </p:nvSpPr>
        <p:spPr>
          <a:xfrm>
            <a:off x="240829" y="1322489"/>
            <a:ext cx="11593902" cy="3955442"/>
          </a:xfrm>
          <a:prstGeom prst="rect">
            <a:avLst/>
          </a:prstGeom>
        </p:spPr>
        <p:txBody>
          <a:bodyPr wrap="square">
            <a:spAutoFit/>
          </a:bodyPr>
          <a:lstStyle/>
          <a:p>
            <a:pPr marL="342900" indent="-342900" algn="just">
              <a:lnSpc>
                <a:spcPct val="200000"/>
              </a:lnSpc>
              <a:buFont typeface="+mj-lt"/>
              <a:buAutoNum type="arabicParenR"/>
            </a:pPr>
            <a:r>
              <a:rPr lang="en-GB" sz="1600" dirty="0"/>
              <a:t>Whilst there are many different definitions of leadership, it is generally agreed that the act of leading people involves influencing them to undertake a course of action that contributes to an objective defined leaders - their vision.  </a:t>
            </a:r>
          </a:p>
          <a:p>
            <a:pPr marL="342900" indent="-342900" algn="just">
              <a:lnSpc>
                <a:spcPct val="200000"/>
              </a:lnSpc>
              <a:buFont typeface="+mj-lt"/>
              <a:buAutoNum type="arabicParenR"/>
            </a:pPr>
            <a:r>
              <a:rPr lang="en-GB" sz="1600" dirty="0"/>
              <a:t>The word ‘lead’ derives from the Anglo-Saxon for a journey, a road, a way.  </a:t>
            </a:r>
          </a:p>
          <a:p>
            <a:pPr marL="342900" indent="-342900" algn="just">
              <a:lnSpc>
                <a:spcPct val="200000"/>
              </a:lnSpc>
              <a:buFont typeface="+mj-lt"/>
              <a:buAutoNum type="arabicParenR"/>
            </a:pPr>
            <a:r>
              <a:rPr lang="en-GB" sz="1600" dirty="0"/>
              <a:t>Thus, leading is concerned with moving from one place to another; from one situation to another.  </a:t>
            </a:r>
          </a:p>
          <a:p>
            <a:pPr marL="342900" indent="-342900">
              <a:lnSpc>
                <a:spcPct val="200000"/>
              </a:lnSpc>
              <a:buFont typeface="+mj-lt"/>
              <a:buAutoNum type="arabicParenR"/>
            </a:pPr>
            <a:r>
              <a:rPr lang="en-GB" sz="1600" dirty="0"/>
              <a:t>It therefore involves change and it is, indeed, in periods of great change that exceptional leaders emerge. </a:t>
            </a:r>
          </a:p>
          <a:p>
            <a:pPr marL="342900" indent="-342900">
              <a:lnSpc>
                <a:spcPct val="200000"/>
              </a:lnSpc>
              <a:buFont typeface="+mj-lt"/>
              <a:buAutoNum type="arabicParenR"/>
            </a:pPr>
            <a:r>
              <a:rPr lang="en-GB" sz="1600" dirty="0"/>
              <a:t>Poor leaders do not manage change well and often pay the price: Premier League managers for instance.</a:t>
            </a:r>
          </a:p>
          <a:p>
            <a:pPr marL="342900" indent="-342900">
              <a:lnSpc>
                <a:spcPct val="200000"/>
              </a:lnSpc>
              <a:buFont typeface="+mj-lt"/>
              <a:buAutoNum type="arabicParenR"/>
            </a:pPr>
            <a:r>
              <a:rPr lang="en-GB" sz="1600" dirty="0"/>
              <a:t>Perhaps one of the best definitions of leadership is, therefore, Charles Handy (1992) ‘A leader shapes and shares a vision which gives point to work of others’.</a:t>
            </a:r>
          </a:p>
        </p:txBody>
      </p:sp>
      <p:sp>
        <p:nvSpPr>
          <p:cNvPr id="3" name="TextBox 2">
            <a:extLst>
              <a:ext uri="{FF2B5EF4-FFF2-40B4-BE49-F238E27FC236}">
                <a16:creationId xmlns:a16="http://schemas.microsoft.com/office/drawing/2014/main" id="{9113A272-719F-4D66-B56F-460DBAA10C7F}"/>
              </a:ext>
            </a:extLst>
          </p:cNvPr>
          <p:cNvSpPr txBox="1"/>
          <p:nvPr/>
        </p:nvSpPr>
        <p:spPr>
          <a:xfrm>
            <a:off x="290928" y="5354825"/>
            <a:ext cx="11493704" cy="369332"/>
          </a:xfrm>
          <a:prstGeom prst="rect">
            <a:avLst/>
          </a:prstGeom>
          <a:noFill/>
        </p:spPr>
        <p:txBody>
          <a:bodyPr wrap="square" rtlCol="0">
            <a:spAutoFit/>
          </a:bodyPr>
          <a:lstStyle/>
          <a:p>
            <a:r>
              <a:rPr lang="en-GB" b="1" dirty="0">
                <a:highlight>
                  <a:srgbClr val="FFFF00"/>
                </a:highlight>
              </a:rPr>
              <a:t>Video: </a:t>
            </a:r>
            <a:r>
              <a:rPr lang="en-GB" dirty="0"/>
              <a:t>Leadership : </a:t>
            </a:r>
            <a:r>
              <a:rPr lang="en-GB" dirty="0">
                <a:hlinkClick r:id="rId2"/>
              </a:rPr>
              <a:t>https://www.youtube.com/watch?v=XKUPDUDOBVo</a:t>
            </a:r>
            <a:r>
              <a:rPr lang="en-GB" dirty="0"/>
              <a:t> </a:t>
            </a:r>
          </a:p>
        </p:txBody>
      </p:sp>
      <p:sp>
        <p:nvSpPr>
          <p:cNvPr id="5" name="Rectangle 4">
            <a:extLst>
              <a:ext uri="{FF2B5EF4-FFF2-40B4-BE49-F238E27FC236}">
                <a16:creationId xmlns:a16="http://schemas.microsoft.com/office/drawing/2014/main" id="{ADA6EC5A-8A1B-4BF5-8EDE-726253072885}"/>
              </a:ext>
            </a:extLst>
          </p:cNvPr>
          <p:cNvSpPr/>
          <p:nvPr/>
        </p:nvSpPr>
        <p:spPr>
          <a:xfrm>
            <a:off x="323680" y="876263"/>
            <a:ext cx="4630307" cy="369332"/>
          </a:xfrm>
          <a:prstGeom prst="rect">
            <a:avLst/>
          </a:prstGeom>
        </p:spPr>
        <p:txBody>
          <a:bodyPr wrap="none">
            <a:spAutoFit/>
          </a:bodyPr>
          <a:lstStyle/>
          <a:p>
            <a:r>
              <a:rPr lang="en-GB" b="1" u="sng" dirty="0">
                <a:solidFill>
                  <a:srgbClr val="FF0000"/>
                </a:solidFill>
                <a:latin typeface="Roboto"/>
              </a:rPr>
              <a:t>Ten Leadership Theories in Five Minutes</a:t>
            </a:r>
            <a:endParaRPr lang="en-GB" b="1" i="0" u="sng" dirty="0">
              <a:solidFill>
                <a:srgbClr val="FF0000"/>
              </a:solidFill>
              <a:effectLst/>
              <a:latin typeface="Roboto"/>
            </a:endParaRPr>
          </a:p>
        </p:txBody>
      </p:sp>
      <p:pic>
        <p:nvPicPr>
          <p:cNvPr id="1026" name="Picture 2" descr="Image result for leading">
            <a:extLst>
              <a:ext uri="{FF2B5EF4-FFF2-40B4-BE49-F238E27FC236}">
                <a16:creationId xmlns:a16="http://schemas.microsoft.com/office/drawing/2014/main" id="{5A95FD4F-9CDE-4501-A4ED-C35DB3DFE4A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73144" y="181257"/>
            <a:ext cx="1892155" cy="106433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640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D70B009-2B77-4789-A7B6-437AD5A170C9}"/>
              </a:ext>
            </a:extLst>
          </p:cNvPr>
          <p:cNvSpPr/>
          <p:nvPr/>
        </p:nvSpPr>
        <p:spPr>
          <a:xfrm>
            <a:off x="492879" y="174316"/>
            <a:ext cx="2963122" cy="400110"/>
          </a:xfrm>
          <a:prstGeom prst="rect">
            <a:avLst/>
          </a:prstGeom>
          <a:solidFill>
            <a:schemeClr val="bg1"/>
          </a:solidFill>
          <a:ln w="38100">
            <a:solidFill>
              <a:schemeClr val="tx1"/>
            </a:solidFill>
          </a:ln>
        </p:spPr>
        <p:txBody>
          <a:bodyPr wrap="square" lIns="91440" tIns="45720" rIns="91440" bIns="45720">
            <a:spAutoFit/>
          </a:bodyPr>
          <a:lstStyle/>
          <a:p>
            <a:r>
              <a:rPr lang="en-GB" sz="2000" b="1" dirty="0"/>
              <a:t>What makes a leader?</a:t>
            </a:r>
            <a:endParaRPr lang="en-US" sz="2000" dirty="0">
              <a:ln w="0">
                <a:solidFill>
                  <a:srgbClr val="FFC000"/>
                </a:solidFill>
              </a:ln>
              <a:effectLst>
                <a:outerShdw blurRad="38100" dist="19050" dir="2700000" algn="tl" rotWithShape="0">
                  <a:schemeClr val="dk1">
                    <a:alpha val="40000"/>
                  </a:schemeClr>
                </a:outerShdw>
              </a:effectLst>
            </a:endParaRPr>
          </a:p>
        </p:txBody>
      </p:sp>
      <p:sp>
        <p:nvSpPr>
          <p:cNvPr id="6" name="TextBox 5">
            <a:extLst>
              <a:ext uri="{FF2B5EF4-FFF2-40B4-BE49-F238E27FC236}">
                <a16:creationId xmlns:a16="http://schemas.microsoft.com/office/drawing/2014/main" id="{2C451F8F-A942-467E-9833-D92DFFBBFD0B}"/>
              </a:ext>
            </a:extLst>
          </p:cNvPr>
          <p:cNvSpPr txBox="1"/>
          <p:nvPr/>
        </p:nvSpPr>
        <p:spPr>
          <a:xfrm>
            <a:off x="462700" y="1048095"/>
            <a:ext cx="11319520" cy="830997"/>
          </a:xfrm>
          <a:prstGeom prst="rect">
            <a:avLst/>
          </a:prstGeom>
          <a:noFill/>
          <a:ln>
            <a:solidFill>
              <a:srgbClr val="FF0000"/>
            </a:solidFill>
          </a:ln>
        </p:spPr>
        <p:txBody>
          <a:bodyPr wrap="square" rtlCol="0">
            <a:spAutoFit/>
          </a:bodyPr>
          <a:lstStyle/>
          <a:p>
            <a:pPr algn="ctr"/>
            <a:r>
              <a:rPr lang="en-GB" b="1" dirty="0"/>
              <a:t>Leadership scholars define a leader as a person who sets attractive goals and has the ability to attract followers, or constituents, who share those goals</a:t>
            </a:r>
            <a:r>
              <a:rPr lang="en-GB" sz="1200" b="1" dirty="0"/>
              <a:t> </a:t>
            </a:r>
          </a:p>
          <a:p>
            <a:pPr algn="ctr"/>
            <a:r>
              <a:rPr lang="en-GB" sz="1200" b="1" dirty="0"/>
              <a:t>(Bower, 1997, </a:t>
            </a:r>
            <a:r>
              <a:rPr lang="en-GB" sz="1200" b="1" i="1" dirty="0"/>
              <a:t>The Will to Lead</a:t>
            </a:r>
            <a:r>
              <a:rPr lang="en-GB" sz="1200" b="1" dirty="0"/>
              <a:t>)</a:t>
            </a:r>
            <a:endParaRPr lang="en-GB" b="1" dirty="0">
              <a:solidFill>
                <a:srgbClr val="FF0000"/>
              </a:solidFill>
            </a:endParaRPr>
          </a:p>
        </p:txBody>
      </p:sp>
      <p:sp>
        <p:nvSpPr>
          <p:cNvPr id="4" name="Rectangle 3">
            <a:extLst>
              <a:ext uri="{FF2B5EF4-FFF2-40B4-BE49-F238E27FC236}">
                <a16:creationId xmlns:a16="http://schemas.microsoft.com/office/drawing/2014/main" id="{84D4F6CC-511A-4CB9-8F5F-1FA4CAEAE3E1}"/>
              </a:ext>
            </a:extLst>
          </p:cNvPr>
          <p:cNvSpPr/>
          <p:nvPr/>
        </p:nvSpPr>
        <p:spPr>
          <a:xfrm>
            <a:off x="462700" y="2018135"/>
            <a:ext cx="3417258" cy="1200329"/>
          </a:xfrm>
          <a:prstGeom prst="rect">
            <a:avLst/>
          </a:prstGeom>
          <a:solidFill>
            <a:schemeClr val="accent1">
              <a:lumMod val="40000"/>
              <a:lumOff val="60000"/>
            </a:schemeClr>
          </a:solidFill>
          <a:ln w="12700">
            <a:solidFill>
              <a:schemeClr val="tx1"/>
            </a:solidFill>
          </a:ln>
        </p:spPr>
        <p:txBody>
          <a:bodyPr wrap="square">
            <a:spAutoFit/>
          </a:bodyPr>
          <a:lstStyle/>
          <a:p>
            <a:r>
              <a:rPr lang="en-GB" b="1" dirty="0">
                <a:solidFill>
                  <a:srgbClr val="0070C0"/>
                </a:solidFill>
                <a:latin typeface="Georgia" panose="02040502050405020303" pitchFamily="18" charset="0"/>
              </a:rPr>
              <a:t>Warren Bennis (Scholar):</a:t>
            </a:r>
            <a:r>
              <a:rPr lang="en-GB" b="1" dirty="0">
                <a:solidFill>
                  <a:srgbClr val="002060"/>
                </a:solidFill>
                <a:latin typeface="Georgia" panose="02040502050405020303" pitchFamily="18" charset="0"/>
              </a:rPr>
              <a:t> </a:t>
            </a:r>
            <a:r>
              <a:rPr lang="en-GB" b="1" dirty="0">
                <a:solidFill>
                  <a:srgbClr val="000000"/>
                </a:solidFill>
                <a:latin typeface="Georgia" panose="02040502050405020303" pitchFamily="18" charset="0"/>
              </a:rPr>
              <a:t>"Leadership is the capacity to translate vision into reality.”</a:t>
            </a:r>
            <a:endParaRPr lang="en-GB" dirty="0"/>
          </a:p>
        </p:txBody>
      </p:sp>
      <p:sp>
        <p:nvSpPr>
          <p:cNvPr id="7" name="Rectangle 6">
            <a:extLst>
              <a:ext uri="{FF2B5EF4-FFF2-40B4-BE49-F238E27FC236}">
                <a16:creationId xmlns:a16="http://schemas.microsoft.com/office/drawing/2014/main" id="{D8A1D69F-05B2-49AF-AC16-5DFDD9EB5A34}"/>
              </a:ext>
            </a:extLst>
          </p:cNvPr>
          <p:cNvSpPr/>
          <p:nvPr/>
        </p:nvSpPr>
        <p:spPr>
          <a:xfrm>
            <a:off x="4107318" y="2033212"/>
            <a:ext cx="4311868" cy="1200329"/>
          </a:xfrm>
          <a:prstGeom prst="rect">
            <a:avLst/>
          </a:prstGeom>
          <a:solidFill>
            <a:schemeClr val="accent2">
              <a:lumMod val="60000"/>
              <a:lumOff val="40000"/>
            </a:schemeClr>
          </a:solidFill>
          <a:ln w="19050">
            <a:solidFill>
              <a:schemeClr val="accent4">
                <a:lumMod val="20000"/>
                <a:lumOff val="80000"/>
              </a:schemeClr>
            </a:solidFill>
          </a:ln>
        </p:spPr>
        <p:txBody>
          <a:bodyPr wrap="square">
            <a:spAutoFit/>
          </a:bodyPr>
          <a:lstStyle/>
          <a:p>
            <a:r>
              <a:rPr lang="en-GB" b="1" dirty="0">
                <a:solidFill>
                  <a:srgbClr val="003891"/>
                </a:solidFill>
                <a:latin typeface="Georgia" panose="02040502050405020303" pitchFamily="18" charset="0"/>
              </a:rPr>
              <a:t>Bill Gates (Microsoft Co-Founder)</a:t>
            </a:r>
            <a:r>
              <a:rPr lang="en-GB" b="1" dirty="0">
                <a:solidFill>
                  <a:srgbClr val="000000"/>
                </a:solidFill>
                <a:latin typeface="Georgia" panose="02040502050405020303" pitchFamily="18" charset="0"/>
              </a:rPr>
              <a:t>: "As we look ahead into the next century, leaders will be those who empower others."</a:t>
            </a:r>
            <a:endParaRPr lang="en-GB" dirty="0">
              <a:latin typeface="Georgia" panose="02040502050405020303" pitchFamily="18" charset="0"/>
            </a:endParaRPr>
          </a:p>
        </p:txBody>
      </p:sp>
      <p:sp>
        <p:nvSpPr>
          <p:cNvPr id="8" name="Rectangle 7">
            <a:extLst>
              <a:ext uri="{FF2B5EF4-FFF2-40B4-BE49-F238E27FC236}">
                <a16:creationId xmlns:a16="http://schemas.microsoft.com/office/drawing/2014/main" id="{B4685F36-7810-4B1B-9BFD-4208D20E289D}"/>
              </a:ext>
            </a:extLst>
          </p:cNvPr>
          <p:cNvSpPr/>
          <p:nvPr/>
        </p:nvSpPr>
        <p:spPr>
          <a:xfrm>
            <a:off x="8659463" y="2018135"/>
            <a:ext cx="3122969" cy="1200329"/>
          </a:xfrm>
          <a:prstGeom prst="rect">
            <a:avLst/>
          </a:prstGeom>
          <a:solidFill>
            <a:schemeClr val="accent5">
              <a:lumMod val="40000"/>
              <a:lumOff val="60000"/>
            </a:schemeClr>
          </a:solidFill>
          <a:ln w="19050">
            <a:solidFill>
              <a:schemeClr val="tx1"/>
            </a:solidFill>
          </a:ln>
        </p:spPr>
        <p:txBody>
          <a:bodyPr wrap="square">
            <a:spAutoFit/>
          </a:bodyPr>
          <a:lstStyle/>
          <a:p>
            <a:r>
              <a:rPr lang="en-GB" b="1" dirty="0">
                <a:solidFill>
                  <a:srgbClr val="0070C0"/>
                </a:solidFill>
                <a:latin typeface="Georgia" panose="02040502050405020303" pitchFamily="18" charset="0"/>
              </a:rPr>
              <a:t>John Maxwell (Author): </a:t>
            </a:r>
          </a:p>
          <a:p>
            <a:r>
              <a:rPr lang="en-GB" b="1" dirty="0">
                <a:solidFill>
                  <a:srgbClr val="000000"/>
                </a:solidFill>
                <a:latin typeface="Georgia" panose="02040502050405020303" pitchFamily="18" charset="0"/>
              </a:rPr>
              <a:t>"Leadership is influence - nothing more, nothing less."</a:t>
            </a:r>
            <a:endParaRPr lang="en-GB" dirty="0"/>
          </a:p>
        </p:txBody>
      </p:sp>
      <p:sp>
        <p:nvSpPr>
          <p:cNvPr id="9" name="TextBox 8">
            <a:extLst>
              <a:ext uri="{FF2B5EF4-FFF2-40B4-BE49-F238E27FC236}">
                <a16:creationId xmlns:a16="http://schemas.microsoft.com/office/drawing/2014/main" id="{3F64D68A-9169-4DB0-921E-E708417F4E7E}"/>
              </a:ext>
            </a:extLst>
          </p:cNvPr>
          <p:cNvSpPr txBox="1"/>
          <p:nvPr/>
        </p:nvSpPr>
        <p:spPr>
          <a:xfrm>
            <a:off x="206635" y="4766511"/>
            <a:ext cx="11778730" cy="1154162"/>
          </a:xfrm>
          <a:prstGeom prst="rect">
            <a:avLst/>
          </a:prstGeom>
          <a:noFill/>
        </p:spPr>
        <p:txBody>
          <a:bodyPr wrap="square" rtlCol="0">
            <a:spAutoFit/>
          </a:bodyPr>
          <a:lstStyle/>
          <a:p>
            <a:pPr algn="ctr"/>
            <a:r>
              <a:rPr lang="en-GB" sz="1600" b="1" dirty="0">
                <a:solidFill>
                  <a:srgbClr val="FF0000"/>
                </a:solidFill>
              </a:rPr>
              <a:t>“Leadership is a process of social influence which maximizes efforts of others towards achievement of a goal!</a:t>
            </a:r>
          </a:p>
          <a:p>
            <a:pPr algn="ctr"/>
            <a:r>
              <a:rPr lang="en-GB" sz="1100" b="1" dirty="0"/>
              <a:t>(Kruse, 2013, “What is Leadership”, Forbes Online Resources)</a:t>
            </a:r>
          </a:p>
          <a:p>
            <a:pPr algn="ctr"/>
            <a:endParaRPr lang="en-GB" dirty="0"/>
          </a:p>
          <a:p>
            <a:pPr algn="ctr"/>
            <a:r>
              <a:rPr lang="en-GB" sz="1100" dirty="0"/>
              <a:t>Source: </a:t>
            </a:r>
            <a:r>
              <a:rPr lang="en-GB" sz="1100" dirty="0">
                <a:hlinkClick r:id="rId2"/>
              </a:rPr>
              <a:t>https://www.forbes.com/sites/kevinkruse/2013/04/09/what-is-leadership/2/#7e04e41441f0</a:t>
            </a:r>
            <a:endParaRPr lang="en-GB" sz="1100" dirty="0"/>
          </a:p>
          <a:p>
            <a:pPr algn="ctr"/>
            <a:r>
              <a:rPr lang="en-GB" sz="1100" dirty="0"/>
              <a:t>            </a:t>
            </a:r>
            <a:r>
              <a:rPr lang="en-GB" sz="1100" dirty="0">
                <a:hlinkClick r:id="rId3"/>
              </a:rPr>
              <a:t>https://www.mckinsey.com/global-themes/leadership/developing-leaders-in-a-business</a:t>
            </a:r>
            <a:endParaRPr lang="en-GB" dirty="0"/>
          </a:p>
        </p:txBody>
      </p:sp>
      <p:pic>
        <p:nvPicPr>
          <p:cNvPr id="1026" name="Picture 2" descr="Image result for warren bennis">
            <a:extLst>
              <a:ext uri="{FF2B5EF4-FFF2-40B4-BE49-F238E27FC236}">
                <a16:creationId xmlns:a16="http://schemas.microsoft.com/office/drawing/2014/main" id="{36C99B4A-4F93-49AE-8F69-E9618C98739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52741" y="3387226"/>
            <a:ext cx="932394" cy="11279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Bill Gates">
            <a:extLst>
              <a:ext uri="{FF2B5EF4-FFF2-40B4-BE49-F238E27FC236}">
                <a16:creationId xmlns:a16="http://schemas.microsoft.com/office/drawing/2014/main" id="{CEDE558D-F534-4046-B05F-064A5060A1F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77929" y="3402302"/>
            <a:ext cx="883026" cy="119544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john maxwell">
            <a:extLst>
              <a:ext uri="{FF2B5EF4-FFF2-40B4-BE49-F238E27FC236}">
                <a16:creationId xmlns:a16="http://schemas.microsoft.com/office/drawing/2014/main" id="{F80D28B4-9B86-4811-9401-B5F689411DA4}"/>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894946" y="3384059"/>
            <a:ext cx="1189609" cy="1189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3579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D70B009-2B77-4789-A7B6-437AD5A170C9}"/>
              </a:ext>
            </a:extLst>
          </p:cNvPr>
          <p:cNvSpPr/>
          <p:nvPr/>
        </p:nvSpPr>
        <p:spPr>
          <a:xfrm>
            <a:off x="150081" y="242776"/>
            <a:ext cx="3082720" cy="400110"/>
          </a:xfrm>
          <a:prstGeom prst="rect">
            <a:avLst/>
          </a:prstGeom>
          <a:solidFill>
            <a:schemeClr val="bg1"/>
          </a:solidFill>
          <a:ln w="38100">
            <a:solidFill>
              <a:schemeClr val="tx1"/>
            </a:solidFill>
          </a:ln>
        </p:spPr>
        <p:txBody>
          <a:bodyPr wrap="square" lIns="91440" tIns="45720" rIns="91440" bIns="45720">
            <a:spAutoFit/>
          </a:bodyPr>
          <a:lstStyle/>
          <a:p>
            <a:r>
              <a:rPr lang="en-GB" sz="2000" b="1" dirty="0"/>
              <a:t>What Makes a Leader?</a:t>
            </a:r>
            <a:endParaRPr lang="en-US" sz="2000" dirty="0">
              <a:ln w="0">
                <a:solidFill>
                  <a:srgbClr val="FFC000"/>
                </a:solidFill>
              </a:ln>
              <a:effectLst>
                <a:outerShdw blurRad="38100" dist="19050" dir="2700000" algn="tl" rotWithShape="0">
                  <a:schemeClr val="dk1">
                    <a:alpha val="40000"/>
                  </a:schemeClr>
                </a:outerShdw>
              </a:effectLst>
            </a:endParaRPr>
          </a:p>
        </p:txBody>
      </p:sp>
      <p:pic>
        <p:nvPicPr>
          <p:cNvPr id="5" name="Picture 4">
            <a:extLst>
              <a:ext uri="{FF2B5EF4-FFF2-40B4-BE49-F238E27FC236}">
                <a16:creationId xmlns:a16="http://schemas.microsoft.com/office/drawing/2014/main" id="{2F2B1013-93DA-4B9A-A63B-8913E8346B3B}"/>
              </a:ext>
            </a:extLst>
          </p:cNvPr>
          <p:cNvPicPr>
            <a:picLocks noChangeAspect="1"/>
          </p:cNvPicPr>
          <p:nvPr/>
        </p:nvPicPr>
        <p:blipFill rotWithShape="1">
          <a:blip r:embed="rId2">
            <a:extLst>
              <a:ext uri="{28A0092B-C50C-407E-A947-70E740481C1C}">
                <a14:useLocalDpi xmlns:a14="http://schemas.microsoft.com/office/drawing/2010/main" val="0"/>
              </a:ext>
            </a:extLst>
          </a:blip>
          <a:srcRect l="10351" t="26667" r="9412" b="31724"/>
          <a:stretch/>
        </p:blipFill>
        <p:spPr>
          <a:xfrm>
            <a:off x="263678" y="1348131"/>
            <a:ext cx="4405975" cy="3342288"/>
          </a:xfrm>
          <a:prstGeom prst="rect">
            <a:avLst/>
          </a:prstGeom>
          <a:ln>
            <a:solidFill>
              <a:srgbClr val="FF0000"/>
            </a:solidFill>
          </a:ln>
        </p:spPr>
      </p:pic>
      <p:sp>
        <p:nvSpPr>
          <p:cNvPr id="6" name="TextBox 5">
            <a:extLst>
              <a:ext uri="{FF2B5EF4-FFF2-40B4-BE49-F238E27FC236}">
                <a16:creationId xmlns:a16="http://schemas.microsoft.com/office/drawing/2014/main" id="{2C451F8F-A942-467E-9833-D92DFFBBFD0B}"/>
              </a:ext>
            </a:extLst>
          </p:cNvPr>
          <p:cNvSpPr txBox="1"/>
          <p:nvPr/>
        </p:nvSpPr>
        <p:spPr>
          <a:xfrm>
            <a:off x="4889705" y="1458765"/>
            <a:ext cx="7057273" cy="3231654"/>
          </a:xfrm>
          <a:prstGeom prst="rect">
            <a:avLst/>
          </a:prstGeom>
          <a:noFill/>
        </p:spPr>
        <p:txBody>
          <a:bodyPr wrap="square" rtlCol="0">
            <a:spAutoFit/>
          </a:bodyPr>
          <a:lstStyle/>
          <a:p>
            <a:r>
              <a:rPr lang="en-GB" dirty="0"/>
              <a:t>Anyone who aspires to lead must develop certain qualities and attributes. Fortunately, the attributes needed for leadership far outnumber the qualities.</a:t>
            </a:r>
          </a:p>
          <a:p>
            <a:pPr algn="r"/>
            <a:r>
              <a:rPr lang="en-GB" sz="1200" dirty="0"/>
              <a:t> (Bower, 1997, </a:t>
            </a:r>
            <a:r>
              <a:rPr lang="en-GB" sz="1200" i="1" dirty="0"/>
              <a:t>The Will to Lead</a:t>
            </a:r>
            <a:r>
              <a:rPr lang="en-GB" sz="1200" dirty="0"/>
              <a:t>)</a:t>
            </a:r>
          </a:p>
          <a:p>
            <a:endParaRPr lang="en-GB" dirty="0">
              <a:solidFill>
                <a:srgbClr val="FF0000"/>
              </a:solidFill>
            </a:endParaRPr>
          </a:p>
          <a:p>
            <a:r>
              <a:rPr lang="en-GB" i="1" dirty="0">
                <a:solidFill>
                  <a:srgbClr val="0070C0"/>
                </a:solidFill>
              </a:rPr>
              <a:t>Personal Qualities: </a:t>
            </a:r>
            <a:r>
              <a:rPr lang="en-GB" i="1" dirty="0"/>
              <a:t>Elements of character or personal makeup that are typically difficult to learn. People usually bring their qualities with them when they join a company. </a:t>
            </a:r>
          </a:p>
          <a:p>
            <a:endParaRPr lang="en-GB" i="1" dirty="0"/>
          </a:p>
          <a:p>
            <a:r>
              <a:rPr lang="en-GB" i="1" dirty="0">
                <a:solidFill>
                  <a:srgbClr val="0070C0"/>
                </a:solidFill>
              </a:rPr>
              <a:t>Attributes: </a:t>
            </a:r>
            <a:r>
              <a:rPr lang="en-GB" i="1" dirty="0"/>
              <a:t>Attributes are more like personal skills and hence easier to learn. </a:t>
            </a:r>
          </a:p>
          <a:p>
            <a:pPr algn="r"/>
            <a:r>
              <a:rPr lang="en-GB" sz="1200" i="1" dirty="0"/>
              <a:t>(Bower, 1997, The Will to Lead)</a:t>
            </a:r>
            <a:endParaRPr lang="en-GB" sz="1600" i="1" dirty="0"/>
          </a:p>
        </p:txBody>
      </p:sp>
    </p:spTree>
    <p:extLst>
      <p:ext uri="{BB962C8B-B14F-4D97-AF65-F5344CB8AC3E}">
        <p14:creationId xmlns:p14="http://schemas.microsoft.com/office/powerpoint/2010/main" val="8440324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4A8C573-4C3A-4DDD-88C3-936E94E8615D}"/>
              </a:ext>
            </a:extLst>
          </p:cNvPr>
          <p:cNvSpPr txBox="1"/>
          <p:nvPr/>
        </p:nvSpPr>
        <p:spPr>
          <a:xfrm>
            <a:off x="247607" y="147914"/>
            <a:ext cx="2308393" cy="1384995"/>
          </a:xfrm>
          <a:prstGeom prst="rect">
            <a:avLst/>
          </a:prstGeom>
          <a:solidFill>
            <a:schemeClr val="bg1"/>
          </a:solidFill>
          <a:ln>
            <a:solidFill>
              <a:srgbClr val="FF0000"/>
            </a:solidFill>
          </a:ln>
        </p:spPr>
        <p:txBody>
          <a:bodyPr wrap="square" rtlCol="0">
            <a:spAutoFit/>
          </a:bodyPr>
          <a:lstStyle/>
          <a:p>
            <a:pPr algn="ctr"/>
            <a:r>
              <a:rPr lang="en-GB" sz="2800" b="1" dirty="0">
                <a:solidFill>
                  <a:srgbClr val="FF0000"/>
                </a:solidFill>
                <a:effectLst>
                  <a:outerShdw blurRad="38100" dist="38100" dir="2700000" algn="tl">
                    <a:srgbClr val="000000">
                      <a:alpha val="43137"/>
                    </a:srgbClr>
                  </a:outerShdw>
                </a:effectLst>
                <a:latin typeface="Calibri,sans-serif"/>
              </a:rPr>
              <a:t>Discussion</a:t>
            </a:r>
          </a:p>
          <a:p>
            <a:pPr algn="ctr"/>
            <a:r>
              <a:rPr lang="en-GB" sz="2800" b="1" dirty="0">
                <a:solidFill>
                  <a:srgbClr val="FF0000"/>
                </a:solidFill>
                <a:effectLst>
                  <a:outerShdw blurRad="38100" dist="38100" dir="2700000" algn="tl">
                    <a:srgbClr val="000000">
                      <a:alpha val="43137"/>
                    </a:srgbClr>
                  </a:outerShdw>
                </a:effectLst>
                <a:latin typeface="Calibri,sans-serif"/>
              </a:rPr>
              <a:t>TED Talk </a:t>
            </a:r>
          </a:p>
          <a:p>
            <a:pPr algn="ctr"/>
            <a:r>
              <a:rPr lang="en-GB" sz="2800" b="1" dirty="0">
                <a:solidFill>
                  <a:srgbClr val="FF0000"/>
                </a:solidFill>
                <a:effectLst>
                  <a:outerShdw blurRad="38100" dist="38100" dir="2700000" algn="tl">
                    <a:srgbClr val="000000">
                      <a:alpha val="43137"/>
                    </a:srgbClr>
                  </a:outerShdw>
                </a:effectLst>
                <a:latin typeface="Calibri,sans-serif"/>
              </a:rPr>
              <a:t>12:00 mini </a:t>
            </a:r>
          </a:p>
        </p:txBody>
      </p:sp>
      <p:pic>
        <p:nvPicPr>
          <p:cNvPr id="6" name="Picture 5">
            <a:extLst>
              <a:ext uri="{FF2B5EF4-FFF2-40B4-BE49-F238E27FC236}">
                <a16:creationId xmlns:a16="http://schemas.microsoft.com/office/drawing/2014/main" id="{3A0CC31D-424E-4EF6-A6AA-66C442B340EC}"/>
              </a:ext>
            </a:extLst>
          </p:cNvPr>
          <p:cNvPicPr>
            <a:picLocks noChangeAspect="1"/>
          </p:cNvPicPr>
          <p:nvPr/>
        </p:nvPicPr>
        <p:blipFill>
          <a:blip r:embed="rId2"/>
          <a:stretch>
            <a:fillRect/>
          </a:stretch>
        </p:blipFill>
        <p:spPr>
          <a:xfrm>
            <a:off x="10502978" y="132703"/>
            <a:ext cx="1345693" cy="1900848"/>
          </a:xfrm>
          <a:prstGeom prst="rect">
            <a:avLst/>
          </a:prstGeom>
        </p:spPr>
      </p:pic>
      <p:sp>
        <p:nvSpPr>
          <p:cNvPr id="8" name="Rectangle 7">
            <a:extLst>
              <a:ext uri="{FF2B5EF4-FFF2-40B4-BE49-F238E27FC236}">
                <a16:creationId xmlns:a16="http://schemas.microsoft.com/office/drawing/2014/main" id="{25F107E8-BC09-49FC-B4A9-B61CE56345C4}"/>
              </a:ext>
            </a:extLst>
          </p:cNvPr>
          <p:cNvSpPr/>
          <p:nvPr/>
        </p:nvSpPr>
        <p:spPr>
          <a:xfrm>
            <a:off x="10648720" y="1670316"/>
            <a:ext cx="1023682" cy="325538"/>
          </a:xfrm>
          <a:prstGeom prst="rect">
            <a:avLst/>
          </a:prstGeom>
        </p:spPr>
        <p:txBody>
          <a:bodyPr wrap="square">
            <a:spAutoFit/>
          </a:bodyPr>
          <a:lstStyle/>
          <a:p>
            <a:pPr algn="ctr">
              <a:lnSpc>
                <a:spcPct val="115000"/>
              </a:lnSpc>
              <a:spcAft>
                <a:spcPts val="0"/>
              </a:spcAft>
            </a:pPr>
            <a:r>
              <a:rPr lang="en-GB" sz="1400" dirty="0">
                <a:latin typeface="Calibri" panose="020F0502020204030204" pitchFamily="34" charset="0"/>
                <a:ea typeface="Calibri" panose="020F0502020204030204" pitchFamily="34" charset="0"/>
                <a:cs typeface="Arial" panose="020B0604020202020204" pitchFamily="34" charset="0"/>
              </a:rPr>
              <a:t>30 Minutes </a:t>
            </a:r>
          </a:p>
        </p:txBody>
      </p:sp>
      <p:sp>
        <p:nvSpPr>
          <p:cNvPr id="9" name="Rectangle 8">
            <a:extLst>
              <a:ext uri="{FF2B5EF4-FFF2-40B4-BE49-F238E27FC236}">
                <a16:creationId xmlns:a16="http://schemas.microsoft.com/office/drawing/2014/main" id="{0D903415-B647-4BB0-911B-BCC516146C1E}"/>
              </a:ext>
            </a:extLst>
          </p:cNvPr>
          <p:cNvSpPr/>
          <p:nvPr/>
        </p:nvSpPr>
        <p:spPr>
          <a:xfrm>
            <a:off x="10648720" y="1379021"/>
            <a:ext cx="1056375" cy="307777"/>
          </a:xfrm>
          <a:prstGeom prst="rect">
            <a:avLst/>
          </a:prstGeom>
        </p:spPr>
        <p:txBody>
          <a:bodyPr wrap="square">
            <a:spAutoFit/>
          </a:bodyPr>
          <a:lstStyle/>
          <a:p>
            <a:pPr algn="ctr"/>
            <a:r>
              <a:rPr lang="en-GB" sz="1200" b="1" dirty="0">
                <a:solidFill>
                  <a:srgbClr val="000000"/>
                </a:solidFill>
                <a:latin typeface="Arial" panose="020B0604020202020204" pitchFamily="34" charset="0"/>
                <a:cs typeface="Arial" panose="020B0604020202020204" pitchFamily="34" charset="0"/>
              </a:rPr>
              <a:t>Discussion</a:t>
            </a:r>
            <a:r>
              <a:rPr lang="en-GB" sz="1400" b="1" dirty="0">
                <a:solidFill>
                  <a:srgbClr val="000000"/>
                </a:solidFill>
                <a:latin typeface="Arial" panose="020B0604020202020204" pitchFamily="34" charset="0"/>
                <a:cs typeface="Arial" panose="020B0604020202020204" pitchFamily="34" charset="0"/>
              </a:rPr>
              <a:t> </a:t>
            </a:r>
            <a:endParaRPr lang="en-GB" sz="1400" dirty="0"/>
          </a:p>
        </p:txBody>
      </p:sp>
      <p:sp>
        <p:nvSpPr>
          <p:cNvPr id="3" name="Rectangle 2">
            <a:extLst>
              <a:ext uri="{FF2B5EF4-FFF2-40B4-BE49-F238E27FC236}">
                <a16:creationId xmlns:a16="http://schemas.microsoft.com/office/drawing/2014/main" id="{30D64C0E-0F12-4485-ACA3-A78B12EB0B44}"/>
              </a:ext>
            </a:extLst>
          </p:cNvPr>
          <p:cNvSpPr/>
          <p:nvPr/>
        </p:nvSpPr>
        <p:spPr>
          <a:xfrm>
            <a:off x="179060" y="2534193"/>
            <a:ext cx="11833879" cy="1200329"/>
          </a:xfrm>
          <a:prstGeom prst="rect">
            <a:avLst/>
          </a:prstGeom>
        </p:spPr>
        <p:txBody>
          <a:bodyPr wrap="square">
            <a:spAutoFit/>
          </a:bodyPr>
          <a:lstStyle/>
          <a:p>
            <a:r>
              <a:rPr lang="en-GB" dirty="0"/>
              <a:t>Watch the following clip and analyse its contents – how do good leaders make their followers feel “safe” and what does this mean in practice?</a:t>
            </a:r>
          </a:p>
          <a:p>
            <a:endParaRPr lang="en-GB" dirty="0"/>
          </a:p>
          <a:p>
            <a:r>
              <a:rPr lang="en-GB" b="1" dirty="0">
                <a:highlight>
                  <a:srgbClr val="FFFF00"/>
                </a:highlight>
              </a:rPr>
              <a:t>Video:  </a:t>
            </a:r>
            <a:r>
              <a:rPr lang="en-GB" dirty="0">
                <a:hlinkClick r:id="rId3"/>
              </a:rPr>
              <a:t>https://www.youtube.com/watch?v=lmyZMtPVodo</a:t>
            </a:r>
            <a:endParaRPr lang="en-GB" dirty="0"/>
          </a:p>
        </p:txBody>
      </p:sp>
      <p:sp>
        <p:nvSpPr>
          <p:cNvPr id="2" name="Rectangle 1">
            <a:extLst>
              <a:ext uri="{FF2B5EF4-FFF2-40B4-BE49-F238E27FC236}">
                <a16:creationId xmlns:a16="http://schemas.microsoft.com/office/drawing/2014/main" id="{020AC851-710C-4F1F-AAE2-092D169CCEBD}"/>
              </a:ext>
            </a:extLst>
          </p:cNvPr>
          <p:cNvSpPr/>
          <p:nvPr/>
        </p:nvSpPr>
        <p:spPr>
          <a:xfrm>
            <a:off x="177572" y="1771941"/>
            <a:ext cx="9033242" cy="523220"/>
          </a:xfrm>
          <a:prstGeom prst="rect">
            <a:avLst/>
          </a:prstGeom>
        </p:spPr>
        <p:txBody>
          <a:bodyPr wrap="none">
            <a:spAutoFit/>
          </a:bodyPr>
          <a:lstStyle/>
          <a:p>
            <a:r>
              <a:rPr lang="en-US" sz="2800" b="1" dirty="0">
                <a:solidFill>
                  <a:srgbClr val="030303"/>
                </a:solidFill>
                <a:effectLst>
                  <a:outerShdw blurRad="38100" dist="38100" dir="2700000" algn="tl">
                    <a:srgbClr val="000000">
                      <a:alpha val="43137"/>
                    </a:srgbClr>
                  </a:outerShdw>
                </a:effectLst>
                <a:latin typeface="Roboto" panose="02000000000000000000" pitchFamily="2" charset="0"/>
              </a:rPr>
              <a:t>Why good leaders make you feel safe | Simon Sinek</a:t>
            </a:r>
            <a:endParaRPr lang="en-GB" sz="28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1A12A75F-80E4-4A87-8269-C80B53BC6F55}"/>
              </a:ext>
            </a:extLst>
          </p:cNvPr>
          <p:cNvSpPr txBox="1"/>
          <p:nvPr/>
        </p:nvSpPr>
        <p:spPr>
          <a:xfrm>
            <a:off x="177572" y="3962279"/>
            <a:ext cx="11541700" cy="1077218"/>
          </a:xfrm>
          <a:prstGeom prst="rect">
            <a:avLst/>
          </a:prstGeom>
          <a:noFill/>
        </p:spPr>
        <p:txBody>
          <a:bodyPr wrap="square" rtlCol="0">
            <a:spAutoFit/>
          </a:bodyPr>
          <a:lstStyle/>
          <a:p>
            <a:r>
              <a:rPr lang="en-GB" sz="1600" b="1" i="1" dirty="0">
                <a:solidFill>
                  <a:srgbClr val="002060"/>
                </a:solidFill>
              </a:rPr>
              <a:t>Should we define </a:t>
            </a:r>
            <a:r>
              <a:rPr lang="en-GB" sz="1600" b="1" dirty="0">
                <a:solidFill>
                  <a:srgbClr val="FF0000"/>
                </a:solidFill>
              </a:rPr>
              <a:t>“Leadership” </a:t>
            </a:r>
            <a:r>
              <a:rPr lang="en-GB" sz="1600" b="1" i="1" dirty="0">
                <a:solidFill>
                  <a:srgbClr val="002060"/>
                </a:solidFill>
              </a:rPr>
              <a:t>:</a:t>
            </a:r>
          </a:p>
          <a:p>
            <a:endParaRPr lang="en-GB" sz="1600" b="1" i="1" dirty="0">
              <a:solidFill>
                <a:srgbClr val="002060"/>
              </a:solidFill>
            </a:endParaRPr>
          </a:p>
          <a:p>
            <a:r>
              <a:rPr lang="en-GB" sz="1600" b="1" i="1" dirty="0">
                <a:solidFill>
                  <a:srgbClr val="002060"/>
                </a:solidFill>
              </a:rPr>
              <a:t>Based on the work of leaders or should we define “a Leader” based on the leadership techniques displayed?    Are leaders born or made?     </a:t>
            </a:r>
          </a:p>
        </p:txBody>
      </p:sp>
      <p:sp>
        <p:nvSpPr>
          <p:cNvPr id="11" name="TextBox 10">
            <a:extLst>
              <a:ext uri="{FF2B5EF4-FFF2-40B4-BE49-F238E27FC236}">
                <a16:creationId xmlns:a16="http://schemas.microsoft.com/office/drawing/2014/main" id="{C60A9D3E-E888-4676-B6AA-65153BBE7FBA}"/>
              </a:ext>
            </a:extLst>
          </p:cNvPr>
          <p:cNvSpPr txBox="1"/>
          <p:nvPr/>
        </p:nvSpPr>
        <p:spPr>
          <a:xfrm>
            <a:off x="247607" y="5340479"/>
            <a:ext cx="11477297" cy="276999"/>
          </a:xfrm>
          <a:prstGeom prst="rect">
            <a:avLst/>
          </a:prstGeom>
          <a:noFill/>
        </p:spPr>
        <p:txBody>
          <a:bodyPr wrap="square" rtlCol="0">
            <a:spAutoFit/>
          </a:bodyPr>
          <a:lstStyle/>
          <a:p>
            <a:r>
              <a:rPr lang="en-GB" sz="1200" dirty="0"/>
              <a:t>Source: </a:t>
            </a:r>
            <a:r>
              <a:rPr lang="en-GB" sz="1200" dirty="0" err="1"/>
              <a:t>Fairholm</a:t>
            </a:r>
            <a:r>
              <a:rPr lang="en-GB" sz="1200" dirty="0"/>
              <a:t>, M. R. (2004), Different Perspectives on the Practice of Leadership. Public Administration Review, 64: 577–590. doi:10.1111/j.1540-6210.2004.00405.x</a:t>
            </a:r>
          </a:p>
        </p:txBody>
      </p:sp>
    </p:spTree>
    <p:extLst>
      <p:ext uri="{BB962C8B-B14F-4D97-AF65-F5344CB8AC3E}">
        <p14:creationId xmlns:p14="http://schemas.microsoft.com/office/powerpoint/2010/main" val="1399985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446CA0BF-040C-44B2-802F-A2261EA52691}"/>
              </a:ext>
            </a:extLst>
          </p:cNvPr>
          <p:cNvSpPr>
            <a:spLocks noGrp="1"/>
          </p:cNvSpPr>
          <p:nvPr>
            <p:ph type="sldNum" sz="quarter" idx="12"/>
          </p:nvPr>
        </p:nvSpPr>
        <p:spPr>
          <a:xfrm>
            <a:off x="10558300" y="5956137"/>
            <a:ext cx="1052510"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9DF644F1-6D11-4714-ACF8-BC58E7B8561E}" type="slidenum">
              <a:rPr lang="en-GB" smtClean="0"/>
              <a:pPr/>
              <a:t>15</a:t>
            </a:fld>
            <a:endParaRPr lang="en-GB" dirty="0"/>
          </a:p>
        </p:txBody>
      </p:sp>
      <p:sp>
        <p:nvSpPr>
          <p:cNvPr id="7" name="TextBox 6">
            <a:extLst>
              <a:ext uri="{FF2B5EF4-FFF2-40B4-BE49-F238E27FC236}">
                <a16:creationId xmlns:a16="http://schemas.microsoft.com/office/drawing/2014/main" id="{B40D12BA-3E26-4C09-9347-8D57D0BD3C4B}"/>
              </a:ext>
            </a:extLst>
          </p:cNvPr>
          <p:cNvSpPr txBox="1"/>
          <p:nvPr/>
        </p:nvSpPr>
        <p:spPr>
          <a:xfrm>
            <a:off x="364815" y="214584"/>
            <a:ext cx="5668613" cy="523220"/>
          </a:xfrm>
          <a:prstGeom prst="rect">
            <a:avLst/>
          </a:prstGeom>
          <a:solidFill>
            <a:schemeClr val="bg1"/>
          </a:solidFill>
          <a:ln>
            <a:solidFill>
              <a:srgbClr val="FF0000"/>
            </a:solidFill>
          </a:ln>
        </p:spPr>
        <p:txBody>
          <a:bodyPr wrap="square" rtlCol="0">
            <a:spAutoFit/>
          </a:bodyPr>
          <a:lstStyle/>
          <a:p>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Leadership Theories:</a:t>
            </a:r>
            <a:endParaRPr lang="en-GB" sz="28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DB58AB3F-4A50-47E7-BAC7-29BE14F2860E}"/>
              </a:ext>
            </a:extLst>
          </p:cNvPr>
          <p:cNvSpPr/>
          <p:nvPr/>
        </p:nvSpPr>
        <p:spPr>
          <a:xfrm>
            <a:off x="292152" y="1146368"/>
            <a:ext cx="11818189" cy="4401205"/>
          </a:xfrm>
          <a:prstGeom prst="rect">
            <a:avLst/>
          </a:prstGeom>
        </p:spPr>
        <p:txBody>
          <a:bodyPr wrap="square">
            <a:spAutoFit/>
          </a:bodyPr>
          <a:lstStyle/>
          <a:p>
            <a:r>
              <a:rPr lang="en-GB" sz="2800" dirty="0"/>
              <a:t>We will now consider the following theories, which summarise the progression of leadership thinking up to the modern day:</a:t>
            </a:r>
          </a:p>
          <a:p>
            <a:endParaRPr lang="en-GB" sz="2800" dirty="0"/>
          </a:p>
          <a:p>
            <a:pPr marL="514350" lvl="0" indent="-514350">
              <a:buFont typeface="+mj-lt"/>
              <a:buAutoNum type="arabicPeriod"/>
            </a:pPr>
            <a:r>
              <a:rPr lang="en-GB" sz="2800" b="1" i="1" dirty="0">
                <a:effectLst>
                  <a:outerShdw blurRad="38100" dist="38100" dir="2700000" algn="tl">
                    <a:srgbClr val="000000">
                      <a:alpha val="43137"/>
                    </a:srgbClr>
                  </a:outerShdw>
                </a:effectLst>
              </a:rPr>
              <a:t>Great Man Theory</a:t>
            </a:r>
          </a:p>
          <a:p>
            <a:pPr marL="514350" lvl="0" indent="-514350">
              <a:buFont typeface="+mj-lt"/>
              <a:buAutoNum type="arabicPeriod"/>
            </a:pPr>
            <a:r>
              <a:rPr lang="en-GB" sz="2800" b="1" i="1" dirty="0">
                <a:effectLst>
                  <a:outerShdw blurRad="38100" dist="38100" dir="2700000" algn="tl">
                    <a:srgbClr val="000000">
                      <a:alpha val="43137"/>
                    </a:srgbClr>
                  </a:outerShdw>
                </a:effectLst>
              </a:rPr>
              <a:t>Trait Theory</a:t>
            </a:r>
          </a:p>
          <a:p>
            <a:pPr marL="514350" lvl="0" indent="-514350">
              <a:buFont typeface="+mj-lt"/>
              <a:buAutoNum type="arabicPeriod"/>
            </a:pPr>
            <a:r>
              <a:rPr lang="en-GB" sz="2800" b="1" i="1" dirty="0">
                <a:effectLst>
                  <a:outerShdw blurRad="38100" dist="38100" dir="2700000" algn="tl">
                    <a:srgbClr val="000000">
                      <a:alpha val="43137"/>
                    </a:srgbClr>
                  </a:outerShdw>
                </a:effectLst>
              </a:rPr>
              <a:t>Behavioural Theory</a:t>
            </a:r>
          </a:p>
          <a:p>
            <a:pPr marL="514350" lvl="0" indent="-514350">
              <a:buFont typeface="+mj-lt"/>
              <a:buAutoNum type="arabicPeriod"/>
            </a:pPr>
            <a:r>
              <a:rPr lang="en-GB" sz="2800" b="1" i="1" dirty="0">
                <a:effectLst>
                  <a:outerShdw blurRad="38100" dist="38100" dir="2700000" algn="tl">
                    <a:srgbClr val="000000">
                      <a:alpha val="43137"/>
                    </a:srgbClr>
                  </a:outerShdw>
                </a:effectLst>
              </a:rPr>
              <a:t>Situational Leadership</a:t>
            </a:r>
          </a:p>
          <a:p>
            <a:pPr marL="514350" lvl="0" indent="-514350">
              <a:buFont typeface="+mj-lt"/>
              <a:buAutoNum type="arabicPeriod"/>
            </a:pPr>
            <a:r>
              <a:rPr lang="en-GB" sz="2800" b="1" i="1" dirty="0">
                <a:effectLst>
                  <a:outerShdw blurRad="38100" dist="38100" dir="2700000" algn="tl">
                    <a:srgbClr val="000000">
                      <a:alpha val="43137"/>
                    </a:srgbClr>
                  </a:outerShdw>
                </a:effectLst>
              </a:rPr>
              <a:t>Functional Leadership</a:t>
            </a:r>
          </a:p>
          <a:p>
            <a:pPr marL="514350" lvl="0" indent="-514350">
              <a:buFont typeface="+mj-lt"/>
              <a:buAutoNum type="arabicPeriod"/>
            </a:pPr>
            <a:r>
              <a:rPr lang="en-GB" sz="2800" b="1" i="1" dirty="0">
                <a:effectLst>
                  <a:outerShdw blurRad="38100" dist="38100" dir="2700000" algn="tl">
                    <a:srgbClr val="000000">
                      <a:alpha val="43137"/>
                    </a:srgbClr>
                  </a:outerShdw>
                </a:effectLst>
              </a:rPr>
              <a:t>Relationship Theory</a:t>
            </a:r>
          </a:p>
          <a:p>
            <a:pPr marL="514350" lvl="0" indent="-514350">
              <a:buFont typeface="+mj-lt"/>
              <a:buAutoNum type="arabicPeriod"/>
            </a:pPr>
            <a:r>
              <a:rPr lang="en-GB" sz="2800" b="1" i="1" dirty="0">
                <a:effectLst>
                  <a:outerShdw blurRad="38100" dist="38100" dir="2700000" algn="tl">
                    <a:srgbClr val="000000">
                      <a:alpha val="43137"/>
                    </a:srgbClr>
                  </a:outerShdw>
                </a:effectLst>
              </a:rPr>
              <a:t>Five Level Leadership Model</a:t>
            </a:r>
          </a:p>
        </p:txBody>
      </p:sp>
    </p:spTree>
    <p:extLst>
      <p:ext uri="{BB962C8B-B14F-4D97-AF65-F5344CB8AC3E}">
        <p14:creationId xmlns:p14="http://schemas.microsoft.com/office/powerpoint/2010/main" val="2543587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80FE7F8-E343-4B5D-859E-2F2A8F6E3389}"/>
              </a:ext>
            </a:extLst>
          </p:cNvPr>
          <p:cNvSpPr>
            <a:spLocks noGrp="1"/>
          </p:cNvSpPr>
          <p:nvPr>
            <p:ph type="title"/>
          </p:nvPr>
        </p:nvSpPr>
        <p:spPr/>
        <p:txBody>
          <a:bodyPr/>
          <a:lstStyle/>
          <a:p>
            <a:pPr>
              <a:defRPr/>
            </a:pPr>
            <a:r>
              <a:rPr lang="en-GB" dirty="0"/>
              <a:t>The ‘Great Man’ theory</a:t>
            </a:r>
          </a:p>
        </p:txBody>
      </p:sp>
      <p:sp>
        <p:nvSpPr>
          <p:cNvPr id="22530" name="Content Placeholder 1">
            <a:extLst>
              <a:ext uri="{FF2B5EF4-FFF2-40B4-BE49-F238E27FC236}">
                <a16:creationId xmlns:a16="http://schemas.microsoft.com/office/drawing/2014/main" id="{6D315A23-DC04-45CD-AB73-7E010D81A95A}"/>
              </a:ext>
            </a:extLst>
          </p:cNvPr>
          <p:cNvSpPr>
            <a:spLocks noGrp="1"/>
          </p:cNvSpPr>
          <p:nvPr>
            <p:ph idx="1"/>
          </p:nvPr>
        </p:nvSpPr>
        <p:spPr>
          <a:xfrm>
            <a:off x="288000" y="1600201"/>
            <a:ext cx="11294400" cy="3917032"/>
          </a:xfrm>
        </p:spPr>
        <p:txBody>
          <a:bodyPr/>
          <a:lstStyle/>
          <a:p>
            <a:pPr marL="0" indent="0">
              <a:buNone/>
            </a:pPr>
            <a:r>
              <a:rPr lang="en-GB" altLang="en-US" sz="1800" dirty="0"/>
              <a:t>‘Early efforts to understand leadership success focused on the leader’s personal traits... Research early in this century examined leaders who had achieved a level of greatness, and hence became known as the Great Man approach. Fundamental to this idea was that some people are </a:t>
            </a:r>
            <a:r>
              <a:rPr lang="en-GB" altLang="en-US" sz="1800" i="1" dirty="0"/>
              <a:t>born</a:t>
            </a:r>
            <a:r>
              <a:rPr lang="en-GB" altLang="en-US" sz="1800" dirty="0"/>
              <a:t> with traits that make them natural leaders’ </a:t>
            </a:r>
          </a:p>
          <a:p>
            <a:pPr marL="0" indent="0" algn="r">
              <a:buNone/>
            </a:pPr>
            <a:r>
              <a:rPr lang="en-GB" altLang="en-US" sz="1800" dirty="0"/>
              <a:t>(Daft 2002) </a:t>
            </a:r>
          </a:p>
        </p:txBody>
      </p:sp>
      <p:pic>
        <p:nvPicPr>
          <p:cNvPr id="22532" name="Picture 8" descr="http://www.liesyoungwomenbelieve.com/assets/images/leader.jpg">
            <a:extLst>
              <a:ext uri="{FF2B5EF4-FFF2-40B4-BE49-F238E27FC236}">
                <a16:creationId xmlns:a16="http://schemas.microsoft.com/office/drawing/2014/main" id="{D8CA3A35-6985-47CE-8B27-D0843ED26F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93712" y="3640015"/>
            <a:ext cx="2266950" cy="196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Picture 10" descr="http://images.theage.com.au/2012/01/06/2878190/genome-420x0.jpg">
            <a:extLst>
              <a:ext uri="{FF2B5EF4-FFF2-40B4-BE49-F238E27FC236}">
                <a16:creationId xmlns:a16="http://schemas.microsoft.com/office/drawing/2014/main" id="{DA1C26AD-6DDD-4412-B80E-3A0B4B31BD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6538" y="3783441"/>
            <a:ext cx="2295525" cy="132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Curved Up Arrow 7">
            <a:extLst>
              <a:ext uri="{FF2B5EF4-FFF2-40B4-BE49-F238E27FC236}">
                <a16:creationId xmlns:a16="http://schemas.microsoft.com/office/drawing/2014/main" id="{747628D8-3B69-4D56-B1A2-766249F4F27A}"/>
              </a:ext>
            </a:extLst>
          </p:cNvPr>
          <p:cNvSpPr/>
          <p:nvPr/>
        </p:nvSpPr>
        <p:spPr>
          <a:xfrm>
            <a:off x="4585576" y="4485600"/>
            <a:ext cx="2627313" cy="1001989"/>
          </a:xfrm>
          <a:prstGeom prst="curvedUp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solidFill>
                <a:schemeClr val="tx1"/>
              </a:solidFill>
              <a:cs typeface="Arial" charset="0"/>
            </a:endParaRPr>
          </a:p>
        </p:txBody>
      </p:sp>
      <p:sp>
        <p:nvSpPr>
          <p:cNvPr id="22535" name="TextBox 8">
            <a:extLst>
              <a:ext uri="{FF2B5EF4-FFF2-40B4-BE49-F238E27FC236}">
                <a16:creationId xmlns:a16="http://schemas.microsoft.com/office/drawing/2014/main" id="{FFF98420-2392-400E-9906-21F75213AB8F}"/>
              </a:ext>
            </a:extLst>
          </p:cNvPr>
          <p:cNvSpPr txBox="1">
            <a:spLocks noChangeArrowheads="1"/>
          </p:cNvSpPr>
          <p:nvPr/>
        </p:nvSpPr>
        <p:spPr bwMode="auto">
          <a:xfrm>
            <a:off x="5298144" y="3946402"/>
            <a:ext cx="917575"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6600" b="1" dirty="0">
                <a:latin typeface="Arial" panose="020B0604020202020204" pitchFamily="34" charset="0"/>
              </a:rPr>
              <a:t>?</a:t>
            </a:r>
          </a:p>
        </p:txBody>
      </p:sp>
      <p:sp>
        <p:nvSpPr>
          <p:cNvPr id="22536" name="TextBox 9">
            <a:extLst>
              <a:ext uri="{FF2B5EF4-FFF2-40B4-BE49-F238E27FC236}">
                <a16:creationId xmlns:a16="http://schemas.microsoft.com/office/drawing/2014/main" id="{17554786-AADD-49AA-BD9B-A76CD319D819}"/>
              </a:ext>
            </a:extLst>
          </p:cNvPr>
          <p:cNvSpPr txBox="1">
            <a:spLocks noChangeArrowheads="1"/>
          </p:cNvSpPr>
          <p:nvPr/>
        </p:nvSpPr>
        <p:spPr bwMode="auto">
          <a:xfrm>
            <a:off x="2219188" y="2817966"/>
            <a:ext cx="79930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1800" b="1" dirty="0">
                <a:latin typeface="Arial" panose="020B0604020202020204" pitchFamily="34" charset="0"/>
              </a:rPr>
              <a:t>Or looked at another way, is leadership genetically-determined?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 calcmode="lin" valueType="num">
                                      <p:cBhvr additive="base">
                                        <p:cTn id="7" dur="500" fill="hold"/>
                                        <p:tgtEl>
                                          <p:spTgt spid="2253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2530">
                                            <p:txEl>
                                              <p:pRg st="1" end="1"/>
                                            </p:txEl>
                                          </p:spTgt>
                                        </p:tgtEl>
                                        <p:attrNameLst>
                                          <p:attrName>style.visibility</p:attrName>
                                        </p:attrNameLst>
                                      </p:cBhvr>
                                      <p:to>
                                        <p:strVal val="visible"/>
                                      </p:to>
                                    </p:set>
                                    <p:anim calcmode="lin" valueType="num">
                                      <p:cBhvr additive="base">
                                        <p:cTn id="11" dur="500" fill="hold"/>
                                        <p:tgtEl>
                                          <p:spTgt spid="2253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22536">
                                            <p:txEl>
                                              <p:pRg st="0" end="0"/>
                                            </p:txEl>
                                          </p:spTgt>
                                        </p:tgtEl>
                                        <p:attrNameLst>
                                          <p:attrName>style.visibility</p:attrName>
                                        </p:attrNameLst>
                                      </p:cBhvr>
                                      <p:to>
                                        <p:strVal val="visible"/>
                                      </p:to>
                                    </p:set>
                                    <p:anim calcmode="lin" valueType="num">
                                      <p:cBhvr additive="base">
                                        <p:cTn id="17" dur="500" fill="hold"/>
                                        <p:tgtEl>
                                          <p:spTgt spid="22536">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2536">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2533"/>
                                        </p:tgtEl>
                                        <p:attrNameLst>
                                          <p:attrName>style.visibility</p:attrName>
                                        </p:attrNameLst>
                                      </p:cBhvr>
                                      <p:to>
                                        <p:strVal val="visible"/>
                                      </p:to>
                                    </p:set>
                                    <p:anim calcmode="lin" valueType="num">
                                      <p:cBhvr additive="base">
                                        <p:cTn id="21" dur="500" fill="hold"/>
                                        <p:tgtEl>
                                          <p:spTgt spid="22533"/>
                                        </p:tgtEl>
                                        <p:attrNameLst>
                                          <p:attrName>ppt_x</p:attrName>
                                        </p:attrNameLst>
                                      </p:cBhvr>
                                      <p:tavLst>
                                        <p:tav tm="0">
                                          <p:val>
                                            <p:strVal val="#ppt_x"/>
                                          </p:val>
                                        </p:tav>
                                        <p:tav tm="100000">
                                          <p:val>
                                            <p:strVal val="#ppt_x"/>
                                          </p:val>
                                        </p:tav>
                                      </p:tavLst>
                                    </p:anim>
                                    <p:anim calcmode="lin" valueType="num">
                                      <p:cBhvr additive="base">
                                        <p:cTn id="22" dur="500" fill="hold"/>
                                        <p:tgtEl>
                                          <p:spTgt spid="22533"/>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22535"/>
                                        </p:tgtEl>
                                        <p:attrNameLst>
                                          <p:attrName>style.visibility</p:attrName>
                                        </p:attrNameLst>
                                      </p:cBhvr>
                                      <p:to>
                                        <p:strVal val="visible"/>
                                      </p:to>
                                    </p:set>
                                    <p:anim calcmode="lin" valueType="num">
                                      <p:cBhvr additive="base">
                                        <p:cTn id="25" dur="500" fill="hold"/>
                                        <p:tgtEl>
                                          <p:spTgt spid="22535"/>
                                        </p:tgtEl>
                                        <p:attrNameLst>
                                          <p:attrName>ppt_x</p:attrName>
                                        </p:attrNameLst>
                                      </p:cBhvr>
                                      <p:tavLst>
                                        <p:tav tm="0">
                                          <p:val>
                                            <p:strVal val="#ppt_x"/>
                                          </p:val>
                                        </p:tav>
                                        <p:tav tm="100000">
                                          <p:val>
                                            <p:strVal val="#ppt_x"/>
                                          </p:val>
                                        </p:tav>
                                      </p:tavLst>
                                    </p:anim>
                                    <p:anim calcmode="lin" valueType="num">
                                      <p:cBhvr additive="base">
                                        <p:cTn id="26" dur="500" fill="hold"/>
                                        <p:tgtEl>
                                          <p:spTgt spid="22535"/>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2532"/>
                                        </p:tgtEl>
                                        <p:attrNameLst>
                                          <p:attrName>style.visibility</p:attrName>
                                        </p:attrNameLst>
                                      </p:cBhvr>
                                      <p:to>
                                        <p:strVal val="visible"/>
                                      </p:to>
                                    </p:set>
                                    <p:anim calcmode="lin" valueType="num">
                                      <p:cBhvr additive="base">
                                        <p:cTn id="33" dur="500" fill="hold"/>
                                        <p:tgtEl>
                                          <p:spTgt spid="22532"/>
                                        </p:tgtEl>
                                        <p:attrNameLst>
                                          <p:attrName>ppt_x</p:attrName>
                                        </p:attrNameLst>
                                      </p:cBhvr>
                                      <p:tavLst>
                                        <p:tav tm="0">
                                          <p:val>
                                            <p:strVal val="#ppt_x"/>
                                          </p:val>
                                        </p:tav>
                                        <p:tav tm="100000">
                                          <p:val>
                                            <p:strVal val="#ppt_x"/>
                                          </p:val>
                                        </p:tav>
                                      </p:tavLst>
                                    </p:anim>
                                    <p:anim calcmode="lin" valueType="num">
                                      <p:cBhvr additive="base">
                                        <p:cTn id="34" dur="500" fill="hold"/>
                                        <p:tgtEl>
                                          <p:spTgt spid="2253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253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427387" y="244327"/>
            <a:ext cx="5668613" cy="523220"/>
          </a:xfrm>
          <a:prstGeom prst="rect">
            <a:avLst/>
          </a:prstGeom>
          <a:solidFill>
            <a:schemeClr val="bg1"/>
          </a:solidFill>
          <a:ln>
            <a:solidFill>
              <a:srgbClr val="FF0000"/>
            </a:solidFill>
          </a:ln>
        </p:spPr>
        <p:txBody>
          <a:bodyPr wrap="square" rtlCol="0">
            <a:spAutoFit/>
          </a:bodyPr>
          <a:lstStyle/>
          <a:p>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Great Man Theory </a:t>
            </a:r>
            <a:endParaRPr lang="en-GB" sz="28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42AEEEFF-E53C-45F9-971B-334CADC54570}"/>
              </a:ext>
            </a:extLst>
          </p:cNvPr>
          <p:cNvSpPr/>
          <p:nvPr/>
        </p:nvSpPr>
        <p:spPr>
          <a:xfrm>
            <a:off x="270552" y="875545"/>
            <a:ext cx="11507638" cy="3783023"/>
          </a:xfrm>
          <a:prstGeom prst="rect">
            <a:avLst/>
          </a:prstGeom>
        </p:spPr>
        <p:txBody>
          <a:bodyPr wrap="square">
            <a:spAutoFit/>
          </a:bodyPr>
          <a:lstStyle/>
          <a:p>
            <a:pPr marL="285750" indent="-285750">
              <a:lnSpc>
                <a:spcPct val="150000"/>
              </a:lnSpc>
              <a:buFont typeface="Wingdings" panose="05000000000000000000" pitchFamily="2" charset="2"/>
              <a:buChar char="Ø"/>
            </a:pPr>
            <a:r>
              <a:rPr lang="en-GB" dirty="0"/>
              <a:t>The Great Man Theory proposes that at times of need leaders will rise, almost magically, to control events and lead his people to safety or success.  </a:t>
            </a:r>
          </a:p>
          <a:p>
            <a:pPr marL="285750" indent="-285750">
              <a:lnSpc>
                <a:spcPct val="150000"/>
              </a:lnSpc>
              <a:buFont typeface="Wingdings" panose="05000000000000000000" pitchFamily="2" charset="2"/>
              <a:buChar char="Ø"/>
            </a:pPr>
            <a:r>
              <a:rPr lang="en-GB" dirty="0"/>
              <a:t>Hence, history can be explained, to a large extent, by the emergence of these highly influential men of their times - and, of course, it was exclusively men who exerted influence up to, an including, that era.</a:t>
            </a:r>
          </a:p>
          <a:p>
            <a:pPr marL="285750" indent="-285750">
              <a:lnSpc>
                <a:spcPct val="150000"/>
              </a:lnSpc>
              <a:buFont typeface="Wingdings" panose="05000000000000000000" pitchFamily="2" charset="2"/>
              <a:buChar char="Ø"/>
            </a:pPr>
            <a:r>
              <a:rPr lang="en-GB" dirty="0"/>
              <a:t>The Great Man Theory dismisses the potential of those of lower social status (and the entire female gender) to rise to positions of leadership.  </a:t>
            </a:r>
          </a:p>
          <a:p>
            <a:pPr marL="285750" indent="-285750">
              <a:lnSpc>
                <a:spcPct val="150000"/>
              </a:lnSpc>
              <a:buFont typeface="Wingdings" panose="05000000000000000000" pitchFamily="2" charset="2"/>
              <a:buChar char="Ø"/>
            </a:pPr>
            <a:r>
              <a:rPr lang="en-GB" dirty="0"/>
              <a:t>Put simply, it theorised that great leaders were born and not made, and it is men who have the inherent qualities to assume leadership positions. </a:t>
            </a:r>
          </a:p>
          <a:p>
            <a:pPr marL="285750" indent="-285750">
              <a:lnSpc>
                <a:spcPct val="150000"/>
              </a:lnSpc>
              <a:buFont typeface="Wingdings" panose="05000000000000000000" pitchFamily="2" charset="2"/>
              <a:buChar char="Ø"/>
            </a:pPr>
            <a:r>
              <a:rPr lang="en-GB" dirty="0"/>
              <a:t>As such what are your views of this approach in contemporary society?</a:t>
            </a:r>
          </a:p>
        </p:txBody>
      </p:sp>
      <p:sp>
        <p:nvSpPr>
          <p:cNvPr id="3" name="Rectangle 2">
            <a:extLst>
              <a:ext uri="{FF2B5EF4-FFF2-40B4-BE49-F238E27FC236}">
                <a16:creationId xmlns:a16="http://schemas.microsoft.com/office/drawing/2014/main" id="{1115026D-2478-4B96-8507-A5A6ED313921}"/>
              </a:ext>
            </a:extLst>
          </p:cNvPr>
          <p:cNvSpPr/>
          <p:nvPr/>
        </p:nvSpPr>
        <p:spPr>
          <a:xfrm>
            <a:off x="427387" y="5020569"/>
            <a:ext cx="5149936" cy="369332"/>
          </a:xfrm>
          <a:prstGeom prst="rect">
            <a:avLst/>
          </a:prstGeom>
        </p:spPr>
        <p:txBody>
          <a:bodyPr wrap="none">
            <a:spAutoFit/>
          </a:bodyPr>
          <a:lstStyle/>
          <a:p>
            <a:r>
              <a:rPr lang="en-GB" dirty="0">
                <a:hlinkClick r:id="rId2"/>
              </a:rPr>
              <a:t>https://www.youtube.com/watch?v=Gjj23PhTRTc</a:t>
            </a:r>
            <a:endParaRPr lang="en-GB" dirty="0"/>
          </a:p>
        </p:txBody>
      </p:sp>
      <p:pic>
        <p:nvPicPr>
          <p:cNvPr id="2050" name="Picture 2" descr="Image result for great man theory">
            <a:extLst>
              <a:ext uri="{FF2B5EF4-FFF2-40B4-BE49-F238E27FC236}">
                <a16:creationId xmlns:a16="http://schemas.microsoft.com/office/drawing/2014/main" id="{AB5F93BF-8CC3-4C21-893D-4FFF76FB7A1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25600" y="4165343"/>
            <a:ext cx="3403254" cy="142915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5B4A491-BA9B-4EA7-AC4F-304A229B4B17}"/>
              </a:ext>
            </a:extLst>
          </p:cNvPr>
          <p:cNvSpPr txBox="1"/>
          <p:nvPr/>
        </p:nvSpPr>
        <p:spPr>
          <a:xfrm>
            <a:off x="5879976" y="5077021"/>
            <a:ext cx="1120820" cy="369332"/>
          </a:xfrm>
          <a:prstGeom prst="rect">
            <a:avLst/>
          </a:prstGeom>
          <a:noFill/>
        </p:spPr>
        <p:txBody>
          <a:bodyPr wrap="none" rtlCol="0">
            <a:spAutoFit/>
          </a:bodyPr>
          <a:lstStyle/>
          <a:p>
            <a:r>
              <a:rPr lang="en-GB" dirty="0"/>
              <a:t>6:27 mini</a:t>
            </a:r>
          </a:p>
        </p:txBody>
      </p:sp>
    </p:spTree>
    <p:extLst>
      <p:ext uri="{BB962C8B-B14F-4D97-AF65-F5344CB8AC3E}">
        <p14:creationId xmlns:p14="http://schemas.microsoft.com/office/powerpoint/2010/main" val="2047873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90F7CC-2A71-406A-8947-630F265B2786}"/>
              </a:ext>
            </a:extLst>
          </p:cNvPr>
          <p:cNvSpPr>
            <a:spLocks noGrp="1"/>
          </p:cNvSpPr>
          <p:nvPr>
            <p:ph type="title"/>
          </p:nvPr>
        </p:nvSpPr>
        <p:spPr>
          <a:xfrm>
            <a:off x="115200" y="274638"/>
            <a:ext cx="11959200" cy="615281"/>
          </a:xfrm>
          <a:solidFill>
            <a:schemeClr val="accent6"/>
          </a:solidFill>
        </p:spPr>
        <p:txBody>
          <a:bodyPr/>
          <a:lstStyle/>
          <a:p>
            <a:pPr>
              <a:defRPr/>
            </a:pPr>
            <a:r>
              <a:rPr lang="en-GB" sz="3600" b="1" dirty="0">
                <a:effectLst>
                  <a:outerShdw blurRad="38100" dist="38100" dir="2700000" algn="tl">
                    <a:srgbClr val="000000">
                      <a:alpha val="43137"/>
                    </a:srgbClr>
                  </a:outerShdw>
                </a:effectLst>
              </a:rPr>
              <a:t>The ‘Great Man’ theory in detail</a:t>
            </a:r>
          </a:p>
        </p:txBody>
      </p:sp>
      <p:sp>
        <p:nvSpPr>
          <p:cNvPr id="23554" name="Content Placeholder 1">
            <a:extLst>
              <a:ext uri="{FF2B5EF4-FFF2-40B4-BE49-F238E27FC236}">
                <a16:creationId xmlns:a16="http://schemas.microsoft.com/office/drawing/2014/main" id="{2D306AD0-BB88-4EA7-9E18-B1B8D5A94EAE}"/>
              </a:ext>
            </a:extLst>
          </p:cNvPr>
          <p:cNvSpPr>
            <a:spLocks noGrp="1"/>
          </p:cNvSpPr>
          <p:nvPr>
            <p:ph idx="1"/>
          </p:nvPr>
        </p:nvSpPr>
        <p:spPr>
          <a:xfrm>
            <a:off x="508800" y="1276201"/>
            <a:ext cx="10972800" cy="3917032"/>
          </a:xfrm>
        </p:spPr>
        <p:txBody>
          <a:bodyPr/>
          <a:lstStyle/>
          <a:p>
            <a:pPr>
              <a:spcAft>
                <a:spcPts val="600"/>
              </a:spcAft>
            </a:pPr>
            <a:r>
              <a:rPr lang="en-GB" altLang="en-US" sz="1800" dirty="0"/>
              <a:t>The ‘Great Man’ theory emerged in the nineteenth century. It implied that history can be explained by the influence of ‘great men’ </a:t>
            </a:r>
          </a:p>
          <a:p>
            <a:pPr>
              <a:spcAft>
                <a:spcPts val="600"/>
              </a:spcAft>
            </a:pPr>
            <a:r>
              <a:rPr lang="en-GB" altLang="en-US" sz="1800" dirty="0"/>
              <a:t>The theory asserted that leadership traits were </a:t>
            </a:r>
            <a:r>
              <a:rPr lang="en-GB" altLang="en-US" sz="1800" i="1" dirty="0"/>
              <a:t>inherited</a:t>
            </a:r>
          </a:p>
          <a:p>
            <a:pPr>
              <a:spcAft>
                <a:spcPts val="600"/>
              </a:spcAft>
            </a:pPr>
            <a:r>
              <a:rPr lang="en-GB" altLang="en-US" sz="1800" dirty="0"/>
              <a:t>It’s foremost proponent, Thomas Carlyle commented that ‘The history of the world is but the biography of great men’. </a:t>
            </a:r>
          </a:p>
          <a:p>
            <a:pPr>
              <a:spcAft>
                <a:spcPts val="600"/>
              </a:spcAft>
            </a:pPr>
            <a:r>
              <a:rPr lang="en-GB" altLang="en-US" sz="1800" dirty="0"/>
              <a:t>In Carlyle’s famous 1888 book </a:t>
            </a:r>
            <a:r>
              <a:rPr lang="en-GB" altLang="en-US" sz="1800" i="1" dirty="0"/>
              <a:t>On Heroes, Hero-Worship and the Heroic in History</a:t>
            </a:r>
            <a:r>
              <a:rPr lang="en-GB" altLang="en-US" sz="1800" dirty="0"/>
              <a:t>, Carlyle identified particular ‘great men’ who he felt were suitably endowed with leadership traits.</a:t>
            </a:r>
          </a:p>
          <a:p>
            <a:endParaRPr lang="en-GB" altLang="en-US" sz="1800" dirty="0"/>
          </a:p>
        </p:txBody>
      </p:sp>
      <p:pic>
        <p:nvPicPr>
          <p:cNvPr id="23556" name="Picture 5" descr="http://www.themichaelteaching.com/wp-content/uploads/2011/01/Arrogance.gif">
            <a:extLst>
              <a:ext uri="{FF2B5EF4-FFF2-40B4-BE49-F238E27FC236}">
                <a16:creationId xmlns:a16="http://schemas.microsoft.com/office/drawing/2014/main" id="{1CED475B-22A5-4E1B-AA47-7E5830B289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40912" y="3232151"/>
            <a:ext cx="2295525" cy="240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extBox 4">
            <a:extLst>
              <a:ext uri="{FF2B5EF4-FFF2-40B4-BE49-F238E27FC236}">
                <a16:creationId xmlns:a16="http://schemas.microsoft.com/office/drawing/2014/main" id="{891CD58D-2557-4E18-86C0-A8B81BB49623}"/>
              </a:ext>
            </a:extLst>
          </p:cNvPr>
          <p:cNvSpPr txBox="1">
            <a:spLocks noChangeArrowheads="1"/>
          </p:cNvSpPr>
          <p:nvPr/>
        </p:nvSpPr>
        <p:spPr bwMode="auto">
          <a:xfrm>
            <a:off x="2351088" y="4437064"/>
            <a:ext cx="63373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GB" altLang="en-US" sz="1800" b="1">
                <a:latin typeface="Arial" panose="020B0604020202020204" pitchFamily="34" charset="0"/>
              </a:rPr>
              <a:t>Let’s look at several of the ‘great men’ Carlyle identified.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3554">
                                            <p:txEl>
                                              <p:pRg st="0" end="0"/>
                                            </p:txEl>
                                          </p:spTgt>
                                        </p:tgtEl>
                                        <p:attrNameLst>
                                          <p:attrName>style.visibility</p:attrName>
                                        </p:attrNameLst>
                                      </p:cBhvr>
                                      <p:to>
                                        <p:strVal val="visible"/>
                                      </p:to>
                                    </p:set>
                                    <p:anim calcmode="lin" valueType="num">
                                      <p:cBhvr additive="base">
                                        <p:cTn id="7" dur="500" fill="hold"/>
                                        <p:tgtEl>
                                          <p:spTgt spid="2355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3554">
                                            <p:txEl>
                                              <p:pRg st="1" end="1"/>
                                            </p:txEl>
                                          </p:spTgt>
                                        </p:tgtEl>
                                        <p:attrNameLst>
                                          <p:attrName>style.visibility</p:attrName>
                                        </p:attrNameLst>
                                      </p:cBhvr>
                                      <p:to>
                                        <p:strVal val="visible"/>
                                      </p:to>
                                    </p:set>
                                    <p:anim calcmode="lin" valueType="num">
                                      <p:cBhvr additive="base">
                                        <p:cTn id="13" dur="500" fill="hold"/>
                                        <p:tgtEl>
                                          <p:spTgt spid="2355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3554">
                                            <p:txEl>
                                              <p:pRg st="2" end="2"/>
                                            </p:txEl>
                                          </p:spTgt>
                                        </p:tgtEl>
                                        <p:attrNameLst>
                                          <p:attrName>style.visibility</p:attrName>
                                        </p:attrNameLst>
                                      </p:cBhvr>
                                      <p:to>
                                        <p:strVal val="visible"/>
                                      </p:to>
                                    </p:set>
                                    <p:anim calcmode="lin" valueType="num">
                                      <p:cBhvr additive="base">
                                        <p:cTn id="19" dur="500" fill="hold"/>
                                        <p:tgtEl>
                                          <p:spTgt spid="2355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3554">
                                            <p:txEl>
                                              <p:pRg st="3" end="3"/>
                                            </p:txEl>
                                          </p:spTgt>
                                        </p:tgtEl>
                                        <p:attrNameLst>
                                          <p:attrName>style.visibility</p:attrName>
                                        </p:attrNameLst>
                                      </p:cBhvr>
                                      <p:to>
                                        <p:strVal val="visible"/>
                                      </p:to>
                                    </p:set>
                                    <p:anim calcmode="lin" valueType="num">
                                      <p:cBhvr additive="base">
                                        <p:cTn id="25" dur="500" fill="hold"/>
                                        <p:tgtEl>
                                          <p:spTgt spid="2355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3557"/>
                                        </p:tgtEl>
                                        <p:attrNameLst>
                                          <p:attrName>style.visibility</p:attrName>
                                        </p:attrNameLst>
                                      </p:cBhvr>
                                      <p:to>
                                        <p:strVal val="visible"/>
                                      </p:to>
                                    </p:set>
                                    <p:anim calcmode="lin" valueType="num">
                                      <p:cBhvr additive="base">
                                        <p:cTn id="31" dur="500" fill="hold"/>
                                        <p:tgtEl>
                                          <p:spTgt spid="23557"/>
                                        </p:tgtEl>
                                        <p:attrNameLst>
                                          <p:attrName>ppt_x</p:attrName>
                                        </p:attrNameLst>
                                      </p:cBhvr>
                                      <p:tavLst>
                                        <p:tav tm="0">
                                          <p:val>
                                            <p:strVal val="#ppt_x"/>
                                          </p:val>
                                        </p:tav>
                                        <p:tav tm="100000">
                                          <p:val>
                                            <p:strVal val="#ppt_x"/>
                                          </p:val>
                                        </p:tav>
                                      </p:tavLst>
                                    </p:anim>
                                    <p:anim calcmode="lin" valueType="num">
                                      <p:cBhvr additive="base">
                                        <p:cTn id="32" dur="500" fill="hold"/>
                                        <p:tgtEl>
                                          <p:spTgt spid="23557"/>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3556"/>
                                        </p:tgtEl>
                                        <p:attrNameLst>
                                          <p:attrName>style.visibility</p:attrName>
                                        </p:attrNameLst>
                                      </p:cBhvr>
                                      <p:to>
                                        <p:strVal val="visible"/>
                                      </p:to>
                                    </p:set>
                                    <p:anim calcmode="lin" valueType="num">
                                      <p:cBhvr additive="base">
                                        <p:cTn id="35" dur="500" fill="hold"/>
                                        <p:tgtEl>
                                          <p:spTgt spid="23556"/>
                                        </p:tgtEl>
                                        <p:attrNameLst>
                                          <p:attrName>ppt_x</p:attrName>
                                        </p:attrNameLst>
                                      </p:cBhvr>
                                      <p:tavLst>
                                        <p:tav tm="0">
                                          <p:val>
                                            <p:strVal val="#ppt_x"/>
                                          </p:val>
                                        </p:tav>
                                        <p:tav tm="100000">
                                          <p:val>
                                            <p:strVal val="#ppt_x"/>
                                          </p:val>
                                        </p:tav>
                                      </p:tavLst>
                                    </p:anim>
                                    <p:anim calcmode="lin" valueType="num">
                                      <p:cBhvr additive="base">
                                        <p:cTn id="36" dur="500" fill="hold"/>
                                        <p:tgtEl>
                                          <p:spTgt spid="235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5933B5B-E412-478A-9813-5EA179B6E422}"/>
              </a:ext>
            </a:extLst>
          </p:cNvPr>
          <p:cNvSpPr>
            <a:spLocks noGrp="1"/>
          </p:cNvSpPr>
          <p:nvPr>
            <p:ph type="title"/>
          </p:nvPr>
        </p:nvSpPr>
        <p:spPr/>
        <p:txBody>
          <a:bodyPr/>
          <a:lstStyle/>
          <a:p>
            <a:pPr>
              <a:defRPr/>
            </a:pPr>
            <a:r>
              <a:rPr lang="en-GB" dirty="0"/>
              <a:t>Carlyle’s ‘great men’...</a:t>
            </a:r>
          </a:p>
        </p:txBody>
      </p:sp>
      <p:pic>
        <p:nvPicPr>
          <p:cNvPr id="24579" name="Picture 2" descr="http://www.iep.utm.edu/wp-content/media/rousseau.jpg">
            <a:extLst>
              <a:ext uri="{FF2B5EF4-FFF2-40B4-BE49-F238E27FC236}">
                <a16:creationId xmlns:a16="http://schemas.microsoft.com/office/drawing/2014/main" id="{B28A90FE-0E5A-4805-9E4F-A25FAF429B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1989139"/>
            <a:ext cx="2566988"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205DFEC-4589-4B3F-8F97-87C7BEE445B1}"/>
              </a:ext>
            </a:extLst>
          </p:cNvPr>
          <p:cNvSpPr>
            <a:spLocks noGrp="1"/>
          </p:cNvSpPr>
          <p:nvPr>
            <p:ph type="title"/>
          </p:nvPr>
        </p:nvSpPr>
        <p:spPr/>
        <p:txBody>
          <a:bodyPr/>
          <a:lstStyle/>
          <a:p>
            <a:pPr>
              <a:defRPr/>
            </a:pPr>
            <a:r>
              <a:rPr lang="en-GB" dirty="0"/>
              <a:t>Carlyle’s ‘great men’...</a:t>
            </a:r>
          </a:p>
        </p:txBody>
      </p:sp>
      <p:pic>
        <p:nvPicPr>
          <p:cNvPr id="26627" name="Picture 2" descr="http://edu.glogster.com/media/5/20/50/45/20504519.jpg">
            <a:extLst>
              <a:ext uri="{FF2B5EF4-FFF2-40B4-BE49-F238E27FC236}">
                <a16:creationId xmlns:a16="http://schemas.microsoft.com/office/drawing/2014/main" id="{CD07F16F-92C0-4FBD-83AF-C4D923A33D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1675" y="1916114"/>
            <a:ext cx="3175000" cy="349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8E55E38-AF56-479E-8794-A425A32031B3}"/>
              </a:ext>
            </a:extLst>
          </p:cNvPr>
          <p:cNvSpPr>
            <a:spLocks noGrp="1"/>
          </p:cNvSpPr>
          <p:nvPr>
            <p:ph type="title"/>
          </p:nvPr>
        </p:nvSpPr>
        <p:spPr/>
        <p:txBody>
          <a:bodyPr>
            <a:normAutofit/>
          </a:bodyPr>
          <a:lstStyle/>
          <a:p>
            <a:pPr>
              <a:defRPr/>
            </a:pPr>
            <a:r>
              <a:rPr lang="en-GB" dirty="0"/>
              <a:t>The ‘Great Man’ theory: a critique</a:t>
            </a:r>
          </a:p>
        </p:txBody>
      </p:sp>
      <p:sp>
        <p:nvSpPr>
          <p:cNvPr id="29698" name="Content Placeholder 1">
            <a:extLst>
              <a:ext uri="{FF2B5EF4-FFF2-40B4-BE49-F238E27FC236}">
                <a16:creationId xmlns:a16="http://schemas.microsoft.com/office/drawing/2014/main" id="{F63CF74F-2B17-47A0-A166-80C7EB200E4F}"/>
              </a:ext>
            </a:extLst>
          </p:cNvPr>
          <p:cNvSpPr>
            <a:spLocks noGrp="1"/>
          </p:cNvSpPr>
          <p:nvPr>
            <p:ph idx="1"/>
          </p:nvPr>
        </p:nvSpPr>
        <p:spPr>
          <a:xfrm>
            <a:off x="609600" y="1600201"/>
            <a:ext cx="10972800" cy="1930400"/>
          </a:xfrm>
        </p:spPr>
        <p:txBody>
          <a:bodyPr/>
          <a:lstStyle/>
          <a:p>
            <a:pPr>
              <a:spcAft>
                <a:spcPts val="600"/>
              </a:spcAft>
              <a:buNone/>
            </a:pPr>
            <a:r>
              <a:rPr lang="en-GB" altLang="en-US" sz="1800" b="1" dirty="0"/>
              <a:t>What are the weaknesses of the ‘great man’ theory of leadership?</a:t>
            </a:r>
          </a:p>
          <a:p>
            <a:pPr>
              <a:spcAft>
                <a:spcPts val="600"/>
              </a:spcAft>
            </a:pPr>
            <a:r>
              <a:rPr lang="en-GB" altLang="en-US" sz="1800" dirty="0"/>
              <a:t>Are we no more than products of our genetic make-up? Surely socialisation and education have an influence?</a:t>
            </a:r>
          </a:p>
          <a:p>
            <a:pPr>
              <a:spcAft>
                <a:spcPts val="600"/>
              </a:spcAft>
            </a:pPr>
            <a:r>
              <a:rPr lang="en-GB" altLang="en-US" sz="1800" dirty="0"/>
              <a:t>If great leaders are born, then what are we doing sat here in this classroom?</a:t>
            </a:r>
          </a:p>
          <a:p>
            <a:pPr>
              <a:spcAft>
                <a:spcPts val="600"/>
              </a:spcAft>
            </a:pPr>
            <a:r>
              <a:rPr lang="en-GB" altLang="en-US" sz="1800" dirty="0"/>
              <a:t>What about ‘great </a:t>
            </a:r>
            <a:r>
              <a:rPr lang="en-GB" altLang="en-US" sz="1800" i="1" dirty="0"/>
              <a:t>women</a:t>
            </a:r>
            <a:r>
              <a:rPr lang="en-GB" altLang="en-US" sz="1800" dirty="0"/>
              <a:t>’? </a:t>
            </a:r>
          </a:p>
          <a:p>
            <a:endParaRPr lang="en-GB" altLang="en-US" dirty="0"/>
          </a:p>
        </p:txBody>
      </p:sp>
      <p:pic>
        <p:nvPicPr>
          <p:cNvPr id="29700" name="Picture 5" descr="http://scm-l3.technorati.com/10/08/15/16217/Woman-leader.jpg">
            <a:extLst>
              <a:ext uri="{FF2B5EF4-FFF2-40B4-BE49-F238E27FC236}">
                <a16:creationId xmlns:a16="http://schemas.microsoft.com/office/drawing/2014/main" id="{0B93692C-078E-4A16-86F6-1A2D2F7477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3713164"/>
            <a:ext cx="1930400" cy="193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8">
            <a:extLst>
              <a:ext uri="{FF2B5EF4-FFF2-40B4-BE49-F238E27FC236}">
                <a16:creationId xmlns:a16="http://schemas.microsoft.com/office/drawing/2014/main" id="{A4BC4663-CF61-445E-8305-8F40E75E5A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40372" y="3605214"/>
            <a:ext cx="1847850" cy="203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2" name="Picture 10" descr="http://t3.gstatic.com/images?q=tbn:ANd9GcQ7xx5eE0CLvpg5JHaahxDLrjkEy4a2oVAzIRh4v2fvmmgLNQqf2XbcHwfO">
            <a:extLst>
              <a:ext uri="{FF2B5EF4-FFF2-40B4-BE49-F238E27FC236}">
                <a16:creationId xmlns:a16="http://schemas.microsoft.com/office/drawing/2014/main" id="{18DA7315-66B0-4696-B4FD-193A78A32D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49735" y="3480595"/>
            <a:ext cx="1408112" cy="211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3" name="Picture 12" descr="http://www.motherteresa.org/RELICS_files/autore.jpg">
            <a:extLst>
              <a:ext uri="{FF2B5EF4-FFF2-40B4-BE49-F238E27FC236}">
                <a16:creationId xmlns:a16="http://schemas.microsoft.com/office/drawing/2014/main" id="{F8D0C5B9-5088-4386-8F20-2F341777C6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22299" y="3432176"/>
            <a:ext cx="1398588" cy="221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698">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698">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698">
                                            <p:txEl>
                                              <p:pRg st="3" end="3"/>
                                            </p:txEl>
                                          </p:spTgt>
                                        </p:tgtEl>
                                        <p:attrNameLst>
                                          <p:attrName>style.visibility</p:attrName>
                                        </p:attrNameLst>
                                      </p:cBhvr>
                                      <p:to>
                                        <p:strVal val="visible"/>
                                      </p:to>
                                    </p:set>
                                  </p:childTnLst>
                                </p:cTn>
                              </p:par>
                              <p:par>
                                <p:cTn id="15" presetID="10" presetClass="entr" presetSubtype="0" fill="hold" nodeType="withEffect">
                                  <p:stCondLst>
                                    <p:cond delay="0"/>
                                  </p:stCondLst>
                                  <p:childTnLst>
                                    <p:set>
                                      <p:cBhvr>
                                        <p:cTn id="16" dur="1" fill="hold">
                                          <p:stCondLst>
                                            <p:cond delay="0"/>
                                          </p:stCondLst>
                                        </p:cTn>
                                        <p:tgtEl>
                                          <p:spTgt spid="29700"/>
                                        </p:tgtEl>
                                        <p:attrNameLst>
                                          <p:attrName>style.visibility</p:attrName>
                                        </p:attrNameLst>
                                      </p:cBhvr>
                                      <p:to>
                                        <p:strVal val="visible"/>
                                      </p:to>
                                    </p:set>
                                    <p:animEffect transition="in" filter="fade">
                                      <p:cBhvr>
                                        <p:cTn id="17" dur="2000"/>
                                        <p:tgtEl>
                                          <p:spTgt spid="29700"/>
                                        </p:tgtEl>
                                      </p:cBhvr>
                                    </p:animEffect>
                                  </p:childTnLst>
                                </p:cTn>
                              </p:par>
                              <p:par>
                                <p:cTn id="18" presetID="10" presetClass="entr" presetSubtype="0" fill="hold" nodeType="withEffect">
                                  <p:stCondLst>
                                    <p:cond delay="0"/>
                                  </p:stCondLst>
                                  <p:childTnLst>
                                    <p:set>
                                      <p:cBhvr>
                                        <p:cTn id="19" dur="1" fill="hold">
                                          <p:stCondLst>
                                            <p:cond delay="0"/>
                                          </p:stCondLst>
                                        </p:cTn>
                                        <p:tgtEl>
                                          <p:spTgt spid="29701"/>
                                        </p:tgtEl>
                                        <p:attrNameLst>
                                          <p:attrName>style.visibility</p:attrName>
                                        </p:attrNameLst>
                                      </p:cBhvr>
                                      <p:to>
                                        <p:strVal val="visible"/>
                                      </p:to>
                                    </p:set>
                                    <p:animEffect transition="in" filter="fade">
                                      <p:cBhvr>
                                        <p:cTn id="20" dur="2000"/>
                                        <p:tgtEl>
                                          <p:spTgt spid="29701"/>
                                        </p:tgtEl>
                                      </p:cBhvr>
                                    </p:animEffect>
                                  </p:childTnLst>
                                </p:cTn>
                              </p:par>
                              <p:par>
                                <p:cTn id="21" presetID="10" presetClass="entr" presetSubtype="0" fill="hold" nodeType="withEffect">
                                  <p:stCondLst>
                                    <p:cond delay="0"/>
                                  </p:stCondLst>
                                  <p:childTnLst>
                                    <p:set>
                                      <p:cBhvr>
                                        <p:cTn id="22" dur="1" fill="hold">
                                          <p:stCondLst>
                                            <p:cond delay="0"/>
                                          </p:stCondLst>
                                        </p:cTn>
                                        <p:tgtEl>
                                          <p:spTgt spid="29702"/>
                                        </p:tgtEl>
                                        <p:attrNameLst>
                                          <p:attrName>style.visibility</p:attrName>
                                        </p:attrNameLst>
                                      </p:cBhvr>
                                      <p:to>
                                        <p:strVal val="visible"/>
                                      </p:to>
                                    </p:set>
                                    <p:animEffect transition="in" filter="fade">
                                      <p:cBhvr>
                                        <p:cTn id="23" dur="2000"/>
                                        <p:tgtEl>
                                          <p:spTgt spid="29702"/>
                                        </p:tgtEl>
                                      </p:cBhvr>
                                    </p:animEffect>
                                  </p:childTnLst>
                                </p:cTn>
                              </p:par>
                              <p:par>
                                <p:cTn id="24" presetID="10" presetClass="entr" presetSubtype="0" fill="hold" nodeType="withEffect">
                                  <p:stCondLst>
                                    <p:cond delay="0"/>
                                  </p:stCondLst>
                                  <p:childTnLst>
                                    <p:set>
                                      <p:cBhvr>
                                        <p:cTn id="25" dur="1" fill="hold">
                                          <p:stCondLst>
                                            <p:cond delay="0"/>
                                          </p:stCondLst>
                                        </p:cTn>
                                        <p:tgtEl>
                                          <p:spTgt spid="29703"/>
                                        </p:tgtEl>
                                        <p:attrNameLst>
                                          <p:attrName>style.visibility</p:attrName>
                                        </p:attrNameLst>
                                      </p:cBhvr>
                                      <p:to>
                                        <p:strVal val="visible"/>
                                      </p:to>
                                    </p:set>
                                    <p:animEffect transition="in" filter="fade">
                                      <p:cBhvr>
                                        <p:cTn id="26" dur="2000"/>
                                        <p:tgtEl>
                                          <p:spTgt spid="297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99D4242-9F84-4EB6-9B93-3A8A2FCC914A}"/>
              </a:ext>
            </a:extLst>
          </p:cNvPr>
          <p:cNvSpPr>
            <a:spLocks noGrp="1"/>
          </p:cNvSpPr>
          <p:nvPr>
            <p:ph type="title"/>
          </p:nvPr>
        </p:nvSpPr>
        <p:spPr>
          <a:xfrm>
            <a:off x="223999" y="274638"/>
            <a:ext cx="11829455" cy="700218"/>
          </a:xfrm>
          <a:solidFill>
            <a:srgbClr val="FFC000"/>
          </a:solidFill>
        </p:spPr>
        <p:txBody>
          <a:bodyPr wrap="square" anchor="ctr">
            <a:noAutofit/>
          </a:bodyPr>
          <a:lstStyle/>
          <a:p>
            <a:pPr algn="l">
              <a:defRPr/>
            </a:pPr>
            <a:r>
              <a:rPr lang="en-GB" sz="3600" b="1" dirty="0">
                <a:effectLst>
                  <a:outerShdw blurRad="38100" dist="38100" dir="2700000" algn="tl">
                    <a:srgbClr val="000000">
                      <a:alpha val="43137"/>
                    </a:srgbClr>
                  </a:outerShdw>
                </a:effectLst>
              </a:rPr>
              <a:t>Leadership trait theory</a:t>
            </a:r>
          </a:p>
        </p:txBody>
      </p:sp>
      <p:sp>
        <p:nvSpPr>
          <p:cNvPr id="19458" name="Content Placeholder 1">
            <a:extLst>
              <a:ext uri="{FF2B5EF4-FFF2-40B4-BE49-F238E27FC236}">
                <a16:creationId xmlns:a16="http://schemas.microsoft.com/office/drawing/2014/main" id="{4932D525-3B36-4FA9-9CEC-60362366F1C8}"/>
              </a:ext>
            </a:extLst>
          </p:cNvPr>
          <p:cNvSpPr>
            <a:spLocks noGrp="1"/>
          </p:cNvSpPr>
          <p:nvPr>
            <p:ph sz="half" idx="1"/>
          </p:nvPr>
        </p:nvSpPr>
        <p:spPr>
          <a:xfrm>
            <a:off x="224000" y="1931401"/>
            <a:ext cx="5973600" cy="3158999"/>
          </a:xfrm>
        </p:spPr>
        <p:txBody>
          <a:bodyPr wrap="square" anchor="t">
            <a:normAutofit fontScale="92500" lnSpcReduction="10000"/>
          </a:bodyPr>
          <a:lstStyle/>
          <a:p>
            <a:pPr marL="0" indent="0">
              <a:lnSpc>
                <a:spcPct val="90000"/>
              </a:lnSpc>
              <a:buNone/>
            </a:pPr>
            <a:r>
              <a:rPr lang="en-GB" altLang="en-US" sz="2400" u="sng" dirty="0"/>
              <a:t>What is a trait?</a:t>
            </a:r>
          </a:p>
          <a:p>
            <a:pPr marL="0" indent="0">
              <a:lnSpc>
                <a:spcPct val="90000"/>
              </a:lnSpc>
              <a:buNone/>
            </a:pPr>
            <a:endParaRPr lang="en-GB" altLang="en-US" sz="2400" u="sng" dirty="0"/>
          </a:p>
          <a:p>
            <a:pPr marL="0" indent="0">
              <a:lnSpc>
                <a:spcPct val="90000"/>
              </a:lnSpc>
              <a:buNone/>
            </a:pPr>
            <a:r>
              <a:rPr lang="en-GB" altLang="en-US" sz="2400" dirty="0"/>
              <a:t>‘a distinguishing quality or characteristic, typically one belonging to a person’ </a:t>
            </a:r>
          </a:p>
          <a:p>
            <a:pPr marL="0" indent="0">
              <a:lnSpc>
                <a:spcPct val="90000"/>
              </a:lnSpc>
              <a:buNone/>
            </a:pPr>
            <a:r>
              <a:rPr lang="en-GB" altLang="en-US" sz="2400" i="1" dirty="0"/>
              <a:t>(Oxford English Dictionary)</a:t>
            </a:r>
          </a:p>
          <a:p>
            <a:pPr marL="0" indent="0">
              <a:lnSpc>
                <a:spcPct val="90000"/>
              </a:lnSpc>
              <a:buNone/>
            </a:pPr>
            <a:endParaRPr lang="en-GB" altLang="en-US" sz="2400" i="1" dirty="0"/>
          </a:p>
          <a:p>
            <a:pPr marL="0" indent="0">
              <a:lnSpc>
                <a:spcPct val="90000"/>
              </a:lnSpc>
              <a:buNone/>
            </a:pPr>
            <a:r>
              <a:rPr lang="en-GB" altLang="en-US" sz="2400" dirty="0"/>
              <a:t>‘Traits refer to recurring regularities or trends in a person’s behaviour’</a:t>
            </a:r>
          </a:p>
          <a:p>
            <a:pPr marL="0" indent="0">
              <a:lnSpc>
                <a:spcPct val="90000"/>
              </a:lnSpc>
              <a:buNone/>
            </a:pPr>
            <a:r>
              <a:rPr lang="en-GB" altLang="en-US" sz="2400" i="1" dirty="0"/>
              <a:t> (Hughes, Ginnette, &amp; Curphy, 2002: 168)</a:t>
            </a:r>
          </a:p>
        </p:txBody>
      </p:sp>
      <p:pic>
        <p:nvPicPr>
          <p:cNvPr id="17412" name="Picture 5" descr="http://ocw.mit.edu/courses/linguistics-and-philosophy/24-08j-philosophical-issues-in-brain-science-spring-2009/24-08js09.jpg">
            <a:extLst>
              <a:ext uri="{FF2B5EF4-FFF2-40B4-BE49-F238E27FC236}">
                <a16:creationId xmlns:a16="http://schemas.microsoft.com/office/drawing/2014/main" id="{D4F4DF47-BF07-4F76-87E8-34C7D62AFD5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262" r="3" b="28693"/>
          <a:stretch/>
        </p:blipFill>
        <p:spPr bwMode="auto">
          <a:xfrm>
            <a:off x="6492800" y="1600201"/>
            <a:ext cx="5384800" cy="39890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9458">
                                            <p:txEl>
                                              <p:pRg st="2" end="2"/>
                                            </p:txEl>
                                          </p:spTgt>
                                        </p:tgtEl>
                                        <p:attrNameLst>
                                          <p:attrName>style.visibility</p:attrName>
                                        </p:attrNameLst>
                                      </p:cBhvr>
                                      <p:to>
                                        <p:strVal val="visible"/>
                                      </p:to>
                                    </p:set>
                                    <p:anim calcmode="lin" valueType="num">
                                      <p:cBhvr additive="base">
                                        <p:cTn id="7" dur="500" fill="hold"/>
                                        <p:tgtEl>
                                          <p:spTgt spid="19458">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45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9458">
                                            <p:txEl>
                                              <p:pRg st="3" end="3"/>
                                            </p:txEl>
                                          </p:spTgt>
                                        </p:tgtEl>
                                        <p:attrNameLst>
                                          <p:attrName>style.visibility</p:attrName>
                                        </p:attrNameLst>
                                      </p:cBhvr>
                                      <p:to>
                                        <p:strVal val="visible"/>
                                      </p:to>
                                    </p:set>
                                    <p:anim calcmode="lin" valueType="num">
                                      <p:cBhvr additive="base">
                                        <p:cTn id="13" dur="500" fill="hold"/>
                                        <p:tgtEl>
                                          <p:spTgt spid="19458">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45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9458">
                                            <p:txEl>
                                              <p:pRg st="5" end="5"/>
                                            </p:txEl>
                                          </p:spTgt>
                                        </p:tgtEl>
                                        <p:attrNameLst>
                                          <p:attrName>style.visibility</p:attrName>
                                        </p:attrNameLst>
                                      </p:cBhvr>
                                      <p:to>
                                        <p:strVal val="visible"/>
                                      </p:to>
                                    </p:set>
                                    <p:anim calcmode="lin" valueType="num">
                                      <p:cBhvr additive="base">
                                        <p:cTn id="19" dur="500" fill="hold"/>
                                        <p:tgtEl>
                                          <p:spTgt spid="19458">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458">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9458">
                                            <p:txEl>
                                              <p:pRg st="6" end="6"/>
                                            </p:txEl>
                                          </p:spTgt>
                                        </p:tgtEl>
                                        <p:attrNameLst>
                                          <p:attrName>style.visibility</p:attrName>
                                        </p:attrNameLst>
                                      </p:cBhvr>
                                      <p:to>
                                        <p:strVal val="visible"/>
                                      </p:to>
                                    </p:set>
                                    <p:anim calcmode="lin" valueType="num">
                                      <p:cBhvr additive="base">
                                        <p:cTn id="23" dur="500" fill="hold"/>
                                        <p:tgtEl>
                                          <p:spTgt spid="19458">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945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6BAF71-55A8-4079-AA07-B5F904BAA492}"/>
              </a:ext>
            </a:extLst>
          </p:cNvPr>
          <p:cNvSpPr/>
          <p:nvPr/>
        </p:nvSpPr>
        <p:spPr>
          <a:xfrm>
            <a:off x="2875880" y="5264465"/>
            <a:ext cx="5333640" cy="369332"/>
          </a:xfrm>
          <a:prstGeom prst="rect">
            <a:avLst/>
          </a:prstGeom>
        </p:spPr>
        <p:txBody>
          <a:bodyPr wrap="none">
            <a:spAutoFit/>
          </a:bodyPr>
          <a:lstStyle/>
          <a:p>
            <a:r>
              <a:rPr lang="en-GB" dirty="0">
                <a:hlinkClick r:id="rId2"/>
              </a:rPr>
              <a:t>https://www.youtube.com/watch?v=lBXGT-3RAsU</a:t>
            </a:r>
            <a:r>
              <a:rPr lang="en-GB" dirty="0"/>
              <a:t> </a:t>
            </a:r>
          </a:p>
        </p:txBody>
      </p:sp>
      <p:pic>
        <p:nvPicPr>
          <p:cNvPr id="1026" name="Picture 2" descr="What is Trait Theory of Leadership? Definition, Traits, &amp; Pros/Cons">
            <a:hlinkClick r:id="rId3"/>
            <a:extLst>
              <a:ext uri="{FF2B5EF4-FFF2-40B4-BE49-F238E27FC236}">
                <a16:creationId xmlns:a16="http://schemas.microsoft.com/office/drawing/2014/main" id="{C0C888DC-9E41-41CA-BFCE-381C817F25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08870" y="99000"/>
            <a:ext cx="9183048" cy="5165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44422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4795227" y="250620"/>
            <a:ext cx="5668613" cy="523220"/>
          </a:xfrm>
          <a:prstGeom prst="rect">
            <a:avLst/>
          </a:prstGeom>
          <a:solidFill>
            <a:schemeClr val="bg1"/>
          </a:solidFill>
          <a:ln>
            <a:solidFill>
              <a:srgbClr val="FF0000"/>
            </a:solidFill>
          </a:ln>
        </p:spPr>
        <p:txBody>
          <a:bodyPr wrap="square" rtlCol="0">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Trait Theory </a:t>
            </a:r>
            <a:endParaRPr lang="en-GB" sz="28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783752AF-2775-49B9-AC13-65107D46EB14}"/>
              </a:ext>
            </a:extLst>
          </p:cNvPr>
          <p:cNvSpPr/>
          <p:nvPr/>
        </p:nvSpPr>
        <p:spPr>
          <a:xfrm>
            <a:off x="263352" y="1556792"/>
            <a:ext cx="2228146" cy="4185761"/>
          </a:xfrm>
          <a:prstGeom prst="rect">
            <a:avLst/>
          </a:prstGeom>
        </p:spPr>
        <p:txBody>
          <a:bodyPr wrap="square">
            <a:spAutoFit/>
          </a:bodyPr>
          <a:lstStyle/>
          <a:p>
            <a:pPr>
              <a:buFont typeface="Arial" panose="020B0604020202020204" pitchFamily="34" charset="0"/>
              <a:buChar char="•"/>
            </a:pPr>
            <a:r>
              <a:rPr lang="en-GB" sz="1400" dirty="0"/>
              <a:t>The Trait Theory followed from the Great Man Theory as a means of categorising the qualities displayed by successful leaders.</a:t>
            </a:r>
          </a:p>
          <a:p>
            <a:r>
              <a:rPr lang="en-GB" sz="1400" dirty="0"/>
              <a:t>  </a:t>
            </a:r>
          </a:p>
          <a:p>
            <a:pPr>
              <a:buFont typeface="Arial" panose="020B0604020202020204" pitchFamily="34" charset="0"/>
              <a:buChar char="•"/>
            </a:pPr>
            <a:r>
              <a:rPr lang="en-GB" sz="1400" dirty="0"/>
              <a:t>By identifying these traits </a:t>
            </a:r>
            <a:r>
              <a:rPr lang="en-GB" sz="1400" b="1" dirty="0"/>
              <a:t>(qualities) </a:t>
            </a:r>
            <a:r>
              <a:rPr lang="en-GB" sz="1400" dirty="0"/>
              <a:t>it was believed that people having them could be identified, recruited and placed in positions of authority.</a:t>
            </a:r>
          </a:p>
          <a:p>
            <a:r>
              <a:rPr lang="en-GB" sz="1400" dirty="0"/>
              <a:t>  </a:t>
            </a:r>
          </a:p>
          <a:p>
            <a:pPr>
              <a:buFont typeface="Arial" panose="020B0604020202020204" pitchFamily="34" charset="0"/>
              <a:buChar char="•"/>
            </a:pPr>
            <a:r>
              <a:rPr lang="en-GB" sz="1400" dirty="0"/>
              <a:t>This practice was applied in particular for officer selection within military organisations. </a:t>
            </a:r>
          </a:p>
        </p:txBody>
      </p:sp>
      <p:graphicFrame>
        <p:nvGraphicFramePr>
          <p:cNvPr id="5" name="Table 4">
            <a:extLst>
              <a:ext uri="{FF2B5EF4-FFF2-40B4-BE49-F238E27FC236}">
                <a16:creationId xmlns:a16="http://schemas.microsoft.com/office/drawing/2014/main" id="{BC16C60B-19F9-4647-9842-A84AFDDFF8CF}"/>
              </a:ext>
            </a:extLst>
          </p:cNvPr>
          <p:cNvGraphicFramePr>
            <a:graphicFrameLocks noGrp="1"/>
          </p:cNvGraphicFramePr>
          <p:nvPr>
            <p:extLst>
              <p:ext uri="{D42A27DB-BD31-4B8C-83A1-F6EECF244321}">
                <p14:modId xmlns:p14="http://schemas.microsoft.com/office/powerpoint/2010/main" val="1753649734"/>
              </p:ext>
            </p:extLst>
          </p:nvPr>
        </p:nvGraphicFramePr>
        <p:xfrm>
          <a:off x="2949264" y="961263"/>
          <a:ext cx="8458200" cy="4107675"/>
        </p:xfrm>
        <a:graphic>
          <a:graphicData uri="http://schemas.openxmlformats.org/drawingml/2006/table">
            <a:tbl>
              <a:tblPr firstRow="1" firstCol="1" bandRow="1" bandCol="1">
                <a:tableStyleId>{912C8C85-51F0-491E-9774-3900AFEF0FD7}</a:tableStyleId>
              </a:tblPr>
              <a:tblGrid>
                <a:gridCol w="2590800">
                  <a:extLst>
                    <a:ext uri="{9D8B030D-6E8A-4147-A177-3AD203B41FA5}">
                      <a16:colId xmlns:a16="http://schemas.microsoft.com/office/drawing/2014/main" val="20000"/>
                    </a:ext>
                  </a:extLst>
                </a:gridCol>
                <a:gridCol w="5867400">
                  <a:extLst>
                    <a:ext uri="{9D8B030D-6E8A-4147-A177-3AD203B41FA5}">
                      <a16:colId xmlns:a16="http://schemas.microsoft.com/office/drawing/2014/main" val="20001"/>
                    </a:ext>
                  </a:extLst>
                </a:gridCol>
              </a:tblGrid>
              <a:tr h="406146">
                <a:tc>
                  <a:txBody>
                    <a:bodyPr/>
                    <a:lstStyle/>
                    <a:p>
                      <a:pPr algn="ctr">
                        <a:lnSpc>
                          <a:spcPct val="100000"/>
                        </a:lnSpc>
                        <a:spcAft>
                          <a:spcPts val="0"/>
                        </a:spcAft>
                      </a:pPr>
                      <a:r>
                        <a:rPr lang="en-US" sz="1400" dirty="0">
                          <a:effectLst/>
                        </a:rPr>
                        <a:t> Authors</a:t>
                      </a:r>
                      <a:endParaRPr lang="en-GB" sz="1400" dirty="0">
                        <a:effectLst/>
                      </a:endParaRPr>
                    </a:p>
                  </a:txBody>
                  <a:tcPr marL="47354" marR="47354" marT="0" marB="0"/>
                </a:tc>
                <a:tc>
                  <a:txBody>
                    <a:bodyPr/>
                    <a:lstStyle/>
                    <a:p>
                      <a:pPr algn="ctr">
                        <a:lnSpc>
                          <a:spcPct val="100000"/>
                        </a:lnSpc>
                        <a:spcAft>
                          <a:spcPts val="0"/>
                        </a:spcAft>
                      </a:pPr>
                      <a:r>
                        <a:rPr lang="en-US" sz="1400" dirty="0">
                          <a:effectLst/>
                        </a:rPr>
                        <a:t> Leadership Qualities</a:t>
                      </a:r>
                      <a:endParaRPr lang="en-GB" sz="14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tc>
                <a:extLst>
                  <a:ext uri="{0D108BD9-81ED-4DB2-BD59-A6C34878D82A}">
                    <a16:rowId xmlns:a16="http://schemas.microsoft.com/office/drawing/2014/main" val="10000"/>
                  </a:ext>
                </a:extLst>
              </a:tr>
              <a:tr h="406146">
                <a:tc>
                  <a:txBody>
                    <a:bodyPr/>
                    <a:lstStyle/>
                    <a:p>
                      <a:pPr>
                        <a:lnSpc>
                          <a:spcPct val="115000"/>
                        </a:lnSpc>
                        <a:spcAft>
                          <a:spcPts val="0"/>
                        </a:spcAft>
                      </a:pPr>
                      <a:r>
                        <a:rPr lang="en-US" sz="1200" dirty="0">
                          <a:effectLst/>
                        </a:rPr>
                        <a:t> Lord, De-Vader and </a:t>
                      </a:r>
                      <a:r>
                        <a:rPr lang="en-US" sz="1200" dirty="0" err="1">
                          <a:effectLst/>
                        </a:rPr>
                        <a:t>Alliger</a:t>
                      </a:r>
                      <a:r>
                        <a:rPr lang="en-US" sz="1200" dirty="0">
                          <a:effectLst/>
                        </a:rPr>
                        <a:t> (1986)</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Dominance, Masculinity, Conservativeness</a:t>
                      </a:r>
                      <a:endParaRPr lang="en-GB" sz="1200" dirty="0">
                        <a:effectLst/>
                      </a:endParaRPr>
                    </a:p>
                    <a:p>
                      <a:pPr>
                        <a:lnSpc>
                          <a:spcPct val="115000"/>
                        </a:lnSpc>
                        <a:spcAft>
                          <a:spcPts val="0"/>
                        </a:spcAft>
                      </a:pPr>
                      <a:r>
                        <a:rPr lang="en-US" sz="1200" dirty="0">
                          <a:effectLst/>
                        </a:rPr>
                        <a:t> </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tc>
                <a:extLst>
                  <a:ext uri="{0D108BD9-81ED-4DB2-BD59-A6C34878D82A}">
                    <a16:rowId xmlns:a16="http://schemas.microsoft.com/office/drawing/2014/main" val="10001"/>
                  </a:ext>
                </a:extLst>
              </a:tr>
              <a:tr h="1218438">
                <a:tc>
                  <a:txBody>
                    <a:bodyPr/>
                    <a:lstStyle/>
                    <a:p>
                      <a:pPr>
                        <a:lnSpc>
                          <a:spcPct val="115000"/>
                        </a:lnSpc>
                        <a:spcAft>
                          <a:spcPts val="0"/>
                        </a:spcAft>
                      </a:pPr>
                      <a:r>
                        <a:rPr lang="en-US" sz="1200" dirty="0">
                          <a:effectLst/>
                        </a:rPr>
                        <a:t> Kirkpatrick and Locke (1991)</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Drive (achievement, ambition, energy, tenacity and initiative); Leadership motivation (</a:t>
                      </a:r>
                      <a:r>
                        <a:rPr lang="en-US" sz="1200" dirty="0" err="1">
                          <a:effectLst/>
                        </a:rPr>
                        <a:t>personalised</a:t>
                      </a:r>
                      <a:r>
                        <a:rPr lang="en-US" sz="1200" dirty="0">
                          <a:effectLst/>
                        </a:rPr>
                        <a:t> or </a:t>
                      </a:r>
                      <a:r>
                        <a:rPr lang="en-US" sz="1200" dirty="0" err="1">
                          <a:effectLst/>
                        </a:rPr>
                        <a:t>socialised</a:t>
                      </a:r>
                      <a:r>
                        <a:rPr lang="en-US" sz="1200" dirty="0">
                          <a:effectLst/>
                        </a:rPr>
                        <a:t>); Honesty/Integrity (trusting relationship between leaders and followers); Self confidence (emotional stability); Cognitive ability (able to process large amounts of information and develop strategies); Knowledge of business (to enable well informed decisions to be made and understand consequences).</a:t>
                      </a:r>
                      <a:endParaRPr lang="en-GB" sz="1200" dirty="0">
                        <a:effectLst/>
                      </a:endParaRPr>
                    </a:p>
                  </a:txBody>
                  <a:tcPr marL="47354" marR="47354" marT="0" marB="0"/>
                </a:tc>
                <a:extLst>
                  <a:ext uri="{0D108BD9-81ED-4DB2-BD59-A6C34878D82A}">
                    <a16:rowId xmlns:a16="http://schemas.microsoft.com/office/drawing/2014/main" val="10002"/>
                  </a:ext>
                </a:extLst>
              </a:tr>
              <a:tr h="1218438">
                <a:tc>
                  <a:txBody>
                    <a:bodyPr/>
                    <a:lstStyle/>
                    <a:p>
                      <a:pPr>
                        <a:lnSpc>
                          <a:spcPct val="115000"/>
                        </a:lnSpc>
                        <a:spcAft>
                          <a:spcPts val="0"/>
                        </a:spcAft>
                      </a:pPr>
                      <a:r>
                        <a:rPr lang="en-US" sz="1200" dirty="0">
                          <a:effectLst/>
                        </a:rPr>
                        <a:t> </a:t>
                      </a:r>
                      <a:endParaRPr lang="en-GB" sz="1200" dirty="0">
                        <a:effectLst/>
                      </a:endParaRPr>
                    </a:p>
                    <a:p>
                      <a:pPr>
                        <a:lnSpc>
                          <a:spcPct val="115000"/>
                        </a:lnSpc>
                        <a:spcAft>
                          <a:spcPts val="0"/>
                        </a:spcAft>
                      </a:pPr>
                      <a:r>
                        <a:rPr lang="en-US" sz="1200" dirty="0">
                          <a:effectLst/>
                        </a:rPr>
                        <a:t>Bennis (1998)</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Building teamwork (committed to organisational goals); Understands the business; Conceptual thinking (select innovative strategies); Customer driven (create value for the customer); Focused drive (goal focused); Drives profitability (cost-effective and efficient operations); Systems thinking (connects processes, events and structures); Global perspective (addresses cultural and geographic differences); Emotional intelligence (understands own emotions).</a:t>
                      </a:r>
                      <a:endParaRPr lang="en-GB" sz="1200" dirty="0">
                        <a:effectLst/>
                      </a:endParaRPr>
                    </a:p>
                  </a:txBody>
                  <a:tcPr marL="47354" marR="47354" marT="0" marB="0"/>
                </a:tc>
                <a:extLst>
                  <a:ext uri="{0D108BD9-81ED-4DB2-BD59-A6C34878D82A}">
                    <a16:rowId xmlns:a16="http://schemas.microsoft.com/office/drawing/2014/main" val="10003"/>
                  </a:ext>
                </a:extLst>
              </a:tr>
              <a:tr h="429691">
                <a:tc>
                  <a:txBody>
                    <a:bodyPr/>
                    <a:lstStyle/>
                    <a:p>
                      <a:pPr>
                        <a:lnSpc>
                          <a:spcPct val="115000"/>
                        </a:lnSpc>
                        <a:spcAft>
                          <a:spcPts val="0"/>
                        </a:spcAft>
                      </a:pPr>
                      <a:r>
                        <a:rPr lang="en-US" sz="1200" dirty="0">
                          <a:effectLst/>
                        </a:rPr>
                        <a:t> Daft (1999)</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 Alertness, Originality, Creativity, Personal integrity and Self-confidence.</a:t>
                      </a:r>
                      <a:endParaRPr lang="en-GB" sz="1200" dirty="0">
                        <a:effectLst/>
                      </a:endParaRPr>
                    </a:p>
                  </a:txBody>
                  <a:tcPr marL="47354" marR="47354" marT="0" marB="0"/>
                </a:tc>
                <a:extLst>
                  <a:ext uri="{0D108BD9-81ED-4DB2-BD59-A6C34878D82A}">
                    <a16:rowId xmlns:a16="http://schemas.microsoft.com/office/drawing/2014/main" val="10004"/>
                  </a:ext>
                </a:extLst>
              </a:tr>
              <a:tr h="379362">
                <a:tc>
                  <a:txBody>
                    <a:bodyPr/>
                    <a:lstStyle/>
                    <a:p>
                      <a:pPr>
                        <a:lnSpc>
                          <a:spcPct val="115000"/>
                        </a:lnSpc>
                        <a:spcAft>
                          <a:spcPts val="0"/>
                        </a:spcAft>
                      </a:pPr>
                      <a:r>
                        <a:rPr lang="en-US" sz="1200" dirty="0">
                          <a:effectLst/>
                        </a:rPr>
                        <a:t> Adair (2009)</a:t>
                      </a:r>
                      <a:endParaRPr lang="en-GB" sz="1200" dirty="0">
                        <a:effectLst/>
                      </a:endParaRPr>
                    </a:p>
                    <a:p>
                      <a:pPr>
                        <a:lnSpc>
                          <a:spcPct val="115000"/>
                        </a:lnSpc>
                        <a:spcAft>
                          <a:spcPts val="0"/>
                        </a:spcAft>
                      </a:pPr>
                      <a:r>
                        <a:rPr lang="en-US" sz="1200" dirty="0">
                          <a:effectLst/>
                        </a:rPr>
                        <a:t> </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Enthusiasm, Integrity, Toughness, Fairness, Warmth, Humility.</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tc>
                <a:extLst>
                  <a:ext uri="{0D108BD9-81ED-4DB2-BD59-A6C34878D82A}">
                    <a16:rowId xmlns:a16="http://schemas.microsoft.com/office/drawing/2014/main" val="10005"/>
                  </a:ext>
                </a:extLst>
              </a:tr>
            </a:tbl>
          </a:graphicData>
        </a:graphic>
      </p:graphicFrame>
      <p:sp>
        <p:nvSpPr>
          <p:cNvPr id="3" name="Rectangle 2">
            <a:extLst>
              <a:ext uri="{FF2B5EF4-FFF2-40B4-BE49-F238E27FC236}">
                <a16:creationId xmlns:a16="http://schemas.microsoft.com/office/drawing/2014/main" id="{69436608-6CED-4E92-AAE2-868520CBBF51}"/>
              </a:ext>
            </a:extLst>
          </p:cNvPr>
          <p:cNvSpPr/>
          <p:nvPr/>
        </p:nvSpPr>
        <p:spPr>
          <a:xfrm>
            <a:off x="10473378" y="5183112"/>
            <a:ext cx="1455270" cy="410882"/>
          </a:xfrm>
          <a:prstGeom prst="rect">
            <a:avLst/>
          </a:prstGeom>
        </p:spPr>
        <p:txBody>
          <a:bodyPr wrap="none">
            <a:spAutoFit/>
          </a:bodyPr>
          <a:lstStyle/>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(Cutler, 2014)</a:t>
            </a:r>
            <a:endParaRPr lang="en-GB" dirty="0">
              <a:latin typeface="Times New Roman" panose="02020603050405020304" pitchFamily="18" charset="0"/>
              <a:ea typeface="Calibri" panose="020F0502020204030204" pitchFamily="34" charset="0"/>
            </a:endParaRPr>
          </a:p>
        </p:txBody>
      </p:sp>
      <p:sp>
        <p:nvSpPr>
          <p:cNvPr id="4" name="TextBox 3">
            <a:extLst>
              <a:ext uri="{FF2B5EF4-FFF2-40B4-BE49-F238E27FC236}">
                <a16:creationId xmlns:a16="http://schemas.microsoft.com/office/drawing/2014/main" id="{A5849FC8-9D61-41E6-82E1-051F2A6AC491}"/>
              </a:ext>
            </a:extLst>
          </p:cNvPr>
          <p:cNvSpPr txBox="1"/>
          <p:nvPr/>
        </p:nvSpPr>
        <p:spPr>
          <a:xfrm>
            <a:off x="263352" y="799528"/>
            <a:ext cx="2133918" cy="369332"/>
          </a:xfrm>
          <a:prstGeom prst="rect">
            <a:avLst/>
          </a:prstGeom>
          <a:noFill/>
        </p:spPr>
        <p:txBody>
          <a:bodyPr wrap="none" rtlCol="0">
            <a:spAutoFit/>
          </a:bodyPr>
          <a:lstStyle/>
          <a:p>
            <a:r>
              <a:rPr lang="en-GB" dirty="0"/>
              <a:t>Leaders are born ?</a:t>
            </a:r>
          </a:p>
        </p:txBody>
      </p:sp>
    </p:spTree>
    <p:extLst>
      <p:ext uri="{BB962C8B-B14F-4D97-AF65-F5344CB8AC3E}">
        <p14:creationId xmlns:p14="http://schemas.microsoft.com/office/powerpoint/2010/main" val="3197582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66A127F-AB13-4121-8C4C-F0AD7C9DF762}"/>
              </a:ext>
            </a:extLst>
          </p:cNvPr>
          <p:cNvSpPr>
            <a:spLocks noGrp="1"/>
          </p:cNvSpPr>
          <p:nvPr>
            <p:ph type="title"/>
          </p:nvPr>
        </p:nvSpPr>
        <p:spPr/>
        <p:txBody>
          <a:bodyPr/>
          <a:lstStyle/>
          <a:p>
            <a:r>
              <a:rPr lang="en-US" dirty="0"/>
              <a:t>Leadership Trait Theory</a:t>
            </a:r>
            <a:endParaRPr lang="en-GB" dirty="0"/>
          </a:p>
        </p:txBody>
      </p:sp>
      <p:sp>
        <p:nvSpPr>
          <p:cNvPr id="2" name="Content Placeholder 1">
            <a:extLst>
              <a:ext uri="{FF2B5EF4-FFF2-40B4-BE49-F238E27FC236}">
                <a16:creationId xmlns:a16="http://schemas.microsoft.com/office/drawing/2014/main" id="{0D9A6161-5EEF-4407-99FD-AE02CC0A79E1}"/>
              </a:ext>
            </a:extLst>
          </p:cNvPr>
          <p:cNvSpPr>
            <a:spLocks noGrp="1"/>
          </p:cNvSpPr>
          <p:nvPr>
            <p:ph idx="1"/>
          </p:nvPr>
        </p:nvSpPr>
        <p:spPr>
          <a:xfrm>
            <a:off x="609600" y="2101500"/>
            <a:ext cx="10972800" cy="2654999"/>
          </a:xfrm>
        </p:spPr>
        <p:txBody>
          <a:bodyPr/>
          <a:lstStyle/>
          <a:p>
            <a:pPr marL="0" indent="0">
              <a:spcAft>
                <a:spcPts val="600"/>
              </a:spcAft>
              <a:buNone/>
              <a:defRPr/>
            </a:pPr>
            <a:r>
              <a:rPr lang="en-GB" sz="1800" dirty="0"/>
              <a:t>Leadership trait theory has its roots in psychology, and particularly the study of human personality. Typically traits are understood:</a:t>
            </a:r>
          </a:p>
          <a:p>
            <a:pPr marL="1062900" indent="-342900">
              <a:defRPr/>
            </a:pPr>
            <a:r>
              <a:rPr lang="en-GB" sz="1800" dirty="0"/>
              <a:t>to emerge during childhood and adolescence</a:t>
            </a:r>
          </a:p>
          <a:p>
            <a:pPr marL="1062900" indent="-342900">
              <a:defRPr/>
            </a:pPr>
            <a:r>
              <a:rPr lang="en-GB" sz="1800" dirty="0"/>
              <a:t>to be relatively stable over time</a:t>
            </a:r>
          </a:p>
          <a:p>
            <a:pPr marL="1062900" indent="-342900">
              <a:defRPr/>
            </a:pPr>
            <a:r>
              <a:rPr lang="en-GB" sz="1800" dirty="0"/>
              <a:t>to differ across individuals</a:t>
            </a:r>
          </a:p>
          <a:p>
            <a:pPr marL="1062900" indent="-342900">
              <a:spcAft>
                <a:spcPts val="600"/>
              </a:spcAft>
              <a:defRPr/>
            </a:pPr>
            <a:r>
              <a:rPr lang="en-GB" sz="1800" dirty="0"/>
              <a:t>to influence behaviour, thoughts and emotions</a:t>
            </a:r>
          </a:p>
          <a:p>
            <a:pPr marL="975588" lvl="1" indent="0" algn="r">
              <a:buNone/>
              <a:defRPr/>
            </a:pPr>
            <a:r>
              <a:rPr lang="en-GB" sz="1800" dirty="0"/>
              <a:t>(For more information see </a:t>
            </a:r>
            <a:r>
              <a:rPr lang="en-GB" sz="1800" dirty="0" err="1"/>
              <a:t>Kassin</a:t>
            </a:r>
            <a:r>
              <a:rPr lang="en-GB" sz="1800" dirty="0"/>
              <a:t>, 2003)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 calcmode="lin" valueType="num">
                                      <p:cBhvr additive="base">
                                        <p:cTn id="2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12FC74-E6A1-41C3-B7B1-404178B9AE95}"/>
              </a:ext>
            </a:extLst>
          </p:cNvPr>
          <p:cNvSpPr>
            <a:spLocks noGrp="1"/>
          </p:cNvSpPr>
          <p:nvPr>
            <p:ph type="title"/>
          </p:nvPr>
        </p:nvSpPr>
        <p:spPr/>
        <p:txBody>
          <a:bodyPr/>
          <a:lstStyle/>
          <a:p>
            <a:pPr>
              <a:defRPr/>
            </a:pPr>
            <a:r>
              <a:rPr lang="en-GB" dirty="0"/>
              <a:t>Leadership trait theory</a:t>
            </a:r>
          </a:p>
        </p:txBody>
      </p:sp>
      <p:sp>
        <p:nvSpPr>
          <p:cNvPr id="30722" name="Content Placeholder 1">
            <a:extLst>
              <a:ext uri="{FF2B5EF4-FFF2-40B4-BE49-F238E27FC236}">
                <a16:creationId xmlns:a16="http://schemas.microsoft.com/office/drawing/2014/main" id="{A99142B1-9BC8-4106-9764-A87B4C28DD7B}"/>
              </a:ext>
            </a:extLst>
          </p:cNvPr>
          <p:cNvSpPr>
            <a:spLocks noGrp="1"/>
          </p:cNvSpPr>
          <p:nvPr>
            <p:ph idx="1"/>
          </p:nvPr>
        </p:nvSpPr>
        <p:spPr>
          <a:xfrm>
            <a:off x="609600" y="1600201"/>
            <a:ext cx="10972800" cy="3508348"/>
          </a:xfrm>
        </p:spPr>
        <p:txBody>
          <a:bodyPr/>
          <a:lstStyle/>
          <a:p>
            <a:pPr marL="0" indent="0" algn="just">
              <a:buNone/>
            </a:pPr>
            <a:r>
              <a:rPr lang="en-GB" altLang="en-US" sz="2400" dirty="0"/>
              <a:t>Although the ‘Great man’ theory is near universally discredited, leadership trait theory was popular in the early 20</a:t>
            </a:r>
            <a:r>
              <a:rPr lang="en-GB" altLang="en-US" sz="2400" baseline="30000" dirty="0"/>
              <a:t>th</a:t>
            </a:r>
            <a:r>
              <a:rPr lang="en-GB" altLang="en-US" sz="2400" dirty="0"/>
              <a:t> century, and has experienced reasonable influence beyond this.</a:t>
            </a:r>
          </a:p>
          <a:p>
            <a:pPr marL="0" indent="0" algn="just">
              <a:buNone/>
            </a:pPr>
            <a:endParaRPr lang="en-GB" altLang="en-US" sz="2400" dirty="0"/>
          </a:p>
          <a:p>
            <a:pPr marL="0" indent="0" algn="ctr">
              <a:buNone/>
            </a:pPr>
            <a:r>
              <a:rPr lang="en-GB" altLang="en-US" sz="2400" b="1" dirty="0"/>
              <a:t>How does leadership trait theory differ from the ‘great man theory’?</a:t>
            </a:r>
          </a:p>
          <a:p>
            <a:pPr marL="0" indent="0" algn="just">
              <a:buNone/>
            </a:pPr>
            <a:r>
              <a:rPr lang="en-GB" altLang="en-US" sz="2400" dirty="0"/>
              <a:t>Whereas the ‘great man’ theory assumed that great men were born, inherent in this was the assumption that they were born with the necessary traits. Trait theorists implied instead that traits could be acquired. </a:t>
            </a:r>
          </a:p>
          <a:p>
            <a:pPr marL="0" indent="0" algn="just">
              <a:buNone/>
            </a:pPr>
            <a:r>
              <a:rPr lang="en-GB" altLang="en-US" dirty="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2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22">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72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871" y="274638"/>
            <a:ext cx="12004483" cy="826075"/>
          </a:xfrm>
          <a:solidFill>
            <a:srgbClr val="FFC000"/>
          </a:solidFill>
        </p:spPr>
        <p:txBody>
          <a:bodyPr/>
          <a:lstStyle/>
          <a:p>
            <a:r>
              <a:rPr lang="en-GB" sz="3600" b="1" dirty="0">
                <a:effectLst>
                  <a:outerShdw blurRad="38100" dist="38100" dir="2700000" algn="tl">
                    <a:srgbClr val="000000">
                      <a:alpha val="43137"/>
                    </a:srgbClr>
                  </a:outerShdw>
                </a:effectLst>
              </a:rPr>
              <a:t>Example of a Great Leader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27/09/2024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
        <p:nvSpPr>
          <p:cNvPr id="8" name="Rectangle 7"/>
          <p:cNvSpPr/>
          <p:nvPr/>
        </p:nvSpPr>
        <p:spPr>
          <a:xfrm>
            <a:off x="101871" y="2956479"/>
            <a:ext cx="4591890" cy="1200329"/>
          </a:xfrm>
          <a:prstGeom prst="rect">
            <a:avLst/>
          </a:prstGeom>
        </p:spPr>
        <p:txBody>
          <a:bodyPr wrap="square">
            <a:spAutoFit/>
          </a:bodyPr>
          <a:lstStyle/>
          <a:p>
            <a:pPr algn="just">
              <a:lnSpc>
                <a:spcPct val="90000"/>
              </a:lnSpc>
            </a:pPr>
            <a:r>
              <a:rPr lang="en-GB" altLang="en-US" sz="2000" dirty="0">
                <a:latin typeface="+mj-lt"/>
              </a:rPr>
              <a:t>How can the term ‘leader’ be applied to such a </a:t>
            </a:r>
            <a:r>
              <a:rPr lang="en-GB" altLang="en-US" sz="2000" u="sng" dirty="0">
                <a:latin typeface="+mj-lt"/>
              </a:rPr>
              <a:t>diverse</a:t>
            </a:r>
            <a:r>
              <a:rPr lang="en-GB" altLang="en-US" sz="2000" dirty="0">
                <a:latin typeface="+mj-lt"/>
              </a:rPr>
              <a:t> set of personality traits, whose actions have had a range of consequences?</a:t>
            </a:r>
          </a:p>
        </p:txBody>
      </p:sp>
      <p:grpSp>
        <p:nvGrpSpPr>
          <p:cNvPr id="9" name="Group 8"/>
          <p:cNvGrpSpPr/>
          <p:nvPr/>
        </p:nvGrpSpPr>
        <p:grpSpPr>
          <a:xfrm>
            <a:off x="6390799" y="1758891"/>
            <a:ext cx="5310554" cy="3729832"/>
            <a:chOff x="3600450" y="2349500"/>
            <a:chExt cx="5543550" cy="3302817"/>
          </a:xfrm>
        </p:grpSpPr>
        <p:sp>
          <p:nvSpPr>
            <p:cNvPr id="10" name="Text Box 8"/>
            <p:cNvSpPr txBox="1">
              <a:spLocks noChangeArrowheads="1"/>
            </p:cNvSpPr>
            <p:nvPr/>
          </p:nvSpPr>
          <p:spPr bwMode="auto">
            <a:xfrm>
              <a:off x="7451724" y="2349500"/>
              <a:ext cx="1223963"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Justice</a:t>
              </a:r>
            </a:p>
          </p:txBody>
        </p:sp>
        <p:sp>
          <p:nvSpPr>
            <p:cNvPr id="11" name="Text Box 9"/>
            <p:cNvSpPr txBox="1">
              <a:spLocks noChangeArrowheads="1"/>
            </p:cNvSpPr>
            <p:nvPr/>
          </p:nvSpPr>
          <p:spPr bwMode="auto">
            <a:xfrm>
              <a:off x="7740650" y="292417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Enthusiasm</a:t>
              </a:r>
            </a:p>
          </p:txBody>
        </p:sp>
        <p:sp>
          <p:nvSpPr>
            <p:cNvPr id="12" name="Text Box 10"/>
            <p:cNvSpPr txBox="1">
              <a:spLocks noChangeArrowheads="1"/>
            </p:cNvSpPr>
            <p:nvPr/>
          </p:nvSpPr>
          <p:spPr bwMode="auto">
            <a:xfrm>
              <a:off x="7920038" y="3644900"/>
              <a:ext cx="1223962"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Bearing</a:t>
              </a:r>
            </a:p>
          </p:txBody>
        </p:sp>
        <p:sp>
          <p:nvSpPr>
            <p:cNvPr id="13" name="Text Box 11"/>
            <p:cNvSpPr txBox="1">
              <a:spLocks noChangeArrowheads="1"/>
            </p:cNvSpPr>
            <p:nvPr/>
          </p:nvSpPr>
          <p:spPr bwMode="auto">
            <a:xfrm>
              <a:off x="7740650" y="436562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Endurance</a:t>
              </a:r>
            </a:p>
          </p:txBody>
        </p:sp>
        <p:pic>
          <p:nvPicPr>
            <p:cNvPr id="14" name="Picture 13" descr="See full size image">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3063" y="3119438"/>
              <a:ext cx="1711325" cy="1893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 Box 16"/>
            <p:cNvSpPr txBox="1">
              <a:spLocks noChangeArrowheads="1"/>
            </p:cNvSpPr>
            <p:nvPr/>
          </p:nvSpPr>
          <p:spPr bwMode="auto">
            <a:xfrm>
              <a:off x="7451724" y="4941888"/>
              <a:ext cx="1692276"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Unselfishness</a:t>
              </a:r>
            </a:p>
          </p:txBody>
        </p:sp>
        <p:sp>
          <p:nvSpPr>
            <p:cNvPr id="16" name="Text Box 17"/>
            <p:cNvSpPr txBox="1">
              <a:spLocks noChangeArrowheads="1"/>
            </p:cNvSpPr>
            <p:nvPr/>
          </p:nvSpPr>
          <p:spPr bwMode="auto">
            <a:xfrm>
              <a:off x="6972922" y="5325268"/>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Loyalty</a:t>
              </a:r>
            </a:p>
          </p:txBody>
        </p:sp>
        <p:sp>
          <p:nvSpPr>
            <p:cNvPr id="17" name="Text Box 18"/>
            <p:cNvSpPr txBox="1">
              <a:spLocks noChangeArrowheads="1"/>
            </p:cNvSpPr>
            <p:nvPr/>
          </p:nvSpPr>
          <p:spPr bwMode="auto">
            <a:xfrm>
              <a:off x="5345653" y="522287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Judgement</a:t>
              </a:r>
            </a:p>
          </p:txBody>
        </p:sp>
        <p:sp>
          <p:nvSpPr>
            <p:cNvPr id="18" name="Text Box 19"/>
            <p:cNvSpPr txBox="1">
              <a:spLocks noChangeArrowheads="1"/>
            </p:cNvSpPr>
            <p:nvPr/>
          </p:nvSpPr>
          <p:spPr bwMode="auto">
            <a:xfrm>
              <a:off x="4140200" y="5084763"/>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Initiative</a:t>
              </a:r>
            </a:p>
          </p:txBody>
        </p:sp>
        <p:sp>
          <p:nvSpPr>
            <p:cNvPr id="19" name="Text Box 20"/>
            <p:cNvSpPr txBox="1">
              <a:spLocks noChangeArrowheads="1"/>
            </p:cNvSpPr>
            <p:nvPr/>
          </p:nvSpPr>
          <p:spPr bwMode="auto">
            <a:xfrm>
              <a:off x="3600450" y="4508500"/>
              <a:ext cx="1763713"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Dependability</a:t>
              </a:r>
            </a:p>
          </p:txBody>
        </p:sp>
        <p:sp>
          <p:nvSpPr>
            <p:cNvPr id="20" name="Text Box 21"/>
            <p:cNvSpPr txBox="1">
              <a:spLocks noChangeArrowheads="1"/>
            </p:cNvSpPr>
            <p:nvPr/>
          </p:nvSpPr>
          <p:spPr bwMode="auto">
            <a:xfrm>
              <a:off x="3635375" y="3925888"/>
              <a:ext cx="1584325"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Decisiveness</a:t>
              </a:r>
            </a:p>
          </p:txBody>
        </p:sp>
        <p:sp>
          <p:nvSpPr>
            <p:cNvPr id="21" name="Text Box 22"/>
            <p:cNvSpPr txBox="1">
              <a:spLocks noChangeArrowheads="1"/>
            </p:cNvSpPr>
            <p:nvPr/>
          </p:nvSpPr>
          <p:spPr bwMode="auto">
            <a:xfrm>
              <a:off x="3960813" y="2557463"/>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Courage</a:t>
              </a:r>
            </a:p>
          </p:txBody>
        </p:sp>
        <p:sp>
          <p:nvSpPr>
            <p:cNvPr id="22" name="Text Box 23"/>
            <p:cNvSpPr txBox="1">
              <a:spLocks noChangeArrowheads="1"/>
            </p:cNvSpPr>
            <p:nvPr/>
          </p:nvSpPr>
          <p:spPr bwMode="auto">
            <a:xfrm>
              <a:off x="3635375" y="3284538"/>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Knowledge</a:t>
              </a:r>
            </a:p>
          </p:txBody>
        </p:sp>
      </p:grpSp>
      <p:sp>
        <p:nvSpPr>
          <p:cNvPr id="23" name="Text Box 7"/>
          <p:cNvSpPr txBox="1">
            <a:spLocks noChangeArrowheads="1"/>
          </p:cNvSpPr>
          <p:nvPr/>
        </p:nvSpPr>
        <p:spPr bwMode="auto">
          <a:xfrm>
            <a:off x="8434095" y="2054226"/>
            <a:ext cx="12239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fontAlgn="auto">
              <a:spcBef>
                <a:spcPct val="50000"/>
              </a:spcBef>
              <a:spcAft>
                <a:spcPts val="0"/>
              </a:spcAft>
              <a:defRPr/>
            </a:pPr>
            <a:r>
              <a:rPr lang="en-GB" altLang="en-US" kern="0" dirty="0">
                <a:cs typeface="+mn-cs"/>
              </a:rPr>
              <a:t>Integrity</a:t>
            </a:r>
          </a:p>
        </p:txBody>
      </p:sp>
    </p:spTree>
    <p:extLst>
      <p:ext uri="{BB962C8B-B14F-4D97-AF65-F5344CB8AC3E}">
        <p14:creationId xmlns:p14="http://schemas.microsoft.com/office/powerpoint/2010/main" val="10227621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1AFFEE2-38E4-485E-9ADC-BFDFAE31569C}"/>
              </a:ext>
            </a:extLst>
          </p:cNvPr>
          <p:cNvSpPr>
            <a:spLocks noGrp="1"/>
          </p:cNvSpPr>
          <p:nvPr>
            <p:ph type="title"/>
          </p:nvPr>
        </p:nvSpPr>
        <p:spPr/>
        <p:txBody>
          <a:bodyPr/>
          <a:lstStyle/>
          <a:p>
            <a:pPr>
              <a:defRPr/>
            </a:pPr>
            <a:r>
              <a:rPr lang="en-GB" sz="3000" dirty="0"/>
              <a:t>Leadership trait theory: the limitations</a:t>
            </a:r>
          </a:p>
        </p:txBody>
      </p:sp>
      <p:sp>
        <p:nvSpPr>
          <p:cNvPr id="2" name="Content Placeholder 1">
            <a:extLst>
              <a:ext uri="{FF2B5EF4-FFF2-40B4-BE49-F238E27FC236}">
                <a16:creationId xmlns:a16="http://schemas.microsoft.com/office/drawing/2014/main" id="{1D92B111-95AA-4DB9-BEB6-12801771D916}"/>
              </a:ext>
            </a:extLst>
          </p:cNvPr>
          <p:cNvSpPr>
            <a:spLocks noGrp="1"/>
          </p:cNvSpPr>
          <p:nvPr>
            <p:ph idx="1"/>
          </p:nvPr>
        </p:nvSpPr>
        <p:spPr>
          <a:xfrm>
            <a:off x="609600" y="1963882"/>
            <a:ext cx="10972800" cy="2930235"/>
          </a:xfrm>
        </p:spPr>
        <p:txBody>
          <a:bodyPr/>
          <a:lstStyle/>
          <a:p>
            <a:pPr>
              <a:spcAft>
                <a:spcPts val="600"/>
              </a:spcAft>
            </a:pPr>
            <a:r>
              <a:rPr lang="en-GB" altLang="en-US" sz="2000" dirty="0"/>
              <a:t>The focus is entirely on the leaders themselves. It neglects to take account of followership</a:t>
            </a:r>
          </a:p>
          <a:p>
            <a:pPr>
              <a:spcAft>
                <a:spcPts val="600"/>
              </a:spcAft>
            </a:pPr>
            <a:r>
              <a:rPr lang="en-GB" altLang="en-US" sz="2000" dirty="0"/>
              <a:t>There is no agreed list of leadership traits</a:t>
            </a:r>
          </a:p>
          <a:p>
            <a:pPr>
              <a:spcAft>
                <a:spcPts val="600"/>
              </a:spcAft>
            </a:pPr>
            <a:r>
              <a:rPr lang="en-GB" altLang="en-US" sz="2000" dirty="0"/>
              <a:t>In a seminal study Stogdill (1948: 64, emphasis added) concluded that ‘A person </a:t>
            </a:r>
            <a:r>
              <a:rPr lang="en-GB" altLang="en-US" sz="2000" i="1" dirty="0"/>
              <a:t>does not </a:t>
            </a:r>
            <a:r>
              <a:rPr lang="en-GB" altLang="en-US" sz="2000" dirty="0"/>
              <a:t>become a leader by some combination of traits’.</a:t>
            </a:r>
          </a:p>
          <a:p>
            <a:pPr>
              <a:spcAft>
                <a:spcPts val="600"/>
              </a:spcAft>
            </a:pPr>
            <a:r>
              <a:rPr lang="en-GB" altLang="en-US" sz="2000" dirty="0"/>
              <a:t>It is not useful in terms of training and development (a key focus of this module!)</a:t>
            </a:r>
          </a:p>
          <a:p>
            <a:pPr>
              <a:spcAft>
                <a:spcPts val="600"/>
              </a:spcAft>
            </a:pPr>
            <a:r>
              <a:rPr lang="en-GB" altLang="en-US" sz="2000" dirty="0"/>
              <a:t>It has largely been superseded by other leadership theories (e.g. Contingency leadership theory, transformational/transactional leadership theories, action-centred leadership etc.)</a:t>
            </a:r>
          </a:p>
        </p:txBody>
      </p:sp>
    </p:spTree>
    <p:extLst>
      <p:ext uri="{BB962C8B-B14F-4D97-AF65-F5344CB8AC3E}">
        <p14:creationId xmlns:p14="http://schemas.microsoft.com/office/powerpoint/2010/main" val="41741355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493285" y="258177"/>
            <a:ext cx="5668613" cy="523220"/>
          </a:xfrm>
          <a:prstGeom prst="rect">
            <a:avLst/>
          </a:prstGeom>
          <a:solidFill>
            <a:schemeClr val="bg1"/>
          </a:solidFill>
          <a:ln>
            <a:solidFill>
              <a:srgbClr val="FF0000"/>
            </a:solidFill>
          </a:ln>
        </p:spPr>
        <p:txBody>
          <a:bodyPr wrap="square" rtlCol="0">
            <a:spAutoFit/>
          </a:bodyPr>
          <a:lstStyle/>
          <a:p>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Behavioural Theory </a:t>
            </a:r>
            <a:endParaRPr lang="en-GB" sz="2800" b="1" dirty="0">
              <a:effectLst>
                <a:outerShdw blurRad="38100" dist="38100" dir="2700000" algn="tl">
                  <a:srgbClr val="000000">
                    <a:alpha val="43137"/>
                  </a:srgbClr>
                </a:outerShdw>
              </a:effectLst>
            </a:endParaRPr>
          </a:p>
        </p:txBody>
      </p:sp>
      <p:sp>
        <p:nvSpPr>
          <p:cNvPr id="4" name="Rectangle 3">
            <a:extLst>
              <a:ext uri="{FF2B5EF4-FFF2-40B4-BE49-F238E27FC236}">
                <a16:creationId xmlns:a16="http://schemas.microsoft.com/office/drawing/2014/main" id="{1A869CCA-01C3-49C2-8F74-053C43BCA4A8}"/>
              </a:ext>
            </a:extLst>
          </p:cNvPr>
          <p:cNvSpPr/>
          <p:nvPr/>
        </p:nvSpPr>
        <p:spPr>
          <a:xfrm>
            <a:off x="237175" y="1198482"/>
            <a:ext cx="11849445" cy="3955442"/>
          </a:xfrm>
          <a:prstGeom prst="rect">
            <a:avLst/>
          </a:prstGeom>
        </p:spPr>
        <p:txBody>
          <a:bodyPr wrap="square">
            <a:spAutoFit/>
          </a:bodyPr>
          <a:lstStyle/>
          <a:p>
            <a:pPr marL="285750" indent="-285750">
              <a:lnSpc>
                <a:spcPct val="200000"/>
              </a:lnSpc>
              <a:buFont typeface="Wingdings" panose="05000000000000000000" pitchFamily="2" charset="2"/>
              <a:buChar char="v"/>
            </a:pPr>
            <a:r>
              <a:rPr lang="en-GB" sz="1600" dirty="0"/>
              <a:t>Behavioural theories emerged in response to the criticisms of the trait approach, in particular the lack of agreement as to the necessary, measured qualities required by leaders.</a:t>
            </a:r>
          </a:p>
          <a:p>
            <a:pPr marL="285750" indent="-285750">
              <a:lnSpc>
                <a:spcPct val="200000"/>
              </a:lnSpc>
              <a:buFont typeface="Wingdings" panose="05000000000000000000" pitchFamily="2" charset="2"/>
              <a:buChar char="v"/>
            </a:pPr>
            <a:r>
              <a:rPr lang="en-GB" sz="1600" dirty="0"/>
              <a:t>Hence, the focus of leadership thinking turned towards the behaviour of leaders and how it was related to their followers</a:t>
            </a:r>
          </a:p>
          <a:p>
            <a:pPr marL="285750" indent="-285750">
              <a:lnSpc>
                <a:spcPct val="200000"/>
              </a:lnSpc>
              <a:buFont typeface="Wingdings" panose="05000000000000000000" pitchFamily="2" charset="2"/>
              <a:buChar char="v"/>
            </a:pPr>
            <a:r>
              <a:rPr lang="en-US" altLang="en-US" sz="1600" dirty="0"/>
              <a:t>Leadership behavior theories focus on how leaders behave when working with followers</a:t>
            </a:r>
          </a:p>
          <a:p>
            <a:pPr marL="285750" indent="-285750">
              <a:lnSpc>
                <a:spcPct val="200000"/>
              </a:lnSpc>
              <a:buFont typeface="Wingdings" panose="05000000000000000000" pitchFamily="2" charset="2"/>
              <a:buChar char="v"/>
            </a:pPr>
            <a:r>
              <a:rPr lang="en-US" altLang="en-US" sz="1600" dirty="0"/>
              <a:t>Leadership styles are recurring patterns of behaviors exhibited by leaders </a:t>
            </a:r>
          </a:p>
          <a:p>
            <a:pPr marL="285750" indent="-285750">
              <a:lnSpc>
                <a:spcPct val="200000"/>
              </a:lnSpc>
              <a:buFont typeface="Wingdings" panose="05000000000000000000" pitchFamily="2" charset="2"/>
              <a:buChar char="v"/>
            </a:pPr>
            <a:r>
              <a:rPr lang="en-US" altLang="en-US" sz="1600" dirty="0"/>
              <a:t>Basic dimensions of leadership behaviors:</a:t>
            </a:r>
          </a:p>
          <a:p>
            <a:pPr marL="361950" lvl="2" indent="-342900">
              <a:lnSpc>
                <a:spcPct val="200000"/>
              </a:lnSpc>
              <a:buFont typeface="Arial" panose="020B0604020202020204" pitchFamily="34" charset="0"/>
              <a:buChar char="•"/>
            </a:pPr>
            <a:r>
              <a:rPr lang="en-US" altLang="en-US" sz="1600" dirty="0"/>
              <a:t>Concern for the task to be accomplished </a:t>
            </a:r>
          </a:p>
          <a:p>
            <a:pPr marL="361950" lvl="2" indent="-342900">
              <a:lnSpc>
                <a:spcPct val="200000"/>
              </a:lnSpc>
              <a:buFont typeface="Arial" panose="020B0604020202020204" pitchFamily="34" charset="0"/>
              <a:buChar char="•"/>
            </a:pPr>
            <a:r>
              <a:rPr lang="en-US" altLang="en-US" sz="1600" dirty="0"/>
              <a:t>Concern for the people doing the work </a:t>
            </a:r>
          </a:p>
        </p:txBody>
      </p:sp>
      <p:sp>
        <p:nvSpPr>
          <p:cNvPr id="6" name="Rectangle 5">
            <a:extLst>
              <a:ext uri="{FF2B5EF4-FFF2-40B4-BE49-F238E27FC236}">
                <a16:creationId xmlns:a16="http://schemas.microsoft.com/office/drawing/2014/main" id="{6A6FE94F-343A-41F1-A795-5E9A517D8CD3}"/>
              </a:ext>
            </a:extLst>
          </p:cNvPr>
          <p:cNvSpPr/>
          <p:nvPr/>
        </p:nvSpPr>
        <p:spPr>
          <a:xfrm>
            <a:off x="7733508" y="5110290"/>
            <a:ext cx="4191917" cy="307777"/>
          </a:xfrm>
          <a:prstGeom prst="rect">
            <a:avLst/>
          </a:prstGeom>
        </p:spPr>
        <p:txBody>
          <a:bodyPr wrap="none">
            <a:spAutoFit/>
          </a:bodyPr>
          <a:lstStyle/>
          <a:p>
            <a:r>
              <a:rPr lang="en-GB" sz="1400" dirty="0">
                <a:hlinkClick r:id="rId2"/>
              </a:rPr>
              <a:t>https://www.youtube.com/watch?v=Rq_W3__es1E</a:t>
            </a:r>
            <a:endParaRPr lang="en-GB" sz="1400" dirty="0"/>
          </a:p>
        </p:txBody>
      </p:sp>
    </p:spTree>
    <p:extLst>
      <p:ext uri="{BB962C8B-B14F-4D97-AF65-F5344CB8AC3E}">
        <p14:creationId xmlns:p14="http://schemas.microsoft.com/office/powerpoint/2010/main" val="2677957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211363" y="133932"/>
            <a:ext cx="5668613" cy="646331"/>
          </a:xfrm>
          <a:prstGeom prst="rect">
            <a:avLst/>
          </a:prstGeom>
          <a:solidFill>
            <a:schemeClr val="bg1"/>
          </a:solidFill>
          <a:ln>
            <a:solidFill>
              <a:srgbClr val="FF0000"/>
            </a:solidFill>
          </a:ln>
        </p:spPr>
        <p:txBody>
          <a:bodyPr wrap="square" rtlCol="0">
            <a:spAutoFit/>
          </a:bodyPr>
          <a:lstStyle/>
          <a:p>
            <a:pPr algn="ctr"/>
            <a:r>
              <a:rPr lang="en-GB"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Situational Leadership </a:t>
            </a:r>
            <a:endParaRPr lang="en-GB" sz="36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8250FC11-5D15-4EBB-BB4A-29B1586372D9}"/>
              </a:ext>
            </a:extLst>
          </p:cNvPr>
          <p:cNvSpPr/>
          <p:nvPr/>
        </p:nvSpPr>
        <p:spPr>
          <a:xfrm>
            <a:off x="211363" y="1271788"/>
            <a:ext cx="11795181" cy="3046988"/>
          </a:xfrm>
          <a:prstGeom prst="rect">
            <a:avLst/>
          </a:prstGeom>
        </p:spPr>
        <p:txBody>
          <a:bodyPr wrap="square">
            <a:spAutoFit/>
          </a:bodyPr>
          <a:lstStyle/>
          <a:p>
            <a:pPr marL="285750" indent="-285750" algn="just">
              <a:buFont typeface="Wingdings" panose="05000000000000000000" pitchFamily="2" charset="2"/>
              <a:buChar char="v"/>
            </a:pPr>
            <a:r>
              <a:rPr lang="en-GB" sz="2400" dirty="0"/>
              <a:t>Also known as the contingency model, the situational approach to leadership requires leaders to adapt their style according to the situation they face.</a:t>
            </a:r>
          </a:p>
          <a:p>
            <a:pPr marL="285750" indent="-285750" algn="just">
              <a:buFont typeface="Wingdings" panose="05000000000000000000" pitchFamily="2" charset="2"/>
              <a:buChar char="v"/>
            </a:pPr>
            <a:endParaRPr lang="en-GB" sz="2400" dirty="0"/>
          </a:p>
          <a:p>
            <a:pPr marL="285750" indent="-285750" algn="just">
              <a:buFont typeface="Wingdings" panose="05000000000000000000" pitchFamily="2" charset="2"/>
              <a:buChar char="v"/>
            </a:pPr>
            <a:r>
              <a:rPr lang="en-GB" sz="2400" dirty="0"/>
              <a:t>There is no one best style, rather leaders should be able to be flexible and adaptable. </a:t>
            </a:r>
          </a:p>
          <a:p>
            <a:pPr marL="285750" indent="-285750" algn="just">
              <a:buFont typeface="Wingdings" panose="05000000000000000000" pitchFamily="2" charset="2"/>
              <a:buChar char="v"/>
            </a:pPr>
            <a:endParaRPr lang="en-GB" sz="2400" dirty="0"/>
          </a:p>
          <a:p>
            <a:pPr marL="285750" indent="-285750" algn="just">
              <a:buFont typeface="Wingdings" panose="05000000000000000000" pitchFamily="2" charset="2"/>
              <a:buChar char="v"/>
            </a:pPr>
            <a:r>
              <a:rPr lang="en-GB" sz="2400" dirty="0"/>
              <a:t>This approach has generated a number of theories, the most significant of which are identified on the following slide.</a:t>
            </a:r>
          </a:p>
        </p:txBody>
      </p:sp>
      <p:sp>
        <p:nvSpPr>
          <p:cNvPr id="3" name="Rectangle 2">
            <a:extLst>
              <a:ext uri="{FF2B5EF4-FFF2-40B4-BE49-F238E27FC236}">
                <a16:creationId xmlns:a16="http://schemas.microsoft.com/office/drawing/2014/main" id="{BE73BE63-54D1-4ADA-96CC-F118D6E4AB8D}"/>
              </a:ext>
            </a:extLst>
          </p:cNvPr>
          <p:cNvSpPr/>
          <p:nvPr/>
        </p:nvSpPr>
        <p:spPr>
          <a:xfrm>
            <a:off x="423765" y="4810301"/>
            <a:ext cx="5243808" cy="369332"/>
          </a:xfrm>
          <a:prstGeom prst="rect">
            <a:avLst/>
          </a:prstGeom>
        </p:spPr>
        <p:txBody>
          <a:bodyPr wrap="none">
            <a:spAutoFit/>
          </a:bodyPr>
          <a:lstStyle/>
          <a:p>
            <a:r>
              <a:rPr lang="en-GB" dirty="0">
                <a:hlinkClick r:id="rId2"/>
              </a:rPr>
              <a:t>https://www.youtube.com/watch?v=pykuvuA-QFU</a:t>
            </a:r>
            <a:endParaRPr lang="en-GB" dirty="0"/>
          </a:p>
        </p:txBody>
      </p:sp>
    </p:spTree>
    <p:extLst>
      <p:ext uri="{BB962C8B-B14F-4D97-AF65-F5344CB8AC3E}">
        <p14:creationId xmlns:p14="http://schemas.microsoft.com/office/powerpoint/2010/main" val="1167961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264721" y="253956"/>
            <a:ext cx="5668613" cy="707886"/>
          </a:xfrm>
          <a:prstGeom prst="rect">
            <a:avLst/>
          </a:prstGeom>
          <a:solidFill>
            <a:schemeClr val="bg1"/>
          </a:solidFill>
          <a:ln>
            <a:solidFill>
              <a:srgbClr val="FF0000"/>
            </a:solidFill>
          </a:ln>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Functional Leadership </a:t>
            </a:r>
            <a:endParaRPr lang="en-GB" sz="40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5E532908-CDBE-4A0E-A884-08516B717B91}"/>
              </a:ext>
            </a:extLst>
          </p:cNvPr>
          <p:cNvSpPr/>
          <p:nvPr/>
        </p:nvSpPr>
        <p:spPr>
          <a:xfrm>
            <a:off x="256351" y="1785666"/>
            <a:ext cx="11353966" cy="3046988"/>
          </a:xfrm>
          <a:prstGeom prst="rect">
            <a:avLst/>
          </a:prstGeom>
        </p:spPr>
        <p:txBody>
          <a:bodyPr wrap="square">
            <a:spAutoFit/>
          </a:bodyPr>
          <a:lstStyle/>
          <a:p>
            <a:pPr marL="285750" indent="-285750" algn="just">
              <a:buFont typeface="Wingdings" panose="05000000000000000000" pitchFamily="2" charset="2"/>
              <a:buChar char="v"/>
            </a:pPr>
            <a:r>
              <a:rPr lang="en-GB" sz="2400" dirty="0"/>
              <a:t>One of the most long-standing leadership models is John Adair’s Action Centred Leadership (ACL). </a:t>
            </a:r>
          </a:p>
          <a:p>
            <a:pPr marL="285750" indent="-285750" algn="just">
              <a:buFont typeface="Wingdings" panose="05000000000000000000" pitchFamily="2" charset="2"/>
              <a:buChar char="v"/>
            </a:pPr>
            <a:endParaRPr lang="en-GB" sz="2400" dirty="0"/>
          </a:p>
          <a:p>
            <a:pPr marL="285750" indent="-285750" algn="just">
              <a:buFont typeface="Wingdings" panose="05000000000000000000" pitchFamily="2" charset="2"/>
              <a:buChar char="v"/>
            </a:pPr>
            <a:r>
              <a:rPr lang="en-GB" sz="2400" dirty="0"/>
              <a:t>It is a functional approach to leadership in that it is concerned with </a:t>
            </a:r>
            <a:r>
              <a:rPr lang="en-GB" sz="2400" b="1" i="1" dirty="0">
                <a:effectLst>
                  <a:outerShdw blurRad="38100" dist="38100" dir="2700000" algn="tl">
                    <a:srgbClr val="000000">
                      <a:alpha val="43137"/>
                    </a:srgbClr>
                  </a:outerShdw>
                </a:effectLst>
              </a:rPr>
              <a:t>what actions a leader takes to accomplish a task.  </a:t>
            </a:r>
          </a:p>
          <a:p>
            <a:pPr marL="285750" indent="-285750" algn="just">
              <a:buFont typeface="Wingdings" panose="05000000000000000000" pitchFamily="2" charset="2"/>
              <a:buChar char="v"/>
            </a:pPr>
            <a:endParaRPr lang="en-GB" sz="2400" dirty="0"/>
          </a:p>
          <a:p>
            <a:pPr marL="285750" indent="-285750" algn="just">
              <a:buFont typeface="Wingdings" panose="05000000000000000000" pitchFamily="2" charset="2"/>
              <a:buChar char="v"/>
            </a:pPr>
            <a:r>
              <a:rPr lang="en-GB" sz="2400" dirty="0"/>
              <a:t>It is based upon the principle that a leader achieves a task through individuals working together in a </a:t>
            </a:r>
            <a:r>
              <a:rPr lang="en-GB" sz="2400" b="1" dirty="0"/>
              <a:t>team</a:t>
            </a:r>
            <a:r>
              <a:rPr lang="en-GB" sz="2400" dirty="0"/>
              <a:t>. </a:t>
            </a:r>
          </a:p>
        </p:txBody>
      </p:sp>
      <p:sp>
        <p:nvSpPr>
          <p:cNvPr id="4" name="Rectangle 3">
            <a:extLst>
              <a:ext uri="{FF2B5EF4-FFF2-40B4-BE49-F238E27FC236}">
                <a16:creationId xmlns:a16="http://schemas.microsoft.com/office/drawing/2014/main" id="{C6709034-A1A7-4DF4-9C92-C4E1D1731FE6}"/>
              </a:ext>
            </a:extLst>
          </p:cNvPr>
          <p:cNvSpPr/>
          <p:nvPr/>
        </p:nvSpPr>
        <p:spPr>
          <a:xfrm>
            <a:off x="7144977" y="5312428"/>
            <a:ext cx="5047023" cy="276999"/>
          </a:xfrm>
          <a:prstGeom prst="rect">
            <a:avLst/>
          </a:prstGeom>
        </p:spPr>
        <p:txBody>
          <a:bodyPr wrap="square">
            <a:spAutoFit/>
          </a:bodyPr>
          <a:lstStyle/>
          <a:p>
            <a:r>
              <a:rPr lang="en-GB" sz="1200" dirty="0">
                <a:hlinkClick r:id="rId2"/>
              </a:rPr>
              <a:t>https://youtube.com/watch?v=kaPuWFguxCM&amp;si=EnSIkaIECMiOmarE</a:t>
            </a:r>
            <a:r>
              <a:rPr lang="en-GB" sz="1200" dirty="0"/>
              <a:t> </a:t>
            </a:r>
          </a:p>
        </p:txBody>
      </p:sp>
    </p:spTree>
    <p:extLst>
      <p:ext uri="{BB962C8B-B14F-4D97-AF65-F5344CB8AC3E}">
        <p14:creationId xmlns:p14="http://schemas.microsoft.com/office/powerpoint/2010/main" val="1930341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260230" y="144821"/>
            <a:ext cx="5668613" cy="523220"/>
          </a:xfrm>
          <a:prstGeom prst="rect">
            <a:avLst/>
          </a:prstGeom>
          <a:solidFill>
            <a:schemeClr val="bg1"/>
          </a:solidFill>
          <a:ln>
            <a:solidFill>
              <a:srgbClr val="FF0000"/>
            </a:solidFill>
          </a:ln>
        </p:spPr>
        <p:txBody>
          <a:bodyPr wrap="square" rtlCol="0">
            <a:spAutoFit/>
          </a:bodyPr>
          <a:lstStyle/>
          <a:p>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Relationship Theory </a:t>
            </a:r>
            <a:endParaRPr lang="en-GB" sz="28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94CD232E-7980-4820-9105-A57C37C5FF87}"/>
              </a:ext>
            </a:extLst>
          </p:cNvPr>
          <p:cNvSpPr/>
          <p:nvPr/>
        </p:nvSpPr>
        <p:spPr>
          <a:xfrm>
            <a:off x="260230" y="970474"/>
            <a:ext cx="11671540" cy="4401205"/>
          </a:xfrm>
          <a:prstGeom prst="rect">
            <a:avLst/>
          </a:prstGeom>
        </p:spPr>
        <p:txBody>
          <a:bodyPr wrap="square">
            <a:spAutoFit/>
          </a:bodyPr>
          <a:lstStyle/>
          <a:p>
            <a:pPr marL="285750" indent="-285750">
              <a:buFont typeface="Wingdings" panose="05000000000000000000" pitchFamily="2" charset="2"/>
              <a:buChar char="v"/>
            </a:pPr>
            <a:r>
              <a:rPr lang="en-GB" sz="2000" dirty="0"/>
              <a:t>Relationship leadership theory describes leaders who are primarily motivated by, and concerned with, the interaction they have with their followers. </a:t>
            </a:r>
          </a:p>
          <a:p>
            <a:endParaRPr lang="en-GB" sz="2000" dirty="0"/>
          </a:p>
          <a:p>
            <a:pPr marL="285750" indent="-285750">
              <a:buFont typeface="Wingdings" panose="05000000000000000000" pitchFamily="2" charset="2"/>
              <a:buChar char="v"/>
            </a:pPr>
            <a:r>
              <a:rPr lang="en-GB" sz="2000" dirty="0"/>
              <a:t>They work hard to understand and communicate with their people and seek to find ways to make the work experience enjoyable and rewarding.</a:t>
            </a:r>
          </a:p>
          <a:p>
            <a:pPr marL="285750" indent="-285750">
              <a:buFont typeface="Wingdings" panose="05000000000000000000" pitchFamily="2" charset="2"/>
              <a:buChar char="v"/>
            </a:pPr>
            <a:endParaRPr lang="en-GB" sz="2000" dirty="0"/>
          </a:p>
          <a:p>
            <a:pPr marL="285750" indent="-285750">
              <a:buFont typeface="Wingdings" panose="05000000000000000000" pitchFamily="2" charset="2"/>
              <a:buChar char="v"/>
            </a:pPr>
            <a:r>
              <a:rPr lang="en-GB" sz="2000" dirty="0"/>
              <a:t>Such leaders recognise that the key to organisational success lies with the people who work within it.</a:t>
            </a:r>
          </a:p>
          <a:p>
            <a:pPr marL="285750" indent="-285750">
              <a:buFont typeface="Wingdings" panose="05000000000000000000" pitchFamily="2" charset="2"/>
              <a:buChar char="v"/>
            </a:pPr>
            <a:endParaRPr lang="en-GB" sz="2000" dirty="0"/>
          </a:p>
          <a:p>
            <a:pPr marL="285750" indent="-285750">
              <a:buFont typeface="Wingdings" panose="05000000000000000000" pitchFamily="2" charset="2"/>
              <a:buChar char="v"/>
            </a:pPr>
            <a:r>
              <a:rPr lang="en-GB" sz="2000" dirty="0"/>
              <a:t>This approach argues that leaders should find ways to motivate their people, rather than passively applying leadership styles to followers or situations. </a:t>
            </a:r>
          </a:p>
          <a:p>
            <a:pPr marL="285750" indent="-285750">
              <a:buFont typeface="Wingdings" panose="05000000000000000000" pitchFamily="2" charset="2"/>
              <a:buChar char="v"/>
            </a:pPr>
            <a:endParaRPr lang="en-GB" sz="2000" dirty="0"/>
          </a:p>
          <a:p>
            <a:pPr marL="285750" indent="-285750">
              <a:buFont typeface="Wingdings" panose="05000000000000000000" pitchFamily="2" charset="2"/>
              <a:buChar char="v"/>
            </a:pPr>
            <a:r>
              <a:rPr lang="en-GB" sz="2000" dirty="0"/>
              <a:t>They can achieve high levels of motivation by transforming followers’ attitude and commitment through communicating a meaningful and appealing vision.</a:t>
            </a:r>
          </a:p>
          <a:p>
            <a:pPr marL="285750" indent="-285750">
              <a:buFont typeface="Wingdings" panose="05000000000000000000" pitchFamily="2" charset="2"/>
              <a:buChar char="v"/>
            </a:pPr>
            <a:endParaRPr lang="en-GB" sz="2000" dirty="0"/>
          </a:p>
        </p:txBody>
      </p:sp>
      <p:sp>
        <p:nvSpPr>
          <p:cNvPr id="3" name="Rectangle 2">
            <a:extLst>
              <a:ext uri="{FF2B5EF4-FFF2-40B4-BE49-F238E27FC236}">
                <a16:creationId xmlns:a16="http://schemas.microsoft.com/office/drawing/2014/main" id="{E6A7ED22-7CBC-4A55-AAD3-C6E8A920BE0B}"/>
              </a:ext>
            </a:extLst>
          </p:cNvPr>
          <p:cNvSpPr/>
          <p:nvPr/>
        </p:nvSpPr>
        <p:spPr>
          <a:xfrm>
            <a:off x="7105350" y="5371679"/>
            <a:ext cx="5016118" cy="276999"/>
          </a:xfrm>
          <a:prstGeom prst="rect">
            <a:avLst/>
          </a:prstGeom>
        </p:spPr>
        <p:txBody>
          <a:bodyPr wrap="square">
            <a:spAutoFit/>
          </a:bodyPr>
          <a:lstStyle/>
          <a:p>
            <a:r>
              <a:rPr lang="en-GB" sz="1200" dirty="0">
                <a:hlinkClick r:id="rId2"/>
              </a:rPr>
              <a:t>https://youtube.com/watch?v=kswcW9e3tXc&amp;si=EnSIkaIECMiOmarE</a:t>
            </a:r>
            <a:r>
              <a:rPr lang="en-GB" sz="1200" dirty="0"/>
              <a:t> </a:t>
            </a:r>
          </a:p>
        </p:txBody>
      </p:sp>
    </p:spTree>
    <p:extLst>
      <p:ext uri="{BB962C8B-B14F-4D97-AF65-F5344CB8AC3E}">
        <p14:creationId xmlns:p14="http://schemas.microsoft.com/office/powerpoint/2010/main" val="2631148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DD7534E-EB0C-4278-AB78-5C4916E56B4C}"/>
              </a:ext>
            </a:extLst>
          </p:cNvPr>
          <p:cNvSpPr/>
          <p:nvPr/>
        </p:nvSpPr>
        <p:spPr>
          <a:xfrm>
            <a:off x="6561387" y="916062"/>
            <a:ext cx="5309649" cy="1754326"/>
          </a:xfrm>
          <a:prstGeom prst="rect">
            <a:avLst/>
          </a:prstGeom>
        </p:spPr>
        <p:txBody>
          <a:bodyPr wrap="square">
            <a:spAutoFit/>
          </a:bodyPr>
          <a:lstStyle/>
          <a:p>
            <a:r>
              <a:rPr lang="en-GB" dirty="0">
                <a:solidFill>
                  <a:srgbClr val="222222"/>
                </a:solidFill>
                <a:latin typeface="Guardian"/>
                <a:ea typeface="Calibri" panose="020F0502020204030204" pitchFamily="34" charset="0"/>
                <a:cs typeface="Times New Roman" panose="02020603050405020304" pitchFamily="18" charset="0"/>
              </a:rPr>
              <a:t>Collins (2001) paints a compelling and counterintuitive portrait of the skills and personality traits necessary for effective leadership. </a:t>
            </a:r>
            <a:r>
              <a:rPr lang="en-GB" dirty="0"/>
              <a:t>He identifies the characteristics common to Level 5 leaders: humility, will, ferocious resolve, and the tendency to give credit to others while assigning blame to themselves.</a:t>
            </a:r>
          </a:p>
        </p:txBody>
      </p:sp>
      <p:sp>
        <p:nvSpPr>
          <p:cNvPr id="6" name="TextBox 5">
            <a:extLst>
              <a:ext uri="{FF2B5EF4-FFF2-40B4-BE49-F238E27FC236}">
                <a16:creationId xmlns:a16="http://schemas.microsoft.com/office/drawing/2014/main" id="{419FB5E8-4E04-485D-AAF7-F356D3E882C8}"/>
              </a:ext>
            </a:extLst>
          </p:cNvPr>
          <p:cNvSpPr txBox="1"/>
          <p:nvPr/>
        </p:nvSpPr>
        <p:spPr>
          <a:xfrm>
            <a:off x="6657906" y="2947386"/>
            <a:ext cx="5213130" cy="1477328"/>
          </a:xfrm>
          <a:prstGeom prst="rect">
            <a:avLst/>
          </a:prstGeom>
          <a:noFill/>
        </p:spPr>
        <p:txBody>
          <a:bodyPr wrap="square" rtlCol="0">
            <a:spAutoFit/>
          </a:bodyPr>
          <a:lstStyle/>
          <a:p>
            <a:r>
              <a:rPr lang="en-GB" dirty="0"/>
              <a:t>Some leaders have the Level 5 seed within; some don’t. But Collins suggests using the findings from his research to strive for Level 5-for instance, by getting the right people on board and creating a culture of discipline</a:t>
            </a:r>
          </a:p>
        </p:txBody>
      </p:sp>
      <p:sp>
        <p:nvSpPr>
          <p:cNvPr id="7" name="Rectangle 6">
            <a:extLst>
              <a:ext uri="{FF2B5EF4-FFF2-40B4-BE49-F238E27FC236}">
                <a16:creationId xmlns:a16="http://schemas.microsoft.com/office/drawing/2014/main" id="{E66367F5-C7E6-4A9F-BFC6-587FA7BEC3B3}"/>
              </a:ext>
            </a:extLst>
          </p:cNvPr>
          <p:cNvSpPr/>
          <p:nvPr/>
        </p:nvSpPr>
        <p:spPr>
          <a:xfrm>
            <a:off x="6609646" y="4702798"/>
            <a:ext cx="5213130" cy="696537"/>
          </a:xfrm>
          <a:prstGeom prst="rect">
            <a:avLst/>
          </a:prstGeom>
        </p:spPr>
        <p:txBody>
          <a:bodyPr wrap="square">
            <a:spAutoFit/>
          </a:bodyPr>
          <a:lstStyle/>
          <a:p>
            <a:pPr>
              <a:lnSpc>
                <a:spcPct val="107000"/>
              </a:lnSpc>
              <a:spcAft>
                <a:spcPts val="800"/>
              </a:spcAft>
            </a:pPr>
            <a:r>
              <a:rPr lang="en-GB" sz="2000" b="1" dirty="0">
                <a:highlight>
                  <a:srgbClr val="FFFF00"/>
                </a:highlight>
                <a:latin typeface="Calibri" panose="020F0502020204030204" pitchFamily="34" charset="0"/>
                <a:ea typeface="Calibri" panose="020F0502020204030204" pitchFamily="34" charset="0"/>
                <a:cs typeface="Times New Roman" panose="02020603050405020304" pitchFamily="18" charset="0"/>
              </a:rPr>
              <a:t>Video: </a:t>
            </a:r>
            <a:r>
              <a:rPr lang="en-GB" u="sng" dirty="0">
                <a:hlinkClick r:id="rId2"/>
              </a:rPr>
              <a:t>https://hbr.org/video/4888683695001/the-explainer-level-5-leadership</a:t>
            </a:r>
            <a:r>
              <a:rPr lang="en-GB" u="sng" dirty="0"/>
              <a:t>  </a:t>
            </a:r>
            <a:r>
              <a:rPr lang="en-GB" dirty="0"/>
              <a:t>(2’.26”)</a:t>
            </a:r>
          </a:p>
        </p:txBody>
      </p:sp>
      <p:pic>
        <p:nvPicPr>
          <p:cNvPr id="9" name="Picture 8">
            <a:extLst>
              <a:ext uri="{FF2B5EF4-FFF2-40B4-BE49-F238E27FC236}">
                <a16:creationId xmlns:a16="http://schemas.microsoft.com/office/drawing/2014/main" id="{CEB97E4A-C61C-4D77-B7B0-049ABF1E4F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3245" y="613197"/>
            <a:ext cx="5677345" cy="4925728"/>
          </a:xfrm>
          <a:prstGeom prst="rect">
            <a:avLst/>
          </a:prstGeom>
        </p:spPr>
      </p:pic>
      <p:sp>
        <p:nvSpPr>
          <p:cNvPr id="10" name="TextBox 9">
            <a:extLst>
              <a:ext uri="{FF2B5EF4-FFF2-40B4-BE49-F238E27FC236}">
                <a16:creationId xmlns:a16="http://schemas.microsoft.com/office/drawing/2014/main" id="{76BF4789-0721-4990-BDE6-335C1B41D799}"/>
              </a:ext>
            </a:extLst>
          </p:cNvPr>
          <p:cNvSpPr txBox="1"/>
          <p:nvPr/>
        </p:nvSpPr>
        <p:spPr>
          <a:xfrm>
            <a:off x="686113" y="5538926"/>
            <a:ext cx="4785173" cy="200055"/>
          </a:xfrm>
          <a:prstGeom prst="rect">
            <a:avLst/>
          </a:prstGeom>
          <a:noFill/>
        </p:spPr>
        <p:txBody>
          <a:bodyPr wrap="square" rtlCol="0">
            <a:spAutoFit/>
          </a:bodyPr>
          <a:lstStyle/>
          <a:p>
            <a:r>
              <a:rPr lang="en-GB" sz="700" b="1" dirty="0"/>
              <a:t>Source: </a:t>
            </a:r>
            <a:r>
              <a:rPr lang="en-GB" sz="700" b="1" dirty="0">
                <a:hlinkClick r:id="rId4"/>
              </a:rPr>
              <a:t>https://hbr.org/2005/07/level-5-leadership-the-triumph-of-humility-and-fierce-resolve?referral=00060</a:t>
            </a:r>
            <a:endParaRPr lang="en-GB" sz="700" b="1" dirty="0"/>
          </a:p>
        </p:txBody>
      </p:sp>
      <p:sp>
        <p:nvSpPr>
          <p:cNvPr id="13" name="TextBox 12">
            <a:extLst>
              <a:ext uri="{FF2B5EF4-FFF2-40B4-BE49-F238E27FC236}">
                <a16:creationId xmlns:a16="http://schemas.microsoft.com/office/drawing/2014/main" id="{4D09F04F-7ECC-483B-A537-ED1F7BE8D95B}"/>
              </a:ext>
            </a:extLst>
          </p:cNvPr>
          <p:cNvSpPr txBox="1"/>
          <p:nvPr/>
        </p:nvSpPr>
        <p:spPr>
          <a:xfrm>
            <a:off x="66437" y="89977"/>
            <a:ext cx="5404849" cy="523220"/>
          </a:xfrm>
          <a:prstGeom prst="rect">
            <a:avLst/>
          </a:prstGeom>
          <a:solidFill>
            <a:schemeClr val="bg1"/>
          </a:solidFill>
          <a:ln>
            <a:solidFill>
              <a:srgbClr val="FF0000"/>
            </a:solidFill>
          </a:ln>
        </p:spPr>
        <p:txBody>
          <a:bodyPr wrap="square" rtlCol="0">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Level 5 Leadership Model </a:t>
            </a:r>
            <a:endParaRPr lang="en-GB" sz="28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71661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097DCCD-0773-4355-943C-61CEB7D39095}"/>
              </a:ext>
            </a:extLst>
          </p:cNvPr>
          <p:cNvSpPr/>
          <p:nvPr/>
        </p:nvSpPr>
        <p:spPr>
          <a:xfrm>
            <a:off x="2567608" y="1161884"/>
            <a:ext cx="5243808" cy="369332"/>
          </a:xfrm>
          <a:prstGeom prst="rect">
            <a:avLst/>
          </a:prstGeom>
        </p:spPr>
        <p:txBody>
          <a:bodyPr wrap="none">
            <a:spAutoFit/>
          </a:bodyPr>
          <a:lstStyle/>
          <a:p>
            <a:r>
              <a:rPr lang="en-GB" dirty="0">
                <a:hlinkClick r:id="rId2"/>
              </a:rPr>
              <a:t>https://www.youtube.com/watch?v=6lQAc6Y_A48</a:t>
            </a:r>
            <a:endParaRPr lang="en-GB" dirty="0"/>
          </a:p>
        </p:txBody>
      </p:sp>
      <p:pic>
        <p:nvPicPr>
          <p:cNvPr id="1026" name="Picture 2" descr="Image result for nelson mandela speech">
            <a:extLst>
              <a:ext uri="{FF2B5EF4-FFF2-40B4-BE49-F238E27FC236}">
                <a16:creationId xmlns:a16="http://schemas.microsoft.com/office/drawing/2014/main" id="{E8AAB2C1-4358-4FA8-A709-78C5F89333B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1344" y="920286"/>
            <a:ext cx="2172197" cy="122186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FB463E26-0793-49AE-A3AB-06608EDD976E}"/>
              </a:ext>
            </a:extLst>
          </p:cNvPr>
          <p:cNvSpPr/>
          <p:nvPr/>
        </p:nvSpPr>
        <p:spPr>
          <a:xfrm>
            <a:off x="2542352" y="3389512"/>
            <a:ext cx="7658104" cy="369332"/>
          </a:xfrm>
          <a:prstGeom prst="rect">
            <a:avLst/>
          </a:prstGeom>
        </p:spPr>
        <p:txBody>
          <a:bodyPr wrap="square">
            <a:spAutoFit/>
          </a:bodyPr>
          <a:lstStyle/>
          <a:p>
            <a:r>
              <a:rPr lang="en-GB" dirty="0">
                <a:hlinkClick r:id="rId4"/>
              </a:rPr>
              <a:t>https://www.nobelprize.org/prizes/peace/1964/king/acceptance-speech/</a:t>
            </a:r>
            <a:endParaRPr lang="en-GB" dirty="0"/>
          </a:p>
        </p:txBody>
      </p:sp>
      <p:pic>
        <p:nvPicPr>
          <p:cNvPr id="1028" name="Picture 4" descr="Image result for martin luther king">
            <a:extLst>
              <a:ext uri="{FF2B5EF4-FFF2-40B4-BE49-F238E27FC236}">
                <a16:creationId xmlns:a16="http://schemas.microsoft.com/office/drawing/2014/main" id="{F0ADCBA8-DEDD-46DB-83E4-4FE63D73107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1344" y="2454989"/>
            <a:ext cx="2230015" cy="169409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AFD55A14-6977-4E92-9474-FC091AE56194}"/>
              </a:ext>
            </a:extLst>
          </p:cNvPr>
          <p:cNvSpPr/>
          <p:nvPr/>
        </p:nvSpPr>
        <p:spPr>
          <a:xfrm>
            <a:off x="2567608" y="2932703"/>
            <a:ext cx="5128392" cy="369332"/>
          </a:xfrm>
          <a:prstGeom prst="rect">
            <a:avLst/>
          </a:prstGeom>
        </p:spPr>
        <p:txBody>
          <a:bodyPr wrap="none">
            <a:spAutoFit/>
          </a:bodyPr>
          <a:lstStyle/>
          <a:p>
            <a:r>
              <a:rPr lang="en-GB" dirty="0">
                <a:hlinkClick r:id="rId6"/>
              </a:rPr>
              <a:t>https://www.youtube.com/watch?v=vP4iY1TtS3s</a:t>
            </a:r>
            <a:endParaRPr lang="en-GB" dirty="0"/>
          </a:p>
        </p:txBody>
      </p:sp>
      <p:sp>
        <p:nvSpPr>
          <p:cNvPr id="5" name="Rectangle 4">
            <a:extLst>
              <a:ext uri="{FF2B5EF4-FFF2-40B4-BE49-F238E27FC236}">
                <a16:creationId xmlns:a16="http://schemas.microsoft.com/office/drawing/2014/main" id="{0D888122-5208-4234-8B77-F56854886A4A}"/>
              </a:ext>
            </a:extLst>
          </p:cNvPr>
          <p:cNvSpPr/>
          <p:nvPr/>
        </p:nvSpPr>
        <p:spPr>
          <a:xfrm>
            <a:off x="2567608" y="4991054"/>
            <a:ext cx="4764189" cy="338554"/>
          </a:xfrm>
          <a:prstGeom prst="rect">
            <a:avLst/>
          </a:prstGeom>
        </p:spPr>
        <p:txBody>
          <a:bodyPr wrap="none">
            <a:spAutoFit/>
          </a:bodyPr>
          <a:lstStyle/>
          <a:p>
            <a:r>
              <a:rPr lang="en-GB" sz="1600" dirty="0">
                <a:hlinkClick r:id="rId7"/>
              </a:rPr>
              <a:t>https://www.youtube.com/watch?v=MkTw3_PmKtc</a:t>
            </a:r>
            <a:endParaRPr lang="en-GB" sz="1600" dirty="0"/>
          </a:p>
        </p:txBody>
      </p:sp>
      <p:pic>
        <p:nvPicPr>
          <p:cNvPr id="1030" name="Picture 6" descr="Image result for winston churchill famous speech">
            <a:extLst>
              <a:ext uri="{FF2B5EF4-FFF2-40B4-BE49-F238E27FC236}">
                <a16:creationId xmlns:a16="http://schemas.microsoft.com/office/drawing/2014/main" id="{4536792B-FC6C-4DA9-8B62-B4D4B22C3A02}"/>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65880" y="4402344"/>
            <a:ext cx="2317326" cy="129866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B1C4D94A-DB95-4203-85DE-E373F6D0F86B}"/>
              </a:ext>
            </a:extLst>
          </p:cNvPr>
          <p:cNvSpPr/>
          <p:nvPr/>
        </p:nvSpPr>
        <p:spPr>
          <a:xfrm>
            <a:off x="8946542" y="1570263"/>
            <a:ext cx="3240360" cy="923330"/>
          </a:xfrm>
          <a:prstGeom prst="rect">
            <a:avLst/>
          </a:prstGeom>
        </p:spPr>
        <p:txBody>
          <a:bodyPr wrap="square">
            <a:spAutoFit/>
          </a:bodyPr>
          <a:lstStyle/>
          <a:p>
            <a:r>
              <a:rPr lang="en-GB" dirty="0">
                <a:hlinkClick r:id="rId9"/>
              </a:rPr>
              <a:t>https://www.youtube.com/watch?time_continue=4&amp;v=UF8uR6Z6KLc&amp;feature=emb_logo</a:t>
            </a:r>
            <a:endParaRPr lang="en-GB" dirty="0"/>
          </a:p>
        </p:txBody>
      </p:sp>
      <p:pic>
        <p:nvPicPr>
          <p:cNvPr id="1032" name="Picture 8" descr="Image result for steve jobs speech">
            <a:extLst>
              <a:ext uri="{FF2B5EF4-FFF2-40B4-BE49-F238E27FC236}">
                <a16:creationId xmlns:a16="http://schemas.microsoft.com/office/drawing/2014/main" id="{6BB7AA95-CC1B-4F4F-B30F-05B5CE98DE30}"/>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9626244" y="121379"/>
            <a:ext cx="1812652" cy="1448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43116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433" y="274638"/>
            <a:ext cx="3755167" cy="634082"/>
          </a:xfrm>
        </p:spPr>
        <p:txBody>
          <a:bodyPr/>
          <a:lstStyle/>
          <a:p>
            <a:r>
              <a:rPr lang="en-GB" sz="4000" b="1" dirty="0">
                <a:effectLst>
                  <a:outerShdw blurRad="38100" dist="38100" dir="2700000" algn="tl">
                    <a:srgbClr val="000000">
                      <a:alpha val="43137"/>
                    </a:srgbClr>
                  </a:outerShdw>
                </a:effectLst>
              </a:rPr>
              <a:t>Reference List: </a:t>
            </a:r>
          </a:p>
        </p:txBody>
      </p:sp>
      <p:sp>
        <p:nvSpPr>
          <p:cNvPr id="3" name="Content Placeholder 2"/>
          <p:cNvSpPr>
            <a:spLocks noGrp="1"/>
          </p:cNvSpPr>
          <p:nvPr>
            <p:ph idx="1"/>
          </p:nvPr>
        </p:nvSpPr>
        <p:spPr>
          <a:xfrm>
            <a:off x="201600" y="1356160"/>
            <a:ext cx="11800799" cy="4145680"/>
          </a:xfrm>
        </p:spPr>
        <p:txBody>
          <a:bodyPr/>
          <a:lstStyle/>
          <a:p>
            <a:r>
              <a:rPr lang="en-GB" sz="1600" dirty="0"/>
              <a:t>Goleman, D. 2000.  Leadership that gets results.  Harvard Business Review.  78 (2) pp. 78-90.</a:t>
            </a:r>
          </a:p>
          <a:p>
            <a:r>
              <a:rPr lang="en-GB" sz="1600" dirty="0"/>
              <a:t>Hersey, P. and Blanchard, K.H. 1988.  Management of organizational behaviour: utilizing human resources.  5th ed.  Englewood Cliffs: Prentice Hall.</a:t>
            </a:r>
          </a:p>
          <a:p>
            <a:r>
              <a:rPr lang="en-GB" sz="1600" dirty="0"/>
              <a:t>Kotter, J.P. 1990.  A force for change: how leadership differs from management.  New York: The Free Press.</a:t>
            </a:r>
          </a:p>
          <a:p>
            <a:r>
              <a:rPr lang="en-GB" sz="1600" dirty="0"/>
              <a:t>Mintzberg, H. 1973. The nature of managerial work.   New York: Harper-Row.</a:t>
            </a:r>
          </a:p>
          <a:p>
            <a:r>
              <a:rPr lang="en-GB" sz="1600" dirty="0"/>
              <a:t>Mullins, L. J. 2010.  Management &amp; organisational behaviour.  9th ed.  Harlow: Pearson/FT Prentice Hall.</a:t>
            </a:r>
          </a:p>
          <a:p>
            <a:r>
              <a:rPr lang="en-GB" sz="1600" dirty="0"/>
              <a:t>Northouse, P.G. 2010.  Leadership: theory and practice.  5th ed.  London: Sage Publications.</a:t>
            </a:r>
          </a:p>
          <a:p>
            <a:r>
              <a:rPr lang="en-GB" sz="1600" dirty="0"/>
              <a:t>Northouse, P.G. 2012.  Introduction to leadership concepts and practice.   London:  Sage.</a:t>
            </a:r>
          </a:p>
          <a:p>
            <a:r>
              <a:rPr lang="en-GB" sz="1600" dirty="0" err="1"/>
              <a:t>Rajan</a:t>
            </a:r>
            <a:r>
              <a:rPr lang="en-GB" sz="1600" dirty="0"/>
              <a:t>, A. 2000.  Does management development fail to produce leaders?  Tonbridge: Centre for Research in Employment and Technology in Europe.</a:t>
            </a:r>
          </a:p>
          <a:p>
            <a:r>
              <a:rPr lang="en-GB" sz="1600" dirty="0"/>
              <a:t>Sadler, P. 2003.  Leadership.  2nd ed.  London: </a:t>
            </a:r>
            <a:r>
              <a:rPr lang="en-GB" sz="1600" dirty="0" err="1"/>
              <a:t>Kogan</a:t>
            </a:r>
            <a:r>
              <a:rPr lang="en-GB" sz="1600" dirty="0"/>
              <a:t> Page.</a:t>
            </a:r>
          </a:p>
          <a:p>
            <a:r>
              <a:rPr lang="en-GB" sz="1600" dirty="0" err="1"/>
              <a:t>Stogdill</a:t>
            </a:r>
            <a:r>
              <a:rPr lang="en-GB" sz="1600" dirty="0"/>
              <a:t>, R.M. 1974.  Handbook of leadership: a survey of theory and research.  New York: New York Press</a:t>
            </a:r>
          </a:p>
          <a:p>
            <a:r>
              <a:rPr lang="en-GB" sz="1600" dirty="0" err="1"/>
              <a:t>Tannenbaum</a:t>
            </a:r>
            <a:r>
              <a:rPr lang="en-GB" sz="1600" dirty="0"/>
              <a:t>, R. and Schmidt, W.H. 1958.  How to choose a leadership pattern.  Harvard Business Review. 36 (2) pp. 95-102 (reprinted in May-June 1973).</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27/09/2024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22451874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D349BFE-419D-4A35-89E4-62CB0E8CEE0E}"/>
              </a:ext>
            </a:extLst>
          </p:cNvPr>
          <p:cNvSpPr>
            <a:spLocks noGrp="1"/>
          </p:cNvSpPr>
          <p:nvPr>
            <p:ph type="title"/>
          </p:nvPr>
        </p:nvSpPr>
        <p:spPr>
          <a:xfrm>
            <a:off x="285600" y="173838"/>
            <a:ext cx="2306400" cy="344562"/>
          </a:xfrm>
        </p:spPr>
        <p:txBody>
          <a:bodyPr/>
          <a:lstStyle/>
          <a:p>
            <a:pPr>
              <a:defRPr/>
            </a:pPr>
            <a:r>
              <a:rPr lang="en-GB" sz="3200" b="1" dirty="0">
                <a:effectLst>
                  <a:outerShdw blurRad="38100" dist="38100" dir="2700000" algn="tl">
                    <a:srgbClr val="000000">
                      <a:alpha val="43137"/>
                    </a:srgbClr>
                  </a:outerShdw>
                </a:effectLst>
              </a:rPr>
              <a:t>Sources</a:t>
            </a:r>
          </a:p>
        </p:txBody>
      </p:sp>
      <p:sp>
        <p:nvSpPr>
          <p:cNvPr id="37890" name="Content Placeholder 1">
            <a:extLst>
              <a:ext uri="{FF2B5EF4-FFF2-40B4-BE49-F238E27FC236}">
                <a16:creationId xmlns:a16="http://schemas.microsoft.com/office/drawing/2014/main" id="{C01030F6-4C55-4277-89EE-6698D41C5735}"/>
              </a:ext>
            </a:extLst>
          </p:cNvPr>
          <p:cNvSpPr>
            <a:spLocks noGrp="1"/>
          </p:cNvSpPr>
          <p:nvPr>
            <p:ph idx="1"/>
          </p:nvPr>
        </p:nvSpPr>
        <p:spPr>
          <a:xfrm>
            <a:off x="429600" y="1089001"/>
            <a:ext cx="10972800" cy="4296600"/>
          </a:xfrm>
        </p:spPr>
        <p:txBody>
          <a:bodyPr/>
          <a:lstStyle/>
          <a:p>
            <a:pPr>
              <a:spcAft>
                <a:spcPts val="600"/>
              </a:spcAft>
              <a:buFont typeface="Wingdings" panose="05000000000000000000" pitchFamily="2" charset="2"/>
              <a:buChar char="v"/>
            </a:pPr>
            <a:r>
              <a:rPr lang="en-GB" altLang="en-US" sz="1500" dirty="0"/>
              <a:t>Carlyle T [1888] (1966) </a:t>
            </a:r>
            <a:r>
              <a:rPr lang="en-GB" altLang="en-US" sz="1500" i="1" dirty="0"/>
              <a:t>On Heroes, Hero-Worship and the Heroic in History</a:t>
            </a:r>
            <a:r>
              <a:rPr lang="en-GB" altLang="en-US" sz="1500" dirty="0"/>
              <a:t>, NE: University of Nebraska Press</a:t>
            </a:r>
          </a:p>
          <a:p>
            <a:pPr>
              <a:spcAft>
                <a:spcPts val="600"/>
              </a:spcAft>
              <a:buFont typeface="Wingdings" panose="05000000000000000000" pitchFamily="2" charset="2"/>
              <a:buChar char="v"/>
            </a:pPr>
            <a:r>
              <a:rPr lang="en-GB" altLang="en-US" sz="1500" dirty="0"/>
              <a:t>Daft R (2002) </a:t>
            </a:r>
            <a:r>
              <a:rPr lang="en-GB" altLang="en-US" sz="1500" i="1" dirty="0"/>
              <a:t>The Leadership Experience (2</a:t>
            </a:r>
            <a:r>
              <a:rPr lang="en-GB" altLang="en-US" sz="1500" i="1" baseline="30000" dirty="0"/>
              <a:t>nd</a:t>
            </a:r>
            <a:r>
              <a:rPr lang="en-GB" altLang="en-US" sz="1500" i="1" dirty="0"/>
              <a:t> Edition), </a:t>
            </a:r>
            <a:r>
              <a:rPr lang="en-GB" altLang="en-US" sz="1500" dirty="0"/>
              <a:t>UK: Thomson</a:t>
            </a:r>
          </a:p>
          <a:p>
            <a:pPr>
              <a:spcAft>
                <a:spcPts val="600"/>
              </a:spcAft>
              <a:buFont typeface="Wingdings" panose="05000000000000000000" pitchFamily="2" charset="2"/>
              <a:buChar char="v"/>
            </a:pPr>
            <a:r>
              <a:rPr lang="en-GB" altLang="en-US" sz="1500" dirty="0"/>
              <a:t>Huczynski A &amp; Buchanan D (2007) </a:t>
            </a:r>
            <a:r>
              <a:rPr lang="en-GB" altLang="en-US" sz="1500" i="1" dirty="0"/>
              <a:t>Organizational Behaviour (6</a:t>
            </a:r>
            <a:r>
              <a:rPr lang="en-GB" altLang="en-US" sz="1500" i="1" baseline="30000" dirty="0"/>
              <a:t>th</a:t>
            </a:r>
            <a:r>
              <a:rPr lang="en-GB" altLang="en-US" sz="1500" i="1" dirty="0"/>
              <a:t> Edition), </a:t>
            </a:r>
            <a:r>
              <a:rPr lang="en-GB" altLang="en-US" sz="1500" dirty="0"/>
              <a:t>FT: Prentice Hall</a:t>
            </a:r>
          </a:p>
          <a:p>
            <a:pPr>
              <a:spcAft>
                <a:spcPts val="600"/>
              </a:spcAft>
              <a:buFont typeface="Wingdings" panose="05000000000000000000" pitchFamily="2" charset="2"/>
              <a:buChar char="v"/>
            </a:pPr>
            <a:r>
              <a:rPr lang="en-GB" altLang="en-US" sz="1500" dirty="0"/>
              <a:t>Hughes R </a:t>
            </a:r>
            <a:r>
              <a:rPr lang="en-GB" altLang="en-US" sz="1500" dirty="0" err="1"/>
              <a:t>Ginnett</a:t>
            </a:r>
            <a:r>
              <a:rPr lang="en-GB" altLang="en-US" sz="1500" dirty="0"/>
              <a:t> R, &amp; Curphy G (2002) </a:t>
            </a:r>
            <a:r>
              <a:rPr lang="en-GB" altLang="en-US" sz="1500" i="1" dirty="0"/>
              <a:t>Leadership: Enhancing the Lessons of Experience, </a:t>
            </a:r>
            <a:r>
              <a:rPr lang="en-GB" altLang="en-US" sz="1500" dirty="0"/>
              <a:t>London: McGraw Hill </a:t>
            </a:r>
          </a:p>
          <a:p>
            <a:pPr>
              <a:spcAft>
                <a:spcPts val="600"/>
              </a:spcAft>
              <a:buFont typeface="Wingdings" panose="05000000000000000000" pitchFamily="2" charset="2"/>
              <a:buChar char="v"/>
            </a:pPr>
            <a:r>
              <a:rPr lang="en-GB" altLang="en-US" sz="1500" dirty="0" err="1"/>
              <a:t>Kassin</a:t>
            </a:r>
            <a:r>
              <a:rPr lang="en-GB" altLang="en-US" sz="1500" dirty="0"/>
              <a:t> S (2003) </a:t>
            </a:r>
            <a:r>
              <a:rPr lang="en-GB" altLang="en-US" sz="1500" i="1" dirty="0"/>
              <a:t>Psychology</a:t>
            </a:r>
            <a:r>
              <a:rPr lang="en-GB" altLang="en-US" sz="1500" dirty="0"/>
              <a:t>, USA: Prentice-Hall</a:t>
            </a:r>
          </a:p>
          <a:p>
            <a:pPr>
              <a:spcAft>
                <a:spcPts val="600"/>
              </a:spcAft>
              <a:buFont typeface="Wingdings" panose="05000000000000000000" pitchFamily="2" charset="2"/>
              <a:buChar char="v"/>
            </a:pPr>
            <a:r>
              <a:rPr lang="en-GB" altLang="en-US" sz="1500" dirty="0"/>
              <a:t>Kirkpatrick S &amp; Locke E (1991) ‘Leadership: Do Traits Matter?’ , </a:t>
            </a:r>
            <a:r>
              <a:rPr lang="en-GB" altLang="en-US" sz="1500" i="1" dirty="0"/>
              <a:t>Academy of Management Executive, </a:t>
            </a:r>
            <a:r>
              <a:rPr lang="en-GB" altLang="en-US" sz="1500" dirty="0"/>
              <a:t>5(2): 48-60</a:t>
            </a:r>
          </a:p>
          <a:p>
            <a:pPr>
              <a:spcAft>
                <a:spcPts val="600"/>
              </a:spcAft>
              <a:buFont typeface="Wingdings" panose="05000000000000000000" pitchFamily="2" charset="2"/>
              <a:buChar char="v"/>
            </a:pPr>
            <a:r>
              <a:rPr lang="en-GB" altLang="en-US" sz="1500" dirty="0"/>
              <a:t>Stogdill R (1948) ‘Personal factors associated with leadership: A survey of the literature’, </a:t>
            </a:r>
            <a:r>
              <a:rPr lang="en-GB" altLang="en-US" sz="1500" i="1" dirty="0"/>
              <a:t>Journal of Psychology, </a:t>
            </a:r>
            <a:r>
              <a:rPr lang="en-GB" altLang="en-US" sz="1500" dirty="0"/>
              <a:t>25: 35-71</a:t>
            </a:r>
          </a:p>
          <a:p>
            <a:pPr>
              <a:spcAft>
                <a:spcPts val="600"/>
              </a:spcAft>
              <a:buFont typeface="Wingdings" panose="05000000000000000000" pitchFamily="2" charset="2"/>
              <a:buChar char="v"/>
            </a:pPr>
            <a:r>
              <a:rPr lang="en-GB" altLang="en-US" sz="1500" dirty="0" err="1"/>
              <a:t>Zaleznik</a:t>
            </a:r>
            <a:r>
              <a:rPr lang="en-GB" altLang="en-US" sz="1500" dirty="0"/>
              <a:t> A (1977) ‘Managers and leaders: Are they different?’, </a:t>
            </a:r>
            <a:r>
              <a:rPr lang="en-GB" altLang="en-US" sz="1500" i="1" dirty="0"/>
              <a:t>Harvard Business Review, </a:t>
            </a:r>
            <a:r>
              <a:rPr lang="en-GB" altLang="en-US" sz="1500" dirty="0"/>
              <a:t>55: 67-78</a:t>
            </a:r>
          </a:p>
          <a:p>
            <a:pPr>
              <a:buFont typeface="Wingdings" panose="05000000000000000000" pitchFamily="2" charset="2"/>
              <a:buChar char="v"/>
            </a:pPr>
            <a:r>
              <a:rPr lang="en-GB" sz="1600" dirty="0"/>
              <a:t>Burke, W.W. 1986.  Leadership as empowering others. In S. </a:t>
            </a:r>
            <a:r>
              <a:rPr lang="en-GB" sz="1600" dirty="0" err="1"/>
              <a:t>Srivasta</a:t>
            </a:r>
            <a:r>
              <a:rPr lang="en-GB" sz="1600" dirty="0"/>
              <a:t> and Associates (eds).  Executive power: how executives influence people and organisations.  San Francisco: Jossey-Bass.</a:t>
            </a:r>
          </a:p>
          <a:p>
            <a:pPr>
              <a:buFont typeface="Wingdings" panose="05000000000000000000" pitchFamily="2" charset="2"/>
              <a:buChar char="v"/>
            </a:pPr>
            <a:r>
              <a:rPr lang="en-GB" sz="1600" dirty="0"/>
              <a:t>Fullan, M. 2001.  Leading in a Culture of Change.  San Francisco: Jossey-Bass.</a:t>
            </a:r>
          </a:p>
          <a:p>
            <a:pPr>
              <a:buFont typeface="Wingdings" panose="05000000000000000000" pitchFamily="2" charset="2"/>
              <a:buChar char="v"/>
            </a:pPr>
            <a:r>
              <a:rPr lang="en-GB" sz="1600" dirty="0"/>
              <a:t>Mintzberg, H. 1973. The nature of managerial work.   New York: Harper-Row.</a:t>
            </a:r>
          </a:p>
          <a:p>
            <a:pPr>
              <a:buFont typeface="Wingdings" panose="05000000000000000000" pitchFamily="2" charset="2"/>
              <a:buChar char="v"/>
            </a:pPr>
            <a:r>
              <a:rPr lang="en-GB" sz="1600" dirty="0"/>
              <a:t>Mullins, L. J. 2010.  Management &amp; organisational behaviour.  9th ed.  Harlow: Pearson/FT Prentice Hall.</a:t>
            </a:r>
            <a:endParaRPr lang="en-GB" altLang="en-US" sz="1500" dirty="0"/>
          </a:p>
          <a:p>
            <a:pPr>
              <a:spcAft>
                <a:spcPts val="600"/>
              </a:spcAft>
              <a:buNone/>
            </a:pPr>
            <a:endParaRPr lang="en-GB" altLang="en-US" sz="1500" dirty="0"/>
          </a:p>
          <a:p>
            <a:pPr>
              <a:spcAft>
                <a:spcPts val="600"/>
              </a:spcAft>
              <a:buNone/>
            </a:pPr>
            <a:endParaRPr lang="en-GB" altLang="en-US" sz="18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rId3" action="ppaction://hlinksldjump"/>
            <a:extLst>
              <a:ext uri="{FF2B5EF4-FFF2-40B4-BE49-F238E27FC236}">
                <a16:creationId xmlns:a16="http://schemas.microsoft.com/office/drawing/2014/main" id="{1CAD5F91-34FE-4424-B0B2-B61CA01C61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6">
                              <a:lumMod val="50000"/>
                            </a:schemeClr>
                          </a:solidFill>
                          <a:effectLst>
                            <a:outerShdw blurRad="38100" dist="38100" dir="2700000" algn="tl">
                              <a:srgbClr val="000000">
                                <a:alpha val="43137"/>
                              </a:srgbClr>
                            </a:outerShdw>
                          </a:effectLst>
                        </a:rPr>
                        <a:t>Green</a:t>
                      </a:r>
                      <a:r>
                        <a:rPr lang="en-GB" sz="2800" b="1" dirty="0">
                          <a:solidFill>
                            <a:schemeClr val="accent6">
                              <a:lumMod val="75000"/>
                            </a:schemeClr>
                          </a:solidFill>
                          <a:effectLst>
                            <a:outerShdw blurRad="38100" dist="38100" dir="2700000" algn="tl">
                              <a:srgbClr val="000000">
                                <a:alpha val="43137"/>
                              </a:srgbClr>
                            </a:outerShdw>
                          </a:effectLst>
                        </a:rPr>
                        <a:t>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20313205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PowerPoint Presentation Template</Template>
  <TotalTime>259</TotalTime>
  <Words>3570</Words>
  <Application>Microsoft Office PowerPoint</Application>
  <PresentationFormat>Widescreen</PresentationFormat>
  <Paragraphs>298</Paragraphs>
  <Slides>37</Slides>
  <Notes>2</Notes>
  <HiddenSlides>0</HiddenSlides>
  <MMClips>1</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37</vt:i4>
      </vt:variant>
    </vt:vector>
  </HeadingPairs>
  <TitlesOfParts>
    <vt:vector size="52" baseType="lpstr">
      <vt:lpstr>Abadi</vt:lpstr>
      <vt:lpstr>Arial</vt:lpstr>
      <vt:lpstr>Arial Rounded MT Bold</vt:lpstr>
      <vt:lpstr>Bradley Hand ITC</vt:lpstr>
      <vt:lpstr>Calibri</vt:lpstr>
      <vt:lpstr>Calibri,sans-serif</vt:lpstr>
      <vt:lpstr>Georgia</vt:lpstr>
      <vt:lpstr>Guardian</vt:lpstr>
      <vt:lpstr>Myriad Pro</vt:lpstr>
      <vt:lpstr>Roboto</vt:lpstr>
      <vt:lpstr>Tahoma</vt:lpstr>
      <vt:lpstr>Times New Roman</vt:lpstr>
      <vt:lpstr>Wingdings</vt:lpstr>
      <vt:lpstr>Wingdings 3</vt:lpstr>
      <vt:lpstr>20140311PresentationUWTSDTemplate</vt:lpstr>
      <vt:lpstr>Module Title:   Leadership and Management Theory and Practice</vt:lpstr>
      <vt:lpstr>Learning Objectives </vt:lpstr>
      <vt:lpstr>So, what is the difference between management and leadership?</vt:lpstr>
      <vt:lpstr>PowerPoint Presentation</vt:lpstr>
      <vt:lpstr>Management role or leadership role? </vt:lpstr>
      <vt:lpstr>Relationship Between Management and Leadership</vt:lpstr>
      <vt:lpstr>PowerPoint Presentation</vt:lpstr>
      <vt:lpstr>Leadership Vs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‘Great Man’ theory</vt:lpstr>
      <vt:lpstr>PowerPoint Presentation</vt:lpstr>
      <vt:lpstr>The ‘Great Man’ theory in detail</vt:lpstr>
      <vt:lpstr>Carlyle’s ‘great men’...</vt:lpstr>
      <vt:lpstr>Carlyle’s ‘great men’...</vt:lpstr>
      <vt:lpstr>The ‘Great Man’ theory: a critique</vt:lpstr>
      <vt:lpstr>Leadership trait theory</vt:lpstr>
      <vt:lpstr>PowerPoint Presentation</vt:lpstr>
      <vt:lpstr>PowerPoint Presentation</vt:lpstr>
      <vt:lpstr>Leadership Trait Theory</vt:lpstr>
      <vt:lpstr>Leadership trait theory</vt:lpstr>
      <vt:lpstr>Example of a Great Leader </vt:lpstr>
      <vt:lpstr>Leadership trait theory: the limitations</vt:lpstr>
      <vt:lpstr>PowerPoint Presentation</vt:lpstr>
      <vt:lpstr>PowerPoint Presentation</vt:lpstr>
      <vt:lpstr>PowerPoint Presentation</vt:lpstr>
      <vt:lpstr>PowerPoint Presentation</vt:lpstr>
      <vt:lpstr>PowerPoint Presentation</vt:lpstr>
      <vt:lpstr>PowerPoint Presentation</vt:lpstr>
      <vt:lpstr>Reference List: </vt:lpstr>
      <vt:lpstr>Sources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Leadership and Management Theory and Practice</dc:title>
  <dc:creator>Mary March</dc:creator>
  <cp:lastModifiedBy>Seyed Navid Nasirpourosgoei</cp:lastModifiedBy>
  <cp:revision>19</cp:revision>
  <dcterms:created xsi:type="dcterms:W3CDTF">2022-02-13T13:13:34Z</dcterms:created>
  <dcterms:modified xsi:type="dcterms:W3CDTF">2024-09-27T21:02:09Z</dcterms:modified>
</cp:coreProperties>
</file>