
<file path=[Content_Types].xml><?xml version="1.0" encoding="utf-8"?>
<Types xmlns="http://schemas.openxmlformats.org/package/2006/content-types">
  <Default Extension="jpe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sldIdLst>
    <p:sldId id="317" r:id="rId2"/>
    <p:sldId id="318" r:id="rId3"/>
    <p:sldId id="319" r:id="rId4"/>
    <p:sldId id="256" r:id="rId5"/>
    <p:sldId id="320" r:id="rId6"/>
    <p:sldId id="295" r:id="rId7"/>
    <p:sldId id="321" r:id="rId8"/>
    <p:sldId id="298" r:id="rId9"/>
    <p:sldId id="322" r:id="rId10"/>
    <p:sldId id="273" r:id="rId11"/>
    <p:sldId id="313" r:id="rId12"/>
    <p:sldId id="314" r:id="rId13"/>
    <p:sldId id="315" r:id="rId14"/>
    <p:sldId id="316" r:id="rId15"/>
    <p:sldId id="323" r:id="rId16"/>
    <p:sldId id="325" r:id="rId17"/>
    <p:sldId id="260" r:id="rId18"/>
    <p:sldId id="326" r:id="rId19"/>
    <p:sldId id="261" r:id="rId20"/>
    <p:sldId id="267" r:id="rId21"/>
    <p:sldId id="264" r:id="rId22"/>
    <p:sldId id="268" r:id="rId23"/>
    <p:sldId id="269" r:id="rId24"/>
    <p:sldId id="272" r:id="rId25"/>
    <p:sldId id="26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79" autoAdjust="0"/>
    <p:restoredTop sz="76307" autoAdjust="0"/>
  </p:normalViewPr>
  <p:slideViewPr>
    <p:cSldViewPr>
      <p:cViewPr varScale="1">
        <p:scale>
          <a:sx n="52" d="100"/>
          <a:sy n="52" d="100"/>
        </p:scale>
        <p:origin x="1260" y="4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1" Type="http://schemas.openxmlformats.org/officeDocument/2006/relationships/image" Target="../media/image17.png"/></Relationships>
</file>

<file path=ppt/diagrams/_rels/drawing5.xml.rels><?xml version="1.0" encoding="UTF-8" standalone="yes"?>
<Relationships xmlns="http://schemas.openxmlformats.org/package/2006/relationships"><Relationship Id="rId1"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D72664-CE7F-4B71-BF3F-FE584A5E3485}" type="doc">
      <dgm:prSet loTypeId="urn:microsoft.com/office/officeart/2005/8/layout/process1" loCatId="process" qsTypeId="urn:microsoft.com/office/officeart/2005/8/quickstyle/simple1" qsCatId="simple" csTypeId="urn:microsoft.com/office/officeart/2005/8/colors/accent0_3" csCatId="mainScheme" phldr="1"/>
      <dgm:spPr/>
      <dgm:t>
        <a:bodyPr/>
        <a:lstStyle/>
        <a:p>
          <a:endParaRPr lang="en-GB"/>
        </a:p>
      </dgm:t>
    </dgm:pt>
    <dgm:pt modelId="{3AA48DAB-3B43-4D4F-A1EA-9E7AB0A579B3}">
      <dgm:prSet/>
      <dgm:spPr/>
      <dgm:t>
        <a:bodyPr/>
        <a:lstStyle/>
        <a:p>
          <a:r>
            <a:rPr lang="en-GB"/>
            <a:t>Non-experimental research is research that lacks the manipulation of an independent variable. </a:t>
          </a:r>
        </a:p>
      </dgm:t>
    </dgm:pt>
    <dgm:pt modelId="{2015C772-D4A2-455A-BB8F-940074B47DB3}" type="parTrans" cxnId="{D0C2DAA5-49E9-4650-9012-D25C7DA474CE}">
      <dgm:prSet/>
      <dgm:spPr/>
      <dgm:t>
        <a:bodyPr/>
        <a:lstStyle/>
        <a:p>
          <a:endParaRPr lang="en-GB"/>
        </a:p>
      </dgm:t>
    </dgm:pt>
    <dgm:pt modelId="{DB91FE3A-537B-42AB-BBE7-62B233690381}" type="sibTrans" cxnId="{D0C2DAA5-49E9-4650-9012-D25C7DA474CE}">
      <dgm:prSet/>
      <dgm:spPr/>
      <dgm:t>
        <a:bodyPr/>
        <a:lstStyle/>
        <a:p>
          <a:endParaRPr lang="en-GB"/>
        </a:p>
      </dgm:t>
    </dgm:pt>
    <dgm:pt modelId="{3D650E71-A133-46F7-BD58-C61C6C4DC0F5}">
      <dgm:prSet/>
      <dgm:spPr/>
      <dgm:t>
        <a:bodyPr/>
        <a:lstStyle/>
        <a:p>
          <a:r>
            <a:rPr lang="en-GB" dirty="0"/>
            <a:t>Rather than manipulating an IV, researchers simply measure variables as they naturally occur.</a:t>
          </a:r>
        </a:p>
      </dgm:t>
    </dgm:pt>
    <dgm:pt modelId="{DA9BF4B2-40BF-49B7-A131-F326780AA6E3}" type="parTrans" cxnId="{08ECED1F-A654-44C4-9FAF-7CACFA31DCA2}">
      <dgm:prSet/>
      <dgm:spPr/>
      <dgm:t>
        <a:bodyPr/>
        <a:lstStyle/>
        <a:p>
          <a:endParaRPr lang="en-GB"/>
        </a:p>
      </dgm:t>
    </dgm:pt>
    <dgm:pt modelId="{89A78FBF-1292-40F7-93E6-24AEBC8F6528}" type="sibTrans" cxnId="{08ECED1F-A654-44C4-9FAF-7CACFA31DCA2}">
      <dgm:prSet/>
      <dgm:spPr/>
      <dgm:t>
        <a:bodyPr/>
        <a:lstStyle/>
        <a:p>
          <a:endParaRPr lang="en-GB"/>
        </a:p>
      </dgm:t>
    </dgm:pt>
    <dgm:pt modelId="{A29A0BC7-B5D5-4BBC-8225-3F7D48444E88}" type="pres">
      <dgm:prSet presAssocID="{00D72664-CE7F-4B71-BF3F-FE584A5E3485}" presName="Name0" presStyleCnt="0">
        <dgm:presLayoutVars>
          <dgm:dir/>
          <dgm:resizeHandles val="exact"/>
        </dgm:presLayoutVars>
      </dgm:prSet>
      <dgm:spPr/>
    </dgm:pt>
    <dgm:pt modelId="{8059D1D7-A934-438A-AA52-7D582FB40973}" type="pres">
      <dgm:prSet presAssocID="{3AA48DAB-3B43-4D4F-A1EA-9E7AB0A579B3}" presName="node" presStyleLbl="node1" presStyleIdx="0" presStyleCnt="2">
        <dgm:presLayoutVars>
          <dgm:bulletEnabled val="1"/>
        </dgm:presLayoutVars>
      </dgm:prSet>
      <dgm:spPr/>
    </dgm:pt>
    <dgm:pt modelId="{22C10EA2-6511-454D-9045-67FFDBBFCA8A}" type="pres">
      <dgm:prSet presAssocID="{DB91FE3A-537B-42AB-BBE7-62B233690381}" presName="sibTrans" presStyleLbl="sibTrans2D1" presStyleIdx="0" presStyleCnt="1"/>
      <dgm:spPr/>
    </dgm:pt>
    <dgm:pt modelId="{E73EE1E5-4839-49B2-AFAF-2F8CBA8A3A66}" type="pres">
      <dgm:prSet presAssocID="{DB91FE3A-537B-42AB-BBE7-62B233690381}" presName="connectorText" presStyleLbl="sibTrans2D1" presStyleIdx="0" presStyleCnt="1"/>
      <dgm:spPr/>
    </dgm:pt>
    <dgm:pt modelId="{2ABE47EB-3454-4591-9CF2-882B14B5D128}" type="pres">
      <dgm:prSet presAssocID="{3D650E71-A133-46F7-BD58-C61C6C4DC0F5}" presName="node" presStyleLbl="node1" presStyleIdx="1" presStyleCnt="2">
        <dgm:presLayoutVars>
          <dgm:bulletEnabled val="1"/>
        </dgm:presLayoutVars>
      </dgm:prSet>
      <dgm:spPr/>
    </dgm:pt>
  </dgm:ptLst>
  <dgm:cxnLst>
    <dgm:cxn modelId="{24DF5312-74F0-4B99-B8BC-4AF7A82494D8}" type="presOf" srcId="{3D650E71-A133-46F7-BD58-C61C6C4DC0F5}" destId="{2ABE47EB-3454-4591-9CF2-882B14B5D128}" srcOrd="0" destOrd="0" presId="urn:microsoft.com/office/officeart/2005/8/layout/process1"/>
    <dgm:cxn modelId="{08ECED1F-A654-44C4-9FAF-7CACFA31DCA2}" srcId="{00D72664-CE7F-4B71-BF3F-FE584A5E3485}" destId="{3D650E71-A133-46F7-BD58-C61C6C4DC0F5}" srcOrd="1" destOrd="0" parTransId="{DA9BF4B2-40BF-49B7-A131-F326780AA6E3}" sibTransId="{89A78FBF-1292-40F7-93E6-24AEBC8F6528}"/>
    <dgm:cxn modelId="{7686EF49-1FFD-4DEF-88C5-740214D328FC}" type="presOf" srcId="{DB91FE3A-537B-42AB-BBE7-62B233690381}" destId="{E73EE1E5-4839-49B2-AFAF-2F8CBA8A3A66}" srcOrd="1" destOrd="0" presId="urn:microsoft.com/office/officeart/2005/8/layout/process1"/>
    <dgm:cxn modelId="{8A43CF4B-CE62-46E7-A634-76386788468C}" type="presOf" srcId="{00D72664-CE7F-4B71-BF3F-FE584A5E3485}" destId="{A29A0BC7-B5D5-4BBC-8225-3F7D48444E88}" srcOrd="0" destOrd="0" presId="urn:microsoft.com/office/officeart/2005/8/layout/process1"/>
    <dgm:cxn modelId="{D0C2DAA5-49E9-4650-9012-D25C7DA474CE}" srcId="{00D72664-CE7F-4B71-BF3F-FE584A5E3485}" destId="{3AA48DAB-3B43-4D4F-A1EA-9E7AB0A579B3}" srcOrd="0" destOrd="0" parTransId="{2015C772-D4A2-455A-BB8F-940074B47DB3}" sibTransId="{DB91FE3A-537B-42AB-BBE7-62B233690381}"/>
    <dgm:cxn modelId="{1FBA48CB-5212-4C36-8558-9208617A63C6}" type="presOf" srcId="{3AA48DAB-3B43-4D4F-A1EA-9E7AB0A579B3}" destId="{8059D1D7-A934-438A-AA52-7D582FB40973}" srcOrd="0" destOrd="0" presId="urn:microsoft.com/office/officeart/2005/8/layout/process1"/>
    <dgm:cxn modelId="{0315F1D1-3F44-4646-8ABC-66C28221ED60}" type="presOf" srcId="{DB91FE3A-537B-42AB-BBE7-62B233690381}" destId="{22C10EA2-6511-454D-9045-67FFDBBFCA8A}" srcOrd="0" destOrd="0" presId="urn:microsoft.com/office/officeart/2005/8/layout/process1"/>
    <dgm:cxn modelId="{EA8BCE3C-58DE-4907-999F-4AF4B0D9A1E0}" type="presParOf" srcId="{A29A0BC7-B5D5-4BBC-8225-3F7D48444E88}" destId="{8059D1D7-A934-438A-AA52-7D582FB40973}" srcOrd="0" destOrd="0" presId="urn:microsoft.com/office/officeart/2005/8/layout/process1"/>
    <dgm:cxn modelId="{9C8D5601-AAE5-471C-8282-C28E25A872D4}" type="presParOf" srcId="{A29A0BC7-B5D5-4BBC-8225-3F7D48444E88}" destId="{22C10EA2-6511-454D-9045-67FFDBBFCA8A}" srcOrd="1" destOrd="0" presId="urn:microsoft.com/office/officeart/2005/8/layout/process1"/>
    <dgm:cxn modelId="{21C78836-7AB9-4711-B206-3C615E834243}" type="presParOf" srcId="{22C10EA2-6511-454D-9045-67FFDBBFCA8A}" destId="{E73EE1E5-4839-49B2-AFAF-2F8CBA8A3A66}" srcOrd="0" destOrd="0" presId="urn:microsoft.com/office/officeart/2005/8/layout/process1"/>
    <dgm:cxn modelId="{A76F6236-C74E-45A9-AB8A-D15EAF357003}" type="presParOf" srcId="{A29A0BC7-B5D5-4BBC-8225-3F7D48444E88}" destId="{2ABE47EB-3454-4591-9CF2-882B14B5D128}"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366522-F93B-42FC-A849-32BB966A7F77}"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631B7ACD-032F-4099-A349-F90B4D9769AC}">
      <dgm:prSet custT="1"/>
      <dgm:spPr/>
      <dgm:t>
        <a:bodyPr/>
        <a:lstStyle/>
        <a:p>
          <a:r>
            <a:rPr lang="en-GB" sz="1200" dirty="0"/>
            <a:t>• </a:t>
          </a:r>
          <a:r>
            <a:rPr lang="en-GB" sz="1600" dirty="0"/>
            <a:t>the research question or hypothesis relates to a single variable rather than a statistical relationship between two variables</a:t>
          </a:r>
          <a:endParaRPr lang="en-GB" sz="1200" dirty="0"/>
        </a:p>
      </dgm:t>
    </dgm:pt>
    <dgm:pt modelId="{5839052B-C866-4973-B410-FF7877D6B4F8}" type="parTrans" cxnId="{21A62903-1FF2-4594-911F-72D70AB0740C}">
      <dgm:prSet/>
      <dgm:spPr/>
      <dgm:t>
        <a:bodyPr/>
        <a:lstStyle/>
        <a:p>
          <a:endParaRPr lang="en-GB" sz="2000"/>
        </a:p>
      </dgm:t>
    </dgm:pt>
    <dgm:pt modelId="{472A275E-90F4-4937-A4BE-06CD4C279C08}" type="sibTrans" cxnId="{21A62903-1FF2-4594-911F-72D70AB0740C}">
      <dgm:prSet/>
      <dgm:spPr/>
      <dgm:t>
        <a:bodyPr/>
        <a:lstStyle/>
        <a:p>
          <a:endParaRPr lang="en-GB" sz="2000"/>
        </a:p>
      </dgm:t>
    </dgm:pt>
    <dgm:pt modelId="{1A3742B6-08CB-47B1-82E8-86B28AC96839}">
      <dgm:prSet custT="1"/>
      <dgm:spPr/>
      <dgm:t>
        <a:bodyPr/>
        <a:lstStyle/>
        <a:p>
          <a:r>
            <a:rPr lang="en-GB" sz="1200" dirty="0"/>
            <a:t>• </a:t>
          </a:r>
          <a:r>
            <a:rPr lang="en-GB" sz="1600" dirty="0"/>
            <a:t>the research question pertains to a non-causal statistical relationship between variables </a:t>
          </a:r>
          <a:endParaRPr lang="en-GB" sz="1200" dirty="0"/>
        </a:p>
      </dgm:t>
    </dgm:pt>
    <dgm:pt modelId="{FF5B0986-5EF7-4AF6-841E-87CC304C52EA}" type="parTrans" cxnId="{4B08880E-6C84-42DE-9160-17129F2B6415}">
      <dgm:prSet/>
      <dgm:spPr/>
      <dgm:t>
        <a:bodyPr/>
        <a:lstStyle/>
        <a:p>
          <a:endParaRPr lang="en-GB" sz="2000"/>
        </a:p>
      </dgm:t>
    </dgm:pt>
    <dgm:pt modelId="{08E0F493-CCE9-409B-AEB2-4317C4522EA8}" type="sibTrans" cxnId="{4B08880E-6C84-42DE-9160-17129F2B6415}">
      <dgm:prSet/>
      <dgm:spPr/>
      <dgm:t>
        <a:bodyPr/>
        <a:lstStyle/>
        <a:p>
          <a:endParaRPr lang="en-GB" sz="2000"/>
        </a:p>
      </dgm:t>
    </dgm:pt>
    <dgm:pt modelId="{63FBD794-0789-41BE-89E9-DEBEA9450671}">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300" dirty="0"/>
            <a:t>• </a:t>
          </a:r>
          <a:r>
            <a:rPr lang="en-GB" sz="1400" dirty="0"/>
            <a:t>the research question is about a causal relationship, but the IV cannot be manipulated or participants cannot be randomly assigned to conditions or orders of conditions</a:t>
          </a:r>
          <a:endParaRPr lang="en-GB" sz="1200" dirty="0"/>
        </a:p>
      </dgm:t>
    </dgm:pt>
    <dgm:pt modelId="{F21071F0-9C99-4A29-BBB4-F4A3C6139AD3}" type="parTrans" cxnId="{0A9BCFCC-0717-435C-8714-0B9C0B0E937B}">
      <dgm:prSet/>
      <dgm:spPr/>
      <dgm:t>
        <a:bodyPr/>
        <a:lstStyle/>
        <a:p>
          <a:endParaRPr lang="en-GB" sz="2000"/>
        </a:p>
      </dgm:t>
    </dgm:pt>
    <dgm:pt modelId="{0B3C0774-15CC-4B4E-8E21-6A94A29ABA15}" type="sibTrans" cxnId="{0A9BCFCC-0717-435C-8714-0B9C0B0E937B}">
      <dgm:prSet/>
      <dgm:spPr/>
      <dgm:t>
        <a:bodyPr/>
        <a:lstStyle/>
        <a:p>
          <a:endParaRPr lang="en-GB" sz="2000"/>
        </a:p>
      </dgm:t>
    </dgm:pt>
    <dgm:pt modelId="{DC0244B5-119B-4C73-892E-C2355FA64240}">
      <dgm:prSet custT="1"/>
      <dgm:spPr/>
      <dgm:t>
        <a:bodyPr/>
        <a:lstStyle/>
        <a:p>
          <a:r>
            <a:rPr lang="en-GB" sz="1200" dirty="0"/>
            <a:t>• </a:t>
          </a:r>
          <a:r>
            <a:rPr lang="en-GB" sz="1600" dirty="0"/>
            <a:t>the research question is broad and exploratory, or is about what it is like to have a particular experience</a:t>
          </a:r>
          <a:endParaRPr lang="en-GB" sz="1200" dirty="0"/>
        </a:p>
      </dgm:t>
    </dgm:pt>
    <dgm:pt modelId="{ED5C3CC9-2585-4E69-BE12-B61954DA5667}" type="parTrans" cxnId="{EB992336-C6CD-480D-85C7-BB28BEC4D3ED}">
      <dgm:prSet/>
      <dgm:spPr/>
      <dgm:t>
        <a:bodyPr/>
        <a:lstStyle/>
        <a:p>
          <a:endParaRPr lang="en-GB" sz="2000"/>
        </a:p>
      </dgm:t>
    </dgm:pt>
    <dgm:pt modelId="{E3C27295-F883-4940-B21A-778AE9F0F546}" type="sibTrans" cxnId="{EB992336-C6CD-480D-85C7-BB28BEC4D3ED}">
      <dgm:prSet/>
      <dgm:spPr/>
      <dgm:t>
        <a:bodyPr/>
        <a:lstStyle/>
        <a:p>
          <a:endParaRPr lang="en-GB" sz="2000"/>
        </a:p>
      </dgm:t>
    </dgm:pt>
    <dgm:pt modelId="{C596B403-2431-4EBA-AEDC-383E7A1B426F}" type="pres">
      <dgm:prSet presAssocID="{5C366522-F93B-42FC-A849-32BB966A7F77}" presName="linear" presStyleCnt="0">
        <dgm:presLayoutVars>
          <dgm:animLvl val="lvl"/>
          <dgm:resizeHandles val="exact"/>
        </dgm:presLayoutVars>
      </dgm:prSet>
      <dgm:spPr/>
    </dgm:pt>
    <dgm:pt modelId="{CC8E68E9-251C-4CCA-A77F-49ADC5BE53DF}" type="pres">
      <dgm:prSet presAssocID="{631B7ACD-032F-4099-A349-F90B4D9769AC}" presName="parentText" presStyleLbl="node1" presStyleIdx="0" presStyleCnt="4">
        <dgm:presLayoutVars>
          <dgm:chMax val="0"/>
          <dgm:bulletEnabled val="1"/>
        </dgm:presLayoutVars>
      </dgm:prSet>
      <dgm:spPr/>
    </dgm:pt>
    <dgm:pt modelId="{08BA1AD4-C886-4B69-9AD3-3D081651A710}" type="pres">
      <dgm:prSet presAssocID="{472A275E-90F4-4937-A4BE-06CD4C279C08}" presName="spacer" presStyleCnt="0"/>
      <dgm:spPr/>
    </dgm:pt>
    <dgm:pt modelId="{27AC7673-65F5-4179-93A8-A079124A8191}" type="pres">
      <dgm:prSet presAssocID="{1A3742B6-08CB-47B1-82E8-86B28AC96839}" presName="parentText" presStyleLbl="node1" presStyleIdx="1" presStyleCnt="4">
        <dgm:presLayoutVars>
          <dgm:chMax val="0"/>
          <dgm:bulletEnabled val="1"/>
        </dgm:presLayoutVars>
      </dgm:prSet>
      <dgm:spPr/>
    </dgm:pt>
    <dgm:pt modelId="{E380DF9D-0415-469A-8BA2-02803DA26C66}" type="pres">
      <dgm:prSet presAssocID="{08E0F493-CCE9-409B-AEB2-4317C4522EA8}" presName="spacer" presStyleCnt="0"/>
      <dgm:spPr/>
    </dgm:pt>
    <dgm:pt modelId="{FE086BEB-497D-420D-AAD3-52DB468F9FE0}" type="pres">
      <dgm:prSet presAssocID="{63FBD794-0789-41BE-89E9-DEBEA9450671}" presName="parentText" presStyleLbl="node1" presStyleIdx="2" presStyleCnt="4">
        <dgm:presLayoutVars>
          <dgm:chMax val="0"/>
          <dgm:bulletEnabled val="1"/>
        </dgm:presLayoutVars>
      </dgm:prSet>
      <dgm:spPr/>
    </dgm:pt>
    <dgm:pt modelId="{6D222034-26B6-4F7F-86C6-1854C0221F3A}" type="pres">
      <dgm:prSet presAssocID="{0B3C0774-15CC-4B4E-8E21-6A94A29ABA15}" presName="spacer" presStyleCnt="0"/>
      <dgm:spPr/>
    </dgm:pt>
    <dgm:pt modelId="{B8916DDA-B780-491A-8690-A9F9C29D9CE1}" type="pres">
      <dgm:prSet presAssocID="{DC0244B5-119B-4C73-892E-C2355FA64240}" presName="parentText" presStyleLbl="node1" presStyleIdx="3" presStyleCnt="4">
        <dgm:presLayoutVars>
          <dgm:chMax val="0"/>
          <dgm:bulletEnabled val="1"/>
        </dgm:presLayoutVars>
      </dgm:prSet>
      <dgm:spPr/>
    </dgm:pt>
  </dgm:ptLst>
  <dgm:cxnLst>
    <dgm:cxn modelId="{21A62903-1FF2-4594-911F-72D70AB0740C}" srcId="{5C366522-F93B-42FC-A849-32BB966A7F77}" destId="{631B7ACD-032F-4099-A349-F90B4D9769AC}" srcOrd="0" destOrd="0" parTransId="{5839052B-C866-4973-B410-FF7877D6B4F8}" sibTransId="{472A275E-90F4-4937-A4BE-06CD4C279C08}"/>
    <dgm:cxn modelId="{4B08880E-6C84-42DE-9160-17129F2B6415}" srcId="{5C366522-F93B-42FC-A849-32BB966A7F77}" destId="{1A3742B6-08CB-47B1-82E8-86B28AC96839}" srcOrd="1" destOrd="0" parTransId="{FF5B0986-5EF7-4AF6-841E-87CC304C52EA}" sibTransId="{08E0F493-CCE9-409B-AEB2-4317C4522EA8}"/>
    <dgm:cxn modelId="{EB992336-C6CD-480D-85C7-BB28BEC4D3ED}" srcId="{5C366522-F93B-42FC-A849-32BB966A7F77}" destId="{DC0244B5-119B-4C73-892E-C2355FA64240}" srcOrd="3" destOrd="0" parTransId="{ED5C3CC9-2585-4E69-BE12-B61954DA5667}" sibTransId="{E3C27295-F883-4940-B21A-778AE9F0F546}"/>
    <dgm:cxn modelId="{77FE7639-DED9-4BC2-815F-48BF0D75C7D1}" type="presOf" srcId="{5C366522-F93B-42FC-A849-32BB966A7F77}" destId="{C596B403-2431-4EBA-AEDC-383E7A1B426F}" srcOrd="0" destOrd="0" presId="urn:microsoft.com/office/officeart/2005/8/layout/vList2"/>
    <dgm:cxn modelId="{8D344182-CFAF-4E4D-A4C2-64D37EFEF91B}" type="presOf" srcId="{1A3742B6-08CB-47B1-82E8-86B28AC96839}" destId="{27AC7673-65F5-4179-93A8-A079124A8191}" srcOrd="0" destOrd="0" presId="urn:microsoft.com/office/officeart/2005/8/layout/vList2"/>
    <dgm:cxn modelId="{33312B86-08D4-4E05-8C6F-071FA205A343}" type="presOf" srcId="{631B7ACD-032F-4099-A349-F90B4D9769AC}" destId="{CC8E68E9-251C-4CCA-A77F-49ADC5BE53DF}" srcOrd="0" destOrd="0" presId="urn:microsoft.com/office/officeart/2005/8/layout/vList2"/>
    <dgm:cxn modelId="{0A9BCFCC-0717-435C-8714-0B9C0B0E937B}" srcId="{5C366522-F93B-42FC-A849-32BB966A7F77}" destId="{63FBD794-0789-41BE-89E9-DEBEA9450671}" srcOrd="2" destOrd="0" parTransId="{F21071F0-9C99-4A29-BBB4-F4A3C6139AD3}" sibTransId="{0B3C0774-15CC-4B4E-8E21-6A94A29ABA15}"/>
    <dgm:cxn modelId="{99E697D1-8B00-47DB-B698-B222BEFB516D}" type="presOf" srcId="{63FBD794-0789-41BE-89E9-DEBEA9450671}" destId="{FE086BEB-497D-420D-AAD3-52DB468F9FE0}" srcOrd="0" destOrd="0" presId="urn:microsoft.com/office/officeart/2005/8/layout/vList2"/>
    <dgm:cxn modelId="{3A616FF3-90F4-4E4D-B514-9267DDB652FD}" type="presOf" srcId="{DC0244B5-119B-4C73-892E-C2355FA64240}" destId="{B8916DDA-B780-491A-8690-A9F9C29D9CE1}" srcOrd="0" destOrd="0" presId="urn:microsoft.com/office/officeart/2005/8/layout/vList2"/>
    <dgm:cxn modelId="{3103856A-CE51-49D3-A31A-E62A50CC5348}" type="presParOf" srcId="{C596B403-2431-4EBA-AEDC-383E7A1B426F}" destId="{CC8E68E9-251C-4CCA-A77F-49ADC5BE53DF}" srcOrd="0" destOrd="0" presId="urn:microsoft.com/office/officeart/2005/8/layout/vList2"/>
    <dgm:cxn modelId="{348D1C36-DB1D-44E0-A8E6-F0EECEE44FB6}" type="presParOf" srcId="{C596B403-2431-4EBA-AEDC-383E7A1B426F}" destId="{08BA1AD4-C886-4B69-9AD3-3D081651A710}" srcOrd="1" destOrd="0" presId="urn:microsoft.com/office/officeart/2005/8/layout/vList2"/>
    <dgm:cxn modelId="{2C211B03-C1F7-4423-9FE6-790EED14FCDC}" type="presParOf" srcId="{C596B403-2431-4EBA-AEDC-383E7A1B426F}" destId="{27AC7673-65F5-4179-93A8-A079124A8191}" srcOrd="2" destOrd="0" presId="urn:microsoft.com/office/officeart/2005/8/layout/vList2"/>
    <dgm:cxn modelId="{E5703370-413B-4312-B9B2-917D291CEED6}" type="presParOf" srcId="{C596B403-2431-4EBA-AEDC-383E7A1B426F}" destId="{E380DF9D-0415-469A-8BA2-02803DA26C66}" srcOrd="3" destOrd="0" presId="urn:microsoft.com/office/officeart/2005/8/layout/vList2"/>
    <dgm:cxn modelId="{93B2241A-84CF-4215-8D7D-DBA48B371217}" type="presParOf" srcId="{C596B403-2431-4EBA-AEDC-383E7A1B426F}" destId="{FE086BEB-497D-420D-AAD3-52DB468F9FE0}" srcOrd="4" destOrd="0" presId="urn:microsoft.com/office/officeart/2005/8/layout/vList2"/>
    <dgm:cxn modelId="{C71A3E58-8F86-47AE-AA46-2AF0CC0853C6}" type="presParOf" srcId="{C596B403-2431-4EBA-AEDC-383E7A1B426F}" destId="{6D222034-26B6-4F7F-86C6-1854C0221F3A}" srcOrd="5" destOrd="0" presId="urn:microsoft.com/office/officeart/2005/8/layout/vList2"/>
    <dgm:cxn modelId="{9E520383-3400-4830-8E2C-87950EE923AC}" type="presParOf" srcId="{C596B403-2431-4EBA-AEDC-383E7A1B426F}" destId="{B8916DDA-B780-491A-8690-A9F9C29D9CE1}"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80EA21-121C-47B1-B834-42BC9D588DDC}" type="doc">
      <dgm:prSet loTypeId="urn:microsoft.com/office/officeart/2005/8/layout/target3" loCatId="relationship" qsTypeId="urn:microsoft.com/office/officeart/2005/8/quickstyle/simple1" qsCatId="simple" csTypeId="urn:microsoft.com/office/officeart/2005/8/colors/colorful3" csCatId="colorful"/>
      <dgm:spPr/>
      <dgm:t>
        <a:bodyPr/>
        <a:lstStyle/>
        <a:p>
          <a:endParaRPr lang="en-GB"/>
        </a:p>
      </dgm:t>
    </dgm:pt>
    <dgm:pt modelId="{9C41A1AC-99AD-4E71-999C-4EE0C90B2DE3}">
      <dgm:prSet/>
      <dgm:spPr/>
      <dgm:t>
        <a:bodyPr/>
        <a:lstStyle/>
        <a:p>
          <a:r>
            <a:rPr lang="en-GB" dirty="0"/>
            <a:t>Correlational measures two variables (binary or continuous) and assesses the statistical relationship between them with little or no effort to control extraneous variables. </a:t>
          </a:r>
        </a:p>
      </dgm:t>
    </dgm:pt>
    <dgm:pt modelId="{5D39CE85-6847-4467-BE0A-44AA9AFC6342}" type="parTrans" cxnId="{4078A916-5DC1-4281-88BC-4A21D769F2BB}">
      <dgm:prSet/>
      <dgm:spPr/>
      <dgm:t>
        <a:bodyPr/>
        <a:lstStyle/>
        <a:p>
          <a:endParaRPr lang="en-GB"/>
        </a:p>
      </dgm:t>
    </dgm:pt>
    <dgm:pt modelId="{0E0C27E7-B8D2-4500-AD06-1A582DF9FBDF}" type="sibTrans" cxnId="{4078A916-5DC1-4281-88BC-4A21D769F2BB}">
      <dgm:prSet/>
      <dgm:spPr/>
      <dgm:t>
        <a:bodyPr/>
        <a:lstStyle/>
        <a:p>
          <a:endParaRPr lang="en-GB"/>
        </a:p>
      </dgm:t>
    </dgm:pt>
    <dgm:pt modelId="{CB955E47-E518-4C4A-A2D9-FD16CD78BA5A}">
      <dgm:prSet/>
      <dgm:spPr/>
      <dgm:t>
        <a:bodyPr/>
        <a:lstStyle/>
        <a:p>
          <a:r>
            <a:rPr lang="en-GB"/>
            <a:t>Reasons why we carry out statistical relationships between variables </a:t>
          </a:r>
        </a:p>
      </dgm:t>
    </dgm:pt>
    <dgm:pt modelId="{B22C0C11-C7A8-401D-820E-BDCEB166B3B0}" type="parTrans" cxnId="{CC76A3D4-93C2-4B33-8B00-D0D5AF5CE574}">
      <dgm:prSet/>
      <dgm:spPr/>
      <dgm:t>
        <a:bodyPr/>
        <a:lstStyle/>
        <a:p>
          <a:endParaRPr lang="en-GB"/>
        </a:p>
      </dgm:t>
    </dgm:pt>
    <dgm:pt modelId="{9D63C874-F466-4078-B71F-F5FC329C5EF0}" type="sibTrans" cxnId="{CC76A3D4-93C2-4B33-8B00-D0D5AF5CE574}">
      <dgm:prSet/>
      <dgm:spPr/>
      <dgm:t>
        <a:bodyPr/>
        <a:lstStyle/>
        <a:p>
          <a:endParaRPr lang="en-GB"/>
        </a:p>
      </dgm:t>
    </dgm:pt>
    <dgm:pt modelId="{354B53F9-E2F2-439A-9F4E-D45DEB685DD5}">
      <dgm:prSet/>
      <dgm:spPr/>
      <dgm:t>
        <a:bodyPr/>
        <a:lstStyle/>
        <a:p>
          <a:r>
            <a:rPr lang="en-GB"/>
            <a:t>the statistical relationship is not a causal one or we are not interested in causal relationships </a:t>
          </a:r>
        </a:p>
      </dgm:t>
    </dgm:pt>
    <dgm:pt modelId="{EAC25681-0194-47DE-BD20-016B4219F889}" type="parTrans" cxnId="{3A7A1C78-BFF0-458D-932D-B9679B687B63}">
      <dgm:prSet/>
      <dgm:spPr/>
      <dgm:t>
        <a:bodyPr/>
        <a:lstStyle/>
        <a:p>
          <a:endParaRPr lang="en-GB"/>
        </a:p>
      </dgm:t>
    </dgm:pt>
    <dgm:pt modelId="{D88023DD-8215-4267-AD25-060AC4A6AA8E}" type="sibTrans" cxnId="{3A7A1C78-BFF0-458D-932D-B9679B687B63}">
      <dgm:prSet/>
      <dgm:spPr/>
      <dgm:t>
        <a:bodyPr/>
        <a:lstStyle/>
        <a:p>
          <a:endParaRPr lang="en-GB"/>
        </a:p>
      </dgm:t>
    </dgm:pt>
    <dgm:pt modelId="{FFACFEE5-639B-4AF7-BDBB-0536A70A633E}">
      <dgm:prSet/>
      <dgm:spPr/>
      <dgm:t>
        <a:bodyPr/>
        <a:lstStyle/>
        <a:p>
          <a:r>
            <a:rPr lang="en-GB"/>
            <a:t>the researcher cannot manipulate the independent variable because it is impossible, impractical, or unethical</a:t>
          </a:r>
        </a:p>
      </dgm:t>
    </dgm:pt>
    <dgm:pt modelId="{9D447519-75CB-45D5-ABBB-720E68D685C4}" type="parTrans" cxnId="{92DD4DF4-A804-4248-B600-55E3DF0285D5}">
      <dgm:prSet/>
      <dgm:spPr/>
      <dgm:t>
        <a:bodyPr/>
        <a:lstStyle/>
        <a:p>
          <a:endParaRPr lang="en-GB"/>
        </a:p>
      </dgm:t>
    </dgm:pt>
    <dgm:pt modelId="{4A4F2BCC-5B03-4628-9B37-FBE3953708A4}" type="sibTrans" cxnId="{92DD4DF4-A804-4248-B600-55E3DF0285D5}">
      <dgm:prSet/>
      <dgm:spPr/>
      <dgm:t>
        <a:bodyPr/>
        <a:lstStyle/>
        <a:p>
          <a:endParaRPr lang="en-GB"/>
        </a:p>
      </dgm:t>
    </dgm:pt>
    <dgm:pt modelId="{70760A67-9775-4137-A79F-A89DE5329386}" type="pres">
      <dgm:prSet presAssocID="{DE80EA21-121C-47B1-B834-42BC9D588DDC}" presName="Name0" presStyleCnt="0">
        <dgm:presLayoutVars>
          <dgm:chMax val="7"/>
          <dgm:dir/>
          <dgm:animLvl val="lvl"/>
          <dgm:resizeHandles val="exact"/>
        </dgm:presLayoutVars>
      </dgm:prSet>
      <dgm:spPr/>
    </dgm:pt>
    <dgm:pt modelId="{E2B28F23-F0FA-4B9D-B376-125EDB226851}" type="pres">
      <dgm:prSet presAssocID="{9C41A1AC-99AD-4E71-999C-4EE0C90B2DE3}" presName="circle1" presStyleLbl="node1" presStyleIdx="0" presStyleCnt="2"/>
      <dgm:spPr/>
    </dgm:pt>
    <dgm:pt modelId="{7C47D2AE-76FB-4403-885E-07A4FEA772E1}" type="pres">
      <dgm:prSet presAssocID="{9C41A1AC-99AD-4E71-999C-4EE0C90B2DE3}" presName="space" presStyleCnt="0"/>
      <dgm:spPr/>
    </dgm:pt>
    <dgm:pt modelId="{7941800B-4C4A-4D50-A008-709F8B29EDD8}" type="pres">
      <dgm:prSet presAssocID="{9C41A1AC-99AD-4E71-999C-4EE0C90B2DE3}" presName="rect1" presStyleLbl="alignAcc1" presStyleIdx="0" presStyleCnt="2"/>
      <dgm:spPr/>
    </dgm:pt>
    <dgm:pt modelId="{1DECF18F-9B8F-4FC3-9584-F6E9AB98A83A}" type="pres">
      <dgm:prSet presAssocID="{CB955E47-E518-4C4A-A2D9-FD16CD78BA5A}" presName="vertSpace2" presStyleLbl="node1" presStyleIdx="0" presStyleCnt="2"/>
      <dgm:spPr/>
    </dgm:pt>
    <dgm:pt modelId="{08CA77AE-EE52-48FE-855E-119CDE5247AF}" type="pres">
      <dgm:prSet presAssocID="{CB955E47-E518-4C4A-A2D9-FD16CD78BA5A}" presName="circle2" presStyleLbl="node1" presStyleIdx="1" presStyleCnt="2"/>
      <dgm:spPr/>
    </dgm:pt>
    <dgm:pt modelId="{4DE58471-5D8E-42D5-B921-176D13707E66}" type="pres">
      <dgm:prSet presAssocID="{CB955E47-E518-4C4A-A2D9-FD16CD78BA5A}" presName="rect2" presStyleLbl="alignAcc1" presStyleIdx="1" presStyleCnt="2"/>
      <dgm:spPr/>
    </dgm:pt>
    <dgm:pt modelId="{1210DE76-F438-47A2-AF45-EC79156946A7}" type="pres">
      <dgm:prSet presAssocID="{9C41A1AC-99AD-4E71-999C-4EE0C90B2DE3}" presName="rect1ParTx" presStyleLbl="alignAcc1" presStyleIdx="1" presStyleCnt="2">
        <dgm:presLayoutVars>
          <dgm:chMax val="1"/>
          <dgm:bulletEnabled val="1"/>
        </dgm:presLayoutVars>
      </dgm:prSet>
      <dgm:spPr/>
    </dgm:pt>
    <dgm:pt modelId="{08E34059-E5C7-4289-A2F2-44EE1EC7BCF6}" type="pres">
      <dgm:prSet presAssocID="{9C41A1AC-99AD-4E71-999C-4EE0C90B2DE3}" presName="rect1ChTx" presStyleLbl="alignAcc1" presStyleIdx="1" presStyleCnt="2">
        <dgm:presLayoutVars>
          <dgm:bulletEnabled val="1"/>
        </dgm:presLayoutVars>
      </dgm:prSet>
      <dgm:spPr/>
    </dgm:pt>
    <dgm:pt modelId="{F553BA24-1DE1-4D6E-840C-48F8D9BD3685}" type="pres">
      <dgm:prSet presAssocID="{CB955E47-E518-4C4A-A2D9-FD16CD78BA5A}" presName="rect2ParTx" presStyleLbl="alignAcc1" presStyleIdx="1" presStyleCnt="2">
        <dgm:presLayoutVars>
          <dgm:chMax val="1"/>
          <dgm:bulletEnabled val="1"/>
        </dgm:presLayoutVars>
      </dgm:prSet>
      <dgm:spPr/>
    </dgm:pt>
    <dgm:pt modelId="{5481D05D-4947-4273-9DBF-1FE26BFC5808}" type="pres">
      <dgm:prSet presAssocID="{CB955E47-E518-4C4A-A2D9-FD16CD78BA5A}" presName="rect2ChTx" presStyleLbl="alignAcc1" presStyleIdx="1" presStyleCnt="2">
        <dgm:presLayoutVars>
          <dgm:bulletEnabled val="1"/>
        </dgm:presLayoutVars>
      </dgm:prSet>
      <dgm:spPr/>
    </dgm:pt>
  </dgm:ptLst>
  <dgm:cxnLst>
    <dgm:cxn modelId="{4078A916-5DC1-4281-88BC-4A21D769F2BB}" srcId="{DE80EA21-121C-47B1-B834-42BC9D588DDC}" destId="{9C41A1AC-99AD-4E71-999C-4EE0C90B2DE3}" srcOrd="0" destOrd="0" parTransId="{5D39CE85-6847-4467-BE0A-44AA9AFC6342}" sibTransId="{0E0C27E7-B8D2-4500-AD06-1A582DF9FBDF}"/>
    <dgm:cxn modelId="{A4256217-5416-4FB8-91F1-D535B10A98BE}" type="presOf" srcId="{354B53F9-E2F2-439A-9F4E-D45DEB685DD5}" destId="{5481D05D-4947-4273-9DBF-1FE26BFC5808}" srcOrd="0" destOrd="0" presId="urn:microsoft.com/office/officeart/2005/8/layout/target3"/>
    <dgm:cxn modelId="{5C293C2F-A512-4746-896F-BA89A8DFB52F}" type="presOf" srcId="{DE80EA21-121C-47B1-B834-42BC9D588DDC}" destId="{70760A67-9775-4137-A79F-A89DE5329386}" srcOrd="0" destOrd="0" presId="urn:microsoft.com/office/officeart/2005/8/layout/target3"/>
    <dgm:cxn modelId="{4E048076-EA4F-4EB4-880F-FBE93CC088C0}" type="presOf" srcId="{FFACFEE5-639B-4AF7-BDBB-0536A70A633E}" destId="{5481D05D-4947-4273-9DBF-1FE26BFC5808}" srcOrd="0" destOrd="1" presId="urn:microsoft.com/office/officeart/2005/8/layout/target3"/>
    <dgm:cxn modelId="{3A7A1C78-BFF0-458D-932D-B9679B687B63}" srcId="{CB955E47-E518-4C4A-A2D9-FD16CD78BA5A}" destId="{354B53F9-E2F2-439A-9F4E-D45DEB685DD5}" srcOrd="0" destOrd="0" parTransId="{EAC25681-0194-47DE-BD20-016B4219F889}" sibTransId="{D88023DD-8215-4267-AD25-060AC4A6AA8E}"/>
    <dgm:cxn modelId="{75205192-6833-46E7-830E-EE6D432C0AF4}" type="presOf" srcId="{CB955E47-E518-4C4A-A2D9-FD16CD78BA5A}" destId="{F553BA24-1DE1-4D6E-840C-48F8D9BD3685}" srcOrd="1" destOrd="0" presId="urn:microsoft.com/office/officeart/2005/8/layout/target3"/>
    <dgm:cxn modelId="{CC76A3D4-93C2-4B33-8B00-D0D5AF5CE574}" srcId="{DE80EA21-121C-47B1-B834-42BC9D588DDC}" destId="{CB955E47-E518-4C4A-A2D9-FD16CD78BA5A}" srcOrd="1" destOrd="0" parTransId="{B22C0C11-C7A8-401D-820E-BDCEB166B3B0}" sibTransId="{9D63C874-F466-4078-B71F-F5FC329C5EF0}"/>
    <dgm:cxn modelId="{786E5ADC-8111-463F-9FD7-3225D8FF96BC}" type="presOf" srcId="{9C41A1AC-99AD-4E71-999C-4EE0C90B2DE3}" destId="{1210DE76-F438-47A2-AF45-EC79156946A7}" srcOrd="1" destOrd="0" presId="urn:microsoft.com/office/officeart/2005/8/layout/target3"/>
    <dgm:cxn modelId="{C08ED9E2-C5B0-412E-9658-68E0F526B5EA}" type="presOf" srcId="{9C41A1AC-99AD-4E71-999C-4EE0C90B2DE3}" destId="{7941800B-4C4A-4D50-A008-709F8B29EDD8}" srcOrd="0" destOrd="0" presId="urn:microsoft.com/office/officeart/2005/8/layout/target3"/>
    <dgm:cxn modelId="{E0711AE9-D587-4526-BA47-0C5B62C1237D}" type="presOf" srcId="{CB955E47-E518-4C4A-A2D9-FD16CD78BA5A}" destId="{4DE58471-5D8E-42D5-B921-176D13707E66}" srcOrd="0" destOrd="0" presId="urn:microsoft.com/office/officeart/2005/8/layout/target3"/>
    <dgm:cxn modelId="{92DD4DF4-A804-4248-B600-55E3DF0285D5}" srcId="{CB955E47-E518-4C4A-A2D9-FD16CD78BA5A}" destId="{FFACFEE5-639B-4AF7-BDBB-0536A70A633E}" srcOrd="1" destOrd="0" parTransId="{9D447519-75CB-45D5-ABBB-720E68D685C4}" sibTransId="{4A4F2BCC-5B03-4628-9B37-FBE3953708A4}"/>
    <dgm:cxn modelId="{60954B99-A539-4B3B-8E8E-42AF241E289D}" type="presParOf" srcId="{70760A67-9775-4137-A79F-A89DE5329386}" destId="{E2B28F23-F0FA-4B9D-B376-125EDB226851}" srcOrd="0" destOrd="0" presId="urn:microsoft.com/office/officeart/2005/8/layout/target3"/>
    <dgm:cxn modelId="{0B07AA5D-0BAD-4261-892D-9C5A6942DEE9}" type="presParOf" srcId="{70760A67-9775-4137-A79F-A89DE5329386}" destId="{7C47D2AE-76FB-4403-885E-07A4FEA772E1}" srcOrd="1" destOrd="0" presId="urn:microsoft.com/office/officeart/2005/8/layout/target3"/>
    <dgm:cxn modelId="{250C4164-816D-4757-9207-3CA444714849}" type="presParOf" srcId="{70760A67-9775-4137-A79F-A89DE5329386}" destId="{7941800B-4C4A-4D50-A008-709F8B29EDD8}" srcOrd="2" destOrd="0" presId="urn:microsoft.com/office/officeart/2005/8/layout/target3"/>
    <dgm:cxn modelId="{548F71D6-C237-4668-A4E5-455F1A2A02AA}" type="presParOf" srcId="{70760A67-9775-4137-A79F-A89DE5329386}" destId="{1DECF18F-9B8F-4FC3-9584-F6E9AB98A83A}" srcOrd="3" destOrd="0" presId="urn:microsoft.com/office/officeart/2005/8/layout/target3"/>
    <dgm:cxn modelId="{4C3B36E8-E3B7-4AE7-B184-F7F5BF9FA53C}" type="presParOf" srcId="{70760A67-9775-4137-A79F-A89DE5329386}" destId="{08CA77AE-EE52-48FE-855E-119CDE5247AF}" srcOrd="4" destOrd="0" presId="urn:microsoft.com/office/officeart/2005/8/layout/target3"/>
    <dgm:cxn modelId="{B8FAB89D-C950-4C7D-BFE2-404429CC7736}" type="presParOf" srcId="{70760A67-9775-4137-A79F-A89DE5329386}" destId="{4DE58471-5D8E-42D5-B921-176D13707E66}" srcOrd="5" destOrd="0" presId="urn:microsoft.com/office/officeart/2005/8/layout/target3"/>
    <dgm:cxn modelId="{D9326880-643E-42B5-B3C9-0B77FEDB7F91}" type="presParOf" srcId="{70760A67-9775-4137-A79F-A89DE5329386}" destId="{1210DE76-F438-47A2-AF45-EC79156946A7}" srcOrd="6" destOrd="0" presId="urn:microsoft.com/office/officeart/2005/8/layout/target3"/>
    <dgm:cxn modelId="{F43611E8-51A8-4E55-920E-0C90B3D31314}" type="presParOf" srcId="{70760A67-9775-4137-A79F-A89DE5329386}" destId="{08E34059-E5C7-4289-A2F2-44EE1EC7BCF6}" srcOrd="7" destOrd="0" presId="urn:microsoft.com/office/officeart/2005/8/layout/target3"/>
    <dgm:cxn modelId="{FCEDDE4D-0C5B-4C60-B1C7-1CE4DE3C571A}" type="presParOf" srcId="{70760A67-9775-4137-A79F-A89DE5329386}" destId="{F553BA24-1DE1-4D6E-840C-48F8D9BD3685}" srcOrd="8" destOrd="0" presId="urn:microsoft.com/office/officeart/2005/8/layout/target3"/>
    <dgm:cxn modelId="{B7B5AA7F-A9A7-4AA5-85AA-C1985DF0A01E}" type="presParOf" srcId="{70760A67-9775-4137-A79F-A89DE5329386}" destId="{5481D05D-4947-4273-9DBF-1FE26BFC5808}" srcOrd="9"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ABC924-2A06-4EEC-8F2B-423C12E535D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EF801453-F777-4389-9E58-4C8F20B57D92}">
      <dgm:prSet/>
      <dgm:spPr/>
      <dgm:t>
        <a:bodyPr/>
        <a:lstStyle/>
        <a:p>
          <a:r>
            <a:rPr lang="en-US" b="1" dirty="0"/>
            <a:t>Survey research designs</a:t>
          </a:r>
          <a:r>
            <a:rPr lang="en-US" dirty="0"/>
            <a:t> are procedures in quantitative research in which investigators administer a survey to a sample or to the entire population of people in order to describe the attitudes, opinions, </a:t>
          </a:r>
          <a:r>
            <a:rPr lang="en-US" dirty="0" err="1"/>
            <a:t>behaviours</a:t>
          </a:r>
          <a:r>
            <a:rPr lang="en-US" dirty="0"/>
            <a:t>, or characteristics of the population. </a:t>
          </a:r>
          <a:endParaRPr lang="en-GB" dirty="0"/>
        </a:p>
      </dgm:t>
    </dgm:pt>
    <dgm:pt modelId="{070FFB6C-9230-49B4-8BF6-E25ABAC2F349}" type="parTrans" cxnId="{74B8EC92-088F-4729-AEBE-B04F5CD40242}">
      <dgm:prSet/>
      <dgm:spPr/>
      <dgm:t>
        <a:bodyPr/>
        <a:lstStyle/>
        <a:p>
          <a:endParaRPr lang="en-GB"/>
        </a:p>
      </dgm:t>
    </dgm:pt>
    <dgm:pt modelId="{B54FEC76-B2F6-4EBA-A1D7-990F6B0D008A}" type="sibTrans" cxnId="{74B8EC92-088F-4729-AEBE-B04F5CD40242}">
      <dgm:prSet/>
      <dgm:spPr/>
      <dgm:t>
        <a:bodyPr/>
        <a:lstStyle/>
        <a:p>
          <a:endParaRPr lang="en-GB"/>
        </a:p>
      </dgm:t>
    </dgm:pt>
    <dgm:pt modelId="{27A84642-3DC8-487A-A0D9-4F827F82B58E}" type="pres">
      <dgm:prSet presAssocID="{3DABC924-2A06-4EEC-8F2B-423C12E535D1}" presName="linear" presStyleCnt="0">
        <dgm:presLayoutVars>
          <dgm:animLvl val="lvl"/>
          <dgm:resizeHandles val="exact"/>
        </dgm:presLayoutVars>
      </dgm:prSet>
      <dgm:spPr/>
    </dgm:pt>
    <dgm:pt modelId="{BFA76F51-5BAD-4FC2-AAD6-DE451AA94D38}" type="pres">
      <dgm:prSet presAssocID="{EF801453-F777-4389-9E58-4C8F20B57D92}" presName="parentText" presStyleLbl="node1" presStyleIdx="0" presStyleCnt="1" custScaleX="90476" custScaleY="58157">
        <dgm:presLayoutVars>
          <dgm:chMax val="0"/>
          <dgm:bulletEnabled val="1"/>
        </dgm:presLayoutVars>
      </dgm:prSet>
      <dgm:spPr/>
    </dgm:pt>
  </dgm:ptLst>
  <dgm:cxnLst>
    <dgm:cxn modelId="{99D8F81F-4514-46A9-94D7-32B7A4353D17}" type="presOf" srcId="{3DABC924-2A06-4EEC-8F2B-423C12E535D1}" destId="{27A84642-3DC8-487A-A0D9-4F827F82B58E}" srcOrd="0" destOrd="0" presId="urn:microsoft.com/office/officeart/2005/8/layout/vList2"/>
    <dgm:cxn modelId="{6893A575-0CF5-4564-BA4E-AE65F00745F1}" type="presOf" srcId="{EF801453-F777-4389-9E58-4C8F20B57D92}" destId="{BFA76F51-5BAD-4FC2-AAD6-DE451AA94D38}" srcOrd="0" destOrd="0" presId="urn:microsoft.com/office/officeart/2005/8/layout/vList2"/>
    <dgm:cxn modelId="{74B8EC92-088F-4729-AEBE-B04F5CD40242}" srcId="{3DABC924-2A06-4EEC-8F2B-423C12E535D1}" destId="{EF801453-F777-4389-9E58-4C8F20B57D92}" srcOrd="0" destOrd="0" parTransId="{070FFB6C-9230-49B4-8BF6-E25ABAC2F349}" sibTransId="{B54FEC76-B2F6-4EBA-A1D7-990F6B0D008A}"/>
    <dgm:cxn modelId="{83C107AC-6266-4649-BCF6-9B8378F6C01D}" type="presParOf" srcId="{27A84642-3DC8-487A-A0D9-4F827F82B58E}" destId="{BFA76F51-5BAD-4FC2-AAD6-DE451AA94D38}"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2EA27F-14B9-4B20-BCE4-BCE077A2C23B}" type="doc">
      <dgm:prSet loTypeId="urn:microsoft.com/office/officeart/2005/8/layout/vList4" loCatId="list" qsTypeId="urn:microsoft.com/office/officeart/2005/8/quickstyle/simple1" qsCatId="simple" csTypeId="urn:microsoft.com/office/officeart/2005/8/colors/colorful2" csCatId="colorful" phldr="1"/>
      <dgm:spPr/>
      <dgm:t>
        <a:bodyPr/>
        <a:lstStyle/>
        <a:p>
          <a:endParaRPr lang="en-GB"/>
        </a:p>
      </dgm:t>
    </dgm:pt>
    <dgm:pt modelId="{735901A2-292D-4AF6-AA66-50196FF4AC9F}">
      <dgm:prSet/>
      <dgm:spPr/>
      <dgm:t>
        <a:bodyPr/>
        <a:lstStyle/>
        <a:p>
          <a:r>
            <a:rPr lang="en-US"/>
            <a:t>Steps in the design </a:t>
          </a:r>
          <a:endParaRPr lang="en-GB"/>
        </a:p>
      </dgm:t>
    </dgm:pt>
    <dgm:pt modelId="{2F5705CE-6CA0-4F71-8985-6D4D716EA6C4}" type="parTrans" cxnId="{91E5F7C8-9C4B-44A5-BDB8-1EA8A5EF7E2C}">
      <dgm:prSet/>
      <dgm:spPr/>
      <dgm:t>
        <a:bodyPr/>
        <a:lstStyle/>
        <a:p>
          <a:endParaRPr lang="en-GB"/>
        </a:p>
      </dgm:t>
    </dgm:pt>
    <dgm:pt modelId="{FB7CFFAA-062B-4C3E-ADFA-E9D86851F78B}" type="sibTrans" cxnId="{91E5F7C8-9C4B-44A5-BDB8-1EA8A5EF7E2C}">
      <dgm:prSet/>
      <dgm:spPr/>
      <dgm:t>
        <a:bodyPr/>
        <a:lstStyle/>
        <a:p>
          <a:endParaRPr lang="en-GB"/>
        </a:p>
      </dgm:t>
    </dgm:pt>
    <dgm:pt modelId="{64C5E07E-36CF-49AC-985A-F15F0D06016E}">
      <dgm:prSet/>
      <dgm:spPr/>
      <dgm:t>
        <a:bodyPr/>
        <a:lstStyle/>
        <a:p>
          <a:r>
            <a:rPr lang="en-US"/>
            <a:t>Determine the purpose of your survey: what do you want to know?</a:t>
          </a:r>
          <a:endParaRPr lang="en-GB"/>
        </a:p>
      </dgm:t>
    </dgm:pt>
    <dgm:pt modelId="{AFC4C4A7-2221-4D7E-AE3C-A397278AF251}" type="parTrans" cxnId="{03CD3DF6-736A-4A1F-B149-2584CAAD3243}">
      <dgm:prSet/>
      <dgm:spPr/>
      <dgm:t>
        <a:bodyPr/>
        <a:lstStyle/>
        <a:p>
          <a:endParaRPr lang="en-GB"/>
        </a:p>
      </dgm:t>
    </dgm:pt>
    <dgm:pt modelId="{0AB12A3C-E2ED-4BFA-94A4-2D1FD8245331}" type="sibTrans" cxnId="{03CD3DF6-736A-4A1F-B149-2584CAAD3243}">
      <dgm:prSet/>
      <dgm:spPr/>
      <dgm:t>
        <a:bodyPr/>
        <a:lstStyle/>
        <a:p>
          <a:endParaRPr lang="en-GB"/>
        </a:p>
      </dgm:t>
    </dgm:pt>
    <dgm:pt modelId="{4D819F94-7A12-4D67-87E1-76B0828DFDE9}">
      <dgm:prSet/>
      <dgm:spPr/>
      <dgm:t>
        <a:bodyPr/>
        <a:lstStyle/>
        <a:p>
          <a:r>
            <a:rPr lang="en-US"/>
            <a:t>Develop a sampling plan: who do you want to know it from?</a:t>
          </a:r>
          <a:endParaRPr lang="en-GB"/>
        </a:p>
      </dgm:t>
    </dgm:pt>
    <dgm:pt modelId="{5A194EDF-B8DD-4427-A9FE-BBAB6EEB6479}" type="parTrans" cxnId="{87D76CB7-C7DD-478C-833C-8FA876ECF8A6}">
      <dgm:prSet/>
      <dgm:spPr/>
      <dgm:t>
        <a:bodyPr/>
        <a:lstStyle/>
        <a:p>
          <a:endParaRPr lang="en-GB"/>
        </a:p>
      </dgm:t>
    </dgm:pt>
    <dgm:pt modelId="{1D925606-45B9-4E36-8083-DA487A75E7A4}" type="sibTrans" cxnId="{87D76CB7-C7DD-478C-833C-8FA876ECF8A6}">
      <dgm:prSet/>
      <dgm:spPr/>
      <dgm:t>
        <a:bodyPr/>
        <a:lstStyle/>
        <a:p>
          <a:endParaRPr lang="en-GB"/>
        </a:p>
      </dgm:t>
    </dgm:pt>
    <dgm:pt modelId="{31D9499B-5528-41D8-95FB-A1027D42FCAF}">
      <dgm:prSet/>
      <dgm:spPr/>
      <dgm:t>
        <a:bodyPr/>
        <a:lstStyle/>
        <a:p>
          <a:r>
            <a:rPr lang="en-US" dirty="0"/>
            <a:t>Develop your instrument, or questionnaire.</a:t>
          </a:r>
          <a:endParaRPr lang="en-GB" dirty="0"/>
        </a:p>
      </dgm:t>
    </dgm:pt>
    <dgm:pt modelId="{CAEB9E1A-DCFC-4A82-93E9-C901B7F3229C}" type="parTrans" cxnId="{FEBD6EBC-AADD-4AE7-8F37-88DC2964F438}">
      <dgm:prSet/>
      <dgm:spPr/>
      <dgm:t>
        <a:bodyPr/>
        <a:lstStyle/>
        <a:p>
          <a:endParaRPr lang="en-GB"/>
        </a:p>
      </dgm:t>
    </dgm:pt>
    <dgm:pt modelId="{300EB1AB-7BF7-4A2E-BF9E-6D55F157610D}" type="sibTrans" cxnId="{FEBD6EBC-AADD-4AE7-8F37-88DC2964F438}">
      <dgm:prSet/>
      <dgm:spPr/>
      <dgm:t>
        <a:bodyPr/>
        <a:lstStyle/>
        <a:p>
          <a:endParaRPr lang="en-GB"/>
        </a:p>
      </dgm:t>
    </dgm:pt>
    <dgm:pt modelId="{3605B327-37E6-4895-9B94-0D3BD7AAB215}">
      <dgm:prSet/>
      <dgm:spPr/>
      <dgm:t>
        <a:bodyPr/>
        <a:lstStyle/>
        <a:p>
          <a:r>
            <a:rPr lang="en-US" dirty="0"/>
            <a:t>Pilot test your questionnaire on a representative sample and make any adjustments.</a:t>
          </a:r>
          <a:endParaRPr lang="en-GB" dirty="0"/>
        </a:p>
      </dgm:t>
    </dgm:pt>
    <dgm:pt modelId="{ECCEBDCD-23B0-4D4A-8F5E-D631E37C7BFE}" type="parTrans" cxnId="{879F1A6F-2993-4B6A-8C17-995A6863F13B}">
      <dgm:prSet/>
      <dgm:spPr/>
      <dgm:t>
        <a:bodyPr/>
        <a:lstStyle/>
        <a:p>
          <a:endParaRPr lang="en-GB"/>
        </a:p>
      </dgm:t>
    </dgm:pt>
    <dgm:pt modelId="{26BBCA8B-A977-4AFA-8663-2A7F62FE14FC}" type="sibTrans" cxnId="{879F1A6F-2993-4B6A-8C17-995A6863F13B}">
      <dgm:prSet/>
      <dgm:spPr/>
      <dgm:t>
        <a:bodyPr/>
        <a:lstStyle/>
        <a:p>
          <a:endParaRPr lang="en-GB"/>
        </a:p>
      </dgm:t>
    </dgm:pt>
    <dgm:pt modelId="{5A99E572-6565-4E31-8288-C9C82AC4EB36}">
      <dgm:prSet/>
      <dgm:spPr/>
      <dgm:t>
        <a:bodyPr/>
        <a:lstStyle/>
        <a:p>
          <a:r>
            <a:rPr lang="en-US"/>
            <a:t>Develop a coding scheme and analysis plan.</a:t>
          </a:r>
          <a:endParaRPr lang="en-GB"/>
        </a:p>
      </dgm:t>
    </dgm:pt>
    <dgm:pt modelId="{E3D6E47D-AEBF-4073-BAA1-6C722F5DB7B9}" type="parTrans" cxnId="{280B22CF-75E3-47C0-A281-C2C619B0A15C}">
      <dgm:prSet/>
      <dgm:spPr/>
      <dgm:t>
        <a:bodyPr/>
        <a:lstStyle/>
        <a:p>
          <a:endParaRPr lang="en-GB"/>
        </a:p>
      </dgm:t>
    </dgm:pt>
    <dgm:pt modelId="{9705512E-5AFA-4763-8937-EC5FD181F482}" type="sibTrans" cxnId="{280B22CF-75E3-47C0-A281-C2C619B0A15C}">
      <dgm:prSet/>
      <dgm:spPr/>
      <dgm:t>
        <a:bodyPr/>
        <a:lstStyle/>
        <a:p>
          <a:endParaRPr lang="en-GB"/>
        </a:p>
      </dgm:t>
    </dgm:pt>
    <dgm:pt modelId="{EBBDADAC-5E63-442B-8196-B94C206D7D37}">
      <dgm:prSet/>
      <dgm:spPr/>
      <dgm:t>
        <a:bodyPr/>
        <a:lstStyle/>
        <a:p>
          <a:r>
            <a:rPr lang="en-US"/>
            <a:t>Conduct survey.</a:t>
          </a:r>
          <a:endParaRPr lang="en-GB"/>
        </a:p>
      </dgm:t>
    </dgm:pt>
    <dgm:pt modelId="{A6AA6230-A714-4DE5-A1E6-AF1C865A390B}" type="parTrans" cxnId="{54FE6753-35FD-48D3-96A7-BF1537991AC8}">
      <dgm:prSet/>
      <dgm:spPr/>
      <dgm:t>
        <a:bodyPr/>
        <a:lstStyle/>
        <a:p>
          <a:endParaRPr lang="en-GB"/>
        </a:p>
      </dgm:t>
    </dgm:pt>
    <dgm:pt modelId="{1445A20A-6E61-4198-81DB-5BD6C6C8F276}" type="sibTrans" cxnId="{54FE6753-35FD-48D3-96A7-BF1537991AC8}">
      <dgm:prSet/>
      <dgm:spPr/>
      <dgm:t>
        <a:bodyPr/>
        <a:lstStyle/>
        <a:p>
          <a:endParaRPr lang="en-GB"/>
        </a:p>
      </dgm:t>
    </dgm:pt>
    <dgm:pt modelId="{23773377-01B7-4D32-A218-B5F9FC205CB9}">
      <dgm:prSet/>
      <dgm:spPr/>
      <dgm:t>
        <a:bodyPr/>
        <a:lstStyle/>
        <a:p>
          <a:r>
            <a:rPr lang="en-US"/>
            <a:t>Compile, analyze, and interpret responses. Communicate responses.</a:t>
          </a:r>
          <a:endParaRPr lang="en-GB"/>
        </a:p>
      </dgm:t>
    </dgm:pt>
    <dgm:pt modelId="{1622FE39-19FA-4B55-A546-A4A9EE6EE37E}" type="parTrans" cxnId="{CD99CCCD-3EF8-4EC1-8410-06624435AA11}">
      <dgm:prSet/>
      <dgm:spPr/>
      <dgm:t>
        <a:bodyPr/>
        <a:lstStyle/>
        <a:p>
          <a:endParaRPr lang="en-GB"/>
        </a:p>
      </dgm:t>
    </dgm:pt>
    <dgm:pt modelId="{221DB297-4B1D-4AAD-AAE9-65F998EA8935}" type="sibTrans" cxnId="{CD99CCCD-3EF8-4EC1-8410-06624435AA11}">
      <dgm:prSet/>
      <dgm:spPr/>
      <dgm:t>
        <a:bodyPr/>
        <a:lstStyle/>
        <a:p>
          <a:endParaRPr lang="en-GB"/>
        </a:p>
      </dgm:t>
    </dgm:pt>
    <dgm:pt modelId="{778CA57C-E0E2-40CF-B1FC-40B3D03BBF2D}" type="pres">
      <dgm:prSet presAssocID="{962EA27F-14B9-4B20-BCE4-BCE077A2C23B}" presName="linear" presStyleCnt="0">
        <dgm:presLayoutVars>
          <dgm:dir/>
          <dgm:resizeHandles val="exact"/>
        </dgm:presLayoutVars>
      </dgm:prSet>
      <dgm:spPr/>
    </dgm:pt>
    <dgm:pt modelId="{98E58A96-BCAF-44C5-80B2-86864C271715}" type="pres">
      <dgm:prSet presAssocID="{735901A2-292D-4AF6-AA66-50196FF4AC9F}" presName="comp" presStyleCnt="0"/>
      <dgm:spPr/>
    </dgm:pt>
    <dgm:pt modelId="{03921AEE-A739-4973-B415-00983FF2C6D5}" type="pres">
      <dgm:prSet presAssocID="{735901A2-292D-4AF6-AA66-50196FF4AC9F}" presName="box" presStyleLbl="node1" presStyleIdx="0" presStyleCnt="1"/>
      <dgm:spPr/>
    </dgm:pt>
    <dgm:pt modelId="{2CA70E47-B4B2-47E0-9700-A15BC48CE70B}" type="pres">
      <dgm:prSet presAssocID="{735901A2-292D-4AF6-AA66-50196FF4AC9F}" presName="img" presStyleLbl="fgImgPlace1" presStyleIdx="0" presStyleCnt="1"/>
      <dgm:spPr>
        <a:blipFill rotWithShape="1">
          <a:blip xmlns:r="http://schemas.openxmlformats.org/officeDocument/2006/relationships" r:embed="rId1"/>
          <a:srcRect/>
          <a:stretch>
            <a:fillRect l="-46000" r="-46000"/>
          </a:stretch>
        </a:blipFill>
      </dgm:spPr>
    </dgm:pt>
    <dgm:pt modelId="{3EACBE23-AE3B-4042-8E5A-F13C1F3B6E8D}" type="pres">
      <dgm:prSet presAssocID="{735901A2-292D-4AF6-AA66-50196FF4AC9F}" presName="text" presStyleLbl="node1" presStyleIdx="0" presStyleCnt="1">
        <dgm:presLayoutVars>
          <dgm:bulletEnabled val="1"/>
        </dgm:presLayoutVars>
      </dgm:prSet>
      <dgm:spPr/>
    </dgm:pt>
  </dgm:ptLst>
  <dgm:cxnLst>
    <dgm:cxn modelId="{EE49E615-CAC8-4C63-A0E8-5B7850B6BB4A}" type="presOf" srcId="{EBBDADAC-5E63-442B-8196-B94C206D7D37}" destId="{3EACBE23-AE3B-4042-8E5A-F13C1F3B6E8D}" srcOrd="1" destOrd="6" presId="urn:microsoft.com/office/officeart/2005/8/layout/vList4"/>
    <dgm:cxn modelId="{01948628-5C91-4516-8D20-36BEA0F2DAA3}" type="presOf" srcId="{5A99E572-6565-4E31-8288-C9C82AC4EB36}" destId="{3EACBE23-AE3B-4042-8E5A-F13C1F3B6E8D}" srcOrd="1" destOrd="5" presId="urn:microsoft.com/office/officeart/2005/8/layout/vList4"/>
    <dgm:cxn modelId="{27B4D529-DCDF-4A6C-9FE1-5B23C5819DA5}" type="presOf" srcId="{64C5E07E-36CF-49AC-985A-F15F0D06016E}" destId="{3EACBE23-AE3B-4042-8E5A-F13C1F3B6E8D}" srcOrd="1" destOrd="1" presId="urn:microsoft.com/office/officeart/2005/8/layout/vList4"/>
    <dgm:cxn modelId="{CB6C453C-4DBE-42C4-B75B-EB72099154BB}" type="presOf" srcId="{4D819F94-7A12-4D67-87E1-76B0828DFDE9}" destId="{03921AEE-A739-4973-B415-00983FF2C6D5}" srcOrd="0" destOrd="2" presId="urn:microsoft.com/office/officeart/2005/8/layout/vList4"/>
    <dgm:cxn modelId="{A123CF69-AD27-416C-BA9F-95A4C53CFD42}" type="presOf" srcId="{4D819F94-7A12-4D67-87E1-76B0828DFDE9}" destId="{3EACBE23-AE3B-4042-8E5A-F13C1F3B6E8D}" srcOrd="1" destOrd="2" presId="urn:microsoft.com/office/officeart/2005/8/layout/vList4"/>
    <dgm:cxn modelId="{69DF624A-E08D-49F2-B2D8-7BCE86D6BBED}" type="presOf" srcId="{23773377-01B7-4D32-A218-B5F9FC205CB9}" destId="{03921AEE-A739-4973-B415-00983FF2C6D5}" srcOrd="0" destOrd="7" presId="urn:microsoft.com/office/officeart/2005/8/layout/vList4"/>
    <dgm:cxn modelId="{6611964A-C49E-4AA1-8C67-DC3ACEC2CED4}" type="presOf" srcId="{735901A2-292D-4AF6-AA66-50196FF4AC9F}" destId="{3EACBE23-AE3B-4042-8E5A-F13C1F3B6E8D}" srcOrd="1" destOrd="0" presId="urn:microsoft.com/office/officeart/2005/8/layout/vList4"/>
    <dgm:cxn modelId="{879F1A6F-2993-4B6A-8C17-995A6863F13B}" srcId="{735901A2-292D-4AF6-AA66-50196FF4AC9F}" destId="{3605B327-37E6-4895-9B94-0D3BD7AAB215}" srcOrd="3" destOrd="0" parTransId="{ECCEBDCD-23B0-4D4A-8F5E-D631E37C7BFE}" sibTransId="{26BBCA8B-A977-4AFA-8663-2A7F62FE14FC}"/>
    <dgm:cxn modelId="{54FE6753-35FD-48D3-96A7-BF1537991AC8}" srcId="{735901A2-292D-4AF6-AA66-50196FF4AC9F}" destId="{EBBDADAC-5E63-442B-8196-B94C206D7D37}" srcOrd="5" destOrd="0" parTransId="{A6AA6230-A714-4DE5-A1E6-AF1C865A390B}" sibTransId="{1445A20A-6E61-4198-81DB-5BD6C6C8F276}"/>
    <dgm:cxn modelId="{4A250274-21E5-4E15-9007-8B0477790734}" type="presOf" srcId="{31D9499B-5528-41D8-95FB-A1027D42FCAF}" destId="{3EACBE23-AE3B-4042-8E5A-F13C1F3B6E8D}" srcOrd="1" destOrd="3" presId="urn:microsoft.com/office/officeart/2005/8/layout/vList4"/>
    <dgm:cxn modelId="{27C9847B-02D1-4295-AAE1-859F2F57952D}" type="presOf" srcId="{735901A2-292D-4AF6-AA66-50196FF4AC9F}" destId="{03921AEE-A739-4973-B415-00983FF2C6D5}" srcOrd="0" destOrd="0" presId="urn:microsoft.com/office/officeart/2005/8/layout/vList4"/>
    <dgm:cxn modelId="{9B9EEC9D-CFB1-4CBB-AB28-0EFAB6FC96D5}" type="presOf" srcId="{3605B327-37E6-4895-9B94-0D3BD7AAB215}" destId="{03921AEE-A739-4973-B415-00983FF2C6D5}" srcOrd="0" destOrd="4" presId="urn:microsoft.com/office/officeart/2005/8/layout/vList4"/>
    <dgm:cxn modelId="{E521FB9E-761B-40E9-987A-E5527D75D292}" type="presOf" srcId="{3605B327-37E6-4895-9B94-0D3BD7AAB215}" destId="{3EACBE23-AE3B-4042-8E5A-F13C1F3B6E8D}" srcOrd="1" destOrd="4" presId="urn:microsoft.com/office/officeart/2005/8/layout/vList4"/>
    <dgm:cxn modelId="{87D76CB7-C7DD-478C-833C-8FA876ECF8A6}" srcId="{735901A2-292D-4AF6-AA66-50196FF4AC9F}" destId="{4D819F94-7A12-4D67-87E1-76B0828DFDE9}" srcOrd="1" destOrd="0" parTransId="{5A194EDF-B8DD-4427-A9FE-BBAB6EEB6479}" sibTransId="{1D925606-45B9-4E36-8083-DA487A75E7A4}"/>
    <dgm:cxn modelId="{FEBD6EBC-AADD-4AE7-8F37-88DC2964F438}" srcId="{735901A2-292D-4AF6-AA66-50196FF4AC9F}" destId="{31D9499B-5528-41D8-95FB-A1027D42FCAF}" srcOrd="2" destOrd="0" parTransId="{CAEB9E1A-DCFC-4A82-93E9-C901B7F3229C}" sibTransId="{300EB1AB-7BF7-4A2E-BF9E-6D55F157610D}"/>
    <dgm:cxn modelId="{CBD88BC4-87D4-426D-B562-3B41547621AD}" type="presOf" srcId="{5A99E572-6565-4E31-8288-C9C82AC4EB36}" destId="{03921AEE-A739-4973-B415-00983FF2C6D5}" srcOrd="0" destOrd="5" presId="urn:microsoft.com/office/officeart/2005/8/layout/vList4"/>
    <dgm:cxn modelId="{91E5F7C8-9C4B-44A5-BDB8-1EA8A5EF7E2C}" srcId="{962EA27F-14B9-4B20-BCE4-BCE077A2C23B}" destId="{735901A2-292D-4AF6-AA66-50196FF4AC9F}" srcOrd="0" destOrd="0" parTransId="{2F5705CE-6CA0-4F71-8985-6D4D716EA6C4}" sibTransId="{FB7CFFAA-062B-4C3E-ADFA-E9D86851F78B}"/>
    <dgm:cxn modelId="{CD99CCCD-3EF8-4EC1-8410-06624435AA11}" srcId="{735901A2-292D-4AF6-AA66-50196FF4AC9F}" destId="{23773377-01B7-4D32-A218-B5F9FC205CB9}" srcOrd="6" destOrd="0" parTransId="{1622FE39-19FA-4B55-A546-A4A9EE6EE37E}" sibTransId="{221DB297-4B1D-4AAD-AAE9-65F998EA8935}"/>
    <dgm:cxn modelId="{280B22CF-75E3-47C0-A281-C2C619B0A15C}" srcId="{735901A2-292D-4AF6-AA66-50196FF4AC9F}" destId="{5A99E572-6565-4E31-8288-C9C82AC4EB36}" srcOrd="4" destOrd="0" parTransId="{E3D6E47D-AEBF-4073-BAA1-6C722F5DB7B9}" sibTransId="{9705512E-5AFA-4763-8937-EC5FD181F482}"/>
    <dgm:cxn modelId="{FC3BE3CF-1E77-458E-B36F-85FD25F6B268}" type="presOf" srcId="{23773377-01B7-4D32-A218-B5F9FC205CB9}" destId="{3EACBE23-AE3B-4042-8E5A-F13C1F3B6E8D}" srcOrd="1" destOrd="7" presId="urn:microsoft.com/office/officeart/2005/8/layout/vList4"/>
    <dgm:cxn modelId="{C63D7FD0-A22B-4FDC-B110-A85120E4AF91}" type="presOf" srcId="{EBBDADAC-5E63-442B-8196-B94C206D7D37}" destId="{03921AEE-A739-4973-B415-00983FF2C6D5}" srcOrd="0" destOrd="6" presId="urn:microsoft.com/office/officeart/2005/8/layout/vList4"/>
    <dgm:cxn modelId="{99EBB9D9-D7B0-4B99-A288-9560E9D3722A}" type="presOf" srcId="{962EA27F-14B9-4B20-BCE4-BCE077A2C23B}" destId="{778CA57C-E0E2-40CF-B1FC-40B3D03BBF2D}" srcOrd="0" destOrd="0" presId="urn:microsoft.com/office/officeart/2005/8/layout/vList4"/>
    <dgm:cxn modelId="{03CD3DF6-736A-4A1F-B149-2584CAAD3243}" srcId="{735901A2-292D-4AF6-AA66-50196FF4AC9F}" destId="{64C5E07E-36CF-49AC-985A-F15F0D06016E}" srcOrd="0" destOrd="0" parTransId="{AFC4C4A7-2221-4D7E-AE3C-A397278AF251}" sibTransId="{0AB12A3C-E2ED-4BFA-94A4-2D1FD8245331}"/>
    <dgm:cxn modelId="{AB0551F9-F123-4548-A441-030A9D4A34EA}" type="presOf" srcId="{31D9499B-5528-41D8-95FB-A1027D42FCAF}" destId="{03921AEE-A739-4973-B415-00983FF2C6D5}" srcOrd="0" destOrd="3" presId="urn:microsoft.com/office/officeart/2005/8/layout/vList4"/>
    <dgm:cxn modelId="{E1B479FE-9AF3-4A5B-B6DB-777D2ECCDBBA}" type="presOf" srcId="{64C5E07E-36CF-49AC-985A-F15F0D06016E}" destId="{03921AEE-A739-4973-B415-00983FF2C6D5}" srcOrd="0" destOrd="1" presId="urn:microsoft.com/office/officeart/2005/8/layout/vList4"/>
    <dgm:cxn modelId="{FDB87F94-BFFE-4A4C-9975-59B762DC40B1}" type="presParOf" srcId="{778CA57C-E0E2-40CF-B1FC-40B3D03BBF2D}" destId="{98E58A96-BCAF-44C5-80B2-86864C271715}" srcOrd="0" destOrd="0" presId="urn:microsoft.com/office/officeart/2005/8/layout/vList4"/>
    <dgm:cxn modelId="{B890B71A-0B6D-4AE6-8B7F-73F05B1F26A7}" type="presParOf" srcId="{98E58A96-BCAF-44C5-80B2-86864C271715}" destId="{03921AEE-A739-4973-B415-00983FF2C6D5}" srcOrd="0" destOrd="0" presId="urn:microsoft.com/office/officeart/2005/8/layout/vList4"/>
    <dgm:cxn modelId="{CD14C596-044A-4A4B-B905-93C2056123FE}" type="presParOf" srcId="{98E58A96-BCAF-44C5-80B2-86864C271715}" destId="{2CA70E47-B4B2-47E0-9700-A15BC48CE70B}" srcOrd="1" destOrd="0" presId="urn:microsoft.com/office/officeart/2005/8/layout/vList4"/>
    <dgm:cxn modelId="{BA4DAB24-DE87-491D-9C7C-22B4A5E89B27}" type="presParOf" srcId="{98E58A96-BCAF-44C5-80B2-86864C271715}" destId="{3EACBE23-AE3B-4042-8E5A-F13C1F3B6E8D}"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F5C820-0AE6-4ED7-A802-D3D966DA56A7}" type="doc">
      <dgm:prSet loTypeId="urn:microsoft.com/office/officeart/2005/8/layout/vList5" loCatId="list" qsTypeId="urn:microsoft.com/office/officeart/2005/8/quickstyle/simple1" qsCatId="simple" csTypeId="urn:microsoft.com/office/officeart/2005/8/colors/accent2_3" csCatId="accent2"/>
      <dgm:spPr/>
      <dgm:t>
        <a:bodyPr/>
        <a:lstStyle/>
        <a:p>
          <a:endParaRPr lang="en-GB"/>
        </a:p>
      </dgm:t>
    </dgm:pt>
    <dgm:pt modelId="{EDB06897-2332-4ACC-B489-8F9C3444871C}">
      <dgm:prSet/>
      <dgm:spPr/>
      <dgm:t>
        <a:bodyPr/>
        <a:lstStyle/>
        <a:p>
          <a:r>
            <a:rPr lang="en-US" u="sng" dirty="0"/>
            <a:t>Simple descriptive</a:t>
          </a:r>
          <a:r>
            <a:rPr lang="en-US" dirty="0"/>
            <a:t>: one shot survey, data collected at one point in time</a:t>
          </a:r>
          <a:endParaRPr lang="en-GB" dirty="0"/>
        </a:p>
      </dgm:t>
    </dgm:pt>
    <dgm:pt modelId="{FA14BC60-6D25-4556-8152-E9369AA916DB}" type="parTrans" cxnId="{54022812-4C72-4F4E-84AD-24D58EDFB111}">
      <dgm:prSet/>
      <dgm:spPr/>
      <dgm:t>
        <a:bodyPr/>
        <a:lstStyle/>
        <a:p>
          <a:endParaRPr lang="en-GB"/>
        </a:p>
      </dgm:t>
    </dgm:pt>
    <dgm:pt modelId="{F335AA77-15A5-4A97-903F-4C1E7939B401}" type="sibTrans" cxnId="{54022812-4C72-4F4E-84AD-24D58EDFB111}">
      <dgm:prSet/>
      <dgm:spPr/>
      <dgm:t>
        <a:bodyPr/>
        <a:lstStyle/>
        <a:p>
          <a:endParaRPr lang="en-GB"/>
        </a:p>
      </dgm:t>
    </dgm:pt>
    <dgm:pt modelId="{17DCE60E-B407-45E5-93EA-43EE37CE3A39}">
      <dgm:prSet/>
      <dgm:spPr/>
      <dgm:t>
        <a:bodyPr/>
        <a:lstStyle/>
        <a:p>
          <a:r>
            <a:rPr lang="en-US" u="sng"/>
            <a:t>Cross-sectional</a:t>
          </a:r>
          <a:r>
            <a:rPr lang="en-US"/>
            <a:t>: examining data of several groups at one time (e.g., level 4, 5 6)</a:t>
          </a:r>
          <a:endParaRPr lang="en-GB"/>
        </a:p>
      </dgm:t>
    </dgm:pt>
    <dgm:pt modelId="{038E7486-7985-4B68-BD4C-248AE446A41F}" type="parTrans" cxnId="{B454C31B-1733-489A-AA1F-E9E6E8E9A1B7}">
      <dgm:prSet/>
      <dgm:spPr/>
      <dgm:t>
        <a:bodyPr/>
        <a:lstStyle/>
        <a:p>
          <a:endParaRPr lang="en-GB"/>
        </a:p>
      </dgm:t>
    </dgm:pt>
    <dgm:pt modelId="{F74972EA-1BF4-4529-87A3-F9361837DF3D}" type="sibTrans" cxnId="{B454C31B-1733-489A-AA1F-E9E6E8E9A1B7}">
      <dgm:prSet/>
      <dgm:spPr/>
      <dgm:t>
        <a:bodyPr/>
        <a:lstStyle/>
        <a:p>
          <a:endParaRPr lang="en-GB"/>
        </a:p>
      </dgm:t>
    </dgm:pt>
    <dgm:pt modelId="{C8F2949D-34EE-429B-B153-F9F278E17429}">
      <dgm:prSet/>
      <dgm:spPr/>
      <dgm:t>
        <a:bodyPr/>
        <a:lstStyle/>
        <a:p>
          <a:r>
            <a:rPr lang="en-US" u="sng"/>
            <a:t>Longitudinal:</a:t>
          </a:r>
          <a:r>
            <a:rPr lang="en-US"/>
            <a:t> collect data at more than one point in time (follow progress at level 4, 5,6)</a:t>
          </a:r>
          <a:endParaRPr lang="en-GB"/>
        </a:p>
      </dgm:t>
    </dgm:pt>
    <dgm:pt modelId="{6D565753-4F58-44C7-8EFA-5EE8182E9D45}" type="parTrans" cxnId="{8395D866-6375-443C-AE72-5C1DA8AB7C31}">
      <dgm:prSet/>
      <dgm:spPr/>
      <dgm:t>
        <a:bodyPr/>
        <a:lstStyle/>
        <a:p>
          <a:endParaRPr lang="en-GB"/>
        </a:p>
      </dgm:t>
    </dgm:pt>
    <dgm:pt modelId="{91D6AB7B-ED68-4DB8-AADA-761F04D97A00}" type="sibTrans" cxnId="{8395D866-6375-443C-AE72-5C1DA8AB7C31}">
      <dgm:prSet/>
      <dgm:spPr/>
      <dgm:t>
        <a:bodyPr/>
        <a:lstStyle/>
        <a:p>
          <a:endParaRPr lang="en-GB"/>
        </a:p>
      </dgm:t>
    </dgm:pt>
    <dgm:pt modelId="{4A2AD3F7-9B1A-405D-B37B-D2692C2DC35A}">
      <dgm:prSet/>
      <dgm:spPr/>
      <dgm:t>
        <a:bodyPr/>
        <a:lstStyle/>
        <a:p>
          <a:r>
            <a:rPr lang="en-US"/>
            <a:t>Data collected via mail, phone, web, or in-person</a:t>
          </a:r>
          <a:endParaRPr lang="en-GB"/>
        </a:p>
      </dgm:t>
    </dgm:pt>
    <dgm:pt modelId="{C2BE03E1-1D17-4F30-80CD-8133C4F3226D}" type="parTrans" cxnId="{666D983F-5313-426F-B5D6-37112F987ABE}">
      <dgm:prSet/>
      <dgm:spPr/>
      <dgm:t>
        <a:bodyPr/>
        <a:lstStyle/>
        <a:p>
          <a:endParaRPr lang="en-GB"/>
        </a:p>
      </dgm:t>
    </dgm:pt>
    <dgm:pt modelId="{054DB1F9-00FE-403A-83CA-92135DD53AE6}" type="sibTrans" cxnId="{666D983F-5313-426F-B5D6-37112F987ABE}">
      <dgm:prSet/>
      <dgm:spPr/>
      <dgm:t>
        <a:bodyPr/>
        <a:lstStyle/>
        <a:p>
          <a:endParaRPr lang="en-GB"/>
        </a:p>
      </dgm:t>
    </dgm:pt>
    <dgm:pt modelId="{4959BA7F-2A10-4F52-B9B6-85650182B64C}" type="pres">
      <dgm:prSet presAssocID="{10F5C820-0AE6-4ED7-A802-D3D966DA56A7}" presName="Name0" presStyleCnt="0">
        <dgm:presLayoutVars>
          <dgm:dir/>
          <dgm:animLvl val="lvl"/>
          <dgm:resizeHandles val="exact"/>
        </dgm:presLayoutVars>
      </dgm:prSet>
      <dgm:spPr/>
    </dgm:pt>
    <dgm:pt modelId="{F461856C-C651-485C-8F9A-5449129592F5}" type="pres">
      <dgm:prSet presAssocID="{EDB06897-2332-4ACC-B489-8F9C3444871C}" presName="linNode" presStyleCnt="0"/>
      <dgm:spPr/>
    </dgm:pt>
    <dgm:pt modelId="{9CF1B5C0-AD56-4171-85A8-34B5DF0B94E0}" type="pres">
      <dgm:prSet presAssocID="{EDB06897-2332-4ACC-B489-8F9C3444871C}" presName="parentText" presStyleLbl="node1" presStyleIdx="0" presStyleCnt="4">
        <dgm:presLayoutVars>
          <dgm:chMax val="1"/>
          <dgm:bulletEnabled val="1"/>
        </dgm:presLayoutVars>
      </dgm:prSet>
      <dgm:spPr/>
    </dgm:pt>
    <dgm:pt modelId="{C42AA33C-D85B-4ABC-A260-6A8F5F18CDD0}" type="pres">
      <dgm:prSet presAssocID="{F335AA77-15A5-4A97-903F-4C1E7939B401}" presName="sp" presStyleCnt="0"/>
      <dgm:spPr/>
    </dgm:pt>
    <dgm:pt modelId="{94388175-EB2E-4512-8067-CD3B581D357B}" type="pres">
      <dgm:prSet presAssocID="{17DCE60E-B407-45E5-93EA-43EE37CE3A39}" presName="linNode" presStyleCnt="0"/>
      <dgm:spPr/>
    </dgm:pt>
    <dgm:pt modelId="{12E2C27C-4084-486D-B27E-ABF95120239E}" type="pres">
      <dgm:prSet presAssocID="{17DCE60E-B407-45E5-93EA-43EE37CE3A39}" presName="parentText" presStyleLbl="node1" presStyleIdx="1" presStyleCnt="4">
        <dgm:presLayoutVars>
          <dgm:chMax val="1"/>
          <dgm:bulletEnabled val="1"/>
        </dgm:presLayoutVars>
      </dgm:prSet>
      <dgm:spPr/>
    </dgm:pt>
    <dgm:pt modelId="{C4C10A63-B741-46A7-8038-2A2C44ADDCA7}" type="pres">
      <dgm:prSet presAssocID="{F74972EA-1BF4-4529-87A3-F9361837DF3D}" presName="sp" presStyleCnt="0"/>
      <dgm:spPr/>
    </dgm:pt>
    <dgm:pt modelId="{28D52EAC-934A-4277-A09A-34C890C60D33}" type="pres">
      <dgm:prSet presAssocID="{C8F2949D-34EE-429B-B153-F9F278E17429}" presName="linNode" presStyleCnt="0"/>
      <dgm:spPr/>
    </dgm:pt>
    <dgm:pt modelId="{52BF1146-7C1A-4CA5-809E-F9BE92326B0D}" type="pres">
      <dgm:prSet presAssocID="{C8F2949D-34EE-429B-B153-F9F278E17429}" presName="parentText" presStyleLbl="node1" presStyleIdx="2" presStyleCnt="4">
        <dgm:presLayoutVars>
          <dgm:chMax val="1"/>
          <dgm:bulletEnabled val="1"/>
        </dgm:presLayoutVars>
      </dgm:prSet>
      <dgm:spPr/>
    </dgm:pt>
    <dgm:pt modelId="{EEFD1D7C-7941-49D4-BF61-4E67DCA9C068}" type="pres">
      <dgm:prSet presAssocID="{91D6AB7B-ED68-4DB8-AADA-761F04D97A00}" presName="sp" presStyleCnt="0"/>
      <dgm:spPr/>
    </dgm:pt>
    <dgm:pt modelId="{1FCFDE95-B31C-4CC2-A06B-3478E6BC94FA}" type="pres">
      <dgm:prSet presAssocID="{4A2AD3F7-9B1A-405D-B37B-D2692C2DC35A}" presName="linNode" presStyleCnt="0"/>
      <dgm:spPr/>
    </dgm:pt>
    <dgm:pt modelId="{60DB67D2-BBDB-45F3-9250-DC2576D9CFEB}" type="pres">
      <dgm:prSet presAssocID="{4A2AD3F7-9B1A-405D-B37B-D2692C2DC35A}" presName="parentText" presStyleLbl="node1" presStyleIdx="3" presStyleCnt="4">
        <dgm:presLayoutVars>
          <dgm:chMax val="1"/>
          <dgm:bulletEnabled val="1"/>
        </dgm:presLayoutVars>
      </dgm:prSet>
      <dgm:spPr/>
    </dgm:pt>
  </dgm:ptLst>
  <dgm:cxnLst>
    <dgm:cxn modelId="{54022812-4C72-4F4E-84AD-24D58EDFB111}" srcId="{10F5C820-0AE6-4ED7-A802-D3D966DA56A7}" destId="{EDB06897-2332-4ACC-B489-8F9C3444871C}" srcOrd="0" destOrd="0" parTransId="{FA14BC60-6D25-4556-8152-E9369AA916DB}" sibTransId="{F335AA77-15A5-4A97-903F-4C1E7939B401}"/>
    <dgm:cxn modelId="{0842D713-F9CC-40D0-AC05-5A3477DA40E3}" type="presOf" srcId="{10F5C820-0AE6-4ED7-A802-D3D966DA56A7}" destId="{4959BA7F-2A10-4F52-B9B6-85650182B64C}" srcOrd="0" destOrd="0" presId="urn:microsoft.com/office/officeart/2005/8/layout/vList5"/>
    <dgm:cxn modelId="{B454C31B-1733-489A-AA1F-E9E6E8E9A1B7}" srcId="{10F5C820-0AE6-4ED7-A802-D3D966DA56A7}" destId="{17DCE60E-B407-45E5-93EA-43EE37CE3A39}" srcOrd="1" destOrd="0" parTransId="{038E7486-7985-4B68-BD4C-248AE446A41F}" sibTransId="{F74972EA-1BF4-4529-87A3-F9361837DF3D}"/>
    <dgm:cxn modelId="{666D983F-5313-426F-B5D6-37112F987ABE}" srcId="{10F5C820-0AE6-4ED7-A802-D3D966DA56A7}" destId="{4A2AD3F7-9B1A-405D-B37B-D2692C2DC35A}" srcOrd="3" destOrd="0" parTransId="{C2BE03E1-1D17-4F30-80CD-8133C4F3226D}" sibTransId="{054DB1F9-00FE-403A-83CA-92135DD53AE6}"/>
    <dgm:cxn modelId="{BD1A3165-6083-47D4-A78E-27E6F0FCA4D8}" type="presOf" srcId="{EDB06897-2332-4ACC-B489-8F9C3444871C}" destId="{9CF1B5C0-AD56-4171-85A8-34B5DF0B94E0}" srcOrd="0" destOrd="0" presId="urn:microsoft.com/office/officeart/2005/8/layout/vList5"/>
    <dgm:cxn modelId="{8395D866-6375-443C-AE72-5C1DA8AB7C31}" srcId="{10F5C820-0AE6-4ED7-A802-D3D966DA56A7}" destId="{C8F2949D-34EE-429B-B153-F9F278E17429}" srcOrd="2" destOrd="0" parTransId="{6D565753-4F58-44C7-8EFA-5EE8182E9D45}" sibTransId="{91D6AB7B-ED68-4DB8-AADA-761F04D97A00}"/>
    <dgm:cxn modelId="{0E5AB550-E7B7-447C-8768-83C2D42A7C60}" type="presOf" srcId="{4A2AD3F7-9B1A-405D-B37B-D2692C2DC35A}" destId="{60DB67D2-BBDB-45F3-9250-DC2576D9CFEB}" srcOrd="0" destOrd="0" presId="urn:microsoft.com/office/officeart/2005/8/layout/vList5"/>
    <dgm:cxn modelId="{228769C2-8C1E-4D5C-8BE7-84497FB73F79}" type="presOf" srcId="{C8F2949D-34EE-429B-B153-F9F278E17429}" destId="{52BF1146-7C1A-4CA5-809E-F9BE92326B0D}" srcOrd="0" destOrd="0" presId="urn:microsoft.com/office/officeart/2005/8/layout/vList5"/>
    <dgm:cxn modelId="{DD98F2E3-7C24-4425-ADEB-2066F177D284}" type="presOf" srcId="{17DCE60E-B407-45E5-93EA-43EE37CE3A39}" destId="{12E2C27C-4084-486D-B27E-ABF95120239E}" srcOrd="0" destOrd="0" presId="urn:microsoft.com/office/officeart/2005/8/layout/vList5"/>
    <dgm:cxn modelId="{EF6EBC98-B0CE-4E07-9529-709CA219A6B4}" type="presParOf" srcId="{4959BA7F-2A10-4F52-B9B6-85650182B64C}" destId="{F461856C-C651-485C-8F9A-5449129592F5}" srcOrd="0" destOrd="0" presId="urn:microsoft.com/office/officeart/2005/8/layout/vList5"/>
    <dgm:cxn modelId="{4646F15B-260E-4C87-8879-D586432AF496}" type="presParOf" srcId="{F461856C-C651-485C-8F9A-5449129592F5}" destId="{9CF1B5C0-AD56-4171-85A8-34B5DF0B94E0}" srcOrd="0" destOrd="0" presId="urn:microsoft.com/office/officeart/2005/8/layout/vList5"/>
    <dgm:cxn modelId="{8AC819FE-1C3A-4E16-909B-D2D64345AFD9}" type="presParOf" srcId="{4959BA7F-2A10-4F52-B9B6-85650182B64C}" destId="{C42AA33C-D85B-4ABC-A260-6A8F5F18CDD0}" srcOrd="1" destOrd="0" presId="urn:microsoft.com/office/officeart/2005/8/layout/vList5"/>
    <dgm:cxn modelId="{70471A0C-535E-41EB-A3DB-5071F6341B42}" type="presParOf" srcId="{4959BA7F-2A10-4F52-B9B6-85650182B64C}" destId="{94388175-EB2E-4512-8067-CD3B581D357B}" srcOrd="2" destOrd="0" presId="urn:microsoft.com/office/officeart/2005/8/layout/vList5"/>
    <dgm:cxn modelId="{11997FB3-F43F-471E-9535-025715CE7E76}" type="presParOf" srcId="{94388175-EB2E-4512-8067-CD3B581D357B}" destId="{12E2C27C-4084-486D-B27E-ABF95120239E}" srcOrd="0" destOrd="0" presId="urn:microsoft.com/office/officeart/2005/8/layout/vList5"/>
    <dgm:cxn modelId="{C6D698B2-B364-42F6-8B51-D9018CED9F6D}" type="presParOf" srcId="{4959BA7F-2A10-4F52-B9B6-85650182B64C}" destId="{C4C10A63-B741-46A7-8038-2A2C44ADDCA7}" srcOrd="3" destOrd="0" presId="urn:microsoft.com/office/officeart/2005/8/layout/vList5"/>
    <dgm:cxn modelId="{7BC29B16-DCEB-4BA6-9E7C-3E3D080A02D9}" type="presParOf" srcId="{4959BA7F-2A10-4F52-B9B6-85650182B64C}" destId="{28D52EAC-934A-4277-A09A-34C890C60D33}" srcOrd="4" destOrd="0" presId="urn:microsoft.com/office/officeart/2005/8/layout/vList5"/>
    <dgm:cxn modelId="{21268030-B20C-444D-A92F-10A05619351F}" type="presParOf" srcId="{28D52EAC-934A-4277-A09A-34C890C60D33}" destId="{52BF1146-7C1A-4CA5-809E-F9BE92326B0D}" srcOrd="0" destOrd="0" presId="urn:microsoft.com/office/officeart/2005/8/layout/vList5"/>
    <dgm:cxn modelId="{3F8C16BF-C46E-4D49-A2BA-7477F4E4B47E}" type="presParOf" srcId="{4959BA7F-2A10-4F52-B9B6-85650182B64C}" destId="{EEFD1D7C-7941-49D4-BF61-4E67DCA9C068}" srcOrd="5" destOrd="0" presId="urn:microsoft.com/office/officeart/2005/8/layout/vList5"/>
    <dgm:cxn modelId="{09B19660-38B8-4D46-94F3-DE22FE2BB51F}" type="presParOf" srcId="{4959BA7F-2A10-4F52-B9B6-85650182B64C}" destId="{1FCFDE95-B31C-4CC2-A06B-3478E6BC94FA}" srcOrd="6" destOrd="0" presId="urn:microsoft.com/office/officeart/2005/8/layout/vList5"/>
    <dgm:cxn modelId="{0161755F-8D07-4EEF-9B47-103500262E49}" type="presParOf" srcId="{1FCFDE95-B31C-4CC2-A06B-3478E6BC94FA}" destId="{60DB67D2-BBDB-45F3-9250-DC2576D9CFEB}"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5E4DF5B-5787-4C0C-AA7F-F273F22666C3}"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ED997E69-7220-447C-8371-643588F3B6CA}">
      <dgm:prSet/>
      <dgm:spPr/>
      <dgm:t>
        <a:bodyPr/>
        <a:lstStyle/>
        <a:p>
          <a:r>
            <a:rPr lang="en-US"/>
            <a:t>Test on a small number of individuals in the sample</a:t>
          </a:r>
          <a:endParaRPr lang="en-GB"/>
        </a:p>
      </dgm:t>
    </dgm:pt>
    <dgm:pt modelId="{099F1EC1-6A98-4FC7-84D0-3A610FD20B03}" type="parTrans" cxnId="{DCFCDD76-B327-4AD2-A7E7-DACFECC64F62}">
      <dgm:prSet/>
      <dgm:spPr/>
      <dgm:t>
        <a:bodyPr/>
        <a:lstStyle/>
        <a:p>
          <a:endParaRPr lang="en-GB"/>
        </a:p>
      </dgm:t>
    </dgm:pt>
    <dgm:pt modelId="{31DD28C6-B907-4569-A379-54A18EF8777C}" type="sibTrans" cxnId="{DCFCDD76-B327-4AD2-A7E7-DACFECC64F62}">
      <dgm:prSet/>
      <dgm:spPr/>
      <dgm:t>
        <a:bodyPr/>
        <a:lstStyle/>
        <a:p>
          <a:endParaRPr lang="en-GB"/>
        </a:p>
      </dgm:t>
    </dgm:pt>
    <dgm:pt modelId="{14103F20-9E82-46D0-A3B0-D4A19794840E}">
      <dgm:prSet/>
      <dgm:spPr/>
      <dgm:t>
        <a:bodyPr/>
        <a:lstStyle/>
        <a:p>
          <a:r>
            <a:rPr lang="en-US"/>
            <a:t>Ask for written feedback on the questions</a:t>
          </a:r>
          <a:endParaRPr lang="en-GB"/>
        </a:p>
      </dgm:t>
    </dgm:pt>
    <dgm:pt modelId="{EB132EA7-828C-4614-8A4A-D85D304D80A5}" type="parTrans" cxnId="{9FA16937-85D1-40A6-AB00-D2E300396D06}">
      <dgm:prSet/>
      <dgm:spPr/>
      <dgm:t>
        <a:bodyPr/>
        <a:lstStyle/>
        <a:p>
          <a:endParaRPr lang="en-GB"/>
        </a:p>
      </dgm:t>
    </dgm:pt>
    <dgm:pt modelId="{BEF87A37-94F3-41E6-BBF3-A7534B715509}" type="sibTrans" cxnId="{9FA16937-85D1-40A6-AB00-D2E300396D06}">
      <dgm:prSet/>
      <dgm:spPr/>
      <dgm:t>
        <a:bodyPr/>
        <a:lstStyle/>
        <a:p>
          <a:endParaRPr lang="en-GB"/>
        </a:p>
      </dgm:t>
    </dgm:pt>
    <dgm:pt modelId="{C8190205-87D5-4DEE-BC5F-401640B01C85}">
      <dgm:prSet/>
      <dgm:spPr/>
      <dgm:t>
        <a:bodyPr/>
        <a:lstStyle/>
        <a:p>
          <a:r>
            <a:rPr lang="en-US"/>
            <a:t>Revise the survey based on the written comments</a:t>
          </a:r>
          <a:endParaRPr lang="en-GB"/>
        </a:p>
      </dgm:t>
    </dgm:pt>
    <dgm:pt modelId="{31C5AD18-05A6-4751-9F49-8227FA373846}" type="parTrans" cxnId="{3A84C642-A074-4C52-BEBE-323EB407C956}">
      <dgm:prSet/>
      <dgm:spPr/>
      <dgm:t>
        <a:bodyPr/>
        <a:lstStyle/>
        <a:p>
          <a:endParaRPr lang="en-GB"/>
        </a:p>
      </dgm:t>
    </dgm:pt>
    <dgm:pt modelId="{ACBC1143-7DDF-4AFC-9029-E487540ACFF1}" type="sibTrans" cxnId="{3A84C642-A074-4C52-BEBE-323EB407C956}">
      <dgm:prSet/>
      <dgm:spPr/>
      <dgm:t>
        <a:bodyPr/>
        <a:lstStyle/>
        <a:p>
          <a:endParaRPr lang="en-GB"/>
        </a:p>
      </dgm:t>
    </dgm:pt>
    <dgm:pt modelId="{378AAF34-3C66-4A58-B3B1-8B04DD9792B9}">
      <dgm:prSet/>
      <dgm:spPr/>
      <dgm:t>
        <a:bodyPr/>
        <a:lstStyle/>
        <a:p>
          <a:r>
            <a:rPr lang="en-US"/>
            <a:t>Exclude the pilot participants from the final sample for the study</a:t>
          </a:r>
          <a:endParaRPr lang="en-GB"/>
        </a:p>
      </dgm:t>
    </dgm:pt>
    <dgm:pt modelId="{02FD49DE-C2D9-493C-B2C4-6F1AC5E9E3AD}" type="parTrans" cxnId="{86979138-D9B1-4A4B-AAFF-7AAD96BBF0E9}">
      <dgm:prSet/>
      <dgm:spPr/>
      <dgm:t>
        <a:bodyPr/>
        <a:lstStyle/>
        <a:p>
          <a:endParaRPr lang="en-GB"/>
        </a:p>
      </dgm:t>
    </dgm:pt>
    <dgm:pt modelId="{167162D9-E479-4D6B-BB8E-015D1735DC10}" type="sibTrans" cxnId="{86979138-D9B1-4A4B-AAFF-7AAD96BBF0E9}">
      <dgm:prSet/>
      <dgm:spPr/>
      <dgm:t>
        <a:bodyPr/>
        <a:lstStyle/>
        <a:p>
          <a:endParaRPr lang="en-GB"/>
        </a:p>
      </dgm:t>
    </dgm:pt>
    <dgm:pt modelId="{64B12EF5-4C91-48B8-B126-FD0B1BE06051}" type="pres">
      <dgm:prSet presAssocID="{35E4DF5B-5787-4C0C-AA7F-F273F22666C3}" presName="matrix" presStyleCnt="0">
        <dgm:presLayoutVars>
          <dgm:chMax val="1"/>
          <dgm:dir/>
          <dgm:resizeHandles val="exact"/>
        </dgm:presLayoutVars>
      </dgm:prSet>
      <dgm:spPr/>
    </dgm:pt>
    <dgm:pt modelId="{5ECC0453-EEAD-49E1-82B7-D35057748BD0}" type="pres">
      <dgm:prSet presAssocID="{35E4DF5B-5787-4C0C-AA7F-F273F22666C3}" presName="diamond" presStyleLbl="bgShp" presStyleIdx="0" presStyleCnt="1"/>
      <dgm:spPr/>
    </dgm:pt>
    <dgm:pt modelId="{FA4F502A-A881-49B5-A221-AE167AC6A9DE}" type="pres">
      <dgm:prSet presAssocID="{35E4DF5B-5787-4C0C-AA7F-F273F22666C3}" presName="quad1" presStyleLbl="node1" presStyleIdx="0" presStyleCnt="4">
        <dgm:presLayoutVars>
          <dgm:chMax val="0"/>
          <dgm:chPref val="0"/>
          <dgm:bulletEnabled val="1"/>
        </dgm:presLayoutVars>
      </dgm:prSet>
      <dgm:spPr/>
    </dgm:pt>
    <dgm:pt modelId="{2120083F-BDCD-4F86-A8B0-C6C39821B594}" type="pres">
      <dgm:prSet presAssocID="{35E4DF5B-5787-4C0C-AA7F-F273F22666C3}" presName="quad2" presStyleLbl="node1" presStyleIdx="1" presStyleCnt="4">
        <dgm:presLayoutVars>
          <dgm:chMax val="0"/>
          <dgm:chPref val="0"/>
          <dgm:bulletEnabled val="1"/>
        </dgm:presLayoutVars>
      </dgm:prSet>
      <dgm:spPr/>
    </dgm:pt>
    <dgm:pt modelId="{A2C54F5F-CA39-4696-9D15-3EE4A3CEAC83}" type="pres">
      <dgm:prSet presAssocID="{35E4DF5B-5787-4C0C-AA7F-F273F22666C3}" presName="quad3" presStyleLbl="node1" presStyleIdx="2" presStyleCnt="4">
        <dgm:presLayoutVars>
          <dgm:chMax val="0"/>
          <dgm:chPref val="0"/>
          <dgm:bulletEnabled val="1"/>
        </dgm:presLayoutVars>
      </dgm:prSet>
      <dgm:spPr/>
    </dgm:pt>
    <dgm:pt modelId="{DB1FE429-14CD-4AB7-BEBA-B225605C6512}" type="pres">
      <dgm:prSet presAssocID="{35E4DF5B-5787-4C0C-AA7F-F273F22666C3}" presName="quad4" presStyleLbl="node1" presStyleIdx="3" presStyleCnt="4">
        <dgm:presLayoutVars>
          <dgm:chMax val="0"/>
          <dgm:chPref val="0"/>
          <dgm:bulletEnabled val="1"/>
        </dgm:presLayoutVars>
      </dgm:prSet>
      <dgm:spPr/>
    </dgm:pt>
  </dgm:ptLst>
  <dgm:cxnLst>
    <dgm:cxn modelId="{B5571F0D-F799-4B8D-9F1D-456AB875B2C1}" type="presOf" srcId="{14103F20-9E82-46D0-A3B0-D4A19794840E}" destId="{2120083F-BDCD-4F86-A8B0-C6C39821B594}" srcOrd="0" destOrd="0" presId="urn:microsoft.com/office/officeart/2005/8/layout/matrix3"/>
    <dgm:cxn modelId="{9FA16937-85D1-40A6-AB00-D2E300396D06}" srcId="{35E4DF5B-5787-4C0C-AA7F-F273F22666C3}" destId="{14103F20-9E82-46D0-A3B0-D4A19794840E}" srcOrd="1" destOrd="0" parTransId="{EB132EA7-828C-4614-8A4A-D85D304D80A5}" sibTransId="{BEF87A37-94F3-41E6-BBF3-A7534B715509}"/>
    <dgm:cxn modelId="{86979138-D9B1-4A4B-AAFF-7AAD96BBF0E9}" srcId="{35E4DF5B-5787-4C0C-AA7F-F273F22666C3}" destId="{378AAF34-3C66-4A58-B3B1-8B04DD9792B9}" srcOrd="3" destOrd="0" parTransId="{02FD49DE-C2D9-493C-B2C4-6F1AC5E9E3AD}" sibTransId="{167162D9-E479-4D6B-BB8E-015D1735DC10}"/>
    <dgm:cxn modelId="{3A84C642-A074-4C52-BEBE-323EB407C956}" srcId="{35E4DF5B-5787-4C0C-AA7F-F273F22666C3}" destId="{C8190205-87D5-4DEE-BC5F-401640B01C85}" srcOrd="2" destOrd="0" parTransId="{31C5AD18-05A6-4751-9F49-8227FA373846}" sibTransId="{ACBC1143-7DDF-4AFC-9029-E487540ACFF1}"/>
    <dgm:cxn modelId="{D2897D63-92F5-46C9-BE92-9034DE36E476}" type="presOf" srcId="{C8190205-87D5-4DEE-BC5F-401640B01C85}" destId="{A2C54F5F-CA39-4696-9D15-3EE4A3CEAC83}" srcOrd="0" destOrd="0" presId="urn:microsoft.com/office/officeart/2005/8/layout/matrix3"/>
    <dgm:cxn modelId="{DCFCDD76-B327-4AD2-A7E7-DACFECC64F62}" srcId="{35E4DF5B-5787-4C0C-AA7F-F273F22666C3}" destId="{ED997E69-7220-447C-8371-643588F3B6CA}" srcOrd="0" destOrd="0" parTransId="{099F1EC1-6A98-4FC7-84D0-3A610FD20B03}" sibTransId="{31DD28C6-B907-4569-A379-54A18EF8777C}"/>
    <dgm:cxn modelId="{F25D2E9D-C5F3-48CB-B00D-03E5C6ABCF12}" type="presOf" srcId="{35E4DF5B-5787-4C0C-AA7F-F273F22666C3}" destId="{64B12EF5-4C91-48B8-B126-FD0B1BE06051}" srcOrd="0" destOrd="0" presId="urn:microsoft.com/office/officeart/2005/8/layout/matrix3"/>
    <dgm:cxn modelId="{5D93B5A4-B768-45A9-9C73-246A456D7B4A}" type="presOf" srcId="{378AAF34-3C66-4A58-B3B1-8B04DD9792B9}" destId="{DB1FE429-14CD-4AB7-BEBA-B225605C6512}" srcOrd="0" destOrd="0" presId="urn:microsoft.com/office/officeart/2005/8/layout/matrix3"/>
    <dgm:cxn modelId="{C120A7D8-ACA6-4E3C-99C3-232D660139E3}" type="presOf" srcId="{ED997E69-7220-447C-8371-643588F3B6CA}" destId="{FA4F502A-A881-49B5-A221-AE167AC6A9DE}" srcOrd="0" destOrd="0" presId="urn:microsoft.com/office/officeart/2005/8/layout/matrix3"/>
    <dgm:cxn modelId="{AAC9E498-298A-452B-B7B4-C91D9DD4E69C}" type="presParOf" srcId="{64B12EF5-4C91-48B8-B126-FD0B1BE06051}" destId="{5ECC0453-EEAD-49E1-82B7-D35057748BD0}" srcOrd="0" destOrd="0" presId="urn:microsoft.com/office/officeart/2005/8/layout/matrix3"/>
    <dgm:cxn modelId="{B7093C35-125F-4DC4-8E08-6BB24099DBE9}" type="presParOf" srcId="{64B12EF5-4C91-48B8-B126-FD0B1BE06051}" destId="{FA4F502A-A881-49B5-A221-AE167AC6A9DE}" srcOrd="1" destOrd="0" presId="urn:microsoft.com/office/officeart/2005/8/layout/matrix3"/>
    <dgm:cxn modelId="{64C2056E-3AEC-4A5C-82F6-08EAD062F4EE}" type="presParOf" srcId="{64B12EF5-4C91-48B8-B126-FD0B1BE06051}" destId="{2120083F-BDCD-4F86-A8B0-C6C39821B594}" srcOrd="2" destOrd="0" presId="urn:microsoft.com/office/officeart/2005/8/layout/matrix3"/>
    <dgm:cxn modelId="{09ADFE8F-3740-4A60-A671-04C39EE2B3D8}" type="presParOf" srcId="{64B12EF5-4C91-48B8-B126-FD0B1BE06051}" destId="{A2C54F5F-CA39-4696-9D15-3EE4A3CEAC83}" srcOrd="3" destOrd="0" presId="urn:microsoft.com/office/officeart/2005/8/layout/matrix3"/>
    <dgm:cxn modelId="{59E5C2DE-FDAC-44C2-A5C0-48B4729988C9}" type="presParOf" srcId="{64B12EF5-4C91-48B8-B126-FD0B1BE06051}" destId="{DB1FE429-14CD-4AB7-BEBA-B225605C6512}" srcOrd="4" destOrd="0" presId="urn:microsoft.com/office/officeart/2005/8/layout/matrix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E285A8-F74A-4E4D-A74C-9F87B301F075}" type="doc">
      <dgm:prSet loTypeId="urn:microsoft.com/office/officeart/2005/8/layout/hChevron3" loCatId="process" qsTypeId="urn:microsoft.com/office/officeart/2005/8/quickstyle/simple1" qsCatId="simple" csTypeId="urn:microsoft.com/office/officeart/2005/8/colors/colorful2" csCatId="colorful" phldr="1"/>
      <dgm:spPr/>
      <dgm:t>
        <a:bodyPr/>
        <a:lstStyle/>
        <a:p>
          <a:endParaRPr lang="en-GB"/>
        </a:p>
      </dgm:t>
    </dgm:pt>
    <dgm:pt modelId="{912DE272-0350-4874-BC83-C7C912714C17}">
      <dgm:prSet/>
      <dgm:spPr/>
      <dgm:t>
        <a:bodyPr/>
        <a:lstStyle/>
        <a:p>
          <a:r>
            <a:rPr lang="en-US"/>
            <a:t>It might be said that surveys are too easy to conduct. </a:t>
          </a:r>
          <a:endParaRPr lang="en-GB"/>
        </a:p>
      </dgm:t>
    </dgm:pt>
    <dgm:pt modelId="{840F5FB7-CAC7-4535-A941-D83FB473F7B5}" type="parTrans" cxnId="{49121FAA-ECD3-421B-B4A9-FABD9219838A}">
      <dgm:prSet/>
      <dgm:spPr/>
      <dgm:t>
        <a:bodyPr/>
        <a:lstStyle/>
        <a:p>
          <a:endParaRPr lang="en-GB"/>
        </a:p>
      </dgm:t>
    </dgm:pt>
    <dgm:pt modelId="{D0CAEB26-76A0-4777-A708-BC713B43B039}" type="sibTrans" cxnId="{49121FAA-ECD3-421B-B4A9-FABD9219838A}">
      <dgm:prSet/>
      <dgm:spPr/>
      <dgm:t>
        <a:bodyPr/>
        <a:lstStyle/>
        <a:p>
          <a:endParaRPr lang="en-GB"/>
        </a:p>
      </dgm:t>
    </dgm:pt>
    <dgm:pt modelId="{7DC1E551-0A4F-4825-AE45-67615D5FA153}">
      <dgm:prSet/>
      <dgm:spPr/>
      <dgm:t>
        <a:bodyPr/>
        <a:lstStyle/>
        <a:p>
          <a:r>
            <a:rPr lang="en-US" dirty="0"/>
            <a:t>Individuals often decide that a survey will help to solve some important problem because it seems so easy to write up some questions and distribute them.</a:t>
          </a:r>
          <a:endParaRPr lang="en-GB" dirty="0"/>
        </a:p>
      </dgm:t>
    </dgm:pt>
    <dgm:pt modelId="{8E5562C9-3EB1-412E-9B87-625257EEF8C3}" type="parTrans" cxnId="{6CF3B392-FCAB-481A-9AB4-3C942CF5B2B2}">
      <dgm:prSet/>
      <dgm:spPr/>
      <dgm:t>
        <a:bodyPr/>
        <a:lstStyle/>
        <a:p>
          <a:endParaRPr lang="en-GB"/>
        </a:p>
      </dgm:t>
    </dgm:pt>
    <dgm:pt modelId="{902DFCC8-2F36-481F-B7DC-A55C2A392BA9}" type="sibTrans" cxnId="{6CF3B392-FCAB-481A-9AB4-3C942CF5B2B2}">
      <dgm:prSet/>
      <dgm:spPr/>
      <dgm:t>
        <a:bodyPr/>
        <a:lstStyle/>
        <a:p>
          <a:endParaRPr lang="en-GB"/>
        </a:p>
      </dgm:t>
    </dgm:pt>
    <dgm:pt modelId="{3A0FFC7B-8B8C-4538-8E4A-AA1771E05A1E}">
      <dgm:prSet/>
      <dgm:spPr/>
      <dgm:t>
        <a:bodyPr/>
        <a:lstStyle/>
        <a:p>
          <a:r>
            <a:rPr lang="en-US"/>
            <a:t>But without careful attention to sampling, measurement, and overall survey design, the effort is likely to be a failure.</a:t>
          </a:r>
          <a:endParaRPr lang="en-GB"/>
        </a:p>
      </dgm:t>
    </dgm:pt>
    <dgm:pt modelId="{F83F5234-F85D-45F2-9938-8D3164A22456}" type="parTrans" cxnId="{8C2F51F5-A8D0-4BC1-AD2D-F34B00ADD15F}">
      <dgm:prSet/>
      <dgm:spPr/>
      <dgm:t>
        <a:bodyPr/>
        <a:lstStyle/>
        <a:p>
          <a:endParaRPr lang="en-GB"/>
        </a:p>
      </dgm:t>
    </dgm:pt>
    <dgm:pt modelId="{94B9CC02-406D-484A-AD18-42D9FA72335B}" type="sibTrans" cxnId="{8C2F51F5-A8D0-4BC1-AD2D-F34B00ADD15F}">
      <dgm:prSet/>
      <dgm:spPr/>
      <dgm:t>
        <a:bodyPr/>
        <a:lstStyle/>
        <a:p>
          <a:endParaRPr lang="en-GB"/>
        </a:p>
      </dgm:t>
    </dgm:pt>
    <dgm:pt modelId="{4DDC3BB2-2393-4C05-8393-295BA13EB813}" type="pres">
      <dgm:prSet presAssocID="{49E285A8-F74A-4E4D-A74C-9F87B301F075}" presName="Name0" presStyleCnt="0">
        <dgm:presLayoutVars>
          <dgm:dir/>
          <dgm:resizeHandles val="exact"/>
        </dgm:presLayoutVars>
      </dgm:prSet>
      <dgm:spPr/>
    </dgm:pt>
    <dgm:pt modelId="{BDED89D2-F507-4314-8493-5DDD5D144704}" type="pres">
      <dgm:prSet presAssocID="{912DE272-0350-4874-BC83-C7C912714C17}" presName="parTxOnly" presStyleLbl="node1" presStyleIdx="0" presStyleCnt="3">
        <dgm:presLayoutVars>
          <dgm:bulletEnabled val="1"/>
        </dgm:presLayoutVars>
      </dgm:prSet>
      <dgm:spPr/>
    </dgm:pt>
    <dgm:pt modelId="{3DB83DD7-1A64-457C-A089-4AC8D8B9E71A}" type="pres">
      <dgm:prSet presAssocID="{D0CAEB26-76A0-4777-A708-BC713B43B039}" presName="parSpace" presStyleCnt="0"/>
      <dgm:spPr/>
    </dgm:pt>
    <dgm:pt modelId="{73D7E93F-A6F9-48CE-B694-39224DEC8881}" type="pres">
      <dgm:prSet presAssocID="{7DC1E551-0A4F-4825-AE45-67615D5FA153}" presName="parTxOnly" presStyleLbl="node1" presStyleIdx="1" presStyleCnt="3">
        <dgm:presLayoutVars>
          <dgm:bulletEnabled val="1"/>
        </dgm:presLayoutVars>
      </dgm:prSet>
      <dgm:spPr/>
    </dgm:pt>
    <dgm:pt modelId="{88DD7538-1A03-4750-9766-EF03C41BB6E7}" type="pres">
      <dgm:prSet presAssocID="{902DFCC8-2F36-481F-B7DC-A55C2A392BA9}" presName="parSpace" presStyleCnt="0"/>
      <dgm:spPr/>
    </dgm:pt>
    <dgm:pt modelId="{9D75915A-2A86-4317-AB54-1086B2A7E8B2}" type="pres">
      <dgm:prSet presAssocID="{3A0FFC7B-8B8C-4538-8E4A-AA1771E05A1E}" presName="parTxOnly" presStyleLbl="node1" presStyleIdx="2" presStyleCnt="3">
        <dgm:presLayoutVars>
          <dgm:bulletEnabled val="1"/>
        </dgm:presLayoutVars>
      </dgm:prSet>
      <dgm:spPr/>
    </dgm:pt>
  </dgm:ptLst>
  <dgm:cxnLst>
    <dgm:cxn modelId="{AD2CA62E-96EA-423C-89FC-D316ED5CB805}" type="presOf" srcId="{49E285A8-F74A-4E4D-A74C-9F87B301F075}" destId="{4DDC3BB2-2393-4C05-8393-295BA13EB813}" srcOrd="0" destOrd="0" presId="urn:microsoft.com/office/officeart/2005/8/layout/hChevron3"/>
    <dgm:cxn modelId="{6CF3B392-FCAB-481A-9AB4-3C942CF5B2B2}" srcId="{49E285A8-F74A-4E4D-A74C-9F87B301F075}" destId="{7DC1E551-0A4F-4825-AE45-67615D5FA153}" srcOrd="1" destOrd="0" parTransId="{8E5562C9-3EB1-412E-9B87-625257EEF8C3}" sibTransId="{902DFCC8-2F36-481F-B7DC-A55C2A392BA9}"/>
    <dgm:cxn modelId="{DD3B9193-BE93-4A7A-B1D0-9EEF9D71ABB5}" type="presOf" srcId="{3A0FFC7B-8B8C-4538-8E4A-AA1771E05A1E}" destId="{9D75915A-2A86-4317-AB54-1086B2A7E8B2}" srcOrd="0" destOrd="0" presId="urn:microsoft.com/office/officeart/2005/8/layout/hChevron3"/>
    <dgm:cxn modelId="{48E12DA0-B897-45D4-87BE-D33390491090}" type="presOf" srcId="{7DC1E551-0A4F-4825-AE45-67615D5FA153}" destId="{73D7E93F-A6F9-48CE-B694-39224DEC8881}" srcOrd="0" destOrd="0" presId="urn:microsoft.com/office/officeart/2005/8/layout/hChevron3"/>
    <dgm:cxn modelId="{49121FAA-ECD3-421B-B4A9-FABD9219838A}" srcId="{49E285A8-F74A-4E4D-A74C-9F87B301F075}" destId="{912DE272-0350-4874-BC83-C7C912714C17}" srcOrd="0" destOrd="0" parTransId="{840F5FB7-CAC7-4535-A941-D83FB473F7B5}" sibTransId="{D0CAEB26-76A0-4777-A708-BC713B43B039}"/>
    <dgm:cxn modelId="{58DAAAC4-44BC-4130-BA4F-D846D2B138E4}" type="presOf" srcId="{912DE272-0350-4874-BC83-C7C912714C17}" destId="{BDED89D2-F507-4314-8493-5DDD5D144704}" srcOrd="0" destOrd="0" presId="urn:microsoft.com/office/officeart/2005/8/layout/hChevron3"/>
    <dgm:cxn modelId="{8C2F51F5-A8D0-4BC1-AD2D-F34B00ADD15F}" srcId="{49E285A8-F74A-4E4D-A74C-9F87B301F075}" destId="{3A0FFC7B-8B8C-4538-8E4A-AA1771E05A1E}" srcOrd="2" destOrd="0" parTransId="{F83F5234-F85D-45F2-9938-8D3164A22456}" sibTransId="{94B9CC02-406D-484A-AD18-42D9FA72335B}"/>
    <dgm:cxn modelId="{D2845040-684E-4A42-A01D-B0EC1EF0A5BD}" type="presParOf" srcId="{4DDC3BB2-2393-4C05-8393-295BA13EB813}" destId="{BDED89D2-F507-4314-8493-5DDD5D144704}" srcOrd="0" destOrd="0" presId="urn:microsoft.com/office/officeart/2005/8/layout/hChevron3"/>
    <dgm:cxn modelId="{1EEAF852-82B7-40A7-9AFD-B0775DAE0F67}" type="presParOf" srcId="{4DDC3BB2-2393-4C05-8393-295BA13EB813}" destId="{3DB83DD7-1A64-457C-A089-4AC8D8B9E71A}" srcOrd="1" destOrd="0" presId="urn:microsoft.com/office/officeart/2005/8/layout/hChevron3"/>
    <dgm:cxn modelId="{BACBADC8-E49F-4DB3-88A1-167353E7E88C}" type="presParOf" srcId="{4DDC3BB2-2393-4C05-8393-295BA13EB813}" destId="{73D7E93F-A6F9-48CE-B694-39224DEC8881}" srcOrd="2" destOrd="0" presId="urn:microsoft.com/office/officeart/2005/8/layout/hChevron3"/>
    <dgm:cxn modelId="{53C5A7CD-86FC-4A5D-8A75-88C1EBDA28E7}" type="presParOf" srcId="{4DDC3BB2-2393-4C05-8393-295BA13EB813}" destId="{88DD7538-1A03-4750-9766-EF03C41BB6E7}" srcOrd="3" destOrd="0" presId="urn:microsoft.com/office/officeart/2005/8/layout/hChevron3"/>
    <dgm:cxn modelId="{92AC49C8-3E15-492E-8E3F-58593D28D666}" type="presParOf" srcId="{4DDC3BB2-2393-4C05-8393-295BA13EB813}" destId="{9D75915A-2A86-4317-AB54-1086B2A7E8B2}" srcOrd="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BA4015-8A59-43C9-8C6E-6B7057D5326F}"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94FD1C65-D7EA-47D9-8EA3-8B33D1999535}">
      <dgm:prSet custT="1"/>
      <dgm:spPr/>
      <dgm:t>
        <a:bodyPr/>
        <a:lstStyle/>
        <a:p>
          <a:pPr algn="ctr"/>
          <a:r>
            <a:rPr lang="en-US" sz="1600" dirty="0"/>
            <a:t>For a survey to succeed, it must minimize four types of error (Groves 1989:vi, 10–12):</a:t>
          </a:r>
          <a:endParaRPr lang="en-GB" sz="1600" dirty="0"/>
        </a:p>
      </dgm:t>
    </dgm:pt>
    <dgm:pt modelId="{6480A71C-5BE4-4CB7-81F5-3BB15B06EC44}" type="parTrans" cxnId="{2EEF4418-8B6D-4340-8BEC-ADCD15E73888}">
      <dgm:prSet/>
      <dgm:spPr/>
      <dgm:t>
        <a:bodyPr/>
        <a:lstStyle/>
        <a:p>
          <a:pPr algn="ctr"/>
          <a:endParaRPr lang="en-GB" sz="1600"/>
        </a:p>
      </dgm:t>
    </dgm:pt>
    <dgm:pt modelId="{2347ABA8-F4EA-4630-B6B2-B74BB4173C9A}" type="sibTrans" cxnId="{2EEF4418-8B6D-4340-8BEC-ADCD15E73888}">
      <dgm:prSet/>
      <dgm:spPr/>
      <dgm:t>
        <a:bodyPr/>
        <a:lstStyle/>
        <a:p>
          <a:pPr algn="ctr"/>
          <a:endParaRPr lang="en-GB" sz="1600"/>
        </a:p>
      </dgm:t>
    </dgm:pt>
    <dgm:pt modelId="{B0EE2C44-0772-434A-BF6F-27AD38281F87}" type="pres">
      <dgm:prSet presAssocID="{77BA4015-8A59-43C9-8C6E-6B7057D5326F}" presName="linear" presStyleCnt="0">
        <dgm:presLayoutVars>
          <dgm:animLvl val="lvl"/>
          <dgm:resizeHandles val="exact"/>
        </dgm:presLayoutVars>
      </dgm:prSet>
      <dgm:spPr/>
    </dgm:pt>
    <dgm:pt modelId="{C1A236C5-1A9D-48B4-B5C6-88A767781055}" type="pres">
      <dgm:prSet presAssocID="{94FD1C65-D7EA-47D9-8EA3-8B33D1999535}" presName="parentText" presStyleLbl="node1" presStyleIdx="0" presStyleCnt="1" custScaleY="286916" custLinFactY="100000" custLinFactNeighborX="-45572" custLinFactNeighborY="100675">
        <dgm:presLayoutVars>
          <dgm:chMax val="0"/>
          <dgm:bulletEnabled val="1"/>
        </dgm:presLayoutVars>
      </dgm:prSet>
      <dgm:spPr/>
    </dgm:pt>
  </dgm:ptLst>
  <dgm:cxnLst>
    <dgm:cxn modelId="{2EEF4418-8B6D-4340-8BEC-ADCD15E73888}" srcId="{77BA4015-8A59-43C9-8C6E-6B7057D5326F}" destId="{94FD1C65-D7EA-47D9-8EA3-8B33D1999535}" srcOrd="0" destOrd="0" parTransId="{6480A71C-5BE4-4CB7-81F5-3BB15B06EC44}" sibTransId="{2347ABA8-F4EA-4630-B6B2-B74BB4173C9A}"/>
    <dgm:cxn modelId="{CE861C47-F369-4A07-9A19-A44C6D392BA6}" type="presOf" srcId="{94FD1C65-D7EA-47D9-8EA3-8B33D1999535}" destId="{C1A236C5-1A9D-48B4-B5C6-88A767781055}" srcOrd="0" destOrd="0" presId="urn:microsoft.com/office/officeart/2005/8/layout/vList2"/>
    <dgm:cxn modelId="{D0EDE081-F738-43B7-92DF-7AF37BCDEC32}" type="presOf" srcId="{77BA4015-8A59-43C9-8C6E-6B7057D5326F}" destId="{B0EE2C44-0772-434A-BF6F-27AD38281F87}" srcOrd="0" destOrd="0" presId="urn:microsoft.com/office/officeart/2005/8/layout/vList2"/>
    <dgm:cxn modelId="{F16B547D-D371-4E37-92AF-347C3808FEF3}" type="presParOf" srcId="{B0EE2C44-0772-434A-BF6F-27AD38281F87}" destId="{C1A236C5-1A9D-48B4-B5C6-88A767781055}"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344482-FBC8-4C81-8112-45BF17687E29}" type="doc">
      <dgm:prSet loTypeId="urn:microsoft.com/office/officeart/2005/8/layout/hList1" loCatId="list" qsTypeId="urn:microsoft.com/office/officeart/2005/8/quickstyle/simple2" qsCatId="simple" csTypeId="urn:microsoft.com/office/officeart/2005/8/colors/colorful4" csCatId="colorful"/>
      <dgm:spPr/>
      <dgm:t>
        <a:bodyPr/>
        <a:lstStyle/>
        <a:p>
          <a:endParaRPr lang="en-GB"/>
        </a:p>
      </dgm:t>
    </dgm:pt>
    <dgm:pt modelId="{E63DA29B-6C60-4683-B029-F398765D104E}">
      <dgm:prSet/>
      <dgm:spPr/>
      <dgm:t>
        <a:bodyPr/>
        <a:lstStyle/>
        <a:p>
          <a:r>
            <a:rPr lang="en-US"/>
            <a:t>Can use multiple platforms for tabulating, compiling, and analyzing survey results. A few include:</a:t>
          </a:r>
          <a:endParaRPr lang="en-GB"/>
        </a:p>
      </dgm:t>
    </dgm:pt>
    <dgm:pt modelId="{CCDD1B14-2D76-43AB-9638-2DDE4920954C}" type="parTrans" cxnId="{99C2DF01-8E5D-483A-9845-B1E5D71076B5}">
      <dgm:prSet/>
      <dgm:spPr/>
      <dgm:t>
        <a:bodyPr/>
        <a:lstStyle/>
        <a:p>
          <a:endParaRPr lang="en-GB"/>
        </a:p>
      </dgm:t>
    </dgm:pt>
    <dgm:pt modelId="{EA8BC45E-4B31-4524-969A-7DD883B78F5D}" type="sibTrans" cxnId="{99C2DF01-8E5D-483A-9845-B1E5D71076B5}">
      <dgm:prSet/>
      <dgm:spPr/>
      <dgm:t>
        <a:bodyPr/>
        <a:lstStyle/>
        <a:p>
          <a:endParaRPr lang="en-GB"/>
        </a:p>
      </dgm:t>
    </dgm:pt>
    <dgm:pt modelId="{02E0B331-A8EC-4B8A-8E93-A5BF2EA875D9}">
      <dgm:prSet/>
      <dgm:spPr/>
      <dgm:t>
        <a:bodyPr/>
        <a:lstStyle/>
        <a:p>
          <a:r>
            <a:rPr lang="en-US" dirty="0"/>
            <a:t>Excel</a:t>
          </a:r>
          <a:endParaRPr lang="en-GB" dirty="0"/>
        </a:p>
      </dgm:t>
    </dgm:pt>
    <dgm:pt modelId="{1548A565-7CD6-49A8-A6CE-84E5F36B28FE}" type="parTrans" cxnId="{46BC3FE4-8A69-4335-8717-8ACC82A04277}">
      <dgm:prSet/>
      <dgm:spPr/>
      <dgm:t>
        <a:bodyPr/>
        <a:lstStyle/>
        <a:p>
          <a:endParaRPr lang="en-GB"/>
        </a:p>
      </dgm:t>
    </dgm:pt>
    <dgm:pt modelId="{2D8D5EAF-36FB-478D-8BAA-FB37FA9940FD}" type="sibTrans" cxnId="{46BC3FE4-8A69-4335-8717-8ACC82A04277}">
      <dgm:prSet/>
      <dgm:spPr/>
      <dgm:t>
        <a:bodyPr/>
        <a:lstStyle/>
        <a:p>
          <a:endParaRPr lang="en-GB"/>
        </a:p>
      </dgm:t>
    </dgm:pt>
    <dgm:pt modelId="{4341F094-523D-425C-B205-ED257CD1F878}">
      <dgm:prSet/>
      <dgm:spPr/>
      <dgm:t>
        <a:bodyPr/>
        <a:lstStyle/>
        <a:p>
          <a:r>
            <a:rPr lang="en-US" dirty="0"/>
            <a:t>SPSS</a:t>
          </a:r>
          <a:endParaRPr lang="en-GB" dirty="0"/>
        </a:p>
      </dgm:t>
    </dgm:pt>
    <dgm:pt modelId="{368F3020-AB1D-44D7-8189-E0D15A094125}" type="parTrans" cxnId="{0AC21ED3-4477-4469-A0A2-E2DF6E702AE3}">
      <dgm:prSet/>
      <dgm:spPr/>
      <dgm:t>
        <a:bodyPr/>
        <a:lstStyle/>
        <a:p>
          <a:endParaRPr lang="en-GB"/>
        </a:p>
      </dgm:t>
    </dgm:pt>
    <dgm:pt modelId="{E3AE1429-46DA-4E8E-A963-D6B4CE99B491}" type="sibTrans" cxnId="{0AC21ED3-4477-4469-A0A2-E2DF6E702AE3}">
      <dgm:prSet/>
      <dgm:spPr/>
      <dgm:t>
        <a:bodyPr/>
        <a:lstStyle/>
        <a:p>
          <a:endParaRPr lang="en-GB"/>
        </a:p>
      </dgm:t>
    </dgm:pt>
    <dgm:pt modelId="{A4AAA7F4-7A0E-4AF5-B99F-030CF174E76F}">
      <dgm:prSet/>
      <dgm:spPr/>
      <dgm:t>
        <a:bodyPr/>
        <a:lstStyle/>
        <a:p>
          <a:r>
            <a:rPr lang="en-US"/>
            <a:t>Surveymonkey.com</a:t>
          </a:r>
          <a:endParaRPr lang="en-GB"/>
        </a:p>
      </dgm:t>
    </dgm:pt>
    <dgm:pt modelId="{3793DF8E-CEA2-458A-8DBE-E96660013BB0}" type="parTrans" cxnId="{26F4447B-566A-4B0F-A6BF-58B780B1091A}">
      <dgm:prSet/>
      <dgm:spPr/>
      <dgm:t>
        <a:bodyPr/>
        <a:lstStyle/>
        <a:p>
          <a:endParaRPr lang="en-GB"/>
        </a:p>
      </dgm:t>
    </dgm:pt>
    <dgm:pt modelId="{B549AFF4-B3D1-43D1-A8DC-67867765FD51}" type="sibTrans" cxnId="{26F4447B-566A-4B0F-A6BF-58B780B1091A}">
      <dgm:prSet/>
      <dgm:spPr/>
      <dgm:t>
        <a:bodyPr/>
        <a:lstStyle/>
        <a:p>
          <a:endParaRPr lang="en-GB"/>
        </a:p>
      </dgm:t>
    </dgm:pt>
    <dgm:pt modelId="{6EED16FF-1148-4998-96CA-FD5E2EE09E4E}">
      <dgm:prSet/>
      <dgm:spPr/>
      <dgm:t>
        <a:bodyPr/>
        <a:lstStyle/>
        <a:p>
          <a:r>
            <a:rPr lang="en-US"/>
            <a:t>Google forms</a:t>
          </a:r>
          <a:endParaRPr lang="en-GB"/>
        </a:p>
      </dgm:t>
    </dgm:pt>
    <dgm:pt modelId="{C0B8E78C-0710-47D2-A26F-93F23B9B9BB7}" type="parTrans" cxnId="{DAC7261C-8EFC-4A53-B499-BBF92111C05D}">
      <dgm:prSet/>
      <dgm:spPr/>
      <dgm:t>
        <a:bodyPr/>
        <a:lstStyle/>
        <a:p>
          <a:endParaRPr lang="en-GB"/>
        </a:p>
      </dgm:t>
    </dgm:pt>
    <dgm:pt modelId="{703AF922-2BF8-4B1A-ACC1-4A26C0F68333}" type="sibTrans" cxnId="{DAC7261C-8EFC-4A53-B499-BBF92111C05D}">
      <dgm:prSet/>
      <dgm:spPr/>
      <dgm:t>
        <a:bodyPr/>
        <a:lstStyle/>
        <a:p>
          <a:endParaRPr lang="en-GB"/>
        </a:p>
      </dgm:t>
    </dgm:pt>
    <dgm:pt modelId="{DF13E271-3B78-4549-9E7D-0EE10214F528}">
      <dgm:prSet/>
      <dgm:spPr/>
      <dgm:t>
        <a:bodyPr/>
        <a:lstStyle/>
        <a:p>
          <a:r>
            <a:rPr lang="en-US"/>
            <a:t>Kwik survey</a:t>
          </a:r>
          <a:endParaRPr lang="en-GB"/>
        </a:p>
      </dgm:t>
    </dgm:pt>
    <dgm:pt modelId="{F9CABAB6-CE70-4C54-AA9C-E19C7B259AF9}" type="parTrans" cxnId="{831D4AFA-BD72-47E6-9197-C88E85627697}">
      <dgm:prSet/>
      <dgm:spPr/>
      <dgm:t>
        <a:bodyPr/>
        <a:lstStyle/>
        <a:p>
          <a:endParaRPr lang="en-GB"/>
        </a:p>
      </dgm:t>
    </dgm:pt>
    <dgm:pt modelId="{6C1AFF0C-EA79-499D-A653-43EE6423C1BC}" type="sibTrans" cxnId="{831D4AFA-BD72-47E6-9197-C88E85627697}">
      <dgm:prSet/>
      <dgm:spPr/>
      <dgm:t>
        <a:bodyPr/>
        <a:lstStyle/>
        <a:p>
          <a:endParaRPr lang="en-GB"/>
        </a:p>
      </dgm:t>
    </dgm:pt>
    <dgm:pt modelId="{C58721F8-713A-4420-BE42-B9D2C3C31C65}">
      <dgm:prSet/>
      <dgm:spPr/>
      <dgm:t>
        <a:bodyPr/>
        <a:lstStyle/>
        <a:p>
          <a:r>
            <a:rPr lang="en-US"/>
            <a:t>Qualtrics</a:t>
          </a:r>
          <a:endParaRPr lang="en-GB"/>
        </a:p>
      </dgm:t>
    </dgm:pt>
    <dgm:pt modelId="{3E44F5A9-AEBE-4719-900F-C36F38D8A382}" type="parTrans" cxnId="{85C180C1-0567-4360-AE05-F65FFFF903EF}">
      <dgm:prSet/>
      <dgm:spPr/>
      <dgm:t>
        <a:bodyPr/>
        <a:lstStyle/>
        <a:p>
          <a:endParaRPr lang="en-GB"/>
        </a:p>
      </dgm:t>
    </dgm:pt>
    <dgm:pt modelId="{1AC86A35-1B12-48CF-88A0-09B7E5E24A95}" type="sibTrans" cxnId="{85C180C1-0567-4360-AE05-F65FFFF903EF}">
      <dgm:prSet/>
      <dgm:spPr/>
      <dgm:t>
        <a:bodyPr/>
        <a:lstStyle/>
        <a:p>
          <a:endParaRPr lang="en-GB"/>
        </a:p>
      </dgm:t>
    </dgm:pt>
    <dgm:pt modelId="{479DC876-A835-4F7D-8B22-A355C044CD10}" type="pres">
      <dgm:prSet presAssocID="{88344482-FBC8-4C81-8112-45BF17687E29}" presName="Name0" presStyleCnt="0">
        <dgm:presLayoutVars>
          <dgm:dir/>
          <dgm:animLvl val="lvl"/>
          <dgm:resizeHandles val="exact"/>
        </dgm:presLayoutVars>
      </dgm:prSet>
      <dgm:spPr/>
    </dgm:pt>
    <dgm:pt modelId="{2C620C0C-2D4A-42BA-B606-CFB6DD009B26}" type="pres">
      <dgm:prSet presAssocID="{E63DA29B-6C60-4683-B029-F398765D104E}" presName="composite" presStyleCnt="0"/>
      <dgm:spPr/>
    </dgm:pt>
    <dgm:pt modelId="{34FD01C1-C1A1-48B1-9622-FFDABD99D1C9}" type="pres">
      <dgm:prSet presAssocID="{E63DA29B-6C60-4683-B029-F398765D104E}" presName="parTx" presStyleLbl="alignNode1" presStyleIdx="0" presStyleCnt="1">
        <dgm:presLayoutVars>
          <dgm:chMax val="0"/>
          <dgm:chPref val="0"/>
          <dgm:bulletEnabled val="1"/>
        </dgm:presLayoutVars>
      </dgm:prSet>
      <dgm:spPr/>
    </dgm:pt>
    <dgm:pt modelId="{4D5300ED-26F2-4F2C-A03E-CFD2D9F433BC}" type="pres">
      <dgm:prSet presAssocID="{E63DA29B-6C60-4683-B029-F398765D104E}" presName="desTx" presStyleLbl="alignAccFollowNode1" presStyleIdx="0" presStyleCnt="1">
        <dgm:presLayoutVars>
          <dgm:bulletEnabled val="1"/>
        </dgm:presLayoutVars>
      </dgm:prSet>
      <dgm:spPr/>
    </dgm:pt>
  </dgm:ptLst>
  <dgm:cxnLst>
    <dgm:cxn modelId="{99C2DF01-8E5D-483A-9845-B1E5D71076B5}" srcId="{88344482-FBC8-4C81-8112-45BF17687E29}" destId="{E63DA29B-6C60-4683-B029-F398765D104E}" srcOrd="0" destOrd="0" parTransId="{CCDD1B14-2D76-43AB-9638-2DDE4920954C}" sibTransId="{EA8BC45E-4B31-4524-969A-7DD883B78F5D}"/>
    <dgm:cxn modelId="{46825818-C5EB-4BC5-A5C1-F9B9DD597D7E}" type="presOf" srcId="{02E0B331-A8EC-4B8A-8E93-A5BF2EA875D9}" destId="{4D5300ED-26F2-4F2C-A03E-CFD2D9F433BC}" srcOrd="0" destOrd="0" presId="urn:microsoft.com/office/officeart/2005/8/layout/hList1"/>
    <dgm:cxn modelId="{DAC7261C-8EFC-4A53-B499-BBF92111C05D}" srcId="{E63DA29B-6C60-4683-B029-F398765D104E}" destId="{6EED16FF-1148-4998-96CA-FD5E2EE09E4E}" srcOrd="3" destOrd="0" parTransId="{C0B8E78C-0710-47D2-A26F-93F23B9B9BB7}" sibTransId="{703AF922-2BF8-4B1A-ACC1-4A26C0F68333}"/>
    <dgm:cxn modelId="{4091522F-371C-4ED7-A527-C95D945EC674}" type="presOf" srcId="{C58721F8-713A-4420-BE42-B9D2C3C31C65}" destId="{4D5300ED-26F2-4F2C-A03E-CFD2D9F433BC}" srcOrd="0" destOrd="5" presId="urn:microsoft.com/office/officeart/2005/8/layout/hList1"/>
    <dgm:cxn modelId="{405DBD3A-D359-4041-8CB4-2751BDC4BC8B}" type="presOf" srcId="{A4AAA7F4-7A0E-4AF5-B99F-030CF174E76F}" destId="{4D5300ED-26F2-4F2C-A03E-CFD2D9F433BC}" srcOrd="0" destOrd="2" presId="urn:microsoft.com/office/officeart/2005/8/layout/hList1"/>
    <dgm:cxn modelId="{26F4447B-566A-4B0F-A6BF-58B780B1091A}" srcId="{E63DA29B-6C60-4683-B029-F398765D104E}" destId="{A4AAA7F4-7A0E-4AF5-B99F-030CF174E76F}" srcOrd="2" destOrd="0" parTransId="{3793DF8E-CEA2-458A-8DBE-E96660013BB0}" sibTransId="{B549AFF4-B3D1-43D1-A8DC-67867765FD51}"/>
    <dgm:cxn modelId="{DF9CD987-8BC6-4EDE-B726-C5C9C79210D8}" type="presOf" srcId="{E63DA29B-6C60-4683-B029-F398765D104E}" destId="{34FD01C1-C1A1-48B1-9622-FFDABD99D1C9}" srcOrd="0" destOrd="0" presId="urn:microsoft.com/office/officeart/2005/8/layout/hList1"/>
    <dgm:cxn modelId="{BE6DA493-59DD-4280-BBFE-DCBEDAABB959}" type="presOf" srcId="{88344482-FBC8-4C81-8112-45BF17687E29}" destId="{479DC876-A835-4F7D-8B22-A355C044CD10}" srcOrd="0" destOrd="0" presId="urn:microsoft.com/office/officeart/2005/8/layout/hList1"/>
    <dgm:cxn modelId="{7FB2DB9A-301F-4F6D-A094-830393F74349}" type="presOf" srcId="{4341F094-523D-425C-B205-ED257CD1F878}" destId="{4D5300ED-26F2-4F2C-A03E-CFD2D9F433BC}" srcOrd="0" destOrd="1" presId="urn:microsoft.com/office/officeart/2005/8/layout/hList1"/>
    <dgm:cxn modelId="{799E22A6-A1C3-4A2D-88EE-2F7B30B29E14}" type="presOf" srcId="{DF13E271-3B78-4549-9E7D-0EE10214F528}" destId="{4D5300ED-26F2-4F2C-A03E-CFD2D9F433BC}" srcOrd="0" destOrd="4" presId="urn:microsoft.com/office/officeart/2005/8/layout/hList1"/>
    <dgm:cxn modelId="{4497F2A8-DB51-4436-99E8-E2F4FB036121}" type="presOf" srcId="{6EED16FF-1148-4998-96CA-FD5E2EE09E4E}" destId="{4D5300ED-26F2-4F2C-A03E-CFD2D9F433BC}" srcOrd="0" destOrd="3" presId="urn:microsoft.com/office/officeart/2005/8/layout/hList1"/>
    <dgm:cxn modelId="{85C180C1-0567-4360-AE05-F65FFFF903EF}" srcId="{E63DA29B-6C60-4683-B029-F398765D104E}" destId="{C58721F8-713A-4420-BE42-B9D2C3C31C65}" srcOrd="5" destOrd="0" parTransId="{3E44F5A9-AEBE-4719-900F-C36F38D8A382}" sibTransId="{1AC86A35-1B12-48CF-88A0-09B7E5E24A95}"/>
    <dgm:cxn modelId="{0AC21ED3-4477-4469-A0A2-E2DF6E702AE3}" srcId="{E63DA29B-6C60-4683-B029-F398765D104E}" destId="{4341F094-523D-425C-B205-ED257CD1F878}" srcOrd="1" destOrd="0" parTransId="{368F3020-AB1D-44D7-8189-E0D15A094125}" sibTransId="{E3AE1429-46DA-4E8E-A963-D6B4CE99B491}"/>
    <dgm:cxn modelId="{46BC3FE4-8A69-4335-8717-8ACC82A04277}" srcId="{E63DA29B-6C60-4683-B029-F398765D104E}" destId="{02E0B331-A8EC-4B8A-8E93-A5BF2EA875D9}" srcOrd="0" destOrd="0" parTransId="{1548A565-7CD6-49A8-A6CE-84E5F36B28FE}" sibTransId="{2D8D5EAF-36FB-478D-8BAA-FB37FA9940FD}"/>
    <dgm:cxn modelId="{831D4AFA-BD72-47E6-9197-C88E85627697}" srcId="{E63DA29B-6C60-4683-B029-F398765D104E}" destId="{DF13E271-3B78-4549-9E7D-0EE10214F528}" srcOrd="4" destOrd="0" parTransId="{F9CABAB6-CE70-4C54-AA9C-E19C7B259AF9}" sibTransId="{6C1AFF0C-EA79-499D-A653-43EE6423C1BC}"/>
    <dgm:cxn modelId="{8E3DE3B3-06F1-4733-8A53-6FDEB73AE3ED}" type="presParOf" srcId="{479DC876-A835-4F7D-8B22-A355C044CD10}" destId="{2C620C0C-2D4A-42BA-B606-CFB6DD009B26}" srcOrd="0" destOrd="0" presId="urn:microsoft.com/office/officeart/2005/8/layout/hList1"/>
    <dgm:cxn modelId="{1978FBA6-6555-4F41-98D1-3B7A1C54ACB3}" type="presParOf" srcId="{2C620C0C-2D4A-42BA-B606-CFB6DD009B26}" destId="{34FD01C1-C1A1-48B1-9622-FFDABD99D1C9}" srcOrd="0" destOrd="0" presId="urn:microsoft.com/office/officeart/2005/8/layout/hList1"/>
    <dgm:cxn modelId="{1DF2094C-0A13-4935-84C1-6DE9AB16C0BE}" type="presParOf" srcId="{2C620C0C-2D4A-42BA-B606-CFB6DD009B26}" destId="{4D5300ED-26F2-4F2C-A03E-CFD2D9F433BC}"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D2B58BB-48FA-4A80-9F2F-9ED412C02F99}" type="doc">
      <dgm:prSet loTypeId="urn:microsoft.com/office/officeart/2005/8/layout/vList5" loCatId="list" qsTypeId="urn:microsoft.com/office/officeart/2005/8/quickstyle/simple1" qsCatId="simple" csTypeId="urn:microsoft.com/office/officeart/2005/8/colors/accent4_2" csCatId="accent4" phldr="1"/>
      <dgm:spPr/>
      <dgm:t>
        <a:bodyPr/>
        <a:lstStyle/>
        <a:p>
          <a:endParaRPr lang="en-GB"/>
        </a:p>
      </dgm:t>
    </dgm:pt>
    <dgm:pt modelId="{F51B3EFE-B670-494C-99BE-8A3D246FE5D8}">
      <dgm:prSet/>
      <dgm:spPr/>
      <dgm:t>
        <a:bodyPr/>
        <a:lstStyle/>
        <a:p>
          <a:r>
            <a:rPr lang="en-US" b="1"/>
            <a:t>Clearly state your intentions with the research.</a:t>
          </a:r>
          <a:endParaRPr lang="en-GB"/>
        </a:p>
      </dgm:t>
    </dgm:pt>
    <dgm:pt modelId="{34D13093-B260-49EC-A1BF-0E62F31CFDA6}" type="parTrans" cxnId="{5DA9DF06-6483-43D4-8388-C63ECF964970}">
      <dgm:prSet/>
      <dgm:spPr/>
      <dgm:t>
        <a:bodyPr/>
        <a:lstStyle/>
        <a:p>
          <a:endParaRPr lang="en-GB"/>
        </a:p>
      </dgm:t>
    </dgm:pt>
    <dgm:pt modelId="{DDE26E75-3D15-4F09-8E06-ADA2CC374D34}" type="sibTrans" cxnId="{5DA9DF06-6483-43D4-8388-C63ECF964970}">
      <dgm:prSet/>
      <dgm:spPr/>
      <dgm:t>
        <a:bodyPr/>
        <a:lstStyle/>
        <a:p>
          <a:endParaRPr lang="en-GB"/>
        </a:p>
      </dgm:t>
    </dgm:pt>
    <dgm:pt modelId="{52DFFAA1-F36C-4093-A9D8-BE245BF880A4}">
      <dgm:prSet/>
      <dgm:spPr/>
      <dgm:t>
        <a:bodyPr/>
        <a:lstStyle/>
        <a:p>
          <a:r>
            <a:rPr lang="en-US" b="1" dirty="0"/>
            <a:t>Include instructions with your survey questionnaire.</a:t>
          </a:r>
          <a:endParaRPr lang="en-GB" dirty="0"/>
        </a:p>
      </dgm:t>
    </dgm:pt>
    <dgm:pt modelId="{2777BD31-196C-4903-BBCE-B687F29B974C}" type="parTrans" cxnId="{7F7F5667-94CC-470F-91BD-25558CC860EB}">
      <dgm:prSet/>
      <dgm:spPr/>
      <dgm:t>
        <a:bodyPr/>
        <a:lstStyle/>
        <a:p>
          <a:endParaRPr lang="en-GB"/>
        </a:p>
      </dgm:t>
    </dgm:pt>
    <dgm:pt modelId="{B34F1E27-AC6D-4D8C-9B78-79057EAF9821}" type="sibTrans" cxnId="{7F7F5667-94CC-470F-91BD-25558CC860EB}">
      <dgm:prSet/>
      <dgm:spPr/>
      <dgm:t>
        <a:bodyPr/>
        <a:lstStyle/>
        <a:p>
          <a:endParaRPr lang="en-GB"/>
        </a:p>
      </dgm:t>
    </dgm:pt>
    <dgm:pt modelId="{9DD5BEF8-1E3E-4957-B6F0-BD6B1728C015}">
      <dgm:prSet/>
      <dgm:spPr/>
      <dgm:t>
        <a:bodyPr/>
        <a:lstStyle/>
        <a:p>
          <a:r>
            <a:rPr lang="en-US" b="1" dirty="0"/>
            <a:t>Don't ask for personal information unless you need it </a:t>
          </a:r>
          <a:endParaRPr lang="en-GB" dirty="0"/>
        </a:p>
      </dgm:t>
    </dgm:pt>
    <dgm:pt modelId="{B36A1B05-32FA-4502-8344-256A03B41046}" type="parTrans" cxnId="{FCBBFE7A-02F7-4BF0-A554-78E5589B7D4F}">
      <dgm:prSet/>
      <dgm:spPr/>
      <dgm:t>
        <a:bodyPr/>
        <a:lstStyle/>
        <a:p>
          <a:endParaRPr lang="en-GB"/>
        </a:p>
      </dgm:t>
    </dgm:pt>
    <dgm:pt modelId="{7EE0A280-958D-4471-859B-B050E70BD38C}" type="sibTrans" cxnId="{FCBBFE7A-02F7-4BF0-A554-78E5589B7D4F}">
      <dgm:prSet/>
      <dgm:spPr/>
      <dgm:t>
        <a:bodyPr/>
        <a:lstStyle/>
        <a:p>
          <a:endParaRPr lang="en-GB"/>
        </a:p>
      </dgm:t>
    </dgm:pt>
    <dgm:pt modelId="{F7DF42AB-DF68-4747-BCE6-16136404AEB3}">
      <dgm:prSet/>
      <dgm:spPr/>
      <dgm:t>
        <a:bodyPr/>
        <a:lstStyle/>
        <a:p>
          <a:r>
            <a:rPr lang="en-US" b="1"/>
            <a:t>Keep the questions short and concise, grammatically simple, specific, concrete.</a:t>
          </a:r>
          <a:endParaRPr lang="en-GB"/>
        </a:p>
      </dgm:t>
    </dgm:pt>
    <dgm:pt modelId="{4863ACAE-B40B-45B5-8602-3DD579A2CF51}" type="parTrans" cxnId="{6E8403DB-C77B-44C9-8D6E-37881DCD39E0}">
      <dgm:prSet/>
      <dgm:spPr/>
      <dgm:t>
        <a:bodyPr/>
        <a:lstStyle/>
        <a:p>
          <a:endParaRPr lang="en-GB"/>
        </a:p>
      </dgm:t>
    </dgm:pt>
    <dgm:pt modelId="{1759CFA8-A1AC-47BA-AA12-027034D38B9D}" type="sibTrans" cxnId="{6E8403DB-C77B-44C9-8D6E-37881DCD39E0}">
      <dgm:prSet/>
      <dgm:spPr/>
      <dgm:t>
        <a:bodyPr/>
        <a:lstStyle/>
        <a:p>
          <a:endParaRPr lang="en-GB"/>
        </a:p>
      </dgm:t>
    </dgm:pt>
    <dgm:pt modelId="{3CE50C4E-06D0-408C-8E58-865AD06E8DD5}">
      <dgm:prSet/>
      <dgm:spPr/>
      <dgm:t>
        <a:bodyPr/>
        <a:lstStyle/>
        <a:p>
          <a:r>
            <a:rPr lang="en-US" b="1" dirty="0"/>
            <a:t>Order/group questions according to subject/topic.</a:t>
          </a:r>
          <a:endParaRPr lang="en-GB" b="1" dirty="0"/>
        </a:p>
      </dgm:t>
    </dgm:pt>
    <dgm:pt modelId="{24737D12-488B-4C8A-8CBB-811049FDC3DF}" type="parTrans" cxnId="{632B34EE-57C6-4715-B29D-331C97A0D360}">
      <dgm:prSet/>
      <dgm:spPr/>
      <dgm:t>
        <a:bodyPr/>
        <a:lstStyle/>
        <a:p>
          <a:endParaRPr lang="en-GB"/>
        </a:p>
      </dgm:t>
    </dgm:pt>
    <dgm:pt modelId="{51E14E1B-F3F5-423C-98B5-E54891704212}" type="sibTrans" cxnId="{632B34EE-57C6-4715-B29D-331C97A0D360}">
      <dgm:prSet/>
      <dgm:spPr/>
      <dgm:t>
        <a:bodyPr/>
        <a:lstStyle/>
        <a:p>
          <a:endParaRPr lang="en-GB"/>
        </a:p>
      </dgm:t>
    </dgm:pt>
    <dgm:pt modelId="{1A7479F8-7891-4BE4-AB23-FEDDAC70FD15}">
      <dgm:prSet/>
      <dgm:spPr/>
      <dgm:t>
        <a:bodyPr/>
        <a:lstStyle/>
        <a:p>
          <a:r>
            <a:rPr lang="en-US" b="1"/>
            <a:t>Present the questions in a clean and organized layout.</a:t>
          </a:r>
          <a:endParaRPr lang="en-GB"/>
        </a:p>
      </dgm:t>
    </dgm:pt>
    <dgm:pt modelId="{24AFF708-CD28-47BA-B3FD-A7705EC722F3}" type="parTrans" cxnId="{D698DA72-C7B3-431C-B1A8-EC13BD0845C2}">
      <dgm:prSet/>
      <dgm:spPr/>
      <dgm:t>
        <a:bodyPr/>
        <a:lstStyle/>
        <a:p>
          <a:endParaRPr lang="en-GB"/>
        </a:p>
      </dgm:t>
    </dgm:pt>
    <dgm:pt modelId="{27DD07F5-3570-4614-B55B-E5CFC0A48C6B}" type="sibTrans" cxnId="{D698DA72-C7B3-431C-B1A8-EC13BD0845C2}">
      <dgm:prSet/>
      <dgm:spPr/>
      <dgm:t>
        <a:bodyPr/>
        <a:lstStyle/>
        <a:p>
          <a:endParaRPr lang="en-GB"/>
        </a:p>
      </dgm:t>
    </dgm:pt>
    <dgm:pt modelId="{4A61F6A9-CB3C-4286-A5C2-7820BC93C5B1}">
      <dgm:prSet/>
      <dgm:spPr/>
      <dgm:t>
        <a:bodyPr/>
        <a:lstStyle/>
        <a:p>
          <a:r>
            <a:rPr lang="en-US" b="1" dirty="0"/>
            <a:t>Pilot test the survey questionnaire</a:t>
          </a:r>
          <a:r>
            <a:rPr lang="en-US" dirty="0"/>
            <a:t> </a:t>
          </a:r>
          <a:r>
            <a:rPr lang="en-US" b="1" dirty="0"/>
            <a:t>before you administer it!</a:t>
          </a:r>
          <a:endParaRPr lang="en-GB" b="1" dirty="0"/>
        </a:p>
      </dgm:t>
    </dgm:pt>
    <dgm:pt modelId="{D455E5AC-A37F-435A-B630-0D7E50EC4AE5}" type="parTrans" cxnId="{50CC7F9B-D692-4953-A188-2C8822183987}">
      <dgm:prSet/>
      <dgm:spPr/>
      <dgm:t>
        <a:bodyPr/>
        <a:lstStyle/>
        <a:p>
          <a:endParaRPr lang="en-GB"/>
        </a:p>
      </dgm:t>
    </dgm:pt>
    <dgm:pt modelId="{8F54A670-494A-47FC-924F-097E6057AE9D}" type="sibTrans" cxnId="{50CC7F9B-D692-4953-A188-2C8822183987}">
      <dgm:prSet/>
      <dgm:spPr/>
      <dgm:t>
        <a:bodyPr/>
        <a:lstStyle/>
        <a:p>
          <a:endParaRPr lang="en-GB"/>
        </a:p>
      </dgm:t>
    </dgm:pt>
    <dgm:pt modelId="{4F4FB487-B96F-4263-AF53-BF8E967414D7}" type="pres">
      <dgm:prSet presAssocID="{0D2B58BB-48FA-4A80-9F2F-9ED412C02F99}" presName="Name0" presStyleCnt="0">
        <dgm:presLayoutVars>
          <dgm:dir/>
          <dgm:animLvl val="lvl"/>
          <dgm:resizeHandles val="exact"/>
        </dgm:presLayoutVars>
      </dgm:prSet>
      <dgm:spPr/>
    </dgm:pt>
    <dgm:pt modelId="{1D610FCB-DBBA-45DB-B605-55F69EEA525F}" type="pres">
      <dgm:prSet presAssocID="{F51B3EFE-B670-494C-99BE-8A3D246FE5D8}" presName="linNode" presStyleCnt="0"/>
      <dgm:spPr/>
    </dgm:pt>
    <dgm:pt modelId="{B1D4CD7A-3DB0-40EC-BB1E-000F1523B3DA}" type="pres">
      <dgm:prSet presAssocID="{F51B3EFE-B670-494C-99BE-8A3D246FE5D8}" presName="parentText" presStyleLbl="node1" presStyleIdx="0" presStyleCnt="7">
        <dgm:presLayoutVars>
          <dgm:chMax val="1"/>
          <dgm:bulletEnabled val="1"/>
        </dgm:presLayoutVars>
      </dgm:prSet>
      <dgm:spPr/>
    </dgm:pt>
    <dgm:pt modelId="{2393A56C-D29D-49C8-87CD-25E138A837BE}" type="pres">
      <dgm:prSet presAssocID="{DDE26E75-3D15-4F09-8E06-ADA2CC374D34}" presName="sp" presStyleCnt="0"/>
      <dgm:spPr/>
    </dgm:pt>
    <dgm:pt modelId="{5324E6F7-6922-4938-B1AE-900CB9E88F8E}" type="pres">
      <dgm:prSet presAssocID="{52DFFAA1-F36C-4093-A9D8-BE245BF880A4}" presName="linNode" presStyleCnt="0"/>
      <dgm:spPr/>
    </dgm:pt>
    <dgm:pt modelId="{039A3A65-D3C3-4FD6-8CA8-A694BE7BB0F4}" type="pres">
      <dgm:prSet presAssocID="{52DFFAA1-F36C-4093-A9D8-BE245BF880A4}" presName="parentText" presStyleLbl="node1" presStyleIdx="1" presStyleCnt="7">
        <dgm:presLayoutVars>
          <dgm:chMax val="1"/>
          <dgm:bulletEnabled val="1"/>
        </dgm:presLayoutVars>
      </dgm:prSet>
      <dgm:spPr/>
    </dgm:pt>
    <dgm:pt modelId="{31F0C651-581F-4D42-903B-E39E9C439678}" type="pres">
      <dgm:prSet presAssocID="{B34F1E27-AC6D-4D8C-9B78-79057EAF9821}" presName="sp" presStyleCnt="0"/>
      <dgm:spPr/>
    </dgm:pt>
    <dgm:pt modelId="{BB495DD3-BE5F-4629-AFA7-01D628722E71}" type="pres">
      <dgm:prSet presAssocID="{9DD5BEF8-1E3E-4957-B6F0-BD6B1728C015}" presName="linNode" presStyleCnt="0"/>
      <dgm:spPr/>
    </dgm:pt>
    <dgm:pt modelId="{DA9D6C87-DD70-42AD-B892-BA180BF6DC43}" type="pres">
      <dgm:prSet presAssocID="{9DD5BEF8-1E3E-4957-B6F0-BD6B1728C015}" presName="parentText" presStyleLbl="node1" presStyleIdx="2" presStyleCnt="7">
        <dgm:presLayoutVars>
          <dgm:chMax val="1"/>
          <dgm:bulletEnabled val="1"/>
        </dgm:presLayoutVars>
      </dgm:prSet>
      <dgm:spPr/>
    </dgm:pt>
    <dgm:pt modelId="{BC0E9D3A-34FD-4BD5-939A-5264474B978D}" type="pres">
      <dgm:prSet presAssocID="{7EE0A280-958D-4471-859B-B050E70BD38C}" presName="sp" presStyleCnt="0"/>
      <dgm:spPr/>
    </dgm:pt>
    <dgm:pt modelId="{D09230D3-B56B-4E87-80EE-AA4122BBC681}" type="pres">
      <dgm:prSet presAssocID="{F7DF42AB-DF68-4747-BCE6-16136404AEB3}" presName="linNode" presStyleCnt="0"/>
      <dgm:spPr/>
    </dgm:pt>
    <dgm:pt modelId="{5BB18DCF-A1A7-40EF-8CC3-F5EDFCA9AB3C}" type="pres">
      <dgm:prSet presAssocID="{F7DF42AB-DF68-4747-BCE6-16136404AEB3}" presName="parentText" presStyleLbl="node1" presStyleIdx="3" presStyleCnt="7">
        <dgm:presLayoutVars>
          <dgm:chMax val="1"/>
          <dgm:bulletEnabled val="1"/>
        </dgm:presLayoutVars>
      </dgm:prSet>
      <dgm:spPr/>
    </dgm:pt>
    <dgm:pt modelId="{8FB42233-07C0-48C9-B7AD-D4A0AE43D763}" type="pres">
      <dgm:prSet presAssocID="{1759CFA8-A1AC-47BA-AA12-027034D38B9D}" presName="sp" presStyleCnt="0"/>
      <dgm:spPr/>
    </dgm:pt>
    <dgm:pt modelId="{2AFD0F5E-A44E-4555-99DA-F8A9048902C8}" type="pres">
      <dgm:prSet presAssocID="{3CE50C4E-06D0-408C-8E58-865AD06E8DD5}" presName="linNode" presStyleCnt="0"/>
      <dgm:spPr/>
    </dgm:pt>
    <dgm:pt modelId="{84460649-3C77-41EE-8C8F-1CEA6D75EF95}" type="pres">
      <dgm:prSet presAssocID="{3CE50C4E-06D0-408C-8E58-865AD06E8DD5}" presName="parentText" presStyleLbl="node1" presStyleIdx="4" presStyleCnt="7">
        <dgm:presLayoutVars>
          <dgm:chMax val="1"/>
          <dgm:bulletEnabled val="1"/>
        </dgm:presLayoutVars>
      </dgm:prSet>
      <dgm:spPr/>
    </dgm:pt>
    <dgm:pt modelId="{82BA713A-4689-4572-B0FF-5DD7F227ECD3}" type="pres">
      <dgm:prSet presAssocID="{51E14E1B-F3F5-423C-98B5-E54891704212}" presName="sp" presStyleCnt="0"/>
      <dgm:spPr/>
    </dgm:pt>
    <dgm:pt modelId="{EB80C0C6-689C-4DBE-95BF-9FB8CCAEE6CD}" type="pres">
      <dgm:prSet presAssocID="{1A7479F8-7891-4BE4-AB23-FEDDAC70FD15}" presName="linNode" presStyleCnt="0"/>
      <dgm:spPr/>
    </dgm:pt>
    <dgm:pt modelId="{F4C3F604-75F3-43D7-9A03-9C163F3139B1}" type="pres">
      <dgm:prSet presAssocID="{1A7479F8-7891-4BE4-AB23-FEDDAC70FD15}" presName="parentText" presStyleLbl="node1" presStyleIdx="5" presStyleCnt="7">
        <dgm:presLayoutVars>
          <dgm:chMax val="1"/>
          <dgm:bulletEnabled val="1"/>
        </dgm:presLayoutVars>
      </dgm:prSet>
      <dgm:spPr/>
    </dgm:pt>
    <dgm:pt modelId="{8B6A7F4A-A309-4685-AF6D-8ED53062E540}" type="pres">
      <dgm:prSet presAssocID="{27DD07F5-3570-4614-B55B-E5CFC0A48C6B}" presName="sp" presStyleCnt="0"/>
      <dgm:spPr/>
    </dgm:pt>
    <dgm:pt modelId="{34AA4F37-0019-4C38-ABCE-D92C6D370FEF}" type="pres">
      <dgm:prSet presAssocID="{4A61F6A9-CB3C-4286-A5C2-7820BC93C5B1}" presName="linNode" presStyleCnt="0"/>
      <dgm:spPr/>
    </dgm:pt>
    <dgm:pt modelId="{AD506D6F-38DD-48C0-83B7-EA3B2583FE84}" type="pres">
      <dgm:prSet presAssocID="{4A61F6A9-CB3C-4286-A5C2-7820BC93C5B1}" presName="parentText" presStyleLbl="node1" presStyleIdx="6" presStyleCnt="7">
        <dgm:presLayoutVars>
          <dgm:chMax val="1"/>
          <dgm:bulletEnabled val="1"/>
        </dgm:presLayoutVars>
      </dgm:prSet>
      <dgm:spPr/>
    </dgm:pt>
  </dgm:ptLst>
  <dgm:cxnLst>
    <dgm:cxn modelId="{5DA9DF06-6483-43D4-8388-C63ECF964970}" srcId="{0D2B58BB-48FA-4A80-9F2F-9ED412C02F99}" destId="{F51B3EFE-B670-494C-99BE-8A3D246FE5D8}" srcOrd="0" destOrd="0" parTransId="{34D13093-B260-49EC-A1BF-0E62F31CFDA6}" sibTransId="{DDE26E75-3D15-4F09-8E06-ADA2CC374D34}"/>
    <dgm:cxn modelId="{D5527E0B-57A9-4A4D-B9ED-2B34CF429825}" type="presOf" srcId="{1A7479F8-7891-4BE4-AB23-FEDDAC70FD15}" destId="{F4C3F604-75F3-43D7-9A03-9C163F3139B1}" srcOrd="0" destOrd="0" presId="urn:microsoft.com/office/officeart/2005/8/layout/vList5"/>
    <dgm:cxn modelId="{44A45636-CF00-4EDD-A0DA-5441A05F00DC}" type="presOf" srcId="{F51B3EFE-B670-494C-99BE-8A3D246FE5D8}" destId="{B1D4CD7A-3DB0-40EC-BB1E-000F1523B3DA}" srcOrd="0" destOrd="0" presId="urn:microsoft.com/office/officeart/2005/8/layout/vList5"/>
    <dgm:cxn modelId="{7F7F5667-94CC-470F-91BD-25558CC860EB}" srcId="{0D2B58BB-48FA-4A80-9F2F-9ED412C02F99}" destId="{52DFFAA1-F36C-4093-A9D8-BE245BF880A4}" srcOrd="1" destOrd="0" parTransId="{2777BD31-196C-4903-BBCE-B687F29B974C}" sibTransId="{B34F1E27-AC6D-4D8C-9B78-79057EAF9821}"/>
    <dgm:cxn modelId="{D698DA72-C7B3-431C-B1A8-EC13BD0845C2}" srcId="{0D2B58BB-48FA-4A80-9F2F-9ED412C02F99}" destId="{1A7479F8-7891-4BE4-AB23-FEDDAC70FD15}" srcOrd="5" destOrd="0" parTransId="{24AFF708-CD28-47BA-B3FD-A7705EC722F3}" sibTransId="{27DD07F5-3570-4614-B55B-E5CFC0A48C6B}"/>
    <dgm:cxn modelId="{FCBBFE7A-02F7-4BF0-A554-78E5589B7D4F}" srcId="{0D2B58BB-48FA-4A80-9F2F-9ED412C02F99}" destId="{9DD5BEF8-1E3E-4957-B6F0-BD6B1728C015}" srcOrd="2" destOrd="0" parTransId="{B36A1B05-32FA-4502-8344-256A03B41046}" sibTransId="{7EE0A280-958D-4471-859B-B050E70BD38C}"/>
    <dgm:cxn modelId="{10BEA49A-F7EE-45CF-B9EC-A5285ACC6CBF}" type="presOf" srcId="{F7DF42AB-DF68-4747-BCE6-16136404AEB3}" destId="{5BB18DCF-A1A7-40EF-8CC3-F5EDFCA9AB3C}" srcOrd="0" destOrd="0" presId="urn:microsoft.com/office/officeart/2005/8/layout/vList5"/>
    <dgm:cxn modelId="{50CC7F9B-D692-4953-A188-2C8822183987}" srcId="{0D2B58BB-48FA-4A80-9F2F-9ED412C02F99}" destId="{4A61F6A9-CB3C-4286-A5C2-7820BC93C5B1}" srcOrd="6" destOrd="0" parTransId="{D455E5AC-A37F-435A-B630-0D7E50EC4AE5}" sibTransId="{8F54A670-494A-47FC-924F-097E6057AE9D}"/>
    <dgm:cxn modelId="{7B55FF9C-2E86-4342-9949-4EC4779386BC}" type="presOf" srcId="{0D2B58BB-48FA-4A80-9F2F-9ED412C02F99}" destId="{4F4FB487-B96F-4263-AF53-BF8E967414D7}" srcOrd="0" destOrd="0" presId="urn:microsoft.com/office/officeart/2005/8/layout/vList5"/>
    <dgm:cxn modelId="{D85684A4-1DD3-4659-928F-95762AAE50B7}" type="presOf" srcId="{52DFFAA1-F36C-4093-A9D8-BE245BF880A4}" destId="{039A3A65-D3C3-4FD6-8CA8-A694BE7BB0F4}" srcOrd="0" destOrd="0" presId="urn:microsoft.com/office/officeart/2005/8/layout/vList5"/>
    <dgm:cxn modelId="{3B296FA9-47C6-47DF-8BC7-927EDC62FE6F}" type="presOf" srcId="{9DD5BEF8-1E3E-4957-B6F0-BD6B1728C015}" destId="{DA9D6C87-DD70-42AD-B892-BA180BF6DC43}" srcOrd="0" destOrd="0" presId="urn:microsoft.com/office/officeart/2005/8/layout/vList5"/>
    <dgm:cxn modelId="{6E8403DB-C77B-44C9-8D6E-37881DCD39E0}" srcId="{0D2B58BB-48FA-4A80-9F2F-9ED412C02F99}" destId="{F7DF42AB-DF68-4747-BCE6-16136404AEB3}" srcOrd="3" destOrd="0" parTransId="{4863ACAE-B40B-45B5-8602-3DD579A2CF51}" sibTransId="{1759CFA8-A1AC-47BA-AA12-027034D38B9D}"/>
    <dgm:cxn modelId="{82ABA0E0-BCB4-4448-8BF0-CAE6B07080F5}" type="presOf" srcId="{4A61F6A9-CB3C-4286-A5C2-7820BC93C5B1}" destId="{AD506D6F-38DD-48C0-83B7-EA3B2583FE84}" srcOrd="0" destOrd="0" presId="urn:microsoft.com/office/officeart/2005/8/layout/vList5"/>
    <dgm:cxn modelId="{632B34EE-57C6-4715-B29D-331C97A0D360}" srcId="{0D2B58BB-48FA-4A80-9F2F-9ED412C02F99}" destId="{3CE50C4E-06D0-408C-8E58-865AD06E8DD5}" srcOrd="4" destOrd="0" parTransId="{24737D12-488B-4C8A-8CBB-811049FDC3DF}" sibTransId="{51E14E1B-F3F5-423C-98B5-E54891704212}"/>
    <dgm:cxn modelId="{40D593F6-13FF-4583-A377-7CEB0AFF92E3}" type="presOf" srcId="{3CE50C4E-06D0-408C-8E58-865AD06E8DD5}" destId="{84460649-3C77-41EE-8C8F-1CEA6D75EF95}" srcOrd="0" destOrd="0" presId="urn:microsoft.com/office/officeart/2005/8/layout/vList5"/>
    <dgm:cxn modelId="{48A19B11-D501-46E9-9FE9-04CED2D9DD5F}" type="presParOf" srcId="{4F4FB487-B96F-4263-AF53-BF8E967414D7}" destId="{1D610FCB-DBBA-45DB-B605-55F69EEA525F}" srcOrd="0" destOrd="0" presId="urn:microsoft.com/office/officeart/2005/8/layout/vList5"/>
    <dgm:cxn modelId="{2DD81020-C624-4125-ADA1-4F64F2E9F219}" type="presParOf" srcId="{1D610FCB-DBBA-45DB-B605-55F69EEA525F}" destId="{B1D4CD7A-3DB0-40EC-BB1E-000F1523B3DA}" srcOrd="0" destOrd="0" presId="urn:microsoft.com/office/officeart/2005/8/layout/vList5"/>
    <dgm:cxn modelId="{CEE12AB3-AFA4-44CB-BB33-740E9563E050}" type="presParOf" srcId="{4F4FB487-B96F-4263-AF53-BF8E967414D7}" destId="{2393A56C-D29D-49C8-87CD-25E138A837BE}" srcOrd="1" destOrd="0" presId="urn:microsoft.com/office/officeart/2005/8/layout/vList5"/>
    <dgm:cxn modelId="{E3E12883-32B6-4C80-8A46-52B1022BD309}" type="presParOf" srcId="{4F4FB487-B96F-4263-AF53-BF8E967414D7}" destId="{5324E6F7-6922-4938-B1AE-900CB9E88F8E}" srcOrd="2" destOrd="0" presId="urn:microsoft.com/office/officeart/2005/8/layout/vList5"/>
    <dgm:cxn modelId="{E32BA224-B8C8-46F7-A389-C6BAAAD12C0F}" type="presParOf" srcId="{5324E6F7-6922-4938-B1AE-900CB9E88F8E}" destId="{039A3A65-D3C3-4FD6-8CA8-A694BE7BB0F4}" srcOrd="0" destOrd="0" presId="urn:microsoft.com/office/officeart/2005/8/layout/vList5"/>
    <dgm:cxn modelId="{D9BC95A3-248C-4097-9164-A04217BC7798}" type="presParOf" srcId="{4F4FB487-B96F-4263-AF53-BF8E967414D7}" destId="{31F0C651-581F-4D42-903B-E39E9C439678}" srcOrd="3" destOrd="0" presId="urn:microsoft.com/office/officeart/2005/8/layout/vList5"/>
    <dgm:cxn modelId="{36F01372-6D73-4956-A26D-6730BB85231C}" type="presParOf" srcId="{4F4FB487-B96F-4263-AF53-BF8E967414D7}" destId="{BB495DD3-BE5F-4629-AFA7-01D628722E71}" srcOrd="4" destOrd="0" presId="urn:microsoft.com/office/officeart/2005/8/layout/vList5"/>
    <dgm:cxn modelId="{0FD670A9-C2A6-4B33-B50B-C35A91F28881}" type="presParOf" srcId="{BB495DD3-BE5F-4629-AFA7-01D628722E71}" destId="{DA9D6C87-DD70-42AD-B892-BA180BF6DC43}" srcOrd="0" destOrd="0" presId="urn:microsoft.com/office/officeart/2005/8/layout/vList5"/>
    <dgm:cxn modelId="{99C4B12D-6FFE-42C9-8792-1F966FEAE7C9}" type="presParOf" srcId="{4F4FB487-B96F-4263-AF53-BF8E967414D7}" destId="{BC0E9D3A-34FD-4BD5-939A-5264474B978D}" srcOrd="5" destOrd="0" presId="urn:microsoft.com/office/officeart/2005/8/layout/vList5"/>
    <dgm:cxn modelId="{D76E4E50-3A2E-48A5-924A-68860C6DA6CB}" type="presParOf" srcId="{4F4FB487-B96F-4263-AF53-BF8E967414D7}" destId="{D09230D3-B56B-4E87-80EE-AA4122BBC681}" srcOrd="6" destOrd="0" presId="urn:microsoft.com/office/officeart/2005/8/layout/vList5"/>
    <dgm:cxn modelId="{66F931CB-C8C5-4179-B97B-D82DA8BF7826}" type="presParOf" srcId="{D09230D3-B56B-4E87-80EE-AA4122BBC681}" destId="{5BB18DCF-A1A7-40EF-8CC3-F5EDFCA9AB3C}" srcOrd="0" destOrd="0" presId="urn:microsoft.com/office/officeart/2005/8/layout/vList5"/>
    <dgm:cxn modelId="{D317B43F-33E9-4522-9193-362AB623A239}" type="presParOf" srcId="{4F4FB487-B96F-4263-AF53-BF8E967414D7}" destId="{8FB42233-07C0-48C9-B7AD-D4A0AE43D763}" srcOrd="7" destOrd="0" presId="urn:microsoft.com/office/officeart/2005/8/layout/vList5"/>
    <dgm:cxn modelId="{903571EF-F4DC-43B3-9AAA-D59874D3EADA}" type="presParOf" srcId="{4F4FB487-B96F-4263-AF53-BF8E967414D7}" destId="{2AFD0F5E-A44E-4555-99DA-F8A9048902C8}" srcOrd="8" destOrd="0" presId="urn:microsoft.com/office/officeart/2005/8/layout/vList5"/>
    <dgm:cxn modelId="{B93B52E3-7BC8-4B56-A956-E742622C350D}" type="presParOf" srcId="{2AFD0F5E-A44E-4555-99DA-F8A9048902C8}" destId="{84460649-3C77-41EE-8C8F-1CEA6D75EF95}" srcOrd="0" destOrd="0" presId="urn:microsoft.com/office/officeart/2005/8/layout/vList5"/>
    <dgm:cxn modelId="{43F82D0F-50B4-47CD-B0C0-B0F36A918247}" type="presParOf" srcId="{4F4FB487-B96F-4263-AF53-BF8E967414D7}" destId="{82BA713A-4689-4572-B0FF-5DD7F227ECD3}" srcOrd="9" destOrd="0" presId="urn:microsoft.com/office/officeart/2005/8/layout/vList5"/>
    <dgm:cxn modelId="{3146FFB5-AC54-4764-AD7C-CFAC47E83FC6}" type="presParOf" srcId="{4F4FB487-B96F-4263-AF53-BF8E967414D7}" destId="{EB80C0C6-689C-4DBE-95BF-9FB8CCAEE6CD}" srcOrd="10" destOrd="0" presId="urn:microsoft.com/office/officeart/2005/8/layout/vList5"/>
    <dgm:cxn modelId="{3F657370-A9A7-46DE-A0D3-0C6DD105B3AB}" type="presParOf" srcId="{EB80C0C6-689C-4DBE-95BF-9FB8CCAEE6CD}" destId="{F4C3F604-75F3-43D7-9A03-9C163F3139B1}" srcOrd="0" destOrd="0" presId="urn:microsoft.com/office/officeart/2005/8/layout/vList5"/>
    <dgm:cxn modelId="{F09B0D52-938D-4F35-925B-BAE10FF804B3}" type="presParOf" srcId="{4F4FB487-B96F-4263-AF53-BF8E967414D7}" destId="{8B6A7F4A-A309-4685-AF6D-8ED53062E540}" srcOrd="11" destOrd="0" presId="urn:microsoft.com/office/officeart/2005/8/layout/vList5"/>
    <dgm:cxn modelId="{7BCA4C07-914B-41EC-8867-5621C2D53EEE}" type="presParOf" srcId="{4F4FB487-B96F-4263-AF53-BF8E967414D7}" destId="{34AA4F37-0019-4C38-ABCE-D92C6D370FEF}" srcOrd="12" destOrd="0" presId="urn:microsoft.com/office/officeart/2005/8/layout/vList5"/>
    <dgm:cxn modelId="{29D3FC16-2FBC-4990-A752-ADA16CAE5483}" type="presParOf" srcId="{34AA4F37-0019-4C38-ABCE-D92C6D370FEF}" destId="{AD506D6F-38DD-48C0-83B7-EA3B2583FE84}" srcOrd="0" destOrd="0" presId="urn:microsoft.com/office/officeart/2005/8/layout/vList5"/>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9D1D7-A934-438A-AA52-7D582FB40973}">
      <dsp:nvSpPr>
        <dsp:cNvPr id="0" name=""/>
        <dsp:cNvSpPr/>
      </dsp:nvSpPr>
      <dsp:spPr>
        <a:xfrm>
          <a:off x="1607" y="441412"/>
          <a:ext cx="3427660" cy="2056596"/>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Non-experimental research is research that lacks the manipulation of an independent variable. </a:t>
          </a:r>
        </a:p>
      </dsp:txBody>
      <dsp:txXfrm>
        <a:off x="61843" y="501648"/>
        <a:ext cx="3307188" cy="1936124"/>
      </dsp:txXfrm>
    </dsp:sp>
    <dsp:sp modelId="{22C10EA2-6511-454D-9045-67FFDBBFCA8A}">
      <dsp:nvSpPr>
        <dsp:cNvPr id="0" name=""/>
        <dsp:cNvSpPr/>
      </dsp:nvSpPr>
      <dsp:spPr>
        <a:xfrm>
          <a:off x="3772033" y="1044681"/>
          <a:ext cx="726664" cy="850059"/>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3772033" y="1214693"/>
        <a:ext cx="508665" cy="510035"/>
      </dsp:txXfrm>
    </dsp:sp>
    <dsp:sp modelId="{2ABE47EB-3454-4591-9CF2-882B14B5D128}">
      <dsp:nvSpPr>
        <dsp:cNvPr id="0" name=""/>
        <dsp:cNvSpPr/>
      </dsp:nvSpPr>
      <dsp:spPr>
        <a:xfrm>
          <a:off x="4800332" y="441412"/>
          <a:ext cx="3427660" cy="2056596"/>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Rather than manipulating an IV, researchers simply measure variables as they naturally occur.</a:t>
          </a:r>
        </a:p>
      </dsp:txBody>
      <dsp:txXfrm>
        <a:off x="4860568" y="501648"/>
        <a:ext cx="3307188" cy="1936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E68E9-251C-4CCA-A77F-49ADC5BE53DF}">
      <dsp:nvSpPr>
        <dsp:cNvPr id="0" name=""/>
        <dsp:cNvSpPr/>
      </dsp:nvSpPr>
      <dsp:spPr>
        <a:xfrm>
          <a:off x="0" y="2391"/>
          <a:ext cx="8839200" cy="636480"/>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 </a:t>
          </a:r>
          <a:r>
            <a:rPr lang="en-GB" sz="1600" kern="1200" dirty="0"/>
            <a:t>the research question or hypothesis relates to a single variable rather than a statistical relationship between two variables</a:t>
          </a:r>
          <a:endParaRPr lang="en-GB" sz="1200" kern="1200" dirty="0"/>
        </a:p>
      </dsp:txBody>
      <dsp:txXfrm>
        <a:off x="31070" y="33461"/>
        <a:ext cx="8777060" cy="574340"/>
      </dsp:txXfrm>
    </dsp:sp>
    <dsp:sp modelId="{27AC7673-65F5-4179-93A8-A079124A8191}">
      <dsp:nvSpPr>
        <dsp:cNvPr id="0" name=""/>
        <dsp:cNvSpPr/>
      </dsp:nvSpPr>
      <dsp:spPr>
        <a:xfrm>
          <a:off x="0" y="736791"/>
          <a:ext cx="8839200" cy="636480"/>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 </a:t>
          </a:r>
          <a:r>
            <a:rPr lang="en-GB" sz="1600" kern="1200" dirty="0"/>
            <a:t>the research question pertains to a non-causal statistical relationship between variables </a:t>
          </a:r>
          <a:endParaRPr lang="en-GB" sz="1200" kern="1200" dirty="0"/>
        </a:p>
      </dsp:txBody>
      <dsp:txXfrm>
        <a:off x="31070" y="767861"/>
        <a:ext cx="8777060" cy="574340"/>
      </dsp:txXfrm>
    </dsp:sp>
    <dsp:sp modelId="{FE086BEB-497D-420D-AAD3-52DB468F9FE0}">
      <dsp:nvSpPr>
        <dsp:cNvPr id="0" name=""/>
        <dsp:cNvSpPr/>
      </dsp:nvSpPr>
      <dsp:spPr>
        <a:xfrm>
          <a:off x="0" y="1471191"/>
          <a:ext cx="8839200" cy="636480"/>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300" kern="1200" dirty="0"/>
            <a:t>• </a:t>
          </a:r>
          <a:r>
            <a:rPr lang="en-GB" sz="1400" kern="1200" dirty="0"/>
            <a:t>the research question is about a causal relationship, but the IV cannot be manipulated or participants cannot be randomly assigned to conditions or orders of conditions</a:t>
          </a:r>
          <a:endParaRPr lang="en-GB" sz="1200" kern="1200" dirty="0"/>
        </a:p>
      </dsp:txBody>
      <dsp:txXfrm>
        <a:off x="31070" y="1502261"/>
        <a:ext cx="8777060" cy="574340"/>
      </dsp:txXfrm>
    </dsp:sp>
    <dsp:sp modelId="{B8916DDA-B780-491A-8690-A9F9C29D9CE1}">
      <dsp:nvSpPr>
        <dsp:cNvPr id="0" name=""/>
        <dsp:cNvSpPr/>
      </dsp:nvSpPr>
      <dsp:spPr>
        <a:xfrm>
          <a:off x="0" y="2205591"/>
          <a:ext cx="8839200" cy="636480"/>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 </a:t>
          </a:r>
          <a:r>
            <a:rPr lang="en-GB" sz="1600" kern="1200" dirty="0"/>
            <a:t>the research question is broad and exploratory, or is about what it is like to have a particular experience</a:t>
          </a:r>
          <a:endParaRPr lang="en-GB" sz="1200" kern="1200" dirty="0"/>
        </a:p>
      </dsp:txBody>
      <dsp:txXfrm>
        <a:off x="31070" y="2236661"/>
        <a:ext cx="8777060" cy="5743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28F23-F0FA-4B9D-B376-125EDB226851}">
      <dsp:nvSpPr>
        <dsp:cNvPr id="0" name=""/>
        <dsp:cNvSpPr/>
      </dsp:nvSpPr>
      <dsp:spPr>
        <a:xfrm>
          <a:off x="0" y="90701"/>
          <a:ext cx="4983480" cy="4983480"/>
        </a:xfrm>
        <a:prstGeom prst="pie">
          <a:avLst>
            <a:gd name="adj1" fmla="val 5400000"/>
            <a:gd name="adj2" fmla="val 1620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41800B-4C4A-4D50-A008-709F8B29EDD8}">
      <dsp:nvSpPr>
        <dsp:cNvPr id="0" name=""/>
        <dsp:cNvSpPr/>
      </dsp:nvSpPr>
      <dsp:spPr>
        <a:xfrm>
          <a:off x="2491740" y="90701"/>
          <a:ext cx="5814060" cy="498348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Correlational measures two variables (binary or continuous) and assesses the statistical relationship between them with little or no effort to control extraneous variables. </a:t>
          </a:r>
        </a:p>
      </dsp:txBody>
      <dsp:txXfrm>
        <a:off x="2491740" y="90701"/>
        <a:ext cx="2907030" cy="2367153"/>
      </dsp:txXfrm>
    </dsp:sp>
    <dsp:sp modelId="{08CA77AE-EE52-48FE-855E-119CDE5247AF}">
      <dsp:nvSpPr>
        <dsp:cNvPr id="0" name=""/>
        <dsp:cNvSpPr/>
      </dsp:nvSpPr>
      <dsp:spPr>
        <a:xfrm>
          <a:off x="1308163" y="2457854"/>
          <a:ext cx="2367153" cy="2367153"/>
        </a:xfrm>
        <a:prstGeom prst="pie">
          <a:avLst>
            <a:gd name="adj1" fmla="val 5400000"/>
            <a:gd name="adj2" fmla="val 16200000"/>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E58471-5D8E-42D5-B921-176D13707E66}">
      <dsp:nvSpPr>
        <dsp:cNvPr id="0" name=""/>
        <dsp:cNvSpPr/>
      </dsp:nvSpPr>
      <dsp:spPr>
        <a:xfrm>
          <a:off x="2491740" y="2457854"/>
          <a:ext cx="5814060" cy="2367153"/>
        </a:xfrm>
        <a:prstGeom prst="rect">
          <a:avLst/>
        </a:prstGeom>
        <a:solidFill>
          <a:schemeClr val="lt1">
            <a:alpha val="90000"/>
            <a:hueOff val="0"/>
            <a:satOff val="0"/>
            <a:lumOff val="0"/>
            <a:alphaOff val="0"/>
          </a:schemeClr>
        </a:solidFill>
        <a:ln w="15875" cap="rnd" cmpd="sng" algn="ctr">
          <a:solidFill>
            <a:schemeClr val="accent3">
              <a:hueOff val="2703983"/>
              <a:satOff val="-8997"/>
              <a:lumOff val="-450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Reasons why we carry out statistical relationships between variables </a:t>
          </a:r>
        </a:p>
      </dsp:txBody>
      <dsp:txXfrm>
        <a:off x="2491740" y="2457854"/>
        <a:ext cx="2907030" cy="2367153"/>
      </dsp:txXfrm>
    </dsp:sp>
    <dsp:sp modelId="{5481D05D-4947-4273-9DBF-1FE26BFC5808}">
      <dsp:nvSpPr>
        <dsp:cNvPr id="0" name=""/>
        <dsp:cNvSpPr/>
      </dsp:nvSpPr>
      <dsp:spPr>
        <a:xfrm>
          <a:off x="5398770" y="2457854"/>
          <a:ext cx="2907030" cy="2367153"/>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a:t>the statistical relationship is not a causal one or we are not interested in causal relationships </a:t>
          </a:r>
        </a:p>
        <a:p>
          <a:pPr marL="171450" lvl="1" indent="-171450" algn="l" defTabSz="711200">
            <a:lnSpc>
              <a:spcPct val="90000"/>
            </a:lnSpc>
            <a:spcBef>
              <a:spcPct val="0"/>
            </a:spcBef>
            <a:spcAft>
              <a:spcPct val="15000"/>
            </a:spcAft>
            <a:buChar char="•"/>
          </a:pPr>
          <a:r>
            <a:rPr lang="en-GB" sz="1600" kern="1200"/>
            <a:t>the researcher cannot manipulate the independent variable because it is impossible, impractical, or unethical</a:t>
          </a:r>
        </a:p>
      </dsp:txBody>
      <dsp:txXfrm>
        <a:off x="5398770" y="2457854"/>
        <a:ext cx="2907030" cy="23671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76F51-5BAD-4FC2-AAD6-DE451AA94D38}">
      <dsp:nvSpPr>
        <dsp:cNvPr id="0" name=""/>
        <dsp:cNvSpPr/>
      </dsp:nvSpPr>
      <dsp:spPr>
        <a:xfrm>
          <a:off x="395522" y="146826"/>
          <a:ext cx="7514754" cy="2220946"/>
        </a:xfrm>
        <a:prstGeom prst="round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t>Survey research designs</a:t>
          </a:r>
          <a:r>
            <a:rPr lang="en-US" sz="2100" kern="1200" dirty="0"/>
            <a:t> are procedures in quantitative research in which investigators administer a survey to a sample or to the entire population of people in order to describe the attitudes, opinions, </a:t>
          </a:r>
          <a:r>
            <a:rPr lang="en-US" sz="2100" kern="1200" dirty="0" err="1"/>
            <a:t>behaviours</a:t>
          </a:r>
          <a:r>
            <a:rPr lang="en-US" sz="2100" kern="1200" dirty="0"/>
            <a:t>, or characteristics of the population. </a:t>
          </a:r>
          <a:endParaRPr lang="en-GB" sz="2100" kern="1200" dirty="0"/>
        </a:p>
      </dsp:txBody>
      <dsp:txXfrm>
        <a:off x="503940" y="255244"/>
        <a:ext cx="7297918" cy="20041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21AEE-A739-4973-B415-00983FF2C6D5}">
      <dsp:nvSpPr>
        <dsp:cNvPr id="0" name=""/>
        <dsp:cNvSpPr/>
      </dsp:nvSpPr>
      <dsp:spPr>
        <a:xfrm>
          <a:off x="0" y="0"/>
          <a:ext cx="8686800" cy="3124200"/>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Steps in the design </a:t>
          </a:r>
          <a:endParaRPr lang="en-GB" sz="2100" kern="1200"/>
        </a:p>
        <a:p>
          <a:pPr marL="171450" lvl="1" indent="-171450" algn="l" defTabSz="711200">
            <a:lnSpc>
              <a:spcPct val="90000"/>
            </a:lnSpc>
            <a:spcBef>
              <a:spcPct val="0"/>
            </a:spcBef>
            <a:spcAft>
              <a:spcPct val="15000"/>
            </a:spcAft>
            <a:buChar char="•"/>
          </a:pPr>
          <a:r>
            <a:rPr lang="en-US" sz="1600" kern="1200"/>
            <a:t>Determine the purpose of your survey: what do you want to know?</a:t>
          </a:r>
          <a:endParaRPr lang="en-GB" sz="1600" kern="1200"/>
        </a:p>
        <a:p>
          <a:pPr marL="171450" lvl="1" indent="-171450" algn="l" defTabSz="711200">
            <a:lnSpc>
              <a:spcPct val="90000"/>
            </a:lnSpc>
            <a:spcBef>
              <a:spcPct val="0"/>
            </a:spcBef>
            <a:spcAft>
              <a:spcPct val="15000"/>
            </a:spcAft>
            <a:buChar char="•"/>
          </a:pPr>
          <a:r>
            <a:rPr lang="en-US" sz="1600" kern="1200"/>
            <a:t>Develop a sampling plan: who do you want to know it from?</a:t>
          </a:r>
          <a:endParaRPr lang="en-GB" sz="1600" kern="1200"/>
        </a:p>
        <a:p>
          <a:pPr marL="171450" lvl="1" indent="-171450" algn="l" defTabSz="711200">
            <a:lnSpc>
              <a:spcPct val="90000"/>
            </a:lnSpc>
            <a:spcBef>
              <a:spcPct val="0"/>
            </a:spcBef>
            <a:spcAft>
              <a:spcPct val="15000"/>
            </a:spcAft>
            <a:buChar char="•"/>
          </a:pPr>
          <a:r>
            <a:rPr lang="en-US" sz="1600" kern="1200" dirty="0"/>
            <a:t>Develop your instrument, or questionnaire.</a:t>
          </a:r>
          <a:endParaRPr lang="en-GB" sz="1600" kern="1200" dirty="0"/>
        </a:p>
        <a:p>
          <a:pPr marL="171450" lvl="1" indent="-171450" algn="l" defTabSz="711200">
            <a:lnSpc>
              <a:spcPct val="90000"/>
            </a:lnSpc>
            <a:spcBef>
              <a:spcPct val="0"/>
            </a:spcBef>
            <a:spcAft>
              <a:spcPct val="15000"/>
            </a:spcAft>
            <a:buChar char="•"/>
          </a:pPr>
          <a:r>
            <a:rPr lang="en-US" sz="1600" kern="1200" dirty="0"/>
            <a:t>Pilot test your questionnaire on a representative sample and make any adjustments.</a:t>
          </a:r>
          <a:endParaRPr lang="en-GB" sz="1600" kern="1200" dirty="0"/>
        </a:p>
        <a:p>
          <a:pPr marL="171450" lvl="1" indent="-171450" algn="l" defTabSz="711200">
            <a:lnSpc>
              <a:spcPct val="90000"/>
            </a:lnSpc>
            <a:spcBef>
              <a:spcPct val="0"/>
            </a:spcBef>
            <a:spcAft>
              <a:spcPct val="15000"/>
            </a:spcAft>
            <a:buChar char="•"/>
          </a:pPr>
          <a:r>
            <a:rPr lang="en-US" sz="1600" kern="1200"/>
            <a:t>Develop a coding scheme and analysis plan.</a:t>
          </a:r>
          <a:endParaRPr lang="en-GB" sz="1600" kern="1200"/>
        </a:p>
        <a:p>
          <a:pPr marL="171450" lvl="1" indent="-171450" algn="l" defTabSz="711200">
            <a:lnSpc>
              <a:spcPct val="90000"/>
            </a:lnSpc>
            <a:spcBef>
              <a:spcPct val="0"/>
            </a:spcBef>
            <a:spcAft>
              <a:spcPct val="15000"/>
            </a:spcAft>
            <a:buChar char="•"/>
          </a:pPr>
          <a:r>
            <a:rPr lang="en-US" sz="1600" kern="1200"/>
            <a:t>Conduct survey.</a:t>
          </a:r>
          <a:endParaRPr lang="en-GB" sz="1600" kern="1200"/>
        </a:p>
        <a:p>
          <a:pPr marL="171450" lvl="1" indent="-171450" algn="l" defTabSz="711200">
            <a:lnSpc>
              <a:spcPct val="90000"/>
            </a:lnSpc>
            <a:spcBef>
              <a:spcPct val="0"/>
            </a:spcBef>
            <a:spcAft>
              <a:spcPct val="15000"/>
            </a:spcAft>
            <a:buChar char="•"/>
          </a:pPr>
          <a:r>
            <a:rPr lang="en-US" sz="1600" kern="1200"/>
            <a:t>Compile, analyze, and interpret responses. Communicate responses.</a:t>
          </a:r>
          <a:endParaRPr lang="en-GB" sz="1600" kern="1200"/>
        </a:p>
      </dsp:txBody>
      <dsp:txXfrm>
        <a:off x="2049780" y="0"/>
        <a:ext cx="6637020" cy="3124200"/>
      </dsp:txXfrm>
    </dsp:sp>
    <dsp:sp modelId="{2CA70E47-B4B2-47E0-9700-A15BC48CE70B}">
      <dsp:nvSpPr>
        <dsp:cNvPr id="0" name=""/>
        <dsp:cNvSpPr/>
      </dsp:nvSpPr>
      <dsp:spPr>
        <a:xfrm>
          <a:off x="312419" y="312420"/>
          <a:ext cx="1737360" cy="2499360"/>
        </a:xfrm>
        <a:prstGeom prst="roundRect">
          <a:avLst>
            <a:gd name="adj" fmla="val 10000"/>
          </a:avLst>
        </a:prstGeom>
        <a:blipFill rotWithShape="1">
          <a:blip xmlns:r="http://schemas.openxmlformats.org/officeDocument/2006/relationships" r:embed="rId1"/>
          <a:srcRect/>
          <a:stretch>
            <a:fillRect l="-46000" r="-46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1B5C0-AD56-4171-85A8-34B5DF0B94E0}">
      <dsp:nvSpPr>
        <dsp:cNvPr id="0" name=""/>
        <dsp:cNvSpPr/>
      </dsp:nvSpPr>
      <dsp:spPr>
        <a:xfrm>
          <a:off x="2560320" y="2729"/>
          <a:ext cx="2880360" cy="1312906"/>
        </a:xfrm>
        <a:prstGeom prst="roundRect">
          <a:avLst/>
        </a:prstGeom>
        <a:solidFill>
          <a:schemeClr val="accent2">
            <a:shade val="8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u="sng" kern="1200" dirty="0"/>
            <a:t>Simple descriptive</a:t>
          </a:r>
          <a:r>
            <a:rPr lang="en-US" sz="1800" kern="1200" dirty="0"/>
            <a:t>: one shot survey, data collected at one point in time</a:t>
          </a:r>
          <a:endParaRPr lang="en-GB" sz="1800" kern="1200" dirty="0"/>
        </a:p>
      </dsp:txBody>
      <dsp:txXfrm>
        <a:off x="2624411" y="66820"/>
        <a:ext cx="2752178" cy="1184724"/>
      </dsp:txXfrm>
    </dsp:sp>
    <dsp:sp modelId="{12E2C27C-4084-486D-B27E-ABF95120239E}">
      <dsp:nvSpPr>
        <dsp:cNvPr id="0" name=""/>
        <dsp:cNvSpPr/>
      </dsp:nvSpPr>
      <dsp:spPr>
        <a:xfrm>
          <a:off x="2560320" y="1381281"/>
          <a:ext cx="2880360" cy="1312906"/>
        </a:xfrm>
        <a:prstGeom prst="roundRect">
          <a:avLst/>
        </a:prstGeom>
        <a:solidFill>
          <a:schemeClr val="accent2">
            <a:shade val="80000"/>
            <a:hueOff val="-212024"/>
            <a:satOff val="-5572"/>
            <a:lumOff val="1053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u="sng" kern="1200"/>
            <a:t>Cross-sectional</a:t>
          </a:r>
          <a:r>
            <a:rPr lang="en-US" sz="1800" kern="1200"/>
            <a:t>: examining data of several groups at one time (e.g., level 4, 5 6)</a:t>
          </a:r>
          <a:endParaRPr lang="en-GB" sz="1800" kern="1200"/>
        </a:p>
      </dsp:txBody>
      <dsp:txXfrm>
        <a:off x="2624411" y="1445372"/>
        <a:ext cx="2752178" cy="1184724"/>
      </dsp:txXfrm>
    </dsp:sp>
    <dsp:sp modelId="{52BF1146-7C1A-4CA5-809E-F9BE92326B0D}">
      <dsp:nvSpPr>
        <dsp:cNvPr id="0" name=""/>
        <dsp:cNvSpPr/>
      </dsp:nvSpPr>
      <dsp:spPr>
        <a:xfrm>
          <a:off x="2560320" y="2759833"/>
          <a:ext cx="2880360" cy="1312906"/>
        </a:xfrm>
        <a:prstGeom prst="roundRect">
          <a:avLst/>
        </a:prstGeom>
        <a:solidFill>
          <a:schemeClr val="accent2">
            <a:shade val="80000"/>
            <a:hueOff val="-424048"/>
            <a:satOff val="-11143"/>
            <a:lumOff val="2107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u="sng" kern="1200"/>
            <a:t>Longitudinal:</a:t>
          </a:r>
          <a:r>
            <a:rPr lang="en-US" sz="1800" kern="1200"/>
            <a:t> collect data at more than one point in time (follow progress at level 4, 5,6)</a:t>
          </a:r>
          <a:endParaRPr lang="en-GB" sz="1800" kern="1200"/>
        </a:p>
      </dsp:txBody>
      <dsp:txXfrm>
        <a:off x="2624411" y="2823924"/>
        <a:ext cx="2752178" cy="1184724"/>
      </dsp:txXfrm>
    </dsp:sp>
    <dsp:sp modelId="{60DB67D2-BBDB-45F3-9250-DC2576D9CFEB}">
      <dsp:nvSpPr>
        <dsp:cNvPr id="0" name=""/>
        <dsp:cNvSpPr/>
      </dsp:nvSpPr>
      <dsp:spPr>
        <a:xfrm>
          <a:off x="2560320" y="4138385"/>
          <a:ext cx="2880360" cy="1312906"/>
        </a:xfrm>
        <a:prstGeom prst="roundRect">
          <a:avLst/>
        </a:prstGeom>
        <a:solidFill>
          <a:schemeClr val="accent2">
            <a:shade val="80000"/>
            <a:hueOff val="-636072"/>
            <a:satOff val="-16715"/>
            <a:lumOff val="3161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Data collected via mail, phone, web, or in-person</a:t>
          </a:r>
          <a:endParaRPr lang="en-GB" sz="1800" kern="1200"/>
        </a:p>
      </dsp:txBody>
      <dsp:txXfrm>
        <a:off x="2624411" y="4202476"/>
        <a:ext cx="2752178" cy="11847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C0453-EEAD-49E1-82B7-D35057748BD0}">
      <dsp:nvSpPr>
        <dsp:cNvPr id="0" name=""/>
        <dsp:cNvSpPr/>
      </dsp:nvSpPr>
      <dsp:spPr>
        <a:xfrm>
          <a:off x="1333500" y="0"/>
          <a:ext cx="5029199" cy="502919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F502A-A881-49B5-A221-AE167AC6A9DE}">
      <dsp:nvSpPr>
        <dsp:cNvPr id="0" name=""/>
        <dsp:cNvSpPr/>
      </dsp:nvSpPr>
      <dsp:spPr>
        <a:xfrm>
          <a:off x="1811274" y="477773"/>
          <a:ext cx="1961388" cy="196138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Test on a small number of individuals in the sample</a:t>
          </a:r>
          <a:endParaRPr lang="en-GB" sz="1900" kern="1200"/>
        </a:p>
      </dsp:txBody>
      <dsp:txXfrm>
        <a:off x="1907021" y="573520"/>
        <a:ext cx="1769894" cy="1769894"/>
      </dsp:txXfrm>
    </dsp:sp>
    <dsp:sp modelId="{2120083F-BDCD-4F86-A8B0-C6C39821B594}">
      <dsp:nvSpPr>
        <dsp:cNvPr id="0" name=""/>
        <dsp:cNvSpPr/>
      </dsp:nvSpPr>
      <dsp:spPr>
        <a:xfrm>
          <a:off x="3923538" y="477773"/>
          <a:ext cx="1961388" cy="196138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Ask for written feedback on the questions</a:t>
          </a:r>
          <a:endParaRPr lang="en-GB" sz="1900" kern="1200"/>
        </a:p>
      </dsp:txBody>
      <dsp:txXfrm>
        <a:off x="4019285" y="573520"/>
        <a:ext cx="1769894" cy="1769894"/>
      </dsp:txXfrm>
    </dsp:sp>
    <dsp:sp modelId="{A2C54F5F-CA39-4696-9D15-3EE4A3CEAC83}">
      <dsp:nvSpPr>
        <dsp:cNvPr id="0" name=""/>
        <dsp:cNvSpPr/>
      </dsp:nvSpPr>
      <dsp:spPr>
        <a:xfrm>
          <a:off x="1811274" y="2590038"/>
          <a:ext cx="1961388" cy="196138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Revise the survey based on the written comments</a:t>
          </a:r>
          <a:endParaRPr lang="en-GB" sz="1900" kern="1200"/>
        </a:p>
      </dsp:txBody>
      <dsp:txXfrm>
        <a:off x="1907021" y="2685785"/>
        <a:ext cx="1769894" cy="1769894"/>
      </dsp:txXfrm>
    </dsp:sp>
    <dsp:sp modelId="{DB1FE429-14CD-4AB7-BEBA-B225605C6512}">
      <dsp:nvSpPr>
        <dsp:cNvPr id="0" name=""/>
        <dsp:cNvSpPr/>
      </dsp:nvSpPr>
      <dsp:spPr>
        <a:xfrm>
          <a:off x="3923538" y="2590038"/>
          <a:ext cx="1961388" cy="196138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Exclude the pilot participants from the final sample for the study</a:t>
          </a:r>
          <a:endParaRPr lang="en-GB" sz="1900" kern="1200"/>
        </a:p>
      </dsp:txBody>
      <dsp:txXfrm>
        <a:off x="4019285" y="2685785"/>
        <a:ext cx="1769894" cy="17698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D89D2-F507-4314-8493-5DDD5D144704}">
      <dsp:nvSpPr>
        <dsp:cNvPr id="0" name=""/>
        <dsp:cNvSpPr/>
      </dsp:nvSpPr>
      <dsp:spPr>
        <a:xfrm>
          <a:off x="4015" y="1278921"/>
          <a:ext cx="3511391" cy="1404556"/>
        </a:xfrm>
        <a:prstGeom prst="homePlat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342" tIns="34671" rIns="17336" bIns="34671" numCol="1" spcCol="1270" anchor="ctr" anchorCtr="0">
          <a:noAutofit/>
        </a:bodyPr>
        <a:lstStyle/>
        <a:p>
          <a:pPr marL="0" lvl="0" indent="0" algn="ctr" defTabSz="577850">
            <a:lnSpc>
              <a:spcPct val="90000"/>
            </a:lnSpc>
            <a:spcBef>
              <a:spcPct val="0"/>
            </a:spcBef>
            <a:spcAft>
              <a:spcPct val="35000"/>
            </a:spcAft>
            <a:buNone/>
          </a:pPr>
          <a:r>
            <a:rPr lang="en-US" sz="1300" kern="1200"/>
            <a:t>It might be said that surveys are too easy to conduct. </a:t>
          </a:r>
          <a:endParaRPr lang="en-GB" sz="1300" kern="1200"/>
        </a:p>
      </dsp:txBody>
      <dsp:txXfrm>
        <a:off x="4015" y="1278921"/>
        <a:ext cx="3160252" cy="1404556"/>
      </dsp:txXfrm>
    </dsp:sp>
    <dsp:sp modelId="{73D7E93F-A6F9-48CE-B694-39224DEC8881}">
      <dsp:nvSpPr>
        <dsp:cNvPr id="0" name=""/>
        <dsp:cNvSpPr/>
      </dsp:nvSpPr>
      <dsp:spPr>
        <a:xfrm>
          <a:off x="2813129" y="1278921"/>
          <a:ext cx="3511391" cy="1404556"/>
        </a:xfrm>
        <a:prstGeom prst="chevron">
          <a:avLst/>
        </a:prstGeom>
        <a:solidFill>
          <a:schemeClr val="accent2">
            <a:hueOff val="226582"/>
            <a:satOff val="-23996"/>
            <a:lumOff val="-58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34671" rIns="17336" bIns="34671" numCol="1" spcCol="1270" anchor="ctr" anchorCtr="0">
          <a:noAutofit/>
        </a:bodyPr>
        <a:lstStyle/>
        <a:p>
          <a:pPr marL="0" lvl="0" indent="0" algn="ctr" defTabSz="577850">
            <a:lnSpc>
              <a:spcPct val="90000"/>
            </a:lnSpc>
            <a:spcBef>
              <a:spcPct val="0"/>
            </a:spcBef>
            <a:spcAft>
              <a:spcPct val="35000"/>
            </a:spcAft>
            <a:buNone/>
          </a:pPr>
          <a:r>
            <a:rPr lang="en-US" sz="1300" kern="1200" dirty="0"/>
            <a:t>Individuals often decide that a survey will help to solve some important problem because it seems so easy to write up some questions and distribute them.</a:t>
          </a:r>
          <a:endParaRPr lang="en-GB" sz="1300" kern="1200" dirty="0"/>
        </a:p>
      </dsp:txBody>
      <dsp:txXfrm>
        <a:off x="3515407" y="1278921"/>
        <a:ext cx="2106835" cy="1404556"/>
      </dsp:txXfrm>
    </dsp:sp>
    <dsp:sp modelId="{9D75915A-2A86-4317-AB54-1086B2A7E8B2}">
      <dsp:nvSpPr>
        <dsp:cNvPr id="0" name=""/>
        <dsp:cNvSpPr/>
      </dsp:nvSpPr>
      <dsp:spPr>
        <a:xfrm>
          <a:off x="5622242" y="1278921"/>
          <a:ext cx="3511391" cy="1404556"/>
        </a:xfrm>
        <a:prstGeom prst="chevron">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34671" rIns="17336" bIns="34671" numCol="1" spcCol="1270" anchor="ctr" anchorCtr="0">
          <a:noAutofit/>
        </a:bodyPr>
        <a:lstStyle/>
        <a:p>
          <a:pPr marL="0" lvl="0" indent="0" algn="ctr" defTabSz="577850">
            <a:lnSpc>
              <a:spcPct val="90000"/>
            </a:lnSpc>
            <a:spcBef>
              <a:spcPct val="0"/>
            </a:spcBef>
            <a:spcAft>
              <a:spcPct val="35000"/>
            </a:spcAft>
            <a:buNone/>
          </a:pPr>
          <a:r>
            <a:rPr lang="en-US" sz="1300" kern="1200"/>
            <a:t>But without careful attention to sampling, measurement, and overall survey design, the effort is likely to be a failure.</a:t>
          </a:r>
          <a:endParaRPr lang="en-GB" sz="1300" kern="1200"/>
        </a:p>
      </dsp:txBody>
      <dsp:txXfrm>
        <a:off x="6324520" y="1278921"/>
        <a:ext cx="2106835" cy="14045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236C5-1A9D-48B4-B5C6-88A767781055}">
      <dsp:nvSpPr>
        <dsp:cNvPr id="0" name=""/>
        <dsp:cNvSpPr/>
      </dsp:nvSpPr>
      <dsp:spPr>
        <a:xfrm>
          <a:off x="0" y="141576"/>
          <a:ext cx="9144000" cy="620423"/>
        </a:xfrm>
        <a:prstGeom prst="round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For a survey to succeed, it must minimize four types of error (Groves 1989:vi, 10–12):</a:t>
          </a:r>
          <a:endParaRPr lang="en-GB" sz="1600" kern="1200" dirty="0"/>
        </a:p>
      </dsp:txBody>
      <dsp:txXfrm>
        <a:off x="30287" y="171863"/>
        <a:ext cx="9083426" cy="55984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FD01C1-C1A1-48B1-9622-FFDABD99D1C9}">
      <dsp:nvSpPr>
        <dsp:cNvPr id="0" name=""/>
        <dsp:cNvSpPr/>
      </dsp:nvSpPr>
      <dsp:spPr>
        <a:xfrm>
          <a:off x="0" y="382211"/>
          <a:ext cx="4267200" cy="1478399"/>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US" sz="2300" kern="1200"/>
            <a:t>Can use multiple platforms for tabulating, compiling, and analyzing survey results. A few include:</a:t>
          </a:r>
          <a:endParaRPr lang="en-GB" sz="2300" kern="1200"/>
        </a:p>
      </dsp:txBody>
      <dsp:txXfrm>
        <a:off x="0" y="382211"/>
        <a:ext cx="4267200" cy="1478399"/>
      </dsp:txXfrm>
    </dsp:sp>
    <dsp:sp modelId="{4D5300ED-26F2-4F2C-A03E-CFD2D9F433BC}">
      <dsp:nvSpPr>
        <dsp:cNvPr id="0" name=""/>
        <dsp:cNvSpPr/>
      </dsp:nvSpPr>
      <dsp:spPr>
        <a:xfrm>
          <a:off x="0" y="1860611"/>
          <a:ext cx="4267200" cy="2525399"/>
        </a:xfrm>
        <a:prstGeom prst="rect">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Excel</a:t>
          </a:r>
          <a:endParaRPr lang="en-GB" sz="2300" kern="1200" dirty="0"/>
        </a:p>
        <a:p>
          <a:pPr marL="228600" lvl="1" indent="-228600" algn="l" defTabSz="1022350">
            <a:lnSpc>
              <a:spcPct val="90000"/>
            </a:lnSpc>
            <a:spcBef>
              <a:spcPct val="0"/>
            </a:spcBef>
            <a:spcAft>
              <a:spcPct val="15000"/>
            </a:spcAft>
            <a:buChar char="•"/>
          </a:pPr>
          <a:r>
            <a:rPr lang="en-US" sz="2300" kern="1200" dirty="0"/>
            <a:t>SPSS</a:t>
          </a:r>
          <a:endParaRPr lang="en-GB" sz="2300" kern="1200" dirty="0"/>
        </a:p>
        <a:p>
          <a:pPr marL="228600" lvl="1" indent="-228600" algn="l" defTabSz="1022350">
            <a:lnSpc>
              <a:spcPct val="90000"/>
            </a:lnSpc>
            <a:spcBef>
              <a:spcPct val="0"/>
            </a:spcBef>
            <a:spcAft>
              <a:spcPct val="15000"/>
            </a:spcAft>
            <a:buChar char="•"/>
          </a:pPr>
          <a:r>
            <a:rPr lang="en-US" sz="2300" kern="1200"/>
            <a:t>Surveymonkey.com</a:t>
          </a:r>
          <a:endParaRPr lang="en-GB" sz="2300" kern="1200"/>
        </a:p>
        <a:p>
          <a:pPr marL="228600" lvl="1" indent="-228600" algn="l" defTabSz="1022350">
            <a:lnSpc>
              <a:spcPct val="90000"/>
            </a:lnSpc>
            <a:spcBef>
              <a:spcPct val="0"/>
            </a:spcBef>
            <a:spcAft>
              <a:spcPct val="15000"/>
            </a:spcAft>
            <a:buChar char="•"/>
          </a:pPr>
          <a:r>
            <a:rPr lang="en-US" sz="2300" kern="1200"/>
            <a:t>Google forms</a:t>
          </a:r>
          <a:endParaRPr lang="en-GB" sz="2300" kern="1200"/>
        </a:p>
        <a:p>
          <a:pPr marL="228600" lvl="1" indent="-228600" algn="l" defTabSz="1022350">
            <a:lnSpc>
              <a:spcPct val="90000"/>
            </a:lnSpc>
            <a:spcBef>
              <a:spcPct val="0"/>
            </a:spcBef>
            <a:spcAft>
              <a:spcPct val="15000"/>
            </a:spcAft>
            <a:buChar char="•"/>
          </a:pPr>
          <a:r>
            <a:rPr lang="en-US" sz="2300" kern="1200"/>
            <a:t>Kwik survey</a:t>
          </a:r>
          <a:endParaRPr lang="en-GB" sz="2300" kern="1200"/>
        </a:p>
        <a:p>
          <a:pPr marL="228600" lvl="1" indent="-228600" algn="l" defTabSz="1022350">
            <a:lnSpc>
              <a:spcPct val="90000"/>
            </a:lnSpc>
            <a:spcBef>
              <a:spcPct val="0"/>
            </a:spcBef>
            <a:spcAft>
              <a:spcPct val="15000"/>
            </a:spcAft>
            <a:buChar char="•"/>
          </a:pPr>
          <a:r>
            <a:rPr lang="en-US" sz="2300" kern="1200"/>
            <a:t>Qualtrics</a:t>
          </a:r>
          <a:endParaRPr lang="en-GB" sz="2300" kern="1200"/>
        </a:p>
      </dsp:txBody>
      <dsp:txXfrm>
        <a:off x="0" y="1860611"/>
        <a:ext cx="4267200" cy="25253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4CD7A-3DB0-40EC-BB1E-000F1523B3DA}">
      <dsp:nvSpPr>
        <dsp:cNvPr id="0" name=""/>
        <dsp:cNvSpPr/>
      </dsp:nvSpPr>
      <dsp:spPr>
        <a:xfrm>
          <a:off x="3194304" y="515"/>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Clearly state your intentions with the research.</a:t>
          </a:r>
          <a:endParaRPr lang="en-GB" sz="1600" kern="1200"/>
        </a:p>
      </dsp:txBody>
      <dsp:txXfrm>
        <a:off x="3234639" y="40850"/>
        <a:ext cx="3512922" cy="745596"/>
      </dsp:txXfrm>
    </dsp:sp>
    <dsp:sp modelId="{039A3A65-D3C3-4FD6-8CA8-A694BE7BB0F4}">
      <dsp:nvSpPr>
        <dsp:cNvPr id="0" name=""/>
        <dsp:cNvSpPr/>
      </dsp:nvSpPr>
      <dsp:spPr>
        <a:xfrm>
          <a:off x="3194304" y="868095"/>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t>Include instructions with your survey questionnaire.</a:t>
          </a:r>
          <a:endParaRPr lang="en-GB" sz="1600" kern="1200" dirty="0"/>
        </a:p>
      </dsp:txBody>
      <dsp:txXfrm>
        <a:off x="3234639" y="908430"/>
        <a:ext cx="3512922" cy="745596"/>
      </dsp:txXfrm>
    </dsp:sp>
    <dsp:sp modelId="{DA9D6C87-DD70-42AD-B892-BA180BF6DC43}">
      <dsp:nvSpPr>
        <dsp:cNvPr id="0" name=""/>
        <dsp:cNvSpPr/>
      </dsp:nvSpPr>
      <dsp:spPr>
        <a:xfrm>
          <a:off x="3194304" y="1735675"/>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t>Don't ask for personal information unless you need it </a:t>
          </a:r>
          <a:endParaRPr lang="en-GB" sz="1600" kern="1200" dirty="0"/>
        </a:p>
      </dsp:txBody>
      <dsp:txXfrm>
        <a:off x="3234639" y="1776010"/>
        <a:ext cx="3512922" cy="745596"/>
      </dsp:txXfrm>
    </dsp:sp>
    <dsp:sp modelId="{5BB18DCF-A1A7-40EF-8CC3-F5EDFCA9AB3C}">
      <dsp:nvSpPr>
        <dsp:cNvPr id="0" name=""/>
        <dsp:cNvSpPr/>
      </dsp:nvSpPr>
      <dsp:spPr>
        <a:xfrm>
          <a:off x="3194304" y="2603255"/>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Keep the questions short and concise, grammatically simple, specific, concrete.</a:t>
          </a:r>
          <a:endParaRPr lang="en-GB" sz="1600" kern="1200"/>
        </a:p>
      </dsp:txBody>
      <dsp:txXfrm>
        <a:off x="3234639" y="2643590"/>
        <a:ext cx="3512922" cy="745596"/>
      </dsp:txXfrm>
    </dsp:sp>
    <dsp:sp modelId="{84460649-3C77-41EE-8C8F-1CEA6D75EF95}">
      <dsp:nvSpPr>
        <dsp:cNvPr id="0" name=""/>
        <dsp:cNvSpPr/>
      </dsp:nvSpPr>
      <dsp:spPr>
        <a:xfrm>
          <a:off x="3194304" y="3470835"/>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t>Order/group questions according to subject/topic.</a:t>
          </a:r>
          <a:endParaRPr lang="en-GB" sz="1600" b="1" kern="1200" dirty="0"/>
        </a:p>
      </dsp:txBody>
      <dsp:txXfrm>
        <a:off x="3234639" y="3511170"/>
        <a:ext cx="3512922" cy="745596"/>
      </dsp:txXfrm>
    </dsp:sp>
    <dsp:sp modelId="{F4C3F604-75F3-43D7-9A03-9C163F3139B1}">
      <dsp:nvSpPr>
        <dsp:cNvPr id="0" name=""/>
        <dsp:cNvSpPr/>
      </dsp:nvSpPr>
      <dsp:spPr>
        <a:xfrm>
          <a:off x="3194304" y="4338415"/>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Present the questions in a clean and organized layout.</a:t>
          </a:r>
          <a:endParaRPr lang="en-GB" sz="1600" kern="1200"/>
        </a:p>
      </dsp:txBody>
      <dsp:txXfrm>
        <a:off x="3234639" y="4378750"/>
        <a:ext cx="3512922" cy="745596"/>
      </dsp:txXfrm>
    </dsp:sp>
    <dsp:sp modelId="{AD506D6F-38DD-48C0-83B7-EA3B2583FE84}">
      <dsp:nvSpPr>
        <dsp:cNvPr id="0" name=""/>
        <dsp:cNvSpPr/>
      </dsp:nvSpPr>
      <dsp:spPr>
        <a:xfrm>
          <a:off x="3194304" y="5205994"/>
          <a:ext cx="3593592" cy="826266"/>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t>Pilot test the survey questionnaire</a:t>
          </a:r>
          <a:r>
            <a:rPr lang="en-US" sz="1600" kern="1200" dirty="0"/>
            <a:t> </a:t>
          </a:r>
          <a:r>
            <a:rPr lang="en-US" sz="1600" b="1" kern="1200" dirty="0"/>
            <a:t>before you administer it!</a:t>
          </a:r>
          <a:endParaRPr lang="en-GB" sz="1600" b="1" kern="1200" dirty="0"/>
        </a:p>
      </dsp:txBody>
      <dsp:txXfrm>
        <a:off x="3234639" y="5246329"/>
        <a:ext cx="3512922" cy="7455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C86D46-C95D-4FCF-B00E-B436C0B43C24}" type="datetimeFigureOut">
              <a:rPr lang="en-US" smtClean="0"/>
              <a:t>1/15/2021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599D1C-DC8D-4004-81A4-5B0CE4973C0E}" type="slidenum">
              <a:rPr lang="en-US" smtClean="0"/>
              <a:t>‹#›</a:t>
            </a:fld>
            <a:endParaRPr lang="en-US"/>
          </a:p>
        </p:txBody>
      </p:sp>
    </p:spTree>
    <p:extLst>
      <p:ext uri="{BB962C8B-B14F-4D97-AF65-F5344CB8AC3E}">
        <p14:creationId xmlns:p14="http://schemas.microsoft.com/office/powerpoint/2010/main" val="2267188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DE3020B-86F5-4EB4-9DCD-DB3DD086EB1C}"/>
              </a:ext>
            </a:extLst>
          </p:cNvPr>
          <p:cNvSpPr>
            <a:spLocks noGrp="1" noChangeArrowheads="1"/>
          </p:cNvSpPr>
          <p:nvPr>
            <p:ph type="sldNum" sz="quarter" idx="5"/>
          </p:nvPr>
        </p:nvSpPr>
        <p:spPr>
          <a:ln/>
        </p:spPr>
        <p:txBody>
          <a:bodyPr/>
          <a:lstStyle/>
          <a:p>
            <a:fld id="{F569C0A5-E260-401D-908B-979B20E9853C}" type="slidenum">
              <a:rPr lang="en-US" altLang="en-US"/>
              <a:pPr/>
              <a:t>19</a:t>
            </a:fld>
            <a:endParaRPr lang="en-US" altLang="en-US"/>
          </a:p>
        </p:txBody>
      </p:sp>
      <p:sp>
        <p:nvSpPr>
          <p:cNvPr id="43010" name="Rectangle 2">
            <a:extLst>
              <a:ext uri="{FF2B5EF4-FFF2-40B4-BE49-F238E27FC236}">
                <a16:creationId xmlns:a16="http://schemas.microsoft.com/office/drawing/2014/main" id="{862EFF98-1107-42D5-89BF-F1908973C0A9}"/>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F4B49ACD-D06D-40AB-BC27-49D7B6A810E2}"/>
              </a:ext>
            </a:extLst>
          </p:cNvPr>
          <p:cNvSpPr>
            <a:spLocks noGrp="1" noChangeArrowheads="1"/>
          </p:cNvSpPr>
          <p:nvPr>
            <p:ph type="body" idx="1"/>
          </p:nvPr>
        </p:nvSpPr>
        <p:spPr/>
        <p:txBody>
          <a:bodyPr/>
          <a:lstStyle/>
          <a:p>
            <a:r>
              <a:rPr lang="en-US" altLang="en-US" dirty="0"/>
              <a:t>Structured questions make data collection and analysis much simpler and they take less time to answer. Structured questions are best suited in the following situations: (1) when you have a thorough understanding of the responses so that you can appropriately develop the answer choices (2) when you are </a:t>
            </a:r>
            <a:r>
              <a:rPr lang="en-US" altLang="en-US" i="1" dirty="0"/>
              <a:t>not</a:t>
            </a:r>
            <a:r>
              <a:rPr lang="en-US" altLang="en-US" dirty="0"/>
              <a:t> trying to capture new ideas or thoughts from the respondent.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29B2032-ACDC-4FFB-AEE9-83622772C5BA}"/>
              </a:ext>
            </a:extLst>
          </p:cNvPr>
          <p:cNvSpPr>
            <a:spLocks noGrp="1" noChangeArrowheads="1"/>
          </p:cNvSpPr>
          <p:nvPr>
            <p:ph type="sldNum" sz="quarter" idx="5"/>
          </p:nvPr>
        </p:nvSpPr>
        <p:spPr>
          <a:ln/>
        </p:spPr>
        <p:txBody>
          <a:bodyPr/>
          <a:lstStyle/>
          <a:p>
            <a:fld id="{F8D43C1C-01D2-4EB7-A333-A6E4DF719BD9}" type="slidenum">
              <a:rPr lang="en-US" altLang="en-US"/>
              <a:pPr/>
              <a:t>21</a:t>
            </a:fld>
            <a:endParaRPr lang="en-US" altLang="en-US"/>
          </a:p>
        </p:txBody>
      </p:sp>
      <p:sp>
        <p:nvSpPr>
          <p:cNvPr id="50178" name="Rectangle 2">
            <a:extLst>
              <a:ext uri="{FF2B5EF4-FFF2-40B4-BE49-F238E27FC236}">
                <a16:creationId xmlns:a16="http://schemas.microsoft.com/office/drawing/2014/main" id="{C5133FF7-F1E7-4419-95F6-7E1161F4241E}"/>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057BA3F4-8BEA-4388-8FA1-2B884C52C89E}"/>
              </a:ext>
            </a:extLst>
          </p:cNvPr>
          <p:cNvSpPr>
            <a:spLocks noGrp="1" noChangeArrowheads="1"/>
          </p:cNvSpPr>
          <p:nvPr>
            <p:ph type="body" idx="1"/>
          </p:nvPr>
        </p:nvSpPr>
        <p:spPr/>
        <p:txBody>
          <a:bodyPr/>
          <a:lstStyle/>
          <a:p>
            <a:r>
              <a:rPr lang="en-US" altLang="en-US" dirty="0"/>
              <a:t>Double-barreled questions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D2C8EE-AD22-44E6-9137-847EE5F47266}"/>
              </a:ext>
            </a:extLst>
          </p:cNvPr>
          <p:cNvSpPr>
            <a:spLocks noGrp="1" noChangeArrowheads="1"/>
          </p:cNvSpPr>
          <p:nvPr>
            <p:ph type="sldNum" sz="quarter" idx="5"/>
          </p:nvPr>
        </p:nvSpPr>
        <p:spPr>
          <a:ln/>
        </p:spPr>
        <p:txBody>
          <a:bodyPr/>
          <a:lstStyle/>
          <a:p>
            <a:fld id="{02FDADAF-180C-476C-BB66-7156D93CFE3C}" type="slidenum">
              <a:rPr lang="en-US" altLang="en-US"/>
              <a:pPr/>
              <a:t>22</a:t>
            </a:fld>
            <a:endParaRPr lang="en-US" altLang="en-US"/>
          </a:p>
        </p:txBody>
      </p:sp>
      <p:sp>
        <p:nvSpPr>
          <p:cNvPr id="51202" name="Rectangle 2">
            <a:extLst>
              <a:ext uri="{FF2B5EF4-FFF2-40B4-BE49-F238E27FC236}">
                <a16:creationId xmlns:a16="http://schemas.microsoft.com/office/drawing/2014/main" id="{0B30FC41-F232-4795-90CA-547C1F61D99F}"/>
              </a:ext>
            </a:extLst>
          </p:cNvPr>
          <p:cNvSpPr>
            <a:spLocks noGrp="1" noRot="1" noChangeAspect="1" noChangeArrowheads="1" noTextEdit="1"/>
          </p:cNvSpPr>
          <p:nvPr>
            <p:ph type="sldImg"/>
          </p:nvPr>
        </p:nvSpPr>
        <p:spPr>
          <a:ln/>
        </p:spPr>
      </p:sp>
      <p:sp>
        <p:nvSpPr>
          <p:cNvPr id="51203" name="Rectangle 3">
            <a:extLst>
              <a:ext uri="{FF2B5EF4-FFF2-40B4-BE49-F238E27FC236}">
                <a16:creationId xmlns:a16="http://schemas.microsoft.com/office/drawing/2014/main" id="{20F04DE3-5C67-4595-A79D-4A00D909B8F9}"/>
              </a:ext>
            </a:extLst>
          </p:cNvPr>
          <p:cNvSpPr>
            <a:spLocks noGrp="1" noChangeArrowheads="1"/>
          </p:cNvSpPr>
          <p:nvPr>
            <p:ph type="body" idx="1"/>
          </p:nvPr>
        </p:nvSpPr>
        <p:spPr/>
        <p:txBody>
          <a:bodyPr/>
          <a:lstStyle/>
          <a:p>
            <a:r>
              <a:rPr lang="en-US" altLang="en-US"/>
              <a:t>Biased/ leading questions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43B5C73-1B4E-455A-96B7-47354BFA6BCC}"/>
              </a:ext>
            </a:extLst>
          </p:cNvPr>
          <p:cNvSpPr>
            <a:spLocks noGrp="1" noChangeArrowheads="1"/>
          </p:cNvSpPr>
          <p:nvPr>
            <p:ph type="sldNum" sz="quarter" idx="5"/>
          </p:nvPr>
        </p:nvSpPr>
        <p:spPr>
          <a:ln/>
        </p:spPr>
        <p:txBody>
          <a:bodyPr/>
          <a:lstStyle/>
          <a:p>
            <a:fld id="{7D7ED11E-5DC7-4BE5-945D-F2F1F24B5E34}" type="slidenum">
              <a:rPr lang="en-US" altLang="en-US"/>
              <a:pPr/>
              <a:t>23</a:t>
            </a:fld>
            <a:endParaRPr lang="en-US" altLang="en-US"/>
          </a:p>
        </p:txBody>
      </p:sp>
      <p:sp>
        <p:nvSpPr>
          <p:cNvPr id="55298" name="Rectangle 2">
            <a:extLst>
              <a:ext uri="{FF2B5EF4-FFF2-40B4-BE49-F238E27FC236}">
                <a16:creationId xmlns:a16="http://schemas.microsoft.com/office/drawing/2014/main" id="{7527DB0F-DA63-4DBF-A840-F76428FE4B6A}"/>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6E368A55-B32B-4D19-9945-C1C3E37E29EB}"/>
              </a:ext>
            </a:extLst>
          </p:cNvPr>
          <p:cNvSpPr>
            <a:spLocks noGrp="1" noChangeArrowheads="1"/>
          </p:cNvSpPr>
          <p:nvPr>
            <p:ph type="body" idx="1"/>
          </p:nvPr>
        </p:nvSpPr>
        <p:spPr/>
        <p:txBody>
          <a:bodyPr/>
          <a:lstStyle/>
          <a:p>
            <a:r>
              <a:rPr lang="en-US" altLang="en-US"/>
              <a:t>Mutually exclusive options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D2EE0E-8F18-4127-BF9A-766AAE80349F}"/>
              </a:ext>
            </a:extLst>
          </p:cNvPr>
          <p:cNvSpPr>
            <a:spLocks noGrp="1" noChangeArrowheads="1"/>
          </p:cNvSpPr>
          <p:nvPr>
            <p:ph type="sldNum" sz="quarter" idx="5"/>
          </p:nvPr>
        </p:nvSpPr>
        <p:spPr>
          <a:ln/>
        </p:spPr>
        <p:txBody>
          <a:bodyPr/>
          <a:lstStyle/>
          <a:p>
            <a:fld id="{D9DD0EC5-DB94-46D8-B9B9-F0166E474DD4}" type="slidenum">
              <a:rPr lang="en-US" altLang="en-US"/>
              <a:pPr/>
              <a:t>24</a:t>
            </a:fld>
            <a:endParaRPr lang="en-US" altLang="en-US"/>
          </a:p>
        </p:txBody>
      </p:sp>
      <p:sp>
        <p:nvSpPr>
          <p:cNvPr id="57346" name="Rectangle 2">
            <a:extLst>
              <a:ext uri="{FF2B5EF4-FFF2-40B4-BE49-F238E27FC236}">
                <a16:creationId xmlns:a16="http://schemas.microsoft.com/office/drawing/2014/main" id="{85DEB4B1-92DF-4F77-A8D5-65D8317FBC79}"/>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C8E05B64-396F-48C7-8AA5-0690CE2976A6}"/>
              </a:ext>
            </a:extLst>
          </p:cNvPr>
          <p:cNvSpPr>
            <a:spLocks noGrp="1" noChangeArrowheads="1"/>
          </p:cNvSpPr>
          <p:nvPr>
            <p:ph type="body" idx="1"/>
          </p:nvPr>
        </p:nvSpPr>
        <p:spPr/>
        <p:txBody>
          <a:bodyPr/>
          <a:lstStyle/>
          <a:p>
            <a:r>
              <a:rPr lang="en-US" altLang="en-US"/>
              <a:t>Produces variability of responses. Another example: </a:t>
            </a:r>
            <a:r>
              <a:rPr lang="en-US" altLang="en-US" i="1"/>
              <a:t>Are you against drug abuse? (circle: Yes or No)</a:t>
            </a:r>
            <a:r>
              <a:rPr lang="en-US" altLang="en-US"/>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1E8C101-429F-4402-847E-104075459DF7}"/>
              </a:ext>
            </a:extLst>
          </p:cNvPr>
          <p:cNvSpPr>
            <a:spLocks noGrp="1" noChangeArrowheads="1"/>
          </p:cNvSpPr>
          <p:nvPr>
            <p:ph type="sldNum" sz="quarter" idx="5"/>
          </p:nvPr>
        </p:nvSpPr>
        <p:spPr>
          <a:ln/>
        </p:spPr>
        <p:txBody>
          <a:bodyPr/>
          <a:lstStyle/>
          <a:p>
            <a:fld id="{9D8EE0F0-D222-4695-BF97-1975E3970F27}" type="slidenum">
              <a:rPr lang="en-US" altLang="en-US"/>
              <a:pPr/>
              <a:t>25</a:t>
            </a:fld>
            <a:endParaRPr lang="en-US" altLang="en-US"/>
          </a:p>
        </p:txBody>
      </p:sp>
      <p:sp>
        <p:nvSpPr>
          <p:cNvPr id="59394" name="Rectangle 2">
            <a:extLst>
              <a:ext uri="{FF2B5EF4-FFF2-40B4-BE49-F238E27FC236}">
                <a16:creationId xmlns:a16="http://schemas.microsoft.com/office/drawing/2014/main" id="{E25637CB-8BF4-449B-91E7-06D3BE0EF759}"/>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35A79229-4053-4189-A7F6-E9227F162091}"/>
              </a:ext>
            </a:extLst>
          </p:cNvPr>
          <p:cNvSpPr>
            <a:spLocks noGrp="1" noChangeArrowheads="1"/>
          </p:cNvSpPr>
          <p:nvPr>
            <p:ph type="body" idx="1"/>
          </p:nvPr>
        </p:nvSpPr>
        <p:spPr/>
        <p:txBody>
          <a:bodyPr/>
          <a:lstStyle/>
          <a:p>
            <a:r>
              <a:rPr lang="en-US" altLang="en-US"/>
              <a:t>More on this in a few weeks!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3310141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21059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3559201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45E162-864D-4EAA-8EED-E80D90055223}"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2891407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45E162-864D-4EAA-8EED-E80D90055223}" type="datetimeFigureOut">
              <a:rPr lang="en-US" smtClean="0"/>
              <a:t>1/15/2021</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1250046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45E162-864D-4EAA-8EED-E80D90055223}" type="datetimeFigureOut">
              <a:rPr lang="en-US" smtClean="0"/>
              <a:t>1/15/2021</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3454799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45E162-864D-4EAA-8EED-E80D90055223}" type="datetimeFigureOut">
              <a:rPr lang="en-US" smtClean="0"/>
              <a:t>1/15/2021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3069183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45E162-864D-4EAA-8EED-E80D90055223}"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1688659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45E162-864D-4EAA-8EED-E80D90055223}"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1140475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2229938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7677BFA-723E-4549-A4E4-2713608D789C}" type="slidenum">
              <a:rPr lang="en-US" smtClean="0"/>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96017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545E162-864D-4EAA-8EED-E80D90055223}"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1067744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545E162-864D-4EAA-8EED-E80D90055223}"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7677BFA-723E-4549-A4E4-2713608D789C}" type="slidenum">
              <a:rPr lang="en-US" smtClean="0"/>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7853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545E162-864D-4EAA-8EED-E80D90055223}"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6280415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2749128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5E162-864D-4EAA-8EED-E80D90055223}"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677BFA-723E-4549-A4E4-2713608D789C}" type="slidenum">
              <a:rPr lang="en-US" smtClean="0"/>
              <a:t>‹#›</a:t>
            </a:fld>
            <a:endParaRPr lang="en-US"/>
          </a:p>
        </p:txBody>
      </p:sp>
    </p:spTree>
    <p:extLst>
      <p:ext uri="{BB962C8B-B14F-4D97-AF65-F5344CB8AC3E}">
        <p14:creationId xmlns:p14="http://schemas.microsoft.com/office/powerpoint/2010/main" val="929166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7BD4C-B082-42F5-8FDE-235E5B7597CF}"/>
              </a:ext>
            </a:extLst>
          </p:cNvPr>
          <p:cNvSpPr>
            <a:spLocks noGrp="1"/>
          </p:cNvSpPr>
          <p:nvPr>
            <p:ph type="title"/>
          </p:nvPr>
        </p:nvSpPr>
        <p:spPr>
          <a:xfrm>
            <a:off x="457200" y="122238"/>
            <a:ext cx="7543800" cy="12954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C5089A-BA7A-4263-ABA9-07E9A0F3E336}"/>
              </a:ext>
            </a:extLst>
          </p:cNvPr>
          <p:cNvSpPr>
            <a:spLocks noGrp="1"/>
          </p:cNvSpPr>
          <p:nvPr>
            <p:ph type="body" sz="half" idx="1"/>
          </p:nvPr>
        </p:nvSpPr>
        <p:spPr>
          <a:xfrm>
            <a:off x="457200" y="1719263"/>
            <a:ext cx="40386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B2B73D-0AEA-4227-94AA-667EE5E8DB36}"/>
              </a:ext>
            </a:extLst>
          </p:cNvPr>
          <p:cNvSpPr>
            <a:spLocks noGrp="1"/>
          </p:cNvSpPr>
          <p:nvPr>
            <p:ph sz="half" idx="2"/>
          </p:nvPr>
        </p:nvSpPr>
        <p:spPr>
          <a:xfrm>
            <a:off x="4648200" y="1719263"/>
            <a:ext cx="40386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9412E-377F-4FB6-A7C4-28A895AB2322}"/>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9A971EBF-02C4-435F-9F68-28D89B6FCD5C}"/>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551BC6E-EC7E-4C21-85F9-FB9A0A4371CD}"/>
              </a:ext>
            </a:extLst>
          </p:cNvPr>
          <p:cNvSpPr>
            <a:spLocks noGrp="1"/>
          </p:cNvSpPr>
          <p:nvPr>
            <p:ph type="sldNum" sz="quarter" idx="12"/>
          </p:nvPr>
        </p:nvSpPr>
        <p:spPr>
          <a:xfrm>
            <a:off x="6553200" y="6248400"/>
            <a:ext cx="2133600" cy="457200"/>
          </a:xfrm>
        </p:spPr>
        <p:txBody>
          <a:bodyPr/>
          <a:lstStyle>
            <a:lvl1pPr>
              <a:defRPr/>
            </a:lvl1pPr>
          </a:lstStyle>
          <a:p>
            <a:fld id="{8CBE0569-AA2B-4A60-8B16-74D182CAF42E}" type="slidenum">
              <a:rPr lang="en-US" altLang="en-US"/>
              <a:pPr/>
              <a:t>‹#›</a:t>
            </a:fld>
            <a:endParaRPr lang="en-US" altLang="en-US"/>
          </a:p>
        </p:txBody>
      </p:sp>
    </p:spTree>
    <p:extLst>
      <p:ext uri="{BB962C8B-B14F-4D97-AF65-F5344CB8AC3E}">
        <p14:creationId xmlns:p14="http://schemas.microsoft.com/office/powerpoint/2010/main" val="420911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6545E162-864D-4EAA-8EED-E80D90055223}" type="datetimeFigureOut">
              <a:rPr lang="en-US" smtClean="0"/>
              <a:t>1/15/2021</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B7677BFA-723E-4549-A4E4-2713608D789C}" type="slidenum">
              <a:rPr lang="en-US" smtClean="0"/>
              <a:t>‹#›</a:t>
            </a:fld>
            <a:endParaRPr lang="en-US"/>
          </a:p>
        </p:txBody>
      </p:sp>
    </p:spTree>
    <p:extLst>
      <p:ext uri="{BB962C8B-B14F-4D97-AF65-F5344CB8AC3E}">
        <p14:creationId xmlns:p14="http://schemas.microsoft.com/office/powerpoint/2010/main" val="38995121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1.xml"/><Relationship Id="rId7" Type="http://schemas.openxmlformats.org/officeDocument/2006/relationships/diagramColors" Target="../diagrams/colors3.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1.png"/><Relationship Id="rId4" Type="http://schemas.openxmlformats.org/officeDocument/2006/relationships/diagramData" Target="../diagrams/data3.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5" Type="http://schemas.openxmlformats.org/officeDocument/2006/relationships/image" Target="../media/image1.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1.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file:///C:\My%20Documents\DOCS\Bend\02Summer\Correlation%20-%20Main_files\sbk17m_files\corr32.gif" TargetMode="External"/><Relationship Id="rId13" Type="http://schemas.openxmlformats.org/officeDocument/2006/relationships/image" Target="../media/image12.png"/><Relationship Id="rId3" Type="http://schemas.microsoft.com/office/2007/relationships/media" Target="../media/media8.mp4"/><Relationship Id="rId7" Type="http://schemas.openxmlformats.org/officeDocument/2006/relationships/image" Target="../media/image9.png"/><Relationship Id="rId12" Type="http://schemas.openxmlformats.org/officeDocument/2006/relationships/image" Target="file:///C:\My%20Documents\DOCS\Bend\02Summer\Correlation%20-%20Main_files\sbk17m_files\corr36.gif" TargetMode="External"/><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file:///C:\My%20Documents\DOCS\Bend\02Summer\Correlation%20-%20Main_files\sbk17m_files\corr30.gif" TargetMode="External"/><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image" Target="file:///C:\My%20Documents\DOCS\Bend\02Summer\Correlation%20-%20Main_files\sbk17m_files\corr34.gif" TargetMode="External"/><Relationship Id="rId4" Type="http://schemas.openxmlformats.org/officeDocument/2006/relationships/slideLayout" Target="../slideLayouts/slideLayout7.xm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1.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microsoft.com/office/2007/relationships/media" Target="../media/media10.mp4"/><Relationship Id="rId2" Type="http://schemas.openxmlformats.org/officeDocument/2006/relationships/tags" Target="../tags/tag2.xml"/><Relationship Id="rId1" Type="http://schemas.openxmlformats.org/officeDocument/2006/relationships/video" Target="NULL" TargetMode="External"/><Relationship Id="rId5" Type="http://schemas.openxmlformats.org/officeDocument/2006/relationships/image" Target="../media/image12.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media" Target="../media/media11.mp4"/><Relationship Id="rId2" Type="http://schemas.openxmlformats.org/officeDocument/2006/relationships/tags" Target="../tags/tag3.xml"/><Relationship Id="rId1" Type="http://schemas.openxmlformats.org/officeDocument/2006/relationships/video" Target="NULL" TargetMode="External"/><Relationship Id="rId5" Type="http://schemas.openxmlformats.org/officeDocument/2006/relationships/image" Target="../media/image12.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4.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5.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6.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p3"/><Relationship Id="rId1" Type="http://schemas.microsoft.com/office/2007/relationships/media" Target="../media/media15.mp3"/><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13"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4.xml"/><Relationship Id="rId12" Type="http://schemas.openxmlformats.org/officeDocument/2006/relationships/diagramColors" Target="../diagrams/colors5.xml"/><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diagramQuickStyle" Target="../diagrams/quickStyle4.xml"/><Relationship Id="rId11" Type="http://schemas.openxmlformats.org/officeDocument/2006/relationships/diagramQuickStyle" Target="../diagrams/quickStyle5.xml"/><Relationship Id="rId5" Type="http://schemas.openxmlformats.org/officeDocument/2006/relationships/diagramLayout" Target="../diagrams/layout4.xml"/><Relationship Id="rId10" Type="http://schemas.openxmlformats.org/officeDocument/2006/relationships/diagramLayout" Target="../diagrams/layout5.xml"/><Relationship Id="rId4" Type="http://schemas.openxmlformats.org/officeDocument/2006/relationships/diagramData" Target="../diagrams/data4.xml"/><Relationship Id="rId9" Type="http://schemas.openxmlformats.org/officeDocument/2006/relationships/diagramData" Target="../diagrams/data5.xml"/><Relationship Id="rId14" Type="http://schemas.openxmlformats.org/officeDocument/2006/relationships/image" Target="../media/image1.png"/></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6.xml"/><Relationship Id="rId12" Type="http://schemas.openxmlformats.org/officeDocument/2006/relationships/diagramColors" Target="../diagrams/colors7.xml"/><Relationship Id="rId2" Type="http://schemas.openxmlformats.org/officeDocument/2006/relationships/audio" Target="../media/media17.mp3"/><Relationship Id="rId1" Type="http://schemas.microsoft.com/office/2007/relationships/media" Target="../media/media17.mp3"/><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0" Type="http://schemas.openxmlformats.org/officeDocument/2006/relationships/diagramLayout" Target="../diagrams/layout7.xml"/><Relationship Id="rId4" Type="http://schemas.openxmlformats.org/officeDocument/2006/relationships/diagramData" Target="../diagrams/data6.xml"/><Relationship Id="rId9" Type="http://schemas.openxmlformats.org/officeDocument/2006/relationships/diagramData" Target="../diagrams/data7.xml"/><Relationship Id="rId14" Type="http://schemas.openxmlformats.org/officeDocument/2006/relationships/image" Target="../media/image1.png"/></Relationships>
</file>

<file path=ppt/slides/_rels/slide18.xml.rels><?xml version="1.0" encoding="UTF-8" standalone="yes"?>
<Relationships xmlns="http://schemas.openxmlformats.org/package/2006/relationships"><Relationship Id="rId8" Type="http://schemas.microsoft.com/office/2007/relationships/diagramDrawing" Target="../diagrams/drawing8.xml"/><Relationship Id="rId13"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8.xml"/><Relationship Id="rId12" Type="http://schemas.openxmlformats.org/officeDocument/2006/relationships/diagramColors" Target="../diagrams/colors9.xml"/><Relationship Id="rId2" Type="http://schemas.openxmlformats.org/officeDocument/2006/relationships/audio" Target="../media/media18.mp3"/><Relationship Id="rId1" Type="http://schemas.microsoft.com/office/2007/relationships/media" Target="../media/media18.mp3"/><Relationship Id="rId6" Type="http://schemas.openxmlformats.org/officeDocument/2006/relationships/diagramQuickStyle" Target="../diagrams/quickStyle8.xml"/><Relationship Id="rId11" Type="http://schemas.openxmlformats.org/officeDocument/2006/relationships/diagramQuickStyle" Target="../diagrams/quickStyle9.xml"/><Relationship Id="rId5" Type="http://schemas.openxmlformats.org/officeDocument/2006/relationships/diagramLayout" Target="../diagrams/layout8.xml"/><Relationship Id="rId10" Type="http://schemas.openxmlformats.org/officeDocument/2006/relationships/diagramLayout" Target="../diagrams/layout9.xml"/><Relationship Id="rId4" Type="http://schemas.openxmlformats.org/officeDocument/2006/relationships/diagramData" Target="../diagrams/data8.xml"/><Relationship Id="rId9" Type="http://schemas.openxmlformats.org/officeDocument/2006/relationships/diagramData" Target="../diagrams/data9.xml"/><Relationship Id="rId1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9.mp3"/><Relationship Id="rId1" Type="http://schemas.microsoft.com/office/2007/relationships/media" Target="../media/media19.mp3"/><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p3"/><Relationship Id="rId1" Type="http://schemas.microsoft.com/office/2007/relationships/media" Target="../media/media20.mp3"/><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mp3"/><Relationship Id="rId1" Type="http://schemas.microsoft.com/office/2007/relationships/media" Target="../media/media21.mp3"/><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p3"/><Relationship Id="rId1" Type="http://schemas.microsoft.com/office/2007/relationships/media" Target="../media/media22.mp3"/><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3.mp3"/><Relationship Id="rId1" Type="http://schemas.microsoft.com/office/2007/relationships/media" Target="../media/media23.mp3"/><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4.mp3"/><Relationship Id="rId1" Type="http://schemas.microsoft.com/office/2007/relationships/media" Target="../media/media24.mp3"/><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audio" Target="../media/media25.mp3"/><Relationship Id="rId16" Type="http://schemas.openxmlformats.org/officeDocument/2006/relationships/image" Target="../media/image1.png"/><Relationship Id="rId1" Type="http://schemas.microsoft.com/office/2007/relationships/media" Target="../media/media25.mp3"/><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5" Type="http://schemas.openxmlformats.org/officeDocument/2006/relationships/hyperlink" Target="https://www.rds-yh.nihr.ac.uk/wp-content/uploads/2013/05/12_Surveys_and_Questionnaires_Revision_2009.pdf" TargetMode="External"/><Relationship Id="rId10" Type="http://schemas.openxmlformats.org/officeDocument/2006/relationships/diagramData" Target="../diagrams/data11.xml"/><Relationship Id="rId4" Type="http://schemas.openxmlformats.org/officeDocument/2006/relationships/notesSlide" Target="../notesSlides/notesSlide6.xml"/><Relationship Id="rId9" Type="http://schemas.microsoft.com/office/2007/relationships/diagramDrawing" Target="../diagrams/drawing10.xml"/><Relationship Id="rId14" Type="http://schemas.microsoft.com/office/2007/relationships/diagramDrawing" Target="../diagrams/drawing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C8983-C891-43E4-84DA-741C575706E8}"/>
              </a:ext>
            </a:extLst>
          </p:cNvPr>
          <p:cNvSpPr>
            <a:spLocks noGrp="1"/>
          </p:cNvSpPr>
          <p:nvPr>
            <p:ph type="ctrTitle"/>
          </p:nvPr>
        </p:nvSpPr>
        <p:spPr/>
        <p:txBody>
          <a:bodyPr/>
          <a:lstStyle/>
          <a:p>
            <a:r>
              <a:rPr lang="en-GB" dirty="0"/>
              <a:t>Non-experimental studies</a:t>
            </a:r>
          </a:p>
        </p:txBody>
      </p:sp>
      <p:sp>
        <p:nvSpPr>
          <p:cNvPr id="3" name="Subtitle 2">
            <a:extLst>
              <a:ext uri="{FF2B5EF4-FFF2-40B4-BE49-F238E27FC236}">
                <a16:creationId xmlns:a16="http://schemas.microsoft.com/office/drawing/2014/main" id="{77BF795F-7C8A-4ED6-8253-5DF0F4631758}"/>
              </a:ext>
            </a:extLst>
          </p:cNvPr>
          <p:cNvSpPr>
            <a:spLocks noGrp="1"/>
          </p:cNvSpPr>
          <p:nvPr>
            <p:ph type="subTitle" idx="1"/>
          </p:nvPr>
        </p:nvSpPr>
        <p:spPr/>
        <p:txBody>
          <a:bodyPr/>
          <a:lstStyle/>
          <a:p>
            <a:r>
              <a:rPr lang="en-GB" dirty="0"/>
              <a:t>Correlation </a:t>
            </a:r>
          </a:p>
          <a:p>
            <a:r>
              <a:rPr lang="en-GB" dirty="0"/>
              <a:t>Surveys  </a:t>
            </a:r>
          </a:p>
        </p:txBody>
      </p:sp>
      <p:pic>
        <p:nvPicPr>
          <p:cNvPr id="4" name="1">
            <a:hlinkClick r:id="" action="ppaction://media"/>
            <a:extLst>
              <a:ext uri="{FF2B5EF4-FFF2-40B4-BE49-F238E27FC236}">
                <a16:creationId xmlns:a16="http://schemas.microsoft.com/office/drawing/2014/main" id="{62AA5947-89B2-4F0E-8E53-5FA1D7D0D3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42867" y="381000"/>
            <a:ext cx="244475" cy="244475"/>
          </a:xfrm>
          <a:prstGeom prst="rect">
            <a:avLst/>
          </a:prstGeom>
        </p:spPr>
      </p:pic>
      <p:sp>
        <p:nvSpPr>
          <p:cNvPr id="5" name="Subtitle 2">
            <a:extLst>
              <a:ext uri="{FF2B5EF4-FFF2-40B4-BE49-F238E27FC236}">
                <a16:creationId xmlns:a16="http://schemas.microsoft.com/office/drawing/2014/main" id="{71501320-2779-4F8B-96D5-CC27EDBA4C9E}"/>
              </a:ext>
            </a:extLst>
          </p:cNvPr>
          <p:cNvSpPr txBox="1">
            <a:spLocks/>
          </p:cNvSpPr>
          <p:nvPr/>
        </p:nvSpPr>
        <p:spPr>
          <a:xfrm>
            <a:off x="5843774" y="6324600"/>
            <a:ext cx="6600451" cy="1126283"/>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r>
              <a:rPr lang="en-US"/>
              <a:t>Dr Charlotte Greenway</a:t>
            </a:r>
            <a:endParaRPr lang="en-US" dirty="0"/>
          </a:p>
        </p:txBody>
      </p:sp>
    </p:spTree>
    <p:extLst>
      <p:ext uri="{BB962C8B-B14F-4D97-AF65-F5344CB8AC3E}">
        <p14:creationId xmlns:p14="http://schemas.microsoft.com/office/powerpoint/2010/main" val="403055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1234A1E2-1244-4D44-9453-60D28475EA40}"/>
              </a:ext>
            </a:extLst>
          </p:cNvPr>
          <p:cNvGraphicFramePr>
            <a:graphicFrameLocks noGrp="1"/>
          </p:cNvGraphicFramePr>
          <p:nvPr>
            <p:ph idx="1"/>
            <p:extLst>
              <p:ext uri="{D42A27DB-BD31-4B8C-83A1-F6EECF244321}">
                <p14:modId xmlns:p14="http://schemas.microsoft.com/office/powerpoint/2010/main" val="4215615965"/>
              </p:ext>
            </p:extLst>
          </p:nvPr>
        </p:nvGraphicFramePr>
        <p:xfrm>
          <a:off x="609600" y="1143000"/>
          <a:ext cx="8229600" cy="29394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itle 1">
            <a:extLst>
              <a:ext uri="{FF2B5EF4-FFF2-40B4-BE49-F238E27FC236}">
                <a16:creationId xmlns:a16="http://schemas.microsoft.com/office/drawing/2014/main" id="{668E41A5-9231-4BCB-B04A-C27640D144CF}"/>
              </a:ext>
            </a:extLst>
          </p:cNvPr>
          <p:cNvSpPr>
            <a:spLocks noGrp="1"/>
          </p:cNvSpPr>
          <p:nvPr>
            <p:ph type="title"/>
          </p:nvPr>
        </p:nvSpPr>
        <p:spPr>
          <a:xfrm>
            <a:off x="1944688" y="623888"/>
            <a:ext cx="6589712" cy="1281112"/>
          </a:xfrm>
        </p:spPr>
        <p:txBody>
          <a:bodyPr/>
          <a:lstStyle/>
          <a:p>
            <a:r>
              <a:rPr lang="en-GB" dirty="0"/>
              <a:t>Non-experimental studies</a:t>
            </a:r>
          </a:p>
        </p:txBody>
      </p:sp>
      <p:graphicFrame>
        <p:nvGraphicFramePr>
          <p:cNvPr id="9" name="Diagram 8">
            <a:extLst>
              <a:ext uri="{FF2B5EF4-FFF2-40B4-BE49-F238E27FC236}">
                <a16:creationId xmlns:a16="http://schemas.microsoft.com/office/drawing/2014/main" id="{44927BE4-47B1-4DB3-A57A-82556A247195}"/>
              </a:ext>
            </a:extLst>
          </p:cNvPr>
          <p:cNvGraphicFramePr/>
          <p:nvPr>
            <p:extLst>
              <p:ext uri="{D42A27DB-BD31-4B8C-83A1-F6EECF244321}">
                <p14:modId xmlns:p14="http://schemas.microsoft.com/office/powerpoint/2010/main" val="2527500334"/>
              </p:ext>
            </p:extLst>
          </p:nvPr>
        </p:nvGraphicFramePr>
        <p:xfrm>
          <a:off x="228600" y="3886200"/>
          <a:ext cx="8839200" cy="284446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0" name="2">
            <a:hlinkClick r:id="" action="ppaction://media"/>
            <a:extLst>
              <a:ext uri="{FF2B5EF4-FFF2-40B4-BE49-F238E27FC236}">
                <a16:creationId xmlns:a16="http://schemas.microsoft.com/office/drawing/2014/main" id="{9BFE6CFA-4689-4098-986C-9A178B858D0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458200" y="228600"/>
            <a:ext cx="244475" cy="244475"/>
          </a:xfrm>
          <a:prstGeom prst="rect">
            <a:avLst/>
          </a:prstGeom>
        </p:spPr>
      </p:pic>
    </p:spTree>
    <p:extLst>
      <p:ext uri="{BB962C8B-B14F-4D97-AF65-F5344CB8AC3E}">
        <p14:creationId xmlns:p14="http://schemas.microsoft.com/office/powerpoint/2010/main" val="1579074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23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85782-6CF5-4A20-A855-2955CDB91F48}"/>
              </a:ext>
            </a:extLst>
          </p:cNvPr>
          <p:cNvSpPr>
            <a:spLocks noGrp="1"/>
          </p:cNvSpPr>
          <p:nvPr>
            <p:ph type="title"/>
          </p:nvPr>
        </p:nvSpPr>
        <p:spPr>
          <a:xfrm>
            <a:off x="1384300" y="107338"/>
            <a:ext cx="7162800" cy="1280890"/>
          </a:xfrm>
        </p:spPr>
        <p:txBody>
          <a:bodyPr/>
          <a:lstStyle/>
          <a:p>
            <a:r>
              <a:rPr lang="en-GB" dirty="0"/>
              <a:t>Types of Non-Experimental Research</a:t>
            </a:r>
          </a:p>
        </p:txBody>
      </p:sp>
      <p:sp>
        <p:nvSpPr>
          <p:cNvPr id="3" name="Content Placeholder 2">
            <a:extLst>
              <a:ext uri="{FF2B5EF4-FFF2-40B4-BE49-F238E27FC236}">
                <a16:creationId xmlns:a16="http://schemas.microsoft.com/office/drawing/2014/main" id="{C409D523-85D5-41C4-89BB-AAE1BA83643A}"/>
              </a:ext>
            </a:extLst>
          </p:cNvPr>
          <p:cNvSpPr>
            <a:spLocks noGrp="1"/>
          </p:cNvSpPr>
          <p:nvPr>
            <p:ph idx="1"/>
          </p:nvPr>
        </p:nvSpPr>
        <p:spPr>
          <a:xfrm>
            <a:off x="685800" y="2274838"/>
            <a:ext cx="3962400" cy="4411586"/>
          </a:xfrm>
          <a:solidFill>
            <a:schemeClr val="accent1">
              <a:lumMod val="75000"/>
            </a:schemeClr>
          </a:solidFill>
        </p:spPr>
        <p:txBody>
          <a:bodyPr>
            <a:normAutofit fontScale="92500" lnSpcReduction="10000"/>
          </a:bodyPr>
          <a:lstStyle/>
          <a:p>
            <a:pPr marL="0" indent="0">
              <a:buNone/>
            </a:pPr>
            <a:r>
              <a:rPr lang="en-GB" sz="2400" dirty="0">
                <a:solidFill>
                  <a:schemeClr val="bg1"/>
                </a:solidFill>
              </a:rPr>
              <a:t>Correlational focuses on the statistical relationship  between two variables but does not include the manipulation of an independent variable. </a:t>
            </a:r>
          </a:p>
          <a:p>
            <a:pPr marL="0" indent="0">
              <a:buNone/>
            </a:pPr>
            <a:endParaRPr lang="en-GB" sz="1400" dirty="0">
              <a:solidFill>
                <a:schemeClr val="bg1"/>
              </a:solidFill>
            </a:endParaRPr>
          </a:p>
          <a:p>
            <a:pPr marL="0" indent="0">
              <a:buNone/>
            </a:pPr>
            <a:r>
              <a:rPr lang="en-GB" sz="2400" dirty="0">
                <a:solidFill>
                  <a:schemeClr val="bg1"/>
                </a:solidFill>
              </a:rPr>
              <a:t>The researcher measures two variables with little or no attempt to control extraneous variables and then assesses the relationship between them. </a:t>
            </a:r>
          </a:p>
        </p:txBody>
      </p:sp>
      <p:sp>
        <p:nvSpPr>
          <p:cNvPr id="5" name="TextBox 4">
            <a:extLst>
              <a:ext uri="{FF2B5EF4-FFF2-40B4-BE49-F238E27FC236}">
                <a16:creationId xmlns:a16="http://schemas.microsoft.com/office/drawing/2014/main" id="{A8DABFEA-D221-4E53-9ABD-620E26628F91}"/>
              </a:ext>
            </a:extLst>
          </p:cNvPr>
          <p:cNvSpPr txBox="1"/>
          <p:nvPr/>
        </p:nvSpPr>
        <p:spPr>
          <a:xfrm>
            <a:off x="812800" y="1565948"/>
            <a:ext cx="8305800" cy="461665"/>
          </a:xfrm>
          <a:prstGeom prst="rect">
            <a:avLst/>
          </a:prstGeom>
          <a:noFill/>
        </p:spPr>
        <p:txBody>
          <a:bodyPr wrap="square">
            <a:spAutoFit/>
          </a:bodyPr>
          <a:lstStyle/>
          <a:p>
            <a:r>
              <a:rPr lang="en-GB" sz="2400" b="1" dirty="0"/>
              <a:t>Correlational research and observational research</a:t>
            </a:r>
          </a:p>
        </p:txBody>
      </p:sp>
      <p:sp>
        <p:nvSpPr>
          <p:cNvPr id="7" name="TextBox 6">
            <a:extLst>
              <a:ext uri="{FF2B5EF4-FFF2-40B4-BE49-F238E27FC236}">
                <a16:creationId xmlns:a16="http://schemas.microsoft.com/office/drawing/2014/main" id="{07434944-5E2A-4CF2-BD8F-1492A1205D34}"/>
              </a:ext>
            </a:extLst>
          </p:cNvPr>
          <p:cNvSpPr txBox="1"/>
          <p:nvPr/>
        </p:nvSpPr>
        <p:spPr>
          <a:xfrm>
            <a:off x="4876799" y="2274838"/>
            <a:ext cx="3863719" cy="2308324"/>
          </a:xfrm>
          <a:prstGeom prst="rect">
            <a:avLst/>
          </a:prstGeom>
          <a:solidFill>
            <a:schemeClr val="accent1">
              <a:lumMod val="75000"/>
            </a:schemeClr>
          </a:solidFill>
        </p:spPr>
        <p:txBody>
          <a:bodyPr wrap="square">
            <a:spAutoFit/>
          </a:bodyPr>
          <a:lstStyle/>
          <a:p>
            <a:r>
              <a:rPr lang="en-GB" sz="2400" dirty="0">
                <a:solidFill>
                  <a:schemeClr val="bg1"/>
                </a:solidFill>
              </a:rPr>
              <a:t>Observational focuses on making observations of behaviour in a natural or laboratory setting without manipulating anything. </a:t>
            </a:r>
          </a:p>
        </p:txBody>
      </p:sp>
      <p:pic>
        <p:nvPicPr>
          <p:cNvPr id="8" name="Picture 7">
            <a:extLst>
              <a:ext uri="{FF2B5EF4-FFF2-40B4-BE49-F238E27FC236}">
                <a16:creationId xmlns:a16="http://schemas.microsoft.com/office/drawing/2014/main" id="{0A33A52A-997E-4586-844B-A7BE10A1731B}"/>
              </a:ext>
            </a:extLst>
          </p:cNvPr>
          <p:cNvPicPr>
            <a:picLocks noChangeAspect="1"/>
          </p:cNvPicPr>
          <p:nvPr/>
        </p:nvPicPr>
        <p:blipFill>
          <a:blip r:embed="rId4"/>
          <a:stretch>
            <a:fillRect/>
          </a:stretch>
        </p:blipFill>
        <p:spPr>
          <a:xfrm>
            <a:off x="4876799" y="4524235"/>
            <a:ext cx="3863719" cy="2163683"/>
          </a:xfrm>
          <a:prstGeom prst="rect">
            <a:avLst/>
          </a:prstGeom>
        </p:spPr>
      </p:pic>
      <p:pic>
        <p:nvPicPr>
          <p:cNvPr id="9" name="3">
            <a:hlinkClick r:id="" action="ppaction://media"/>
            <a:extLst>
              <a:ext uri="{FF2B5EF4-FFF2-40B4-BE49-F238E27FC236}">
                <a16:creationId xmlns:a16="http://schemas.microsoft.com/office/drawing/2014/main" id="{BC3B46D2-F6B9-46F4-9B44-C730BA9082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319012"/>
            <a:ext cx="244475" cy="244475"/>
          </a:xfrm>
          <a:prstGeom prst="rect">
            <a:avLst/>
          </a:prstGeom>
        </p:spPr>
      </p:pic>
    </p:spTree>
    <p:extLst>
      <p:ext uri="{BB962C8B-B14F-4D97-AF65-F5344CB8AC3E}">
        <p14:creationId xmlns:p14="http://schemas.microsoft.com/office/powerpoint/2010/main" val="225538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78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066800"/>
            <a:ext cx="6600451" cy="2262781"/>
          </a:xfrm>
        </p:spPr>
        <p:txBody>
          <a:bodyPr/>
          <a:lstStyle/>
          <a:p>
            <a:r>
              <a:rPr lang="en-GB" dirty="0">
                <a:solidFill>
                  <a:schemeClr val="accent1"/>
                </a:solidFill>
              </a:rPr>
              <a:t>Correlation</a:t>
            </a:r>
            <a:endParaRPr lang="en-US" dirty="0">
              <a:solidFill>
                <a:schemeClr val="accent1"/>
              </a:solidFill>
            </a:endParaRPr>
          </a:p>
        </p:txBody>
      </p:sp>
      <p:graphicFrame>
        <p:nvGraphicFramePr>
          <p:cNvPr id="4" name="Diagram 3">
            <a:extLst>
              <a:ext uri="{FF2B5EF4-FFF2-40B4-BE49-F238E27FC236}">
                <a16:creationId xmlns:a16="http://schemas.microsoft.com/office/drawing/2014/main" id="{C2A27B36-2123-42C9-86A6-3F52D9B70B78}"/>
              </a:ext>
            </a:extLst>
          </p:cNvPr>
          <p:cNvGraphicFramePr/>
          <p:nvPr>
            <p:extLst>
              <p:ext uri="{D42A27DB-BD31-4B8C-83A1-F6EECF244321}">
                <p14:modId xmlns:p14="http://schemas.microsoft.com/office/powerpoint/2010/main" val="19641727"/>
              </p:ext>
            </p:extLst>
          </p:nvPr>
        </p:nvGraphicFramePr>
        <p:xfrm>
          <a:off x="685800" y="1693117"/>
          <a:ext cx="8305800" cy="516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DAD776E4-9E1F-40C2-BBFC-7ABC1D7B3184}"/>
              </a:ext>
            </a:extLst>
          </p:cNvPr>
          <p:cNvPicPr>
            <a:picLocks noChangeAspect="1"/>
          </p:cNvPicPr>
          <p:nvPr/>
        </p:nvPicPr>
        <p:blipFill>
          <a:blip r:embed="rId9"/>
          <a:stretch>
            <a:fillRect/>
          </a:stretch>
        </p:blipFill>
        <p:spPr>
          <a:xfrm>
            <a:off x="6172200" y="2057400"/>
            <a:ext cx="2819400" cy="1961378"/>
          </a:xfrm>
          <a:prstGeom prst="rect">
            <a:avLst/>
          </a:prstGeom>
        </p:spPr>
      </p:pic>
      <p:pic>
        <p:nvPicPr>
          <p:cNvPr id="6" name="4">
            <a:hlinkClick r:id="" action="ppaction://media"/>
            <a:extLst>
              <a:ext uri="{FF2B5EF4-FFF2-40B4-BE49-F238E27FC236}">
                <a16:creationId xmlns:a16="http://schemas.microsoft.com/office/drawing/2014/main" id="{9A65B330-46D8-4F3A-AE16-655177C184D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17965" y="381000"/>
            <a:ext cx="244475" cy="244475"/>
          </a:xfrm>
          <a:prstGeom prst="rect">
            <a:avLst/>
          </a:prstGeom>
        </p:spPr>
      </p:pic>
    </p:spTree>
    <p:extLst>
      <p:ext uri="{BB962C8B-B14F-4D97-AF65-F5344CB8AC3E}">
        <p14:creationId xmlns:p14="http://schemas.microsoft.com/office/powerpoint/2010/main" val="3742907187"/>
      </p:ext>
    </p:extLst>
  </p:cSld>
  <p:clrMapOvr>
    <a:masterClrMapping/>
  </p:clrMapOvr>
  <mc:AlternateContent xmlns:mc="http://schemas.openxmlformats.org/markup-compatibility/2006" xmlns:p14="http://schemas.microsoft.com/office/powerpoint/2010/main">
    <mc:Choice Requires="p14">
      <p:transition spd="slow" p14:dur="2000" advTm="6500"/>
    </mc:Choice>
    <mc:Fallback xmlns="">
      <p:transition spd="slow" advTm="6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55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EE212-1009-4963-90F4-9E2A68B11349}"/>
              </a:ext>
            </a:extLst>
          </p:cNvPr>
          <p:cNvSpPr>
            <a:spLocks noGrp="1"/>
          </p:cNvSpPr>
          <p:nvPr>
            <p:ph type="title"/>
          </p:nvPr>
        </p:nvSpPr>
        <p:spPr>
          <a:xfrm>
            <a:off x="228600" y="76200"/>
            <a:ext cx="6589199" cy="1280890"/>
          </a:xfrm>
        </p:spPr>
        <p:txBody>
          <a:bodyPr>
            <a:normAutofit/>
          </a:bodyPr>
          <a:lstStyle/>
          <a:p>
            <a:r>
              <a:rPr lang="en-GB" sz="3200" dirty="0"/>
              <a:t>Correlation </a:t>
            </a:r>
          </a:p>
        </p:txBody>
      </p:sp>
      <p:pic>
        <p:nvPicPr>
          <p:cNvPr id="4" name="Content Placeholder 3">
            <a:extLst>
              <a:ext uri="{FF2B5EF4-FFF2-40B4-BE49-F238E27FC236}">
                <a16:creationId xmlns:a16="http://schemas.microsoft.com/office/drawing/2014/main" id="{27F55BDB-272C-4A64-BF54-D880E1794421}"/>
              </a:ext>
            </a:extLst>
          </p:cNvPr>
          <p:cNvPicPr>
            <a:picLocks noGrp="1" noChangeAspect="1"/>
          </p:cNvPicPr>
          <p:nvPr>
            <p:ph idx="1"/>
          </p:nvPr>
        </p:nvPicPr>
        <p:blipFill>
          <a:blip r:embed="rId4"/>
          <a:stretch>
            <a:fillRect/>
          </a:stretch>
        </p:blipFill>
        <p:spPr>
          <a:xfrm>
            <a:off x="190500" y="3575479"/>
            <a:ext cx="8763000" cy="3306427"/>
          </a:xfrm>
          <a:prstGeom prst="rect">
            <a:avLst/>
          </a:prstGeom>
        </p:spPr>
      </p:pic>
      <p:sp>
        <p:nvSpPr>
          <p:cNvPr id="6" name="TextBox 5">
            <a:extLst>
              <a:ext uri="{FF2B5EF4-FFF2-40B4-BE49-F238E27FC236}">
                <a16:creationId xmlns:a16="http://schemas.microsoft.com/office/drawing/2014/main" id="{F969E4D2-CA4F-48B1-8A1A-F6F5AF3B5F60}"/>
              </a:ext>
            </a:extLst>
          </p:cNvPr>
          <p:cNvSpPr txBox="1"/>
          <p:nvPr/>
        </p:nvSpPr>
        <p:spPr>
          <a:xfrm>
            <a:off x="190500" y="687757"/>
            <a:ext cx="8763000" cy="2862322"/>
          </a:xfrm>
          <a:prstGeom prst="rect">
            <a:avLst/>
          </a:prstGeom>
          <a:solidFill>
            <a:schemeClr val="accent4">
              <a:lumMod val="60000"/>
              <a:lumOff val="40000"/>
            </a:schemeClr>
          </a:solidFill>
        </p:spPr>
        <p:txBody>
          <a:bodyPr wrap="square">
            <a:spAutoFit/>
          </a:bodyPr>
          <a:lstStyle/>
          <a:p>
            <a:r>
              <a:rPr lang="en-GB" sz="2000" b="1" dirty="0"/>
              <a:t>Scatterplots. </a:t>
            </a:r>
          </a:p>
          <a:p>
            <a:r>
              <a:rPr lang="en-GB" sz="2000" dirty="0"/>
              <a:t>Each point in the scatterplot represents one person’s score on both variables.</a:t>
            </a:r>
          </a:p>
          <a:p>
            <a:r>
              <a:rPr lang="en-GB" sz="2000" dirty="0"/>
              <a:t>Positive relationship – higher scores on one variable tend to be associated with higher scores on the other – they move in</a:t>
            </a:r>
          </a:p>
          <a:p>
            <a:r>
              <a:rPr lang="en-GB" sz="2000" dirty="0"/>
              <a:t>the same direction, either both up or both down. </a:t>
            </a:r>
          </a:p>
          <a:p>
            <a:r>
              <a:rPr lang="en-GB" sz="2000" dirty="0"/>
              <a:t>Negative relationship - higher scores on one variable tend to be associated with lower scores on the other - they move in opposite directions. </a:t>
            </a:r>
          </a:p>
        </p:txBody>
      </p:sp>
      <p:pic>
        <p:nvPicPr>
          <p:cNvPr id="7" name="5">
            <a:hlinkClick r:id="" action="ppaction://media"/>
            <a:extLst>
              <a:ext uri="{FF2B5EF4-FFF2-40B4-BE49-F238E27FC236}">
                <a16:creationId xmlns:a16="http://schemas.microsoft.com/office/drawing/2014/main" id="{5DEC45C7-A0CB-4C97-AB7D-AC14CE61CB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2325" y="137503"/>
            <a:ext cx="244475" cy="244475"/>
          </a:xfrm>
          <a:prstGeom prst="rect">
            <a:avLst/>
          </a:prstGeom>
        </p:spPr>
      </p:pic>
    </p:spTree>
    <p:extLst>
      <p:ext uri="{BB962C8B-B14F-4D97-AF65-F5344CB8AC3E}">
        <p14:creationId xmlns:p14="http://schemas.microsoft.com/office/powerpoint/2010/main" val="344863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18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09600" y="119993"/>
            <a:ext cx="6589199" cy="1280890"/>
          </a:xfrm>
        </p:spPr>
        <p:txBody>
          <a:bodyPr>
            <a:normAutofit/>
          </a:bodyPr>
          <a:lstStyle/>
          <a:p>
            <a:r>
              <a:rPr lang="en-US" altLang="en-US" sz="3200" dirty="0">
                <a:cs typeface="Times New Roman" panose="02020603050405020304" pitchFamily="18" charset="0"/>
              </a:rPr>
              <a:t>Direction of the relationship</a:t>
            </a:r>
          </a:p>
        </p:txBody>
      </p:sp>
      <p:sp>
        <p:nvSpPr>
          <p:cNvPr id="2" name="Rectangle 1"/>
          <p:cNvSpPr/>
          <p:nvPr/>
        </p:nvSpPr>
        <p:spPr>
          <a:xfrm>
            <a:off x="1600200" y="1021232"/>
            <a:ext cx="7086600" cy="400110"/>
          </a:xfrm>
          <a:prstGeom prst="rect">
            <a:avLst/>
          </a:prstGeom>
        </p:spPr>
        <p:txBody>
          <a:bodyPr wrap="square">
            <a:spAutoFit/>
          </a:bodyPr>
          <a:lstStyle/>
          <a:p>
            <a:pPr marL="57150" indent="-57150">
              <a:buFont typeface="Wingdings" panose="05000000000000000000" pitchFamily="2" charset="2"/>
              <a:buNone/>
            </a:pPr>
            <a:r>
              <a:rPr lang="en-US" altLang="en-US" sz="2000" dirty="0">
                <a:cs typeface="Times New Roman" panose="02020603050405020304" pitchFamily="18" charset="0"/>
              </a:rPr>
              <a:t>Variables can be positively or negatively correlated. </a:t>
            </a:r>
          </a:p>
        </p:txBody>
      </p:sp>
      <p:sp>
        <p:nvSpPr>
          <p:cNvPr id="3" name="Rectangle 2"/>
          <p:cNvSpPr/>
          <p:nvPr/>
        </p:nvSpPr>
        <p:spPr>
          <a:xfrm>
            <a:off x="336251" y="1701421"/>
            <a:ext cx="4159550" cy="923330"/>
          </a:xfrm>
          <a:prstGeom prst="rect">
            <a:avLst/>
          </a:prstGeom>
          <a:solidFill>
            <a:schemeClr val="bg1">
              <a:lumMod val="75000"/>
            </a:schemeClr>
          </a:solidFill>
        </p:spPr>
        <p:txBody>
          <a:bodyPr wrap="square">
            <a:spAutoFit/>
          </a:bodyPr>
          <a:lstStyle/>
          <a:p>
            <a:pPr marL="57150" indent="-57150"/>
            <a:r>
              <a:rPr lang="en-US" altLang="en-US" u="sng" dirty="0">
                <a:cs typeface="Times New Roman" panose="02020603050405020304" pitchFamily="18" charset="0"/>
              </a:rPr>
              <a:t>Positive correlation</a:t>
            </a:r>
            <a:r>
              <a:rPr lang="en-US" altLang="en-US" dirty="0">
                <a:cs typeface="Times New Roman" panose="02020603050405020304" pitchFamily="18" charset="0"/>
              </a:rPr>
              <a:t>: A value of one variable increase, value of other variable increase. </a:t>
            </a:r>
          </a:p>
        </p:txBody>
      </p:sp>
      <p:sp>
        <p:nvSpPr>
          <p:cNvPr id="4" name="Rectangle 3"/>
          <p:cNvSpPr/>
          <p:nvPr/>
        </p:nvSpPr>
        <p:spPr>
          <a:xfrm>
            <a:off x="4919558" y="1719450"/>
            <a:ext cx="4151654" cy="923330"/>
          </a:xfrm>
          <a:prstGeom prst="rect">
            <a:avLst/>
          </a:prstGeom>
          <a:solidFill>
            <a:schemeClr val="bg1">
              <a:lumMod val="75000"/>
            </a:schemeClr>
          </a:solidFill>
        </p:spPr>
        <p:txBody>
          <a:bodyPr wrap="square">
            <a:spAutoFit/>
          </a:bodyPr>
          <a:lstStyle/>
          <a:p>
            <a:pPr marL="57150" indent="-57150"/>
            <a:r>
              <a:rPr lang="en-US" altLang="en-US" u="sng" dirty="0">
                <a:cs typeface="Times New Roman" panose="02020603050405020304" pitchFamily="18" charset="0"/>
              </a:rPr>
              <a:t>Negative correlation</a:t>
            </a:r>
            <a:r>
              <a:rPr lang="en-US" altLang="en-US" dirty="0">
                <a:cs typeface="Times New Roman" panose="02020603050405020304" pitchFamily="18" charset="0"/>
              </a:rPr>
              <a:t>: A value of one variable increase, value of other variable decrease. </a:t>
            </a:r>
          </a:p>
        </p:txBody>
      </p:sp>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251" y="2743200"/>
            <a:ext cx="4204299" cy="390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19558" y="2743200"/>
            <a:ext cx="4148242" cy="390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6">
            <a:hlinkClick r:id="" action="ppaction://media"/>
            <a:extLst>
              <a:ext uri="{FF2B5EF4-FFF2-40B4-BE49-F238E27FC236}">
                <a16:creationId xmlns:a16="http://schemas.microsoft.com/office/drawing/2014/main" id="{B6402FD2-65E8-45B8-8259-B1E3FD2EE3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12162" y="326137"/>
            <a:ext cx="244475" cy="244475"/>
          </a:xfrm>
          <a:prstGeom prst="rect">
            <a:avLst/>
          </a:prstGeom>
        </p:spPr>
      </p:pic>
    </p:spTree>
    <p:extLst>
      <p:ext uri="{BB962C8B-B14F-4D97-AF65-F5344CB8AC3E}">
        <p14:creationId xmlns:p14="http://schemas.microsoft.com/office/powerpoint/2010/main" val="3789256351"/>
      </p:ext>
    </p:extLst>
  </p:cSld>
  <p:clrMapOvr>
    <a:masterClrMapping/>
  </p:clrMapOvr>
  <mc:AlternateContent xmlns:mc="http://schemas.openxmlformats.org/markup-compatibility/2006" xmlns:p14="http://schemas.microsoft.com/office/powerpoint/2010/main">
    <mc:Choice Requires="p14">
      <p:transition spd="slow" p14:dur="2000" advTm="121845"/>
    </mc:Choice>
    <mc:Fallback xmlns="">
      <p:transition spd="slow" advTm="121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4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DB5848E-7E43-4C2A-BE17-4395A5DECA40}"/>
              </a:ext>
            </a:extLst>
          </p:cNvPr>
          <p:cNvPicPr>
            <a:picLocks noGrp="1" noChangeAspect="1"/>
          </p:cNvPicPr>
          <p:nvPr>
            <p:ph idx="1"/>
          </p:nvPr>
        </p:nvPicPr>
        <p:blipFill>
          <a:blip r:embed="rId4"/>
          <a:stretch>
            <a:fillRect/>
          </a:stretch>
        </p:blipFill>
        <p:spPr>
          <a:xfrm>
            <a:off x="533400" y="4419600"/>
            <a:ext cx="8419301" cy="2195290"/>
          </a:xfrm>
          <a:prstGeom prst="rect">
            <a:avLst/>
          </a:prstGeom>
        </p:spPr>
      </p:pic>
      <p:sp>
        <p:nvSpPr>
          <p:cNvPr id="6" name="TextBox 5">
            <a:extLst>
              <a:ext uri="{FF2B5EF4-FFF2-40B4-BE49-F238E27FC236}">
                <a16:creationId xmlns:a16="http://schemas.microsoft.com/office/drawing/2014/main" id="{D38954D8-464B-421E-B00B-CEF28057FAC1}"/>
              </a:ext>
            </a:extLst>
          </p:cNvPr>
          <p:cNvSpPr txBox="1"/>
          <p:nvPr/>
        </p:nvSpPr>
        <p:spPr>
          <a:xfrm>
            <a:off x="533400" y="1752600"/>
            <a:ext cx="4495800" cy="2308324"/>
          </a:xfrm>
          <a:prstGeom prst="rect">
            <a:avLst/>
          </a:prstGeom>
          <a:solidFill>
            <a:schemeClr val="accent3">
              <a:lumMod val="60000"/>
              <a:lumOff val="40000"/>
            </a:schemeClr>
          </a:solidFill>
        </p:spPr>
        <p:txBody>
          <a:bodyPr wrap="square">
            <a:spAutoFit/>
          </a:bodyPr>
          <a:lstStyle/>
          <a:p>
            <a:r>
              <a:rPr lang="en-GB" dirty="0"/>
              <a:t>The Pearson r range between -1 to +1.  </a:t>
            </a:r>
          </a:p>
          <a:p>
            <a:r>
              <a:rPr lang="en-GB" dirty="0"/>
              <a:t>Sign indicate the direction.</a:t>
            </a:r>
          </a:p>
          <a:p>
            <a:r>
              <a:rPr lang="en-GB" dirty="0"/>
              <a:t>The numerical value indicates the strength. </a:t>
            </a:r>
          </a:p>
          <a:p>
            <a:r>
              <a:rPr lang="en-GB" dirty="0"/>
              <a:t>Perfect correlation : -1 or 1 </a:t>
            </a:r>
          </a:p>
          <a:p>
            <a:r>
              <a:rPr lang="en-GB" dirty="0"/>
              <a:t>No correlation: 0 </a:t>
            </a:r>
          </a:p>
          <a:p>
            <a:r>
              <a:rPr lang="en-GB" dirty="0"/>
              <a:t>A correlation of zero indicates the value are not linearly related.</a:t>
            </a:r>
          </a:p>
        </p:txBody>
      </p:sp>
      <p:sp>
        <p:nvSpPr>
          <p:cNvPr id="7" name="Rectangle 2">
            <a:extLst>
              <a:ext uri="{FF2B5EF4-FFF2-40B4-BE49-F238E27FC236}">
                <a16:creationId xmlns:a16="http://schemas.microsoft.com/office/drawing/2014/main" id="{56D22386-156A-4487-986E-A05884622A65}"/>
              </a:ext>
            </a:extLst>
          </p:cNvPr>
          <p:cNvSpPr>
            <a:spLocks noGrp="1" noChangeArrowheads="1"/>
          </p:cNvSpPr>
          <p:nvPr>
            <p:ph type="title"/>
          </p:nvPr>
        </p:nvSpPr>
        <p:spPr>
          <a:xfrm>
            <a:off x="1181100" y="623887"/>
            <a:ext cx="7391400" cy="1281112"/>
          </a:xfrm>
        </p:spPr>
        <p:txBody>
          <a:bodyPr/>
          <a:lstStyle/>
          <a:p>
            <a:r>
              <a:rPr lang="en-US" altLang="en-US" dirty="0"/>
              <a:t>Pearson’s correlation coefficient</a:t>
            </a:r>
          </a:p>
        </p:txBody>
      </p:sp>
      <p:pic>
        <p:nvPicPr>
          <p:cNvPr id="8" name="7">
            <a:hlinkClick r:id="" action="ppaction://media"/>
            <a:extLst>
              <a:ext uri="{FF2B5EF4-FFF2-40B4-BE49-F238E27FC236}">
                <a16:creationId xmlns:a16="http://schemas.microsoft.com/office/drawing/2014/main" id="{7AC698E1-59A3-4AFD-BCE7-E208E8BB11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10600" y="247592"/>
            <a:ext cx="244475" cy="244475"/>
          </a:xfrm>
          <a:prstGeom prst="rect">
            <a:avLst/>
          </a:prstGeom>
        </p:spPr>
      </p:pic>
      <p:sp>
        <p:nvSpPr>
          <p:cNvPr id="10" name="TextBox 9">
            <a:extLst>
              <a:ext uri="{FF2B5EF4-FFF2-40B4-BE49-F238E27FC236}">
                <a16:creationId xmlns:a16="http://schemas.microsoft.com/office/drawing/2014/main" id="{051363E4-2EF7-4B7B-BC1C-C8BAF4CC118F}"/>
              </a:ext>
            </a:extLst>
          </p:cNvPr>
          <p:cNvSpPr txBox="1"/>
          <p:nvPr/>
        </p:nvSpPr>
        <p:spPr>
          <a:xfrm>
            <a:off x="5410200" y="1676400"/>
            <a:ext cx="3200400" cy="2246769"/>
          </a:xfrm>
          <a:prstGeom prst="rect">
            <a:avLst/>
          </a:prstGeom>
          <a:noFill/>
        </p:spPr>
        <p:txBody>
          <a:bodyPr wrap="square">
            <a:spAutoFit/>
          </a:bodyPr>
          <a:lstStyle/>
          <a:p>
            <a:r>
              <a:rPr lang="en-GB" sz="2000" dirty="0"/>
              <a:t>Cohen (1998)</a:t>
            </a:r>
          </a:p>
          <a:p>
            <a:r>
              <a:rPr lang="en-GB" sz="2000" b="1" dirty="0"/>
              <a:t>Small/weak </a:t>
            </a:r>
            <a:r>
              <a:rPr lang="en-GB" sz="2000" dirty="0"/>
              <a:t>	</a:t>
            </a:r>
          </a:p>
          <a:p>
            <a:r>
              <a:rPr lang="en-GB" sz="2000" dirty="0"/>
              <a:t>.10 to .29   (-.29 to -.10)</a:t>
            </a:r>
          </a:p>
          <a:p>
            <a:r>
              <a:rPr lang="en-GB" sz="2000" b="1" dirty="0"/>
              <a:t>Medium/moderate</a:t>
            </a:r>
            <a:r>
              <a:rPr lang="en-GB" sz="2000" dirty="0"/>
              <a:t>	</a:t>
            </a:r>
          </a:p>
          <a:p>
            <a:r>
              <a:rPr lang="en-GB" sz="2000" dirty="0"/>
              <a:t>.30 to .49   (-.49 to -.30)</a:t>
            </a:r>
          </a:p>
          <a:p>
            <a:r>
              <a:rPr lang="en-GB" sz="2000" b="1" dirty="0"/>
              <a:t>Large/strong</a:t>
            </a:r>
            <a:r>
              <a:rPr lang="en-GB" sz="2000" dirty="0"/>
              <a:t>		</a:t>
            </a:r>
          </a:p>
          <a:p>
            <a:r>
              <a:rPr lang="en-GB" sz="2000" dirty="0"/>
              <a:t>.50 to 1.00 (- 1.00 to -.50)</a:t>
            </a:r>
          </a:p>
        </p:txBody>
      </p:sp>
    </p:spTree>
    <p:extLst>
      <p:ext uri="{BB962C8B-B14F-4D97-AF65-F5344CB8AC3E}">
        <p14:creationId xmlns:p14="http://schemas.microsoft.com/office/powerpoint/2010/main" val="3944822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0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2" name="Picture 2" descr="corr30.gif - 2.2 K"/>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990600" y="1371600"/>
            <a:ext cx="2771775" cy="2209800"/>
          </a:xfrm>
          <a:prstGeom prst="rect">
            <a:avLst/>
          </a:prstGeom>
          <a:noFill/>
          <a:extLst>
            <a:ext uri="{909E8E84-426E-40DD-AFC4-6F175D3DCCD1}">
              <a14:hiddenFill xmlns:a14="http://schemas.microsoft.com/office/drawing/2010/main">
                <a:solidFill>
                  <a:srgbClr val="FFFFFF"/>
                </a:solidFill>
              </a14:hiddenFill>
            </a:ext>
          </a:extLst>
        </p:spPr>
      </p:pic>
      <p:sp>
        <p:nvSpPr>
          <p:cNvPr id="97285" name="Rectangle 5"/>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4" name="Picture 4" descr="corr32.gif - 2.6 K"/>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1068387" y="4354240"/>
            <a:ext cx="2771775" cy="2209800"/>
          </a:xfrm>
          <a:prstGeom prst="rect">
            <a:avLst/>
          </a:prstGeom>
          <a:noFill/>
          <a:extLst>
            <a:ext uri="{909E8E84-426E-40DD-AFC4-6F175D3DCCD1}">
              <a14:hiddenFill xmlns:a14="http://schemas.microsoft.com/office/drawing/2010/main">
                <a:solidFill>
                  <a:srgbClr val="FFFFFF"/>
                </a:solidFill>
              </a14:hiddenFill>
            </a:ext>
          </a:extLst>
        </p:spPr>
      </p:pic>
      <p:sp>
        <p:nvSpPr>
          <p:cNvPr id="97287" name="Rectangle 7"/>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6" name="Picture 6" descr="corr34.gif - 2.5 K"/>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6119812" y="1412875"/>
            <a:ext cx="2857784" cy="2278371"/>
          </a:xfrm>
          <a:prstGeom prst="rect">
            <a:avLst/>
          </a:prstGeom>
          <a:noFill/>
          <a:extLst>
            <a:ext uri="{909E8E84-426E-40DD-AFC4-6F175D3DCCD1}">
              <a14:hiddenFill xmlns:a14="http://schemas.microsoft.com/office/drawing/2010/main">
                <a:solidFill>
                  <a:srgbClr val="FFFFFF"/>
                </a:solidFill>
              </a14:hiddenFill>
            </a:ext>
          </a:extLst>
        </p:spPr>
      </p:pic>
      <p:sp>
        <p:nvSpPr>
          <p:cNvPr id="97289" name="Rectangle 9"/>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8" name="Picture 8" descr="corr31.gif - 2.5 K"/>
          <p:cNvPicPr>
            <a:picLocks noChangeAspect="1" noChangeArrowheads="1"/>
          </p:cNvPicPr>
          <p:nvPr/>
        </p:nvPicPr>
        <p:blipFill>
          <a:blip r:embed="rId11" r:link="rId12">
            <a:extLst>
              <a:ext uri="{28A0092B-C50C-407E-A947-70E740481C1C}">
                <a14:useLocalDpi xmlns:a14="http://schemas.microsoft.com/office/drawing/2010/main" val="0"/>
              </a:ext>
            </a:extLst>
          </a:blip>
          <a:srcRect/>
          <a:stretch>
            <a:fillRect/>
          </a:stretch>
        </p:blipFill>
        <p:spPr bwMode="auto">
          <a:xfrm>
            <a:off x="6196023" y="4316153"/>
            <a:ext cx="2771775" cy="2331765"/>
          </a:xfrm>
          <a:prstGeom prst="rect">
            <a:avLst/>
          </a:prstGeom>
          <a:noFill/>
          <a:extLst>
            <a:ext uri="{909E8E84-426E-40DD-AFC4-6F175D3DCCD1}">
              <a14:hiddenFill xmlns:a14="http://schemas.microsoft.com/office/drawing/2010/main">
                <a:solidFill>
                  <a:srgbClr val="FFFFFF"/>
                </a:solidFill>
              </a14:hiddenFill>
            </a:ext>
          </a:extLst>
        </p:spPr>
      </p:pic>
      <p:sp>
        <p:nvSpPr>
          <p:cNvPr id="97290" name="Text Box 10"/>
          <p:cNvSpPr txBox="1">
            <a:spLocks noChangeArrowheads="1"/>
          </p:cNvSpPr>
          <p:nvPr/>
        </p:nvSpPr>
        <p:spPr bwMode="auto">
          <a:xfrm>
            <a:off x="1355725" y="955675"/>
            <a:ext cx="106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r =1.00</a:t>
            </a:r>
          </a:p>
        </p:txBody>
      </p:sp>
      <p:sp>
        <p:nvSpPr>
          <p:cNvPr id="97291" name="Text Box 11"/>
          <p:cNvSpPr txBox="1">
            <a:spLocks noChangeArrowheads="1"/>
          </p:cNvSpPr>
          <p:nvPr/>
        </p:nvSpPr>
        <p:spPr bwMode="auto">
          <a:xfrm>
            <a:off x="6353175" y="3704295"/>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 r =.17</a:t>
            </a:r>
          </a:p>
        </p:txBody>
      </p:sp>
      <p:sp>
        <p:nvSpPr>
          <p:cNvPr id="97292" name="Text Box 12"/>
          <p:cNvSpPr txBox="1">
            <a:spLocks noChangeArrowheads="1"/>
          </p:cNvSpPr>
          <p:nvPr/>
        </p:nvSpPr>
        <p:spPr bwMode="auto">
          <a:xfrm>
            <a:off x="5638800" y="914400"/>
            <a:ext cx="9302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2400"/>
          </a:p>
        </p:txBody>
      </p:sp>
      <p:sp>
        <p:nvSpPr>
          <p:cNvPr id="97293" name="Text Box 13"/>
          <p:cNvSpPr txBox="1">
            <a:spLocks noChangeArrowheads="1"/>
          </p:cNvSpPr>
          <p:nvPr/>
        </p:nvSpPr>
        <p:spPr bwMode="auto">
          <a:xfrm>
            <a:off x="6437028" y="940417"/>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r = .42</a:t>
            </a:r>
          </a:p>
        </p:txBody>
      </p:sp>
      <p:sp>
        <p:nvSpPr>
          <p:cNvPr id="97294" name="Text Box 14"/>
          <p:cNvSpPr txBox="1">
            <a:spLocks noChangeArrowheads="1"/>
          </p:cNvSpPr>
          <p:nvPr/>
        </p:nvSpPr>
        <p:spPr bwMode="auto">
          <a:xfrm>
            <a:off x="1279525" y="3775075"/>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r =.85</a:t>
            </a:r>
          </a:p>
        </p:txBody>
      </p:sp>
      <p:sp>
        <p:nvSpPr>
          <p:cNvPr id="15" name="Rectangle 2"/>
          <p:cNvSpPr txBox="1">
            <a:spLocks noChangeArrowheads="1"/>
          </p:cNvSpPr>
          <p:nvPr/>
        </p:nvSpPr>
        <p:spPr>
          <a:xfrm>
            <a:off x="297376" y="55160"/>
            <a:ext cx="7808399" cy="1585690"/>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2800">
                <a:cs typeface="Times New Roman" panose="02020603050405020304" pitchFamily="18" charset="0"/>
              </a:rPr>
              <a:t>Strength of the relationship</a:t>
            </a:r>
            <a:endParaRPr lang="en-US" altLang="en-US" sz="2800" dirty="0">
              <a:cs typeface="Times New Roman" panose="02020603050405020304" pitchFamily="18" charset="0"/>
            </a:endParaRPr>
          </a:p>
        </p:txBody>
      </p:sp>
      <p:sp>
        <p:nvSpPr>
          <p:cNvPr id="2" name="Rectangle 1"/>
          <p:cNvSpPr/>
          <p:nvPr/>
        </p:nvSpPr>
        <p:spPr>
          <a:xfrm>
            <a:off x="2726109" y="6400800"/>
            <a:ext cx="3571812" cy="369332"/>
          </a:xfrm>
          <a:prstGeom prst="rect">
            <a:avLst/>
          </a:prstGeom>
        </p:spPr>
        <p:txBody>
          <a:bodyPr wrap="none">
            <a:spAutoFit/>
          </a:bodyPr>
          <a:lstStyle/>
          <a:p>
            <a:pPr>
              <a:buFont typeface="Wingdings" panose="05000000000000000000" pitchFamily="2" charset="2"/>
              <a:buNone/>
            </a:pPr>
            <a:r>
              <a:rPr lang="en-US" altLang="en-US" dirty="0">
                <a:cs typeface="Times New Roman" panose="02020603050405020304" pitchFamily="18" charset="0"/>
              </a:rPr>
              <a:t>The magnitude of correlation: </a:t>
            </a:r>
          </a:p>
        </p:txBody>
      </p:sp>
      <p:sp>
        <p:nvSpPr>
          <p:cNvPr id="3" name="Rectangle 2"/>
          <p:cNvSpPr/>
          <p:nvPr/>
        </p:nvSpPr>
        <p:spPr>
          <a:xfrm>
            <a:off x="4004362" y="1750696"/>
            <a:ext cx="2181864" cy="4154984"/>
          </a:xfrm>
          <a:prstGeom prst="rect">
            <a:avLst/>
          </a:prstGeom>
          <a:solidFill>
            <a:schemeClr val="accent2">
              <a:lumMod val="20000"/>
              <a:lumOff val="80000"/>
            </a:schemeClr>
          </a:solidFill>
        </p:spPr>
        <p:txBody>
          <a:bodyPr wrap="square">
            <a:spAutoFit/>
          </a:bodyPr>
          <a:lstStyle/>
          <a:p>
            <a:r>
              <a:rPr lang="en-US" altLang="en-US" sz="2400" dirty="0">
                <a:cs typeface="Times New Roman" panose="02020603050405020304" pitchFamily="18" charset="0"/>
              </a:rPr>
              <a:t>Indicated by its numerical value</a:t>
            </a:r>
          </a:p>
          <a:p>
            <a:endParaRPr lang="en-US" altLang="en-US" sz="2400" dirty="0">
              <a:cs typeface="Times New Roman" panose="02020603050405020304" pitchFamily="18" charset="0"/>
            </a:endParaRPr>
          </a:p>
          <a:p>
            <a:r>
              <a:rPr lang="en-US" altLang="en-US" sz="2400" dirty="0">
                <a:cs typeface="Times New Roman" panose="02020603050405020304" pitchFamily="18" charset="0"/>
              </a:rPr>
              <a:t>Expresses the strength of the linear relationship between the variables.  </a:t>
            </a:r>
          </a:p>
          <a:p>
            <a:pPr>
              <a:buFont typeface="Wingdings" panose="05000000000000000000" pitchFamily="2" charset="2"/>
              <a:buNone/>
            </a:pPr>
            <a:endParaRPr lang="en-US" altLang="en-US" sz="2400" dirty="0">
              <a:cs typeface="Times New Roman" panose="02020603050405020304" pitchFamily="18" charset="0"/>
            </a:endParaRPr>
          </a:p>
        </p:txBody>
      </p:sp>
      <p:pic>
        <p:nvPicPr>
          <p:cNvPr id="9" name="tmpF272">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12.0294"/>
                </p14:media>
              </p:ext>
            </p:extLst>
          </p:nvPr>
        </p:nvPicPr>
        <p:blipFill>
          <a:blip r:embed="rId13"/>
          <a:stretch>
            <a:fillRect/>
          </a:stretch>
        </p:blipFill>
        <p:spPr>
          <a:xfrm>
            <a:off x="8813800" y="101600"/>
            <a:ext cx="228600" cy="228600"/>
          </a:xfrm>
          <a:prstGeom prst="rect">
            <a:avLst/>
          </a:prstGeom>
        </p:spPr>
      </p:pic>
    </p:spTree>
    <p:extLst>
      <p:ext uri="{BB962C8B-B14F-4D97-AF65-F5344CB8AC3E}">
        <p14:creationId xmlns:p14="http://schemas.microsoft.com/office/powerpoint/2010/main" val="40952669"/>
      </p:ext>
    </p:extLst>
  </p:cSld>
  <p:clrMapOvr>
    <a:masterClrMapping/>
  </p:clrMapOvr>
  <mc:AlternateContent xmlns:mc="http://schemas.openxmlformats.org/markup-compatibility/2006" xmlns:p14="http://schemas.microsoft.com/office/powerpoint/2010/main">
    <mc:Choice Requires="p14">
      <p:transition spd="slow" p14:dur="2000" advTm="130014"/>
    </mc:Choice>
    <mc:Fallback xmlns="">
      <p:transition spd="slow" advTm="130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01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2C9865-2B99-43FA-806F-AB847011940F}"/>
              </a:ext>
            </a:extLst>
          </p:cNvPr>
          <p:cNvPicPr>
            <a:picLocks noChangeAspect="1"/>
          </p:cNvPicPr>
          <p:nvPr/>
        </p:nvPicPr>
        <p:blipFill>
          <a:blip r:embed="rId4"/>
          <a:stretch>
            <a:fillRect/>
          </a:stretch>
        </p:blipFill>
        <p:spPr>
          <a:xfrm>
            <a:off x="38100" y="3429000"/>
            <a:ext cx="9067800" cy="3483693"/>
          </a:xfrm>
          <a:prstGeom prst="rect">
            <a:avLst/>
          </a:prstGeom>
        </p:spPr>
      </p:pic>
      <p:pic>
        <p:nvPicPr>
          <p:cNvPr id="3" name="9">
            <a:hlinkClick r:id="" action="ppaction://media"/>
            <a:extLst>
              <a:ext uri="{FF2B5EF4-FFF2-40B4-BE49-F238E27FC236}">
                <a16:creationId xmlns:a16="http://schemas.microsoft.com/office/drawing/2014/main" id="{E2B3693E-7B46-4B33-9C71-065021040B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34400" y="228600"/>
            <a:ext cx="244475" cy="244475"/>
          </a:xfrm>
          <a:prstGeom prst="rect">
            <a:avLst/>
          </a:prstGeom>
        </p:spPr>
      </p:pic>
      <p:sp>
        <p:nvSpPr>
          <p:cNvPr id="5" name="TextBox 4">
            <a:extLst>
              <a:ext uri="{FF2B5EF4-FFF2-40B4-BE49-F238E27FC236}">
                <a16:creationId xmlns:a16="http://schemas.microsoft.com/office/drawing/2014/main" id="{415261C1-692F-40A6-9493-DB4696E65527}"/>
              </a:ext>
            </a:extLst>
          </p:cNvPr>
          <p:cNvSpPr txBox="1"/>
          <p:nvPr/>
        </p:nvSpPr>
        <p:spPr>
          <a:xfrm>
            <a:off x="406120" y="1295400"/>
            <a:ext cx="8347355" cy="1938992"/>
          </a:xfrm>
          <a:prstGeom prst="rect">
            <a:avLst/>
          </a:prstGeom>
          <a:solidFill>
            <a:schemeClr val="accent5">
              <a:lumMod val="60000"/>
              <a:lumOff val="40000"/>
            </a:schemeClr>
          </a:solidFill>
        </p:spPr>
        <p:txBody>
          <a:bodyPr wrap="square">
            <a:spAutoFit/>
          </a:bodyPr>
          <a:lstStyle/>
          <a:p>
            <a:pPr marL="285750" indent="-285750">
              <a:buFont typeface="Arial" panose="020B0604020202020204" pitchFamily="34" charset="0"/>
              <a:buChar char="•"/>
            </a:pPr>
            <a:r>
              <a:rPr lang="en-GB" sz="2000" dirty="0"/>
              <a:t>Pearson’s r is a good measure only for linear relationships, in which the points are best approximated by a straight line.</a:t>
            </a:r>
          </a:p>
          <a:p>
            <a:pPr marL="285750" indent="-285750">
              <a:buFont typeface="Arial" panose="020B0604020202020204" pitchFamily="34" charset="0"/>
              <a:buChar char="•"/>
            </a:pPr>
            <a:r>
              <a:rPr lang="en-GB" sz="2000" dirty="0"/>
              <a:t>It is not a good measure for nonlinear relationships, in which the points are better approximated by a curved line. </a:t>
            </a:r>
          </a:p>
          <a:p>
            <a:pPr marL="285750" indent="-285750">
              <a:buFont typeface="Arial" panose="020B0604020202020204" pitchFamily="34" charset="0"/>
              <a:buChar char="•"/>
            </a:pPr>
            <a:r>
              <a:rPr lang="en-GB" sz="2000" dirty="0"/>
              <a:t>It is important to make a scatterplot and confirm that a relationship is approximately linear before using Pearson’s r</a:t>
            </a:r>
          </a:p>
        </p:txBody>
      </p:sp>
      <p:sp>
        <p:nvSpPr>
          <p:cNvPr id="6" name="TextBox 5">
            <a:extLst>
              <a:ext uri="{FF2B5EF4-FFF2-40B4-BE49-F238E27FC236}">
                <a16:creationId xmlns:a16="http://schemas.microsoft.com/office/drawing/2014/main" id="{2C122D21-1E66-4E24-B091-5903BD5FCDFF}"/>
              </a:ext>
            </a:extLst>
          </p:cNvPr>
          <p:cNvSpPr txBox="1"/>
          <p:nvPr/>
        </p:nvSpPr>
        <p:spPr>
          <a:xfrm>
            <a:off x="1295400" y="288409"/>
            <a:ext cx="5105400" cy="523220"/>
          </a:xfrm>
          <a:prstGeom prst="rect">
            <a:avLst/>
          </a:prstGeom>
          <a:noFill/>
        </p:spPr>
        <p:txBody>
          <a:bodyPr wrap="square" rtlCol="0">
            <a:spAutoFit/>
          </a:bodyPr>
          <a:lstStyle/>
          <a:p>
            <a:r>
              <a:rPr lang="en-GB" sz="2800" b="1" dirty="0"/>
              <a:t>Curvilinear correlation </a:t>
            </a:r>
          </a:p>
        </p:txBody>
      </p:sp>
    </p:spTree>
    <p:extLst>
      <p:ext uri="{BB962C8B-B14F-4D97-AF65-F5344CB8AC3E}">
        <p14:creationId xmlns:p14="http://schemas.microsoft.com/office/powerpoint/2010/main" val="263992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7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304800"/>
            <a:ext cx="8610600" cy="990600"/>
          </a:xfrm>
        </p:spPr>
        <p:txBody>
          <a:bodyPr>
            <a:normAutofit fontScale="90000"/>
          </a:bodyPr>
          <a:lstStyle/>
          <a:p>
            <a:r>
              <a:rPr lang="en-GB" altLang="en-US" sz="3600" b="1" dirty="0">
                <a:solidFill>
                  <a:schemeClr val="accent1"/>
                </a:solidFill>
              </a:rPr>
              <a:t>Spearman’s Rank Coefficient of Correlation</a:t>
            </a:r>
            <a:r>
              <a:rPr lang="en-GB" altLang="en-US" sz="3600" dirty="0">
                <a:solidFill>
                  <a:schemeClr val="accent1"/>
                </a:solidFill>
              </a:rPr>
              <a:t> </a:t>
            </a:r>
            <a:endParaRPr lang="en-US" sz="3600" dirty="0">
              <a:solidFill>
                <a:schemeClr val="accent1"/>
              </a:solidFill>
            </a:endParaRPr>
          </a:p>
        </p:txBody>
      </p:sp>
      <p:sp>
        <p:nvSpPr>
          <p:cNvPr id="3" name="Content Placeholder 2"/>
          <p:cNvSpPr>
            <a:spLocks noGrp="1"/>
          </p:cNvSpPr>
          <p:nvPr>
            <p:ph idx="1"/>
          </p:nvPr>
        </p:nvSpPr>
        <p:spPr>
          <a:xfrm>
            <a:off x="609600" y="1905000"/>
            <a:ext cx="8153400" cy="4495800"/>
          </a:xfrm>
          <a:solidFill>
            <a:schemeClr val="tx2">
              <a:lumMod val="60000"/>
              <a:lumOff val="40000"/>
            </a:schemeClr>
          </a:solidFill>
          <a:ln>
            <a:solidFill>
              <a:schemeClr val="bg1"/>
            </a:solidFill>
          </a:ln>
        </p:spPr>
        <p:txBody>
          <a:bodyPr>
            <a:normAutofit fontScale="92500"/>
          </a:bodyPr>
          <a:lstStyle/>
          <a:p>
            <a:r>
              <a:rPr lang="en-GB" altLang="en-US" sz="3600" dirty="0">
                <a:solidFill>
                  <a:schemeClr val="bg1"/>
                </a:solidFill>
              </a:rPr>
              <a:t>When variables are not capable of quantitative measurement but can be arranged in serial order and when you do not expect a linear relationship the </a:t>
            </a:r>
            <a:r>
              <a:rPr lang="en-GB" altLang="en-US" sz="3600" dirty="0" err="1">
                <a:solidFill>
                  <a:schemeClr val="bg1"/>
                </a:solidFill>
              </a:rPr>
              <a:t>pearson’s</a:t>
            </a:r>
            <a:r>
              <a:rPr lang="en-GB" altLang="en-US" sz="3600" dirty="0">
                <a:solidFill>
                  <a:schemeClr val="bg1"/>
                </a:solidFill>
              </a:rPr>
              <a:t> correlation coefficient can not be used. </a:t>
            </a:r>
          </a:p>
          <a:p>
            <a:r>
              <a:rPr lang="en-GB" altLang="en-US" sz="3600" dirty="0">
                <a:solidFill>
                  <a:schemeClr val="bg1"/>
                </a:solidFill>
              </a:rPr>
              <a:t>You need the Spearman Rank correlation. </a:t>
            </a:r>
          </a:p>
          <a:p>
            <a:endParaRPr lang="en-US" sz="3600" dirty="0">
              <a:solidFill>
                <a:schemeClr val="bg1"/>
              </a:solidFill>
            </a:endParaRPr>
          </a:p>
        </p:txBody>
      </p:sp>
      <p:pic>
        <p:nvPicPr>
          <p:cNvPr id="4" name="tmp8785">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8.6984"/>
                </p14:media>
              </p:ext>
            </p:extLst>
          </p:nvPr>
        </p:nvPicPr>
        <p:blipFill>
          <a:blip r:embed="rId5"/>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804605168"/>
      </p:ext>
    </p:extLst>
  </p:cSld>
  <p:clrMapOvr>
    <a:masterClrMapping/>
  </p:clrMapOvr>
  <mc:AlternateContent xmlns:mc="http://schemas.openxmlformats.org/markup-compatibility/2006" xmlns:p14="http://schemas.microsoft.com/office/powerpoint/2010/main">
    <mc:Choice Requires="p14">
      <p:transition spd="slow" p14:dur="2000" advTm="47763"/>
    </mc:Choice>
    <mc:Fallback xmlns="">
      <p:transition spd="slow" advTm="47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304800"/>
            <a:ext cx="7053542" cy="1050398"/>
          </a:xfrm>
        </p:spPr>
        <p:txBody>
          <a:bodyPr/>
          <a:lstStyle/>
          <a:p>
            <a:r>
              <a:rPr lang="en-GB" dirty="0"/>
              <a:t>Pearson Correlation </a:t>
            </a:r>
          </a:p>
        </p:txBody>
      </p:sp>
      <p:sp>
        <p:nvSpPr>
          <p:cNvPr id="3" name="Content Placeholder 2"/>
          <p:cNvSpPr>
            <a:spLocks noGrp="1"/>
          </p:cNvSpPr>
          <p:nvPr>
            <p:ph idx="1"/>
          </p:nvPr>
        </p:nvSpPr>
        <p:spPr>
          <a:xfrm>
            <a:off x="401276" y="1447800"/>
            <a:ext cx="8495074" cy="5334000"/>
          </a:xfrm>
          <a:solidFill>
            <a:schemeClr val="accent2">
              <a:lumMod val="60000"/>
              <a:lumOff val="40000"/>
            </a:schemeClr>
          </a:solidFill>
        </p:spPr>
        <p:txBody>
          <a:bodyPr>
            <a:noAutofit/>
          </a:bodyPr>
          <a:lstStyle/>
          <a:p>
            <a:r>
              <a:rPr lang="en-GB" sz="2400" dirty="0"/>
              <a:t>Looking for a </a:t>
            </a:r>
            <a:r>
              <a:rPr lang="en-GB" sz="2000" dirty="0"/>
              <a:t>relationship</a:t>
            </a:r>
            <a:r>
              <a:rPr lang="en-GB" sz="2400" dirty="0"/>
              <a:t> between two variables.</a:t>
            </a:r>
          </a:p>
          <a:p>
            <a:endParaRPr lang="en-GB" sz="1600" dirty="0"/>
          </a:p>
          <a:p>
            <a:r>
              <a:rPr lang="en-GB" sz="2400" dirty="0"/>
              <a:t>One variable is associated with another variable.</a:t>
            </a:r>
          </a:p>
          <a:p>
            <a:endParaRPr lang="en-GB" sz="1600" dirty="0"/>
          </a:p>
          <a:p>
            <a:r>
              <a:rPr lang="en-GB" sz="2400" dirty="0"/>
              <a:t>We are looking for a positive or negative correlation </a:t>
            </a:r>
          </a:p>
          <a:p>
            <a:endParaRPr lang="en-GB" sz="1600" dirty="0"/>
          </a:p>
          <a:p>
            <a:r>
              <a:rPr lang="en-GB" sz="2400" dirty="0"/>
              <a:t>The data for a </a:t>
            </a:r>
            <a:r>
              <a:rPr lang="en-GB" sz="2400" dirty="0" err="1"/>
              <a:t>pearson</a:t>
            </a:r>
            <a:r>
              <a:rPr lang="en-GB" sz="2400" dirty="0"/>
              <a:t> correlation are scored on an interval or ratio level</a:t>
            </a:r>
          </a:p>
          <a:p>
            <a:endParaRPr lang="en-GB" sz="900" dirty="0"/>
          </a:p>
          <a:p>
            <a:r>
              <a:rPr lang="en-GB" sz="2400" dirty="0"/>
              <a:t>In our example… </a:t>
            </a:r>
          </a:p>
          <a:p>
            <a:pPr lvl="1"/>
            <a:r>
              <a:rPr lang="en-GB" sz="1800" dirty="0"/>
              <a:t>AGE Variable and INCOME variable </a:t>
            </a:r>
          </a:p>
        </p:txBody>
      </p:sp>
      <p:pic>
        <p:nvPicPr>
          <p:cNvPr id="5" name="tmp92BC">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0.4376"/>
                </p14:media>
              </p:ext>
            </p:extLst>
          </p:nvPr>
        </p:nvPicPr>
        <p:blipFill>
          <a:blip r:embed="rId5"/>
          <a:stretch>
            <a:fillRect/>
          </a:stretch>
        </p:blipFill>
        <p:spPr>
          <a:xfrm>
            <a:off x="8896350" y="933450"/>
            <a:ext cx="171450" cy="171450"/>
          </a:xfrm>
          <a:prstGeom prst="rect">
            <a:avLst/>
          </a:prstGeom>
        </p:spPr>
      </p:pic>
    </p:spTree>
    <p:extLst>
      <p:ext uri="{BB962C8B-B14F-4D97-AF65-F5344CB8AC3E}">
        <p14:creationId xmlns:p14="http://schemas.microsoft.com/office/powerpoint/2010/main" val="551701887"/>
      </p:ext>
    </p:extLst>
  </p:cSld>
  <p:clrMapOvr>
    <a:masterClrMapping/>
  </p:clrMapOvr>
  <mc:AlternateContent xmlns:mc="http://schemas.openxmlformats.org/markup-compatibility/2006" xmlns:p14="http://schemas.microsoft.com/office/powerpoint/2010/main">
    <mc:Choice Requires="p14">
      <p:transition spd="slow" p14:dur="2000" advTm="54716"/>
    </mc:Choice>
    <mc:Fallback xmlns="">
      <p:transition spd="slow" advTm="54716"/>
    </mc:Fallback>
  </mc:AlternateContent>
  <p:timing>
    <p:tnLst>
      <p:par>
        <p:cTn id="1" dur="indefinite" restart="never" nodeType="tmRoot">
          <p:childTnLst>
            <p:video>
              <p:cMediaNode vol="100000">
                <p:cTn id="2"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 name="tmp9CC1">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1"/>
              </p:ext>
            </p:extLst>
          </p:nvPr>
        </p:nvPicPr>
        <p:blipFill>
          <a:blip r:embed="rId5"/>
          <a:stretch>
            <a:fillRect/>
          </a:stretch>
        </p:blipFill>
        <p:spPr>
          <a:xfrm>
            <a:off x="0" y="-9832"/>
            <a:ext cx="9144000" cy="6858000"/>
          </a:xfrm>
          <a:prstGeom prst="rect">
            <a:avLst/>
          </a:prstGeom>
        </p:spPr>
      </p:pic>
    </p:spTree>
    <p:extLst>
      <p:ext uri="{BB962C8B-B14F-4D97-AF65-F5344CB8AC3E}">
        <p14:creationId xmlns:p14="http://schemas.microsoft.com/office/powerpoint/2010/main" val="34968430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100000">
                <p:cTn id="7" fill="remove" display="0">
                  <p:stCondLst>
                    <p:cond delay="indefinite"/>
                  </p:stCondLst>
                </p:cTn>
                <p:tgtEl>
                  <p:spTgt spid="8"/>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tmp1984">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1"/>
              </p:ext>
            </p:extLst>
          </p:nvPr>
        </p:nvPicPr>
        <p:blipFill>
          <a:blip r:embed="rId5"/>
          <a:stretch>
            <a:fillRect/>
          </a:stretch>
        </p:blipFill>
        <p:spPr>
          <a:xfrm>
            <a:off x="-94593" y="0"/>
            <a:ext cx="9392307" cy="6858000"/>
          </a:xfrm>
          <a:prstGeom prst="rect">
            <a:avLst/>
          </a:prstGeom>
        </p:spPr>
      </p:pic>
    </p:spTree>
    <p:extLst>
      <p:ext uri="{BB962C8B-B14F-4D97-AF65-F5344CB8AC3E}">
        <p14:creationId xmlns:p14="http://schemas.microsoft.com/office/powerpoint/2010/main" val="5225473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remove"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tmp282C">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1"/>
              </p:ext>
            </p:extLst>
          </p:nvPr>
        </p:nvPicPr>
        <p:blipFill>
          <a:blip r:embed="rId5"/>
          <a:stretch>
            <a:fillRect/>
          </a:stretch>
        </p:blipFill>
        <p:spPr>
          <a:xfrm>
            <a:off x="0" y="-61452"/>
            <a:ext cx="9144000" cy="6934200"/>
          </a:xfrm>
          <a:prstGeom prst="rect">
            <a:avLst/>
          </a:prstGeom>
        </p:spPr>
      </p:pic>
    </p:spTree>
    <p:extLst>
      <p:ext uri="{BB962C8B-B14F-4D97-AF65-F5344CB8AC3E}">
        <p14:creationId xmlns:p14="http://schemas.microsoft.com/office/powerpoint/2010/main" val="27630148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100000">
                <p:cTn id="7" fill="remove"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8560D-0D2B-460B-993F-6DF2C0F242E9}"/>
              </a:ext>
            </a:extLst>
          </p:cNvPr>
          <p:cNvSpPr>
            <a:spLocks noGrp="1"/>
          </p:cNvSpPr>
          <p:nvPr>
            <p:ph type="title"/>
          </p:nvPr>
        </p:nvSpPr>
        <p:spPr/>
        <p:txBody>
          <a:bodyPr/>
          <a:lstStyle/>
          <a:p>
            <a:r>
              <a:rPr lang="en-GB" dirty="0"/>
              <a:t>Writing up your correlation </a:t>
            </a:r>
          </a:p>
        </p:txBody>
      </p:sp>
      <p:sp>
        <p:nvSpPr>
          <p:cNvPr id="3" name="Content Placeholder 2">
            <a:extLst>
              <a:ext uri="{FF2B5EF4-FFF2-40B4-BE49-F238E27FC236}">
                <a16:creationId xmlns:a16="http://schemas.microsoft.com/office/drawing/2014/main" id="{D0BA3261-D956-43ED-894A-64B1945FFE3D}"/>
              </a:ext>
            </a:extLst>
          </p:cNvPr>
          <p:cNvSpPr>
            <a:spLocks noGrp="1"/>
          </p:cNvSpPr>
          <p:nvPr>
            <p:ph idx="1"/>
          </p:nvPr>
        </p:nvSpPr>
        <p:spPr>
          <a:xfrm>
            <a:off x="914400" y="1752600"/>
            <a:ext cx="7696201" cy="4648200"/>
          </a:xfrm>
        </p:spPr>
        <p:txBody>
          <a:bodyPr>
            <a:normAutofit fontScale="92500"/>
          </a:bodyPr>
          <a:lstStyle/>
          <a:p>
            <a:pPr marL="0" indent="0">
              <a:buNone/>
            </a:pPr>
            <a:r>
              <a:rPr lang="en-GB" sz="2800" b="1" dirty="0"/>
              <a:t>There was a strong significant positive correlation between age and income (</a:t>
            </a:r>
            <a:r>
              <a:rPr lang="en-GB" sz="2800" b="1" i="1" dirty="0"/>
              <a:t>r</a:t>
            </a:r>
            <a:r>
              <a:rPr lang="en-GB" sz="1900" b="1" dirty="0"/>
              <a:t>(73) </a:t>
            </a:r>
            <a:r>
              <a:rPr lang="en-GB" sz="2800" b="1" dirty="0"/>
              <a:t>= .58, </a:t>
            </a:r>
            <a:r>
              <a:rPr lang="en-GB" sz="2800" b="1" i="1" dirty="0"/>
              <a:t>p</a:t>
            </a:r>
            <a:r>
              <a:rPr lang="en-GB" sz="2800" b="1" dirty="0"/>
              <a:t> &lt; .001). </a:t>
            </a:r>
          </a:p>
          <a:p>
            <a:endParaRPr lang="en-GB" dirty="0"/>
          </a:p>
          <a:p>
            <a:r>
              <a:rPr lang="en-GB" dirty="0"/>
              <a:t>The APA way to report the r to report the exact p value. However, if your p value is less than .001 (as in our example), it's conventional simply to state p &lt; .001, rather than give the exact value. </a:t>
            </a:r>
          </a:p>
          <a:p>
            <a:r>
              <a:rPr lang="en-GB" dirty="0"/>
              <a:t>The r statistic should be stated at 2 decimal places. </a:t>
            </a:r>
          </a:p>
          <a:p>
            <a:r>
              <a:rPr lang="en-GB" dirty="0"/>
              <a:t>Remember to drop the leading 0 from both r and the p value (i.e., not 0.34, but rather .34). </a:t>
            </a:r>
          </a:p>
          <a:p>
            <a:r>
              <a:rPr lang="en-GB" dirty="0"/>
              <a:t>Degrees of freedom for r is N - 2 (the number of data points minus 2). </a:t>
            </a:r>
          </a:p>
          <a:p>
            <a:r>
              <a:rPr lang="en-GB" dirty="0"/>
              <a:t>The strength of relationship (based on the r value) measured using Cohen’s figures. </a:t>
            </a:r>
          </a:p>
          <a:p>
            <a:endParaRPr lang="en-GB" dirty="0"/>
          </a:p>
        </p:txBody>
      </p:sp>
      <p:pic>
        <p:nvPicPr>
          <p:cNvPr id="4" name="15">
            <a:hlinkClick r:id="" action="ppaction://media"/>
            <a:extLst>
              <a:ext uri="{FF2B5EF4-FFF2-40B4-BE49-F238E27FC236}">
                <a16:creationId xmlns:a16="http://schemas.microsoft.com/office/drawing/2014/main" id="{A882C8B2-7999-4594-9A60-7D45D161AE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88363" y="334962"/>
            <a:ext cx="244475" cy="244475"/>
          </a:xfrm>
          <a:prstGeom prst="rect">
            <a:avLst/>
          </a:prstGeom>
        </p:spPr>
      </p:pic>
    </p:spTree>
    <p:extLst>
      <p:ext uri="{BB962C8B-B14F-4D97-AF65-F5344CB8AC3E}">
        <p14:creationId xmlns:p14="http://schemas.microsoft.com/office/powerpoint/2010/main" val="87395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2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320E994-A54E-4DD0-A48D-9823CE74A52B}"/>
              </a:ext>
            </a:extLst>
          </p:cNvPr>
          <p:cNvSpPr>
            <a:spLocks noGrp="1" noChangeArrowheads="1"/>
          </p:cNvSpPr>
          <p:nvPr>
            <p:ph type="title"/>
          </p:nvPr>
        </p:nvSpPr>
        <p:spPr>
          <a:xfrm>
            <a:off x="1677894" y="342281"/>
            <a:ext cx="7467600" cy="1738090"/>
          </a:xfrm>
        </p:spPr>
        <p:txBody>
          <a:bodyPr/>
          <a:lstStyle/>
          <a:p>
            <a:r>
              <a:rPr lang="en-US" altLang="en-US" dirty="0"/>
              <a:t>What is survey research?</a:t>
            </a:r>
          </a:p>
        </p:txBody>
      </p:sp>
      <p:graphicFrame>
        <p:nvGraphicFramePr>
          <p:cNvPr id="2" name="Diagram 1">
            <a:extLst>
              <a:ext uri="{FF2B5EF4-FFF2-40B4-BE49-F238E27FC236}">
                <a16:creationId xmlns:a16="http://schemas.microsoft.com/office/drawing/2014/main" id="{F003523A-05E1-4DF8-B445-E74E4D15BD5D}"/>
              </a:ext>
            </a:extLst>
          </p:cNvPr>
          <p:cNvGraphicFramePr/>
          <p:nvPr>
            <p:extLst>
              <p:ext uri="{D42A27DB-BD31-4B8C-83A1-F6EECF244321}">
                <p14:modId xmlns:p14="http://schemas.microsoft.com/office/powerpoint/2010/main" val="737719371"/>
              </p:ext>
            </p:extLst>
          </p:nvPr>
        </p:nvGraphicFramePr>
        <p:xfrm>
          <a:off x="533400" y="990600"/>
          <a:ext cx="8305799" cy="2514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 name="Diagram 2">
            <a:extLst>
              <a:ext uri="{FF2B5EF4-FFF2-40B4-BE49-F238E27FC236}">
                <a16:creationId xmlns:a16="http://schemas.microsoft.com/office/drawing/2014/main" id="{428AA2DA-BF64-497E-A65B-F4E0A6B448BE}"/>
              </a:ext>
            </a:extLst>
          </p:cNvPr>
          <p:cNvGraphicFramePr/>
          <p:nvPr>
            <p:extLst>
              <p:ext uri="{D42A27DB-BD31-4B8C-83A1-F6EECF244321}">
                <p14:modId xmlns:p14="http://schemas.microsoft.com/office/powerpoint/2010/main" val="1489280500"/>
              </p:ext>
            </p:extLst>
          </p:nvPr>
        </p:nvGraphicFramePr>
        <p:xfrm>
          <a:off x="304800" y="3657600"/>
          <a:ext cx="8686800" cy="31242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 name="16">
            <a:hlinkClick r:id="" action="ppaction://media"/>
            <a:extLst>
              <a:ext uri="{FF2B5EF4-FFF2-40B4-BE49-F238E27FC236}">
                <a16:creationId xmlns:a16="http://schemas.microsoft.com/office/drawing/2014/main" id="{09D66982-6233-42CF-93E6-878337786DCB}"/>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229600" y="342281"/>
            <a:ext cx="244475" cy="244475"/>
          </a:xfrm>
          <a:prstGeom prst="rect">
            <a:avLst/>
          </a:prstGeom>
        </p:spPr>
      </p:pic>
    </p:spTree>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3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2193105-4A59-4377-B8A2-94A72F0940E0}"/>
              </a:ext>
            </a:extLst>
          </p:cNvPr>
          <p:cNvSpPr>
            <a:spLocks noGrp="1" noChangeArrowheads="1"/>
          </p:cNvSpPr>
          <p:nvPr>
            <p:ph type="title"/>
          </p:nvPr>
        </p:nvSpPr>
        <p:spPr>
          <a:xfrm>
            <a:off x="5715000" y="152400"/>
            <a:ext cx="6589199" cy="1280890"/>
          </a:xfrm>
        </p:spPr>
        <p:txBody>
          <a:bodyPr>
            <a:normAutofit/>
          </a:bodyPr>
          <a:lstStyle/>
          <a:p>
            <a:r>
              <a:rPr lang="en-US" altLang="en-US" sz="2800" dirty="0"/>
              <a:t>Types of surveys</a:t>
            </a:r>
          </a:p>
        </p:txBody>
      </p:sp>
      <p:graphicFrame>
        <p:nvGraphicFramePr>
          <p:cNvPr id="2" name="Diagram 1">
            <a:extLst>
              <a:ext uri="{FF2B5EF4-FFF2-40B4-BE49-F238E27FC236}">
                <a16:creationId xmlns:a16="http://schemas.microsoft.com/office/drawing/2014/main" id="{2B84A16B-6355-4039-B89B-E1B76DCC51A1}"/>
              </a:ext>
            </a:extLst>
          </p:cNvPr>
          <p:cNvGraphicFramePr/>
          <p:nvPr>
            <p:extLst>
              <p:ext uri="{D42A27DB-BD31-4B8C-83A1-F6EECF244321}">
                <p14:modId xmlns:p14="http://schemas.microsoft.com/office/powerpoint/2010/main" val="3851309509"/>
              </p:ext>
            </p:extLst>
          </p:nvPr>
        </p:nvGraphicFramePr>
        <p:xfrm>
          <a:off x="3124200" y="990600"/>
          <a:ext cx="8001001" cy="545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 name="Diagram 2">
            <a:extLst>
              <a:ext uri="{FF2B5EF4-FFF2-40B4-BE49-F238E27FC236}">
                <a16:creationId xmlns:a16="http://schemas.microsoft.com/office/drawing/2014/main" id="{749A2D36-5F55-4DEF-86DB-14E5263DFA4D}"/>
              </a:ext>
            </a:extLst>
          </p:cNvPr>
          <p:cNvGraphicFramePr/>
          <p:nvPr>
            <p:extLst>
              <p:ext uri="{D42A27DB-BD31-4B8C-83A1-F6EECF244321}">
                <p14:modId xmlns:p14="http://schemas.microsoft.com/office/powerpoint/2010/main" val="2799836034"/>
              </p:ext>
            </p:extLst>
          </p:nvPr>
        </p:nvGraphicFramePr>
        <p:xfrm>
          <a:off x="-914400" y="1828800"/>
          <a:ext cx="7696200" cy="50292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 name="TextBox 7">
            <a:extLst>
              <a:ext uri="{FF2B5EF4-FFF2-40B4-BE49-F238E27FC236}">
                <a16:creationId xmlns:a16="http://schemas.microsoft.com/office/drawing/2014/main" id="{75DF3EF6-985E-413F-9501-01FCBFF0BDF5}"/>
              </a:ext>
            </a:extLst>
          </p:cNvPr>
          <p:cNvSpPr txBox="1"/>
          <p:nvPr/>
        </p:nvSpPr>
        <p:spPr>
          <a:xfrm>
            <a:off x="1447800" y="870538"/>
            <a:ext cx="6609976" cy="769441"/>
          </a:xfrm>
          <a:prstGeom prst="rect">
            <a:avLst/>
          </a:prstGeom>
          <a:noFill/>
        </p:spPr>
        <p:txBody>
          <a:bodyPr wrap="square">
            <a:spAutoFit/>
          </a:bodyPr>
          <a:lstStyle/>
          <a:p>
            <a:r>
              <a:rPr lang="en-US" altLang="en-US" sz="4400" dirty="0"/>
              <a:t>Pilot testing</a:t>
            </a:r>
            <a:endParaRPr lang="en-GB" sz="4400" dirty="0"/>
          </a:p>
        </p:txBody>
      </p:sp>
      <p:pic>
        <p:nvPicPr>
          <p:cNvPr id="6" name="17">
            <a:hlinkClick r:id="" action="ppaction://media"/>
            <a:extLst>
              <a:ext uri="{FF2B5EF4-FFF2-40B4-BE49-F238E27FC236}">
                <a16:creationId xmlns:a16="http://schemas.microsoft.com/office/drawing/2014/main" id="{67885863-0A5D-41D1-AA12-99C4977BCE0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685800" y="15240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5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614656D-BD8C-45C7-AC47-5D6A10231C01}"/>
              </a:ext>
            </a:extLst>
          </p:cNvPr>
          <p:cNvSpPr>
            <a:spLocks noGrp="1"/>
          </p:cNvSpPr>
          <p:nvPr>
            <p:ph type="title"/>
          </p:nvPr>
        </p:nvSpPr>
        <p:spPr>
          <a:xfrm>
            <a:off x="228600" y="68155"/>
            <a:ext cx="7575550" cy="1412875"/>
          </a:xfrm>
        </p:spPr>
        <p:txBody>
          <a:bodyPr>
            <a:normAutofit/>
          </a:bodyPr>
          <a:lstStyle/>
          <a:p>
            <a:r>
              <a:rPr lang="en-US" altLang="en-US" sz="2800" dirty="0">
                <a:ea typeface="ＭＳ Ｐゴシック" panose="020B0600070205080204" pitchFamily="34" charset="-128"/>
              </a:rPr>
              <a:t>Survey Research: some issues to consider </a:t>
            </a:r>
          </a:p>
        </p:txBody>
      </p:sp>
      <p:graphicFrame>
        <p:nvGraphicFramePr>
          <p:cNvPr id="2" name="Diagram 1">
            <a:extLst>
              <a:ext uri="{FF2B5EF4-FFF2-40B4-BE49-F238E27FC236}">
                <a16:creationId xmlns:a16="http://schemas.microsoft.com/office/drawing/2014/main" id="{D43F7176-9D33-46B0-82C1-CC16392F1CBA}"/>
              </a:ext>
            </a:extLst>
          </p:cNvPr>
          <p:cNvGraphicFramePr/>
          <p:nvPr>
            <p:extLst>
              <p:ext uri="{D42A27DB-BD31-4B8C-83A1-F6EECF244321}">
                <p14:modId xmlns:p14="http://schemas.microsoft.com/office/powerpoint/2010/main" val="704935869"/>
              </p:ext>
            </p:extLst>
          </p:nvPr>
        </p:nvGraphicFramePr>
        <p:xfrm>
          <a:off x="0" y="-404920"/>
          <a:ext cx="9137650" cy="3962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a:extLst>
              <a:ext uri="{FF2B5EF4-FFF2-40B4-BE49-F238E27FC236}">
                <a16:creationId xmlns:a16="http://schemas.microsoft.com/office/drawing/2014/main" id="{907D712D-71BA-42D6-ADA6-C2BD3D895F92}"/>
              </a:ext>
            </a:extLst>
          </p:cNvPr>
          <p:cNvSpPr txBox="1">
            <a:spLocks noChangeArrowheads="1"/>
          </p:cNvSpPr>
          <p:nvPr/>
        </p:nvSpPr>
        <p:spPr bwMode="auto">
          <a:xfrm>
            <a:off x="36512" y="2286000"/>
            <a:ext cx="4783137" cy="4343400"/>
          </a:xfrm>
          <a:prstGeom prst="rect">
            <a:avLst/>
          </a:prstGeom>
          <a:solidFill>
            <a:schemeClr val="bg2">
              <a:lumMod val="75000"/>
            </a:schemeClr>
          </a:solidFill>
          <a:ln>
            <a:noFill/>
          </a:ln>
        </p:spPr>
        <p:txBody>
          <a:bodyPr/>
          <a:lstStyle>
            <a:lvl1pPr marL="447675" indent="-447675"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indent="0">
              <a:lnSpc>
                <a:spcPct val="80000"/>
              </a:lnSpc>
              <a:spcBef>
                <a:spcPct val="20000"/>
              </a:spcBef>
              <a:buClr>
                <a:schemeClr val="accent1"/>
              </a:buClr>
              <a:buSzPct val="70000"/>
            </a:pPr>
            <a:r>
              <a:rPr lang="en-US" altLang="en-US" sz="2000" b="1" dirty="0">
                <a:solidFill>
                  <a:srgbClr val="C00000"/>
                </a:solidFill>
              </a:rPr>
              <a:t>Poor measurement</a:t>
            </a:r>
            <a:r>
              <a:rPr lang="en-US" altLang="en-US" sz="2000" dirty="0">
                <a:solidFill>
                  <a:schemeClr val="hlink"/>
                </a:solidFill>
              </a:rPr>
              <a:t>.</a:t>
            </a:r>
            <a:r>
              <a:rPr lang="en-US" altLang="en-US" sz="2000" i="1" dirty="0"/>
              <a:t> </a:t>
            </a:r>
            <a:r>
              <a:rPr lang="en-US" altLang="en-US" sz="2000" dirty="0"/>
              <a:t>Presenting clear and interesting questions in a well-organized questionnaire will help to reduce measurement error by encouraging respondents to answer questions carefully and to take seriously the request to participate in the survey. Tailoring questions to the specific population surveyed is also important.</a:t>
            </a:r>
          </a:p>
          <a:p>
            <a:pPr>
              <a:lnSpc>
                <a:spcPct val="80000"/>
              </a:lnSpc>
              <a:spcBef>
                <a:spcPct val="20000"/>
              </a:spcBef>
              <a:buClr>
                <a:schemeClr val="accent1"/>
              </a:buClr>
              <a:buSzPct val="70000"/>
              <a:buFont typeface="Wingdings" panose="05000000000000000000" pitchFamily="2" charset="2"/>
              <a:buChar char="n"/>
            </a:pPr>
            <a:endParaRPr lang="en-US" altLang="en-US" sz="2000" dirty="0"/>
          </a:p>
          <a:p>
            <a:pPr marL="0" indent="0">
              <a:lnSpc>
                <a:spcPct val="80000"/>
              </a:lnSpc>
              <a:spcBef>
                <a:spcPct val="20000"/>
              </a:spcBef>
              <a:buClr>
                <a:schemeClr val="accent1"/>
              </a:buClr>
              <a:buSzPct val="70000"/>
            </a:pPr>
            <a:r>
              <a:rPr lang="en-GB" altLang="en-US" sz="2000" b="1" dirty="0">
                <a:solidFill>
                  <a:srgbClr val="C00000"/>
                </a:solidFill>
              </a:rPr>
              <a:t>Nonresponse.</a:t>
            </a:r>
            <a:r>
              <a:rPr lang="en-GB" altLang="en-US" sz="2000" dirty="0">
                <a:solidFill>
                  <a:srgbClr val="C00000"/>
                </a:solidFill>
              </a:rPr>
              <a:t> </a:t>
            </a:r>
            <a:r>
              <a:rPr lang="en-GB" altLang="en-US" sz="2000" dirty="0"/>
              <a:t>Nonresponse is a major and growing problem in survey research, although it is a problem that varies between particular survey designs. </a:t>
            </a:r>
          </a:p>
          <a:p>
            <a:pPr eaLnBrk="1" hangingPunct="1">
              <a:lnSpc>
                <a:spcPct val="90000"/>
              </a:lnSpc>
              <a:spcBef>
                <a:spcPct val="20000"/>
              </a:spcBef>
              <a:buClr>
                <a:schemeClr val="accent1"/>
              </a:buClr>
              <a:buSzPct val="70000"/>
              <a:buFont typeface="Wingdings" panose="05000000000000000000" pitchFamily="2" charset="2"/>
              <a:buNone/>
            </a:pPr>
            <a:endParaRPr lang="en-US" altLang="en-US" dirty="0"/>
          </a:p>
        </p:txBody>
      </p:sp>
      <p:graphicFrame>
        <p:nvGraphicFramePr>
          <p:cNvPr id="4" name="Diagram 3">
            <a:extLst>
              <a:ext uri="{FF2B5EF4-FFF2-40B4-BE49-F238E27FC236}">
                <a16:creationId xmlns:a16="http://schemas.microsoft.com/office/drawing/2014/main" id="{6E260DEA-2039-4312-8CEB-159A35AD8BEA}"/>
              </a:ext>
            </a:extLst>
          </p:cNvPr>
          <p:cNvGraphicFramePr/>
          <p:nvPr>
            <p:extLst>
              <p:ext uri="{D42A27DB-BD31-4B8C-83A1-F6EECF244321}">
                <p14:modId xmlns:p14="http://schemas.microsoft.com/office/powerpoint/2010/main" val="1844794691"/>
              </p:ext>
            </p:extLst>
          </p:nvPr>
        </p:nvGraphicFramePr>
        <p:xfrm>
          <a:off x="0" y="6172200"/>
          <a:ext cx="9144000" cy="762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TextBox 9">
            <a:extLst>
              <a:ext uri="{FF2B5EF4-FFF2-40B4-BE49-F238E27FC236}">
                <a16:creationId xmlns:a16="http://schemas.microsoft.com/office/drawing/2014/main" id="{5728B28B-1BF9-41B6-B577-4FFE2D0EEF88}"/>
              </a:ext>
            </a:extLst>
          </p:cNvPr>
          <p:cNvSpPr txBox="1"/>
          <p:nvPr/>
        </p:nvSpPr>
        <p:spPr>
          <a:xfrm>
            <a:off x="4920853" y="2356812"/>
            <a:ext cx="4056856" cy="3847207"/>
          </a:xfrm>
          <a:prstGeom prst="rect">
            <a:avLst/>
          </a:prstGeom>
          <a:solidFill>
            <a:schemeClr val="accent5"/>
          </a:solidFill>
        </p:spPr>
        <p:txBody>
          <a:bodyPr wrap="square">
            <a:spAutoFit/>
          </a:bodyPr>
          <a:lstStyle/>
          <a:p>
            <a:pPr marL="0" marR="0" lvl="0" indent="0" algn="l" defTabSz="914400" rtl="0" eaLnBrk="1" fontAlgn="auto" latinLnBrk="0" hangingPunct="1">
              <a:lnSpc>
                <a:spcPct val="80000"/>
              </a:lnSpc>
              <a:spcBef>
                <a:spcPct val="20000"/>
              </a:spcBef>
              <a:spcAft>
                <a:spcPts val="0"/>
              </a:spcAft>
              <a:buClr>
                <a:srgbClr val="A53010"/>
              </a:buClr>
              <a:buSzPct val="70000"/>
              <a:tabLst/>
              <a:defRPr/>
            </a:pPr>
            <a:r>
              <a:rPr kumimoji="0" lang="en-GB" altLang="en-US" sz="2000" b="1" i="0"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Inadequate coverage of the population.  </a:t>
            </a: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poor sampling frame can invalidate the results of an otherwise well-designed survey.</a:t>
            </a:r>
          </a:p>
          <a:p>
            <a:pPr marL="0" marR="0" lvl="0" indent="0" algn="l" defTabSz="914400" rtl="0" eaLnBrk="1" fontAlgn="auto" latinLnBrk="0" hangingPunct="1">
              <a:lnSpc>
                <a:spcPct val="80000"/>
              </a:lnSpc>
              <a:spcBef>
                <a:spcPct val="20000"/>
              </a:spcBef>
              <a:spcAft>
                <a:spcPts val="0"/>
              </a:spcAft>
              <a:buClr>
                <a:srgbClr val="A53010"/>
              </a:buClr>
              <a:buSzPct val="70000"/>
              <a:buFont typeface="Wingdings" panose="05000000000000000000" pitchFamily="2" charset="2"/>
              <a:buChar char="n"/>
              <a:tabLst/>
              <a:defRPr/>
            </a:pPr>
            <a:endPar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80000"/>
              </a:lnSpc>
              <a:spcBef>
                <a:spcPct val="20000"/>
              </a:spcBef>
              <a:spcAft>
                <a:spcPts val="0"/>
              </a:spcAft>
              <a:buClr>
                <a:srgbClr val="A53010"/>
              </a:buClr>
              <a:buSzPct val="70000"/>
              <a:tabLst/>
              <a:defRPr/>
            </a:pPr>
            <a:r>
              <a:rPr kumimoji="0" lang="en-GB" altLang="en-US" sz="2000" b="1" i="0"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Sampling error. </a:t>
            </a: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process of random sampling can result in differences between the characteristics of the sample members and the population simply on the basis of chance. </a:t>
            </a:r>
          </a:p>
          <a:p>
            <a:pPr marL="0" marR="0" lvl="0" indent="0" algn="l" defTabSz="914400" rtl="0" eaLnBrk="1" fontAlgn="auto" latinLnBrk="0" hangingPunct="1">
              <a:lnSpc>
                <a:spcPct val="80000"/>
              </a:lnSpc>
              <a:spcBef>
                <a:spcPct val="20000"/>
              </a:spcBef>
              <a:spcAft>
                <a:spcPts val="0"/>
              </a:spcAft>
              <a:buClr>
                <a:srgbClr val="A53010"/>
              </a:buClr>
              <a:buSzPct val="70000"/>
              <a:buFont typeface="Wingdings" panose="05000000000000000000" pitchFamily="2" charset="2"/>
              <a:buChar char="n"/>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80000"/>
              </a:lnSpc>
              <a:spcBef>
                <a:spcPct val="20000"/>
              </a:spcBef>
              <a:spcAft>
                <a:spcPts val="0"/>
              </a:spcAft>
              <a:buClr>
                <a:srgbClr val="A53010"/>
              </a:buClr>
              <a:buSzPct val="70000"/>
              <a:buFont typeface="Wingdings" panose="05000000000000000000" pitchFamily="2" charset="2"/>
              <a:buChar char="n"/>
              <a:tabLst/>
              <a:defRPr/>
            </a:pP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18">
            <a:hlinkClick r:id="" action="ppaction://media"/>
            <a:extLst>
              <a:ext uri="{FF2B5EF4-FFF2-40B4-BE49-F238E27FC236}">
                <a16:creationId xmlns:a16="http://schemas.microsoft.com/office/drawing/2014/main" id="{EAC82E5A-1F40-481F-AD91-1D471A613584}"/>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348662" y="30480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1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B14AE78-1D10-4044-822C-BC5061EDE410}"/>
              </a:ext>
            </a:extLst>
          </p:cNvPr>
          <p:cNvSpPr>
            <a:spLocks noGrp="1" noChangeArrowheads="1"/>
          </p:cNvSpPr>
          <p:nvPr>
            <p:ph type="title"/>
          </p:nvPr>
        </p:nvSpPr>
        <p:spPr>
          <a:xfrm>
            <a:off x="457200" y="0"/>
            <a:ext cx="8458200" cy="1295400"/>
          </a:xfrm>
        </p:spPr>
        <p:txBody>
          <a:bodyPr>
            <a:normAutofit/>
          </a:bodyPr>
          <a:lstStyle/>
          <a:p>
            <a:r>
              <a:rPr lang="en-US" altLang="en-US" sz="3200" dirty="0"/>
              <a:t>Questionnaire design: Types of questions</a:t>
            </a:r>
          </a:p>
        </p:txBody>
      </p:sp>
      <p:sp>
        <p:nvSpPr>
          <p:cNvPr id="34819" name="Rectangle 3">
            <a:extLst>
              <a:ext uri="{FF2B5EF4-FFF2-40B4-BE49-F238E27FC236}">
                <a16:creationId xmlns:a16="http://schemas.microsoft.com/office/drawing/2014/main" id="{37F706DD-B99C-4A3F-91F1-16387079299A}"/>
              </a:ext>
            </a:extLst>
          </p:cNvPr>
          <p:cNvSpPr>
            <a:spLocks noGrp="1" noChangeArrowheads="1"/>
          </p:cNvSpPr>
          <p:nvPr>
            <p:ph type="body" sz="half" idx="1"/>
          </p:nvPr>
        </p:nvSpPr>
        <p:spPr>
          <a:xfrm>
            <a:off x="470646" y="762000"/>
            <a:ext cx="8444753" cy="2667000"/>
          </a:xfrm>
          <a:solidFill>
            <a:schemeClr val="accent3">
              <a:lumMod val="60000"/>
              <a:lumOff val="40000"/>
            </a:schemeClr>
          </a:solidFill>
        </p:spPr>
        <p:txBody>
          <a:bodyPr>
            <a:normAutofit/>
          </a:bodyPr>
          <a:lstStyle/>
          <a:p>
            <a:pPr marL="0" indent="0">
              <a:buNone/>
            </a:pPr>
            <a:r>
              <a:rPr lang="en-US" altLang="en-US" sz="2000" b="1" dirty="0"/>
              <a:t>Structured (fixed response)</a:t>
            </a:r>
            <a:br>
              <a:rPr lang="en-US" altLang="en-US" sz="2000" dirty="0"/>
            </a:br>
            <a:r>
              <a:rPr lang="en-US" altLang="en-US" sz="2000" dirty="0"/>
              <a:t>Offer the respondent a closed set of responses from which to choose. </a:t>
            </a:r>
          </a:p>
        </p:txBody>
      </p:sp>
      <p:graphicFrame>
        <p:nvGraphicFramePr>
          <p:cNvPr id="34832" name="Group 16">
            <a:extLst>
              <a:ext uri="{FF2B5EF4-FFF2-40B4-BE49-F238E27FC236}">
                <a16:creationId xmlns:a16="http://schemas.microsoft.com/office/drawing/2014/main" id="{7374B30A-D9C8-4C4E-A28D-75B4A0F936B5}"/>
              </a:ext>
            </a:extLst>
          </p:cNvPr>
          <p:cNvGraphicFramePr>
            <a:graphicFrameLocks noGrp="1"/>
          </p:cNvGraphicFramePr>
          <p:nvPr>
            <p:ph sz="half" idx="2"/>
            <p:extLst>
              <p:ext uri="{D42A27DB-BD31-4B8C-83A1-F6EECF244321}">
                <p14:modId xmlns:p14="http://schemas.microsoft.com/office/powerpoint/2010/main" val="38341143"/>
              </p:ext>
            </p:extLst>
          </p:nvPr>
        </p:nvGraphicFramePr>
        <p:xfrm>
          <a:off x="838200" y="1760220"/>
          <a:ext cx="7696200" cy="1897380"/>
        </p:xfrm>
        <a:graphic>
          <a:graphicData uri="http://schemas.openxmlformats.org/drawingml/2006/table">
            <a:tbl>
              <a:tblPr/>
              <a:tblGrid>
                <a:gridCol w="1831975">
                  <a:extLst>
                    <a:ext uri="{9D8B030D-6E8A-4147-A177-3AD203B41FA5}">
                      <a16:colId xmlns:a16="http://schemas.microsoft.com/office/drawing/2014/main" val="2757578444"/>
                    </a:ext>
                  </a:extLst>
                </a:gridCol>
                <a:gridCol w="2728913">
                  <a:extLst>
                    <a:ext uri="{9D8B030D-6E8A-4147-A177-3AD203B41FA5}">
                      <a16:colId xmlns:a16="http://schemas.microsoft.com/office/drawing/2014/main" val="908694635"/>
                    </a:ext>
                  </a:extLst>
                </a:gridCol>
                <a:gridCol w="3135312">
                  <a:extLst>
                    <a:ext uri="{9D8B030D-6E8A-4147-A177-3AD203B41FA5}">
                      <a16:colId xmlns:a16="http://schemas.microsoft.com/office/drawing/2014/main" val="250713505"/>
                    </a:ext>
                  </a:extLst>
                </a:gridCol>
              </a:tblGrid>
              <a:tr h="1828800">
                <a:tc>
                  <a:txBody>
                    <a:bodyPr/>
                    <a:lstStyle>
                      <a:lvl1pPr marL="342900" indent="-342900">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defRPr>
                      </a:lvl5pPr>
                      <a:lvl6pPr marL="20558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6pPr>
                      <a:lvl7pPr marL="25130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7pPr>
                      <a:lvl8pPr marL="29702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8pPr>
                      <a:lvl9pPr marL="34274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9p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Verdana" panose="020B0604030504040204" pitchFamily="34" charset="0"/>
                        </a:rPr>
                        <a:t>Do you have a driver's license?</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Yes</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No</a:t>
                      </a:r>
                      <a:br>
                        <a:rPr kumimoji="0" lang="en-US" altLang="en-US" sz="1050" b="0" i="0" u="none" strike="noStrike" cap="none" normalizeH="0" baseline="0" dirty="0">
                          <a:ln>
                            <a:noFill/>
                          </a:ln>
                          <a:solidFill>
                            <a:schemeClr val="tx1"/>
                          </a:solidFill>
                          <a:effectLst/>
                          <a:latin typeface="Verdana" panose="020B060403050404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txBody>
                  <a:tcPr horzOverflow="overflow">
                    <a:lnL cap="flat">
                      <a:noFill/>
                    </a:lnL>
                    <a:lnR>
                      <a:noFill/>
                    </a:lnR>
                    <a:lnT cap="flat">
                      <a:noFill/>
                    </a:lnT>
                    <a:lnB cap="flat">
                      <a:noFill/>
                    </a:lnB>
                    <a:lnTlToBr>
                      <a:noFill/>
                    </a:lnTlToBr>
                    <a:lnBlToTr>
                      <a:noFill/>
                    </a:lnBlToTr>
                    <a:noFill/>
                  </a:tcPr>
                </a:tc>
                <a:tc>
                  <a:txBody>
                    <a:bodyPr/>
                    <a:lstStyle>
                      <a:lvl1pPr marL="342900" indent="-342900">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defRPr>
                      </a:lvl5pPr>
                      <a:lvl6pPr marL="20558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6pPr>
                      <a:lvl7pPr marL="25130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7pPr>
                      <a:lvl8pPr marL="29702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8pPr>
                      <a:lvl9pPr marL="34274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9p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Verdana" panose="020B0604030504040204" pitchFamily="34" charset="0"/>
                        </a:rPr>
                        <a:t>Which subject do you enjoy the most at school?</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Math</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Science</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English</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Foreign Language</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History</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Art / Music</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Other</a:t>
                      </a:r>
                      <a:br>
                        <a:rPr kumimoji="0" lang="en-US" altLang="en-US" sz="1050" b="0" i="0" u="none" strike="noStrike" cap="none" normalizeH="0" baseline="0" dirty="0">
                          <a:ln>
                            <a:noFill/>
                          </a:ln>
                          <a:solidFill>
                            <a:schemeClr val="tx1"/>
                          </a:solidFill>
                          <a:effectLst/>
                          <a:latin typeface="Verdana" panose="020B060403050404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txBody>
                  <a:tcPr horzOverflow="overflow">
                    <a:lnL>
                      <a:noFill/>
                    </a:lnL>
                    <a:lnR>
                      <a:noFill/>
                    </a:lnR>
                    <a:lnT cap="flat">
                      <a:noFill/>
                    </a:lnT>
                    <a:lnB cap="flat">
                      <a:noFill/>
                    </a:lnB>
                    <a:lnTlToBr>
                      <a:noFill/>
                    </a:lnTlToBr>
                    <a:lnBlToTr>
                      <a:noFill/>
                    </a:lnBlToTr>
                    <a:noFill/>
                  </a:tcPr>
                </a:tc>
                <a:tc>
                  <a:txBody>
                    <a:bodyPr/>
                    <a:lstStyle>
                      <a:lvl1pPr marL="342900" indent="-342900">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defRPr>
                      </a:lvl5pPr>
                      <a:lvl6pPr marL="20558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6pPr>
                      <a:lvl7pPr marL="25130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7pPr>
                      <a:lvl8pPr marL="29702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8pPr>
                      <a:lvl9pPr marL="34274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9p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Verdana" panose="020B0604030504040204" pitchFamily="34" charset="0"/>
                        </a:rPr>
                        <a:t>How many hours a day do you spend doing homework?</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0 to 1 hour</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2 to 3 hours</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4 to 5 hours</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more than 5 hours</a:t>
                      </a:r>
                      <a:br>
                        <a:rPr kumimoji="0" lang="en-US" altLang="en-US" sz="1050" b="0" i="0" u="none" strike="noStrike" cap="none" normalizeH="0" baseline="0" dirty="0">
                          <a:ln>
                            <a:noFill/>
                          </a:ln>
                          <a:solidFill>
                            <a:schemeClr val="tx1"/>
                          </a:solidFill>
                          <a:effectLst/>
                          <a:latin typeface="Verdana" panose="020B060403050404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txBody>
                  <a:tcP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2529945228"/>
                  </a:ext>
                </a:extLst>
              </a:tr>
            </a:tbl>
          </a:graphicData>
        </a:graphic>
      </p:graphicFrame>
      <p:sp>
        <p:nvSpPr>
          <p:cNvPr id="5" name="Rectangle 3">
            <a:extLst>
              <a:ext uri="{FF2B5EF4-FFF2-40B4-BE49-F238E27FC236}">
                <a16:creationId xmlns:a16="http://schemas.microsoft.com/office/drawing/2014/main" id="{9FEA2760-8E8A-4C0B-8786-D83D0BE6709A}"/>
              </a:ext>
            </a:extLst>
          </p:cNvPr>
          <p:cNvSpPr txBox="1">
            <a:spLocks noChangeArrowheads="1"/>
          </p:cNvSpPr>
          <p:nvPr/>
        </p:nvSpPr>
        <p:spPr>
          <a:xfrm>
            <a:off x="4616825" y="3639669"/>
            <a:ext cx="4267200" cy="2862323"/>
          </a:xfrm>
          <a:prstGeom prst="rect">
            <a:avLst/>
          </a:prstGeom>
          <a:solidFill>
            <a:schemeClr val="accent2">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altLang="en-US" b="1" dirty="0"/>
              <a:t>Example of a Ranking Question</a:t>
            </a:r>
            <a:r>
              <a:rPr lang="en-US" altLang="en-US" dirty="0"/>
              <a:t> </a:t>
            </a:r>
          </a:p>
          <a:p>
            <a:pPr>
              <a:buFont typeface="Wingdings" panose="05000000000000000000" pitchFamily="2" charset="2"/>
              <a:buNone/>
            </a:pPr>
            <a:r>
              <a:rPr lang="en-US" altLang="en-US" sz="2000" dirty="0"/>
              <a:t>	</a:t>
            </a:r>
            <a:r>
              <a:rPr lang="en-US" altLang="en-US" dirty="0"/>
              <a:t>Please rank the following school activities in order of preference (starting with 1 for your favorite activity).</a:t>
            </a:r>
            <a:br>
              <a:rPr lang="en-US" altLang="en-US" sz="2000" dirty="0"/>
            </a:br>
            <a:r>
              <a:rPr lang="en-US" altLang="en-US" sz="2000" dirty="0"/>
              <a:t>__</a:t>
            </a:r>
            <a:r>
              <a:rPr lang="en-US" altLang="en-US" sz="1400" dirty="0"/>
              <a:t>school disco</a:t>
            </a:r>
            <a:br>
              <a:rPr lang="en-US" altLang="en-US" sz="1400" dirty="0"/>
            </a:br>
            <a:r>
              <a:rPr lang="en-US" altLang="en-US" sz="1400" dirty="0"/>
              <a:t>___homework club</a:t>
            </a:r>
            <a:br>
              <a:rPr lang="en-US" altLang="en-US" sz="1400" dirty="0"/>
            </a:br>
            <a:r>
              <a:rPr lang="en-US" altLang="en-US" sz="1400" dirty="0"/>
              <a:t>___choir</a:t>
            </a:r>
            <a:br>
              <a:rPr lang="en-US" altLang="en-US" sz="1400" dirty="0"/>
            </a:br>
            <a:r>
              <a:rPr lang="en-US" altLang="en-US" sz="1400" dirty="0"/>
              <a:t>___sports day</a:t>
            </a:r>
            <a:endParaRPr lang="en-US" altLang="en-US" sz="2000" dirty="0"/>
          </a:p>
        </p:txBody>
      </p:sp>
      <p:sp>
        <p:nvSpPr>
          <p:cNvPr id="11" name="TextBox 10">
            <a:extLst>
              <a:ext uri="{FF2B5EF4-FFF2-40B4-BE49-F238E27FC236}">
                <a16:creationId xmlns:a16="http://schemas.microsoft.com/office/drawing/2014/main" id="{B2CB1F8F-4109-471E-9A8C-3CD7A207CD35}"/>
              </a:ext>
            </a:extLst>
          </p:cNvPr>
          <p:cNvSpPr txBox="1"/>
          <p:nvPr/>
        </p:nvSpPr>
        <p:spPr>
          <a:xfrm>
            <a:off x="488575" y="3657599"/>
            <a:ext cx="3984812" cy="2862322"/>
          </a:xfrm>
          <a:prstGeom prst="rect">
            <a:avLst/>
          </a:prstGeom>
          <a:solidFill>
            <a:schemeClr val="bg2">
              <a:lumMod val="90000"/>
            </a:schemeClr>
          </a:solidFill>
        </p:spPr>
        <p:txBody>
          <a:bodyPr wrap="square">
            <a:spAutoFit/>
          </a:bodyPr>
          <a:lstStyle/>
          <a:p>
            <a:r>
              <a:rPr lang="en-US" altLang="en-US" sz="2000" b="1" dirty="0"/>
              <a:t>Example of a Rating Question</a:t>
            </a:r>
            <a:br>
              <a:rPr lang="en-US" altLang="en-US" sz="2000" dirty="0"/>
            </a:br>
            <a:r>
              <a:rPr lang="en-US" altLang="en-US" sz="2000" dirty="0"/>
              <a:t>Please describe how you felt about the school disco. </a:t>
            </a:r>
          </a:p>
          <a:p>
            <a:endParaRPr lang="en-US" altLang="en-US" sz="2000" dirty="0"/>
          </a:p>
          <a:p>
            <a:pPr>
              <a:buFont typeface="Wingdings" panose="05000000000000000000" pitchFamily="2" charset="2"/>
              <a:buNone/>
            </a:pPr>
            <a:r>
              <a:rPr lang="en-US" altLang="en-US" sz="2000" dirty="0"/>
              <a:t>(1=Unsatisfied, 2=Somewhat Satisfied, 3=Satisfied, 4=Very Satisfied, 5=Extremely Satisfied)</a:t>
            </a:r>
          </a:p>
          <a:p>
            <a:pPr>
              <a:buFont typeface="Wingdings" panose="05000000000000000000" pitchFamily="2" charset="2"/>
              <a:buNone/>
            </a:pPr>
            <a:endParaRPr lang="en-US" altLang="en-US" sz="2000" dirty="0"/>
          </a:p>
          <a:p>
            <a:pPr>
              <a:buFont typeface="Wingdings" panose="05000000000000000000" pitchFamily="2" charset="2"/>
              <a:buNone/>
            </a:pPr>
            <a:endParaRPr lang="en-US" altLang="en-US" sz="2000" dirty="0"/>
          </a:p>
        </p:txBody>
      </p:sp>
      <p:pic>
        <p:nvPicPr>
          <p:cNvPr id="2" name="19">
            <a:hlinkClick r:id="" action="ppaction://media"/>
            <a:extLst>
              <a:ext uri="{FF2B5EF4-FFF2-40B4-BE49-F238E27FC236}">
                <a16:creationId xmlns:a16="http://schemas.microsoft.com/office/drawing/2014/main" id="{3912DB85-3FD0-45C6-A81D-D11BE6DCE2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39550" y="288925"/>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7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111B2CE-DE71-4280-8BEA-116B5DF4C7B8}"/>
              </a:ext>
            </a:extLst>
          </p:cNvPr>
          <p:cNvSpPr>
            <a:spLocks noGrp="1" noChangeArrowheads="1"/>
          </p:cNvSpPr>
          <p:nvPr>
            <p:ph type="title"/>
          </p:nvPr>
        </p:nvSpPr>
        <p:spPr>
          <a:xfrm>
            <a:off x="1524000" y="381000"/>
            <a:ext cx="7315200" cy="1280890"/>
          </a:xfrm>
        </p:spPr>
        <p:txBody>
          <a:bodyPr>
            <a:normAutofit/>
          </a:bodyPr>
          <a:lstStyle/>
          <a:p>
            <a:r>
              <a:rPr lang="en-US" altLang="en-US" sz="2800" dirty="0"/>
              <a:t>Questionnaire design: Types of questions</a:t>
            </a:r>
          </a:p>
        </p:txBody>
      </p:sp>
      <p:sp>
        <p:nvSpPr>
          <p:cNvPr id="40963" name="Rectangle 3">
            <a:extLst>
              <a:ext uri="{FF2B5EF4-FFF2-40B4-BE49-F238E27FC236}">
                <a16:creationId xmlns:a16="http://schemas.microsoft.com/office/drawing/2014/main" id="{CD8A3EE6-14A0-45C5-865E-395A3B8FE3E6}"/>
              </a:ext>
            </a:extLst>
          </p:cNvPr>
          <p:cNvSpPr>
            <a:spLocks noGrp="1" noChangeArrowheads="1"/>
          </p:cNvSpPr>
          <p:nvPr>
            <p:ph type="body" idx="1"/>
          </p:nvPr>
        </p:nvSpPr>
        <p:spPr>
          <a:xfrm>
            <a:off x="609600" y="1295400"/>
            <a:ext cx="8153400" cy="2438400"/>
          </a:xfrm>
          <a:solidFill>
            <a:schemeClr val="bg2">
              <a:lumMod val="75000"/>
            </a:schemeClr>
          </a:solidFill>
        </p:spPr>
        <p:txBody>
          <a:bodyPr>
            <a:normAutofit lnSpcReduction="10000"/>
          </a:bodyPr>
          <a:lstStyle/>
          <a:p>
            <a:pPr marL="0" indent="0">
              <a:buNone/>
            </a:pPr>
            <a:r>
              <a:rPr lang="en-US" altLang="en-US" sz="2000" b="1" dirty="0"/>
              <a:t>Non-structured (open-ended)</a:t>
            </a:r>
            <a:br>
              <a:rPr lang="en-US" altLang="en-US" sz="2000" dirty="0"/>
            </a:br>
            <a:r>
              <a:rPr lang="en-US" altLang="en-US" sz="1400" dirty="0"/>
              <a:t>Non-structured questions, or open-ended questions, are questions where there is no list of answer choices from which to choose. Respondents are simply asked to write their response to a question.</a:t>
            </a:r>
            <a:r>
              <a:rPr lang="en-US" altLang="en-US" sz="2000" dirty="0"/>
              <a:t> </a:t>
            </a:r>
            <a:endParaRPr lang="en-US" altLang="en-US" sz="2000" b="1" dirty="0"/>
          </a:p>
          <a:p>
            <a:pPr marL="0" indent="0">
              <a:buNone/>
            </a:pPr>
            <a:r>
              <a:rPr lang="en-US" altLang="en-US" sz="1600" dirty="0"/>
              <a:t>Example: What do you like best about the extracurricular activities provided at your school?</a:t>
            </a:r>
            <a:br>
              <a:rPr lang="en-US" altLang="en-US" sz="1600" dirty="0"/>
            </a:br>
            <a:r>
              <a:rPr lang="en-US" altLang="en-US" sz="2000" dirty="0"/>
              <a:t>__________________________________________________________________________________________________________________________________________________________________________________________</a:t>
            </a:r>
          </a:p>
        </p:txBody>
      </p:sp>
      <p:sp>
        <p:nvSpPr>
          <p:cNvPr id="4" name="Rectangle 3">
            <a:extLst>
              <a:ext uri="{FF2B5EF4-FFF2-40B4-BE49-F238E27FC236}">
                <a16:creationId xmlns:a16="http://schemas.microsoft.com/office/drawing/2014/main" id="{22129F37-6FAA-4495-B862-9310A6BD9FF3}"/>
              </a:ext>
            </a:extLst>
          </p:cNvPr>
          <p:cNvSpPr txBox="1">
            <a:spLocks noChangeArrowheads="1"/>
          </p:cNvSpPr>
          <p:nvPr/>
        </p:nvSpPr>
        <p:spPr>
          <a:xfrm>
            <a:off x="618565" y="3810000"/>
            <a:ext cx="8153400" cy="2819400"/>
          </a:xfrm>
          <a:prstGeom prst="rect">
            <a:avLst/>
          </a:prstGeom>
          <a:solidFill>
            <a:schemeClr val="tx2">
              <a:lumMod val="40000"/>
              <a:lumOff val="60000"/>
            </a:schemeClr>
          </a:solidFill>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buNone/>
            </a:pPr>
            <a:r>
              <a:rPr lang="en-US" altLang="en-US" sz="2000" b="1" dirty="0"/>
              <a:t>Partially-structured questions</a:t>
            </a:r>
          </a:p>
          <a:p>
            <a:pPr>
              <a:lnSpc>
                <a:spcPct val="90000"/>
              </a:lnSpc>
              <a:buFont typeface="Wingdings" panose="05000000000000000000" pitchFamily="2" charset="2"/>
              <a:buNone/>
            </a:pPr>
            <a:r>
              <a:rPr lang="en-US" altLang="en-US" dirty="0"/>
              <a:t>Why did you sign up for the star-support club (please select all that apply)?</a:t>
            </a:r>
            <a:br>
              <a:rPr lang="en-US" altLang="en-US" sz="1400" dirty="0"/>
            </a:br>
            <a:endParaRPr lang="en-US" altLang="en-US" sz="1400" dirty="0"/>
          </a:p>
          <a:p>
            <a:pPr>
              <a:lnSpc>
                <a:spcPct val="150000"/>
              </a:lnSpc>
              <a:spcBef>
                <a:spcPts val="0"/>
              </a:spcBef>
              <a:buFont typeface="Wingdings" panose="05000000000000000000" pitchFamily="2" charset="2"/>
              <a:buNone/>
            </a:pPr>
            <a:r>
              <a:rPr lang="en-US" altLang="en-US" sz="1400" dirty="0"/>
              <a:t>	</a:t>
            </a:r>
            <a:r>
              <a:rPr lang="en-US" altLang="en-US" sz="1500" dirty="0"/>
              <a:t>( ) I am interested in interdisciplinary studies.</a:t>
            </a:r>
            <a:br>
              <a:rPr lang="en-US" altLang="en-US" sz="1500" dirty="0"/>
            </a:br>
            <a:r>
              <a:rPr lang="en-US" altLang="en-US" sz="1500" dirty="0"/>
              <a:t>( ) My parents signed me up.</a:t>
            </a:r>
            <a:br>
              <a:rPr lang="en-US" altLang="en-US" sz="1500" dirty="0"/>
            </a:br>
            <a:r>
              <a:rPr lang="en-US" altLang="en-US" sz="1500" dirty="0"/>
              <a:t>( ) I am interested in experiential learning.</a:t>
            </a:r>
          </a:p>
          <a:p>
            <a:pPr>
              <a:lnSpc>
                <a:spcPct val="150000"/>
              </a:lnSpc>
              <a:spcBef>
                <a:spcPts val="0"/>
              </a:spcBef>
              <a:buFont typeface="Wingdings" panose="05000000000000000000" pitchFamily="2" charset="2"/>
              <a:buNone/>
            </a:pPr>
            <a:r>
              <a:rPr lang="en-US" altLang="en-US" sz="1500" dirty="0"/>
              <a:t>	( ) I thought it would help me transition to college</a:t>
            </a:r>
          </a:p>
          <a:p>
            <a:pPr>
              <a:lnSpc>
                <a:spcPct val="150000"/>
              </a:lnSpc>
              <a:spcBef>
                <a:spcPts val="0"/>
              </a:spcBef>
              <a:buFont typeface="Wingdings" panose="05000000000000000000" pitchFamily="2" charset="2"/>
              <a:buNone/>
            </a:pPr>
            <a:r>
              <a:rPr lang="en-US" altLang="en-US" sz="1500" dirty="0"/>
              <a:t>	( ) I knew other students who were doing it.</a:t>
            </a:r>
            <a:br>
              <a:rPr lang="en-US" altLang="en-US" sz="1500" dirty="0"/>
            </a:br>
            <a:r>
              <a:rPr lang="en-US" altLang="en-US" sz="1500" dirty="0"/>
              <a:t>( ) Other _____________________ </a:t>
            </a:r>
          </a:p>
        </p:txBody>
      </p:sp>
      <p:pic>
        <p:nvPicPr>
          <p:cNvPr id="2" name="20">
            <a:hlinkClick r:id="" action="ppaction://media"/>
            <a:extLst>
              <a:ext uri="{FF2B5EF4-FFF2-40B4-BE49-F238E27FC236}">
                <a16:creationId xmlns:a16="http://schemas.microsoft.com/office/drawing/2014/main" id="{62D70D77-55A5-474C-883C-7A08587441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09473" y="30480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5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DB284AF1-EC8D-4F44-B8D1-12960F94A1DF}"/>
              </a:ext>
            </a:extLst>
          </p:cNvPr>
          <p:cNvSpPr>
            <a:spLocks noGrp="1" noChangeArrowheads="1"/>
          </p:cNvSpPr>
          <p:nvPr>
            <p:ph type="title"/>
          </p:nvPr>
        </p:nvSpPr>
        <p:spPr/>
        <p:txBody>
          <a:bodyPr/>
          <a:lstStyle/>
          <a:p>
            <a:r>
              <a:rPr lang="en-US" altLang="en-US" dirty="0"/>
              <a:t>Designing good questions</a:t>
            </a:r>
          </a:p>
        </p:txBody>
      </p:sp>
      <p:sp>
        <p:nvSpPr>
          <p:cNvPr id="37892" name="Rectangle 4">
            <a:extLst>
              <a:ext uri="{FF2B5EF4-FFF2-40B4-BE49-F238E27FC236}">
                <a16:creationId xmlns:a16="http://schemas.microsoft.com/office/drawing/2014/main" id="{73EC15F0-2079-4A88-8A18-028F2733E0DB}"/>
              </a:ext>
            </a:extLst>
          </p:cNvPr>
          <p:cNvSpPr>
            <a:spLocks noGrp="1" noChangeArrowheads="1"/>
          </p:cNvSpPr>
          <p:nvPr>
            <p:ph sz="half" idx="1"/>
          </p:nvPr>
        </p:nvSpPr>
        <p:spPr/>
        <p:txBody>
          <a:bodyPr>
            <a:normAutofit fontScale="92500" lnSpcReduction="10000"/>
          </a:bodyPr>
          <a:lstStyle/>
          <a:p>
            <a:r>
              <a:rPr lang="en-US" altLang="en-US" sz="2600" dirty="0"/>
              <a:t>How have teachers and students at your school responded to the new 45-minute lunch period?</a:t>
            </a:r>
            <a:br>
              <a:rPr lang="en-US" altLang="en-US" sz="2600" dirty="0"/>
            </a:br>
            <a:endParaRPr lang="en-US" altLang="en-US" sz="2600" dirty="0"/>
          </a:p>
          <a:p>
            <a:pPr>
              <a:buFont typeface="Wingdings" panose="05000000000000000000" pitchFamily="2" charset="2"/>
              <a:buNone/>
            </a:pPr>
            <a:r>
              <a:rPr lang="en-US" altLang="en-US" sz="2600" dirty="0"/>
              <a:t>    ( ) Satisfied</a:t>
            </a:r>
            <a:br>
              <a:rPr lang="en-US" altLang="en-US" sz="2600" dirty="0"/>
            </a:br>
            <a:r>
              <a:rPr lang="en-US" altLang="en-US" sz="2600" dirty="0"/>
              <a:t>( ) Unsatisfied </a:t>
            </a:r>
          </a:p>
        </p:txBody>
      </p:sp>
      <p:sp>
        <p:nvSpPr>
          <p:cNvPr id="37893" name="Rectangle 5">
            <a:extLst>
              <a:ext uri="{FF2B5EF4-FFF2-40B4-BE49-F238E27FC236}">
                <a16:creationId xmlns:a16="http://schemas.microsoft.com/office/drawing/2014/main" id="{89723AAD-72C1-418C-A347-BA97E26817C6}"/>
              </a:ext>
            </a:extLst>
          </p:cNvPr>
          <p:cNvSpPr>
            <a:spLocks noGrp="1" noChangeArrowheads="1"/>
          </p:cNvSpPr>
          <p:nvPr>
            <p:ph sz="half" idx="2"/>
          </p:nvPr>
        </p:nvSpPr>
        <p:spPr/>
        <p:txBody>
          <a:bodyPr>
            <a:normAutofit fontScale="92500" lnSpcReduction="10000"/>
          </a:bodyPr>
          <a:lstStyle/>
          <a:p>
            <a:r>
              <a:rPr lang="en-US" altLang="en-US" sz="1800"/>
              <a:t>How have </a:t>
            </a:r>
            <a:r>
              <a:rPr lang="en-US" altLang="en-US" sz="1800" u="sng"/>
              <a:t>teachers</a:t>
            </a:r>
            <a:r>
              <a:rPr lang="en-US" altLang="en-US" sz="1800"/>
              <a:t> at your school reacted to the new 45-minute lunch period?</a:t>
            </a:r>
            <a:br>
              <a:rPr lang="en-US" altLang="en-US" sz="1800"/>
            </a:br>
            <a:r>
              <a:rPr lang="en-US" altLang="en-US" sz="1800"/>
              <a:t>( ) Satisfied</a:t>
            </a:r>
            <a:br>
              <a:rPr lang="en-US" altLang="en-US" sz="1800"/>
            </a:br>
            <a:r>
              <a:rPr lang="en-US" altLang="en-US" sz="1800"/>
              <a:t>( ) Unsatisfied</a:t>
            </a:r>
          </a:p>
          <a:p>
            <a:pPr>
              <a:buFont typeface="Wingdings" panose="05000000000000000000" pitchFamily="2" charset="2"/>
              <a:buNone/>
            </a:pPr>
            <a:endParaRPr lang="en-US" altLang="en-US" sz="1800"/>
          </a:p>
          <a:p>
            <a:r>
              <a:rPr lang="en-US" altLang="en-US" sz="1800"/>
              <a:t>How have </a:t>
            </a:r>
            <a:r>
              <a:rPr lang="en-US" altLang="en-US" sz="1800" u="sng"/>
              <a:t>students</a:t>
            </a:r>
            <a:r>
              <a:rPr lang="en-US" altLang="en-US" sz="1800"/>
              <a:t> at your school reacted to the new 45-minute lunch period?</a:t>
            </a:r>
            <a:br>
              <a:rPr lang="en-US" altLang="en-US" sz="1800"/>
            </a:br>
            <a:r>
              <a:rPr lang="en-US" altLang="en-US" sz="1800"/>
              <a:t>( ) Satisfied</a:t>
            </a:r>
            <a:br>
              <a:rPr lang="en-US" altLang="en-US" sz="1800"/>
            </a:br>
            <a:r>
              <a:rPr lang="en-US" altLang="en-US" sz="1800"/>
              <a:t>( ) Unsatisfied</a:t>
            </a:r>
            <a:r>
              <a:rPr lang="en-US" altLang="en-US" sz="2600"/>
              <a:t> </a:t>
            </a:r>
          </a:p>
        </p:txBody>
      </p:sp>
      <p:pic>
        <p:nvPicPr>
          <p:cNvPr id="2" name="21">
            <a:hlinkClick r:id="" action="ppaction://media"/>
            <a:extLst>
              <a:ext uri="{FF2B5EF4-FFF2-40B4-BE49-F238E27FC236}">
                <a16:creationId xmlns:a16="http://schemas.microsoft.com/office/drawing/2014/main" id="{BDC48C3D-16BB-4A84-96CF-D5C1631D5E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12162" y="370281"/>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892"/>
                                        </p:tgtEl>
                                        <p:attrNameLst>
                                          <p:attrName>style.visibility</p:attrName>
                                        </p:attrNameLst>
                                      </p:cBhvr>
                                      <p:to>
                                        <p:strVal val="visible"/>
                                      </p:to>
                                    </p:set>
                                    <p:animEffect transition="in" filter="blinds(horizontal)">
                                      <p:cBhvr>
                                        <p:cTn id="7" dur="500"/>
                                        <p:tgtEl>
                                          <p:spTgt spid="3789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7893"/>
                                        </p:tgtEl>
                                        <p:attrNameLst>
                                          <p:attrName>style.visibility</p:attrName>
                                        </p:attrNameLst>
                                      </p:cBhvr>
                                      <p:to>
                                        <p:strVal val="visible"/>
                                      </p:to>
                                    </p:set>
                                    <p:animEffect transition="in" filter="box(in)">
                                      <p:cBhvr>
                                        <p:cTn id="12" dur="500"/>
                                        <p:tgtEl>
                                          <p:spTgt spid="37893"/>
                                        </p:tgtEl>
                                      </p:cBhvr>
                                    </p:animEffect>
                                  </p:childTnLst>
                                </p:cTn>
                              </p:par>
                            </p:childTnLst>
                          </p:cTn>
                        </p:par>
                        <p:par>
                          <p:cTn id="13" fill="hold">
                            <p:stCondLst>
                              <p:cond delay="500"/>
                            </p:stCondLst>
                            <p:childTnLst>
                              <p:par>
                                <p:cTn id="14" presetID="1" presetClass="mediacall" presetSubtype="0" fill="hold" nodeType="afterEffect">
                                  <p:stCondLst>
                                    <p:cond delay="0"/>
                                  </p:stCondLst>
                                  <p:childTnLst>
                                    <p:cmd type="call" cmd="playFrom(0.0)">
                                      <p:cBhvr>
                                        <p:cTn id="15" dur="735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bldLst>
      <p:bldP spid="37892" grpId="0"/>
      <p:bldP spid="3789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836B162F-8190-47F9-BF23-074A450FF01F}"/>
              </a:ext>
            </a:extLst>
          </p:cNvPr>
          <p:cNvSpPr>
            <a:spLocks noGrp="1" noChangeArrowheads="1"/>
          </p:cNvSpPr>
          <p:nvPr>
            <p:ph type="title"/>
          </p:nvPr>
        </p:nvSpPr>
        <p:spPr/>
        <p:txBody>
          <a:bodyPr/>
          <a:lstStyle/>
          <a:p>
            <a:br>
              <a:rPr lang="en-US" altLang="en-US" dirty="0"/>
            </a:br>
            <a:r>
              <a:rPr lang="en-US" altLang="en-US" dirty="0"/>
              <a:t>Designing good questions</a:t>
            </a:r>
          </a:p>
        </p:txBody>
      </p:sp>
      <p:sp>
        <p:nvSpPr>
          <p:cNvPr id="45060" name="Rectangle 4">
            <a:extLst>
              <a:ext uri="{FF2B5EF4-FFF2-40B4-BE49-F238E27FC236}">
                <a16:creationId xmlns:a16="http://schemas.microsoft.com/office/drawing/2014/main" id="{7AC37D2D-0427-4243-9527-85C8CBD0E6A1}"/>
              </a:ext>
            </a:extLst>
          </p:cNvPr>
          <p:cNvSpPr>
            <a:spLocks noGrp="1" noChangeArrowheads="1"/>
          </p:cNvSpPr>
          <p:nvPr>
            <p:ph sz="half" idx="1"/>
          </p:nvPr>
        </p:nvSpPr>
        <p:spPr/>
        <p:txBody>
          <a:bodyPr>
            <a:normAutofit fontScale="92500" lnSpcReduction="20000"/>
          </a:bodyPr>
          <a:lstStyle/>
          <a:p>
            <a:r>
              <a:rPr lang="en-US" altLang="en-US" sz="2600" dirty="0"/>
              <a:t>Do you think that the new cafeteria lunch menu offers a better variety of healthy foods than the old one?</a:t>
            </a:r>
            <a:br>
              <a:rPr lang="en-US" altLang="en-US" sz="2600" dirty="0"/>
            </a:br>
            <a:endParaRPr lang="en-US" altLang="en-US" sz="2600" dirty="0"/>
          </a:p>
          <a:p>
            <a:pPr>
              <a:buFont typeface="Wingdings" panose="05000000000000000000" pitchFamily="2" charset="2"/>
              <a:buNone/>
            </a:pPr>
            <a:r>
              <a:rPr lang="en-US" altLang="en-US" sz="2600" dirty="0"/>
              <a:t>	( ) Yes</a:t>
            </a:r>
            <a:br>
              <a:rPr lang="en-US" altLang="en-US" sz="2600" dirty="0"/>
            </a:br>
            <a:r>
              <a:rPr lang="en-US" altLang="en-US" sz="2600" dirty="0"/>
              <a:t>( ) No</a:t>
            </a:r>
            <a:br>
              <a:rPr lang="en-US" altLang="en-US" sz="2600" dirty="0"/>
            </a:br>
            <a:r>
              <a:rPr lang="en-US" altLang="en-US" sz="2600" dirty="0"/>
              <a:t>( ) No Opinion</a:t>
            </a:r>
            <a:br>
              <a:rPr lang="en-US" altLang="en-US" sz="2600" dirty="0"/>
            </a:br>
            <a:endParaRPr lang="en-US" altLang="en-US" sz="2600" dirty="0"/>
          </a:p>
        </p:txBody>
      </p:sp>
      <p:sp>
        <p:nvSpPr>
          <p:cNvPr id="45061" name="Rectangle 5">
            <a:extLst>
              <a:ext uri="{FF2B5EF4-FFF2-40B4-BE49-F238E27FC236}">
                <a16:creationId xmlns:a16="http://schemas.microsoft.com/office/drawing/2014/main" id="{1B3D0182-6FD0-46D7-B90C-0EB35B7363C8}"/>
              </a:ext>
            </a:extLst>
          </p:cNvPr>
          <p:cNvSpPr>
            <a:spLocks noGrp="1" noChangeArrowheads="1"/>
          </p:cNvSpPr>
          <p:nvPr>
            <p:ph sz="half" idx="2"/>
          </p:nvPr>
        </p:nvSpPr>
        <p:spPr/>
        <p:txBody>
          <a:bodyPr>
            <a:normAutofit fontScale="92500" lnSpcReduction="20000"/>
          </a:bodyPr>
          <a:lstStyle/>
          <a:p>
            <a:r>
              <a:rPr lang="en-US" altLang="en-US" sz="2000" dirty="0"/>
              <a:t>How do you feel about the new cafeteria lunch menu compared to the old one?</a:t>
            </a:r>
            <a:br>
              <a:rPr lang="en-US" altLang="en-US" sz="2000" dirty="0"/>
            </a:br>
            <a:endParaRPr lang="en-US" altLang="en-US" sz="2000" dirty="0"/>
          </a:p>
          <a:p>
            <a:pPr>
              <a:buFont typeface="Wingdings" panose="05000000000000000000" pitchFamily="2" charset="2"/>
              <a:buNone/>
            </a:pPr>
            <a:r>
              <a:rPr lang="en-US" altLang="en-US" sz="2000" dirty="0"/>
              <a:t>	( ) The new menu offers a better variety of healthy foods</a:t>
            </a:r>
            <a:br>
              <a:rPr lang="en-US" altLang="en-US" sz="2000" dirty="0"/>
            </a:br>
            <a:r>
              <a:rPr lang="en-US" altLang="en-US" sz="2000" dirty="0"/>
              <a:t>( ) The old menu offers a better variety of healthy foods</a:t>
            </a:r>
            <a:br>
              <a:rPr lang="en-US" altLang="en-US" sz="2000" dirty="0"/>
            </a:br>
            <a:r>
              <a:rPr lang="en-US" altLang="en-US" sz="2000" dirty="0"/>
              <a:t>( ) The selections are similar</a:t>
            </a:r>
            <a:br>
              <a:rPr lang="en-US" altLang="en-US" sz="2000" dirty="0"/>
            </a:br>
            <a:r>
              <a:rPr lang="en-US" altLang="en-US" sz="2000" dirty="0"/>
              <a:t>( ) No opinion </a:t>
            </a:r>
          </a:p>
        </p:txBody>
      </p:sp>
      <p:pic>
        <p:nvPicPr>
          <p:cNvPr id="2" name="22">
            <a:hlinkClick r:id="" action="ppaction://media"/>
            <a:extLst>
              <a:ext uri="{FF2B5EF4-FFF2-40B4-BE49-F238E27FC236}">
                <a16:creationId xmlns:a16="http://schemas.microsoft.com/office/drawing/2014/main" id="{B73450BE-6D73-4527-B8F8-55809458E2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01000" y="304800"/>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5060"/>
                                        </p:tgtEl>
                                        <p:attrNameLst>
                                          <p:attrName>style.visibility</p:attrName>
                                        </p:attrNameLst>
                                      </p:cBhvr>
                                      <p:to>
                                        <p:strVal val="visible"/>
                                      </p:to>
                                    </p:set>
                                    <p:animEffect transition="in" filter="checkerboard(across)">
                                      <p:cBhvr>
                                        <p:cTn id="7" dur="500"/>
                                        <p:tgtEl>
                                          <p:spTgt spid="4506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45061"/>
                                        </p:tgtEl>
                                        <p:attrNameLst>
                                          <p:attrName>style.visibility</p:attrName>
                                        </p:attrNameLst>
                                      </p:cBhvr>
                                      <p:to>
                                        <p:strVal val="visible"/>
                                      </p:to>
                                    </p:set>
                                    <p:animEffect transition="in" filter="diamond(in)">
                                      <p:cBhvr>
                                        <p:cTn id="12" dur="2000"/>
                                        <p:tgtEl>
                                          <p:spTgt spid="45061"/>
                                        </p:tgtEl>
                                      </p:cBhvr>
                                    </p:animEffect>
                                  </p:childTnLst>
                                </p:cTn>
                              </p:par>
                            </p:childTnLst>
                          </p:cTn>
                        </p:par>
                        <p:par>
                          <p:cTn id="13" fill="hold">
                            <p:stCondLst>
                              <p:cond delay="2000"/>
                            </p:stCondLst>
                            <p:childTnLst>
                              <p:par>
                                <p:cTn id="14" presetID="1" presetClass="mediacall" presetSubtype="0" fill="hold" nodeType="afterEffect">
                                  <p:stCondLst>
                                    <p:cond delay="0"/>
                                  </p:stCondLst>
                                  <p:childTnLst>
                                    <p:cmd type="call" cmd="playFrom(0.0)">
                                      <p:cBhvr>
                                        <p:cTn id="15" dur="560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bldLst>
      <p:bldP spid="45060" grpId="0"/>
      <p:bldP spid="4506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B862BE26-1249-4999-8B5F-2B0B372D8127}"/>
              </a:ext>
            </a:extLst>
          </p:cNvPr>
          <p:cNvSpPr>
            <a:spLocks noGrp="1" noChangeArrowheads="1"/>
          </p:cNvSpPr>
          <p:nvPr>
            <p:ph type="title"/>
          </p:nvPr>
        </p:nvSpPr>
        <p:spPr/>
        <p:txBody>
          <a:bodyPr/>
          <a:lstStyle/>
          <a:p>
            <a:br>
              <a:rPr lang="en-US" altLang="en-US" dirty="0"/>
            </a:br>
            <a:r>
              <a:rPr lang="en-US" altLang="en-US" dirty="0"/>
              <a:t>Designing good questions</a:t>
            </a:r>
          </a:p>
        </p:txBody>
      </p:sp>
      <p:sp>
        <p:nvSpPr>
          <p:cNvPr id="46084" name="Rectangle 4">
            <a:extLst>
              <a:ext uri="{FF2B5EF4-FFF2-40B4-BE49-F238E27FC236}">
                <a16:creationId xmlns:a16="http://schemas.microsoft.com/office/drawing/2014/main" id="{AEDDF571-5305-41E4-80DF-F6EA0B472933}"/>
              </a:ext>
            </a:extLst>
          </p:cNvPr>
          <p:cNvSpPr>
            <a:spLocks noGrp="1" noChangeArrowheads="1"/>
          </p:cNvSpPr>
          <p:nvPr>
            <p:ph sz="half" idx="1"/>
          </p:nvPr>
        </p:nvSpPr>
        <p:spPr/>
        <p:txBody>
          <a:bodyPr/>
          <a:lstStyle/>
          <a:p>
            <a:r>
              <a:rPr lang="en-US" altLang="en-US" sz="2600" i="1"/>
              <a:t>Where did you grow up? __</a:t>
            </a:r>
          </a:p>
          <a:p>
            <a:pPr>
              <a:buFont typeface="Wingdings" panose="05000000000000000000" pitchFamily="2" charset="2"/>
              <a:buNone/>
            </a:pPr>
            <a:endParaRPr lang="en-US" altLang="en-US" sz="2600" i="1"/>
          </a:p>
          <a:p>
            <a:pPr>
              <a:buFont typeface="Wingdings" panose="05000000000000000000" pitchFamily="2" charset="2"/>
              <a:buNone/>
            </a:pPr>
            <a:r>
              <a:rPr lang="en-US" altLang="en-US" sz="2600" i="1"/>
              <a:t>	A. country</a:t>
            </a:r>
            <a:br>
              <a:rPr lang="en-US" altLang="en-US" sz="2600" i="1"/>
            </a:br>
            <a:r>
              <a:rPr lang="en-US" altLang="en-US" sz="2600" i="1"/>
              <a:t>B. farm</a:t>
            </a:r>
            <a:br>
              <a:rPr lang="en-US" altLang="en-US" sz="2600" i="1"/>
            </a:br>
            <a:r>
              <a:rPr lang="en-US" altLang="en-US" sz="2600" i="1"/>
              <a:t>C. city</a:t>
            </a:r>
          </a:p>
        </p:txBody>
      </p:sp>
      <p:sp>
        <p:nvSpPr>
          <p:cNvPr id="46085" name="Rectangle 5">
            <a:extLst>
              <a:ext uri="{FF2B5EF4-FFF2-40B4-BE49-F238E27FC236}">
                <a16:creationId xmlns:a16="http://schemas.microsoft.com/office/drawing/2014/main" id="{211F7040-CFB6-48B2-B550-E361912A8AF1}"/>
              </a:ext>
            </a:extLst>
          </p:cNvPr>
          <p:cNvSpPr>
            <a:spLocks noGrp="1" noChangeArrowheads="1"/>
          </p:cNvSpPr>
          <p:nvPr>
            <p:ph sz="half" idx="2"/>
          </p:nvPr>
        </p:nvSpPr>
        <p:spPr/>
        <p:txBody>
          <a:bodyPr/>
          <a:lstStyle/>
          <a:p>
            <a:r>
              <a:rPr lang="en-US" altLang="en-US" sz="2600" i="1" dirty="0"/>
              <a:t>Where did you grow up? __ (select all that apply).</a:t>
            </a:r>
          </a:p>
          <a:p>
            <a:pPr>
              <a:buFont typeface="Wingdings" panose="05000000000000000000" pitchFamily="2" charset="2"/>
              <a:buNone/>
            </a:pPr>
            <a:endParaRPr lang="en-US" altLang="en-US" sz="2600" i="1" dirty="0"/>
          </a:p>
          <a:p>
            <a:pPr>
              <a:buFont typeface="Wingdings" panose="05000000000000000000" pitchFamily="2" charset="2"/>
              <a:buNone/>
            </a:pPr>
            <a:r>
              <a:rPr lang="en-US" altLang="en-US" sz="2600" i="1" dirty="0"/>
              <a:t>	A. country</a:t>
            </a:r>
            <a:br>
              <a:rPr lang="en-US" altLang="en-US" sz="2600" i="1" dirty="0"/>
            </a:br>
            <a:r>
              <a:rPr lang="en-US" altLang="en-US" sz="2600" i="1" dirty="0"/>
              <a:t>B. farm</a:t>
            </a:r>
            <a:br>
              <a:rPr lang="en-US" altLang="en-US" sz="2600" i="1" dirty="0"/>
            </a:br>
            <a:r>
              <a:rPr lang="en-US" altLang="en-US" sz="2600" i="1" dirty="0"/>
              <a:t>C. city</a:t>
            </a:r>
          </a:p>
          <a:p>
            <a:pPr>
              <a:buFont typeface="Wingdings" panose="05000000000000000000" pitchFamily="2" charset="2"/>
              <a:buNone/>
            </a:pPr>
            <a:endParaRPr lang="en-US" altLang="en-US" sz="2600" dirty="0"/>
          </a:p>
        </p:txBody>
      </p:sp>
      <p:pic>
        <p:nvPicPr>
          <p:cNvPr id="2" name="23">
            <a:hlinkClick r:id="" action="ppaction://media"/>
            <a:extLst>
              <a:ext uri="{FF2B5EF4-FFF2-40B4-BE49-F238E27FC236}">
                <a16:creationId xmlns:a16="http://schemas.microsoft.com/office/drawing/2014/main" id="{3BE1F84D-2B83-4156-BB2A-8065217F93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53400" y="379635"/>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6084"/>
                                        </p:tgtEl>
                                        <p:attrNameLst>
                                          <p:attrName>style.visibility</p:attrName>
                                        </p:attrNameLst>
                                      </p:cBhvr>
                                      <p:to>
                                        <p:strVal val="visible"/>
                                      </p:to>
                                    </p:set>
                                    <p:anim calcmode="lin" valueType="num">
                                      <p:cBhvr additive="base">
                                        <p:cTn id="7" dur="500" fill="hold"/>
                                        <p:tgtEl>
                                          <p:spTgt spid="46084"/>
                                        </p:tgtEl>
                                        <p:attrNameLst>
                                          <p:attrName>ppt_x</p:attrName>
                                        </p:attrNameLst>
                                      </p:cBhvr>
                                      <p:tavLst>
                                        <p:tav tm="0">
                                          <p:val>
                                            <p:strVal val="#ppt_x"/>
                                          </p:val>
                                        </p:tav>
                                        <p:tav tm="100000">
                                          <p:val>
                                            <p:strVal val="#ppt_x"/>
                                          </p:val>
                                        </p:tav>
                                      </p:tavLst>
                                    </p:anim>
                                    <p:anim calcmode="lin" valueType="num">
                                      <p:cBhvr additive="base">
                                        <p:cTn id="8" dur="500" fill="hold"/>
                                        <p:tgtEl>
                                          <p:spTgt spid="4608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46085"/>
                                        </p:tgtEl>
                                        <p:attrNameLst>
                                          <p:attrName>style.visibility</p:attrName>
                                        </p:attrNameLst>
                                      </p:cBhvr>
                                      <p:to>
                                        <p:strVal val="visible"/>
                                      </p:to>
                                    </p:set>
                                    <p:animEffect transition="in" filter="blinds(horizontal)">
                                      <p:cBhvr>
                                        <p:cTn id="13" dur="500"/>
                                        <p:tgtEl>
                                          <p:spTgt spid="46085"/>
                                        </p:tgtEl>
                                      </p:cBhvr>
                                    </p:animEffect>
                                  </p:childTnLst>
                                </p:cTn>
                              </p:par>
                            </p:childTnLst>
                          </p:cTn>
                        </p:par>
                        <p:par>
                          <p:cTn id="14" fill="hold">
                            <p:stCondLst>
                              <p:cond delay="500"/>
                            </p:stCondLst>
                            <p:childTnLst>
                              <p:par>
                                <p:cTn id="15" presetID="1" presetClass="mediacall" presetSubtype="0" fill="hold" nodeType="afterEffect">
                                  <p:stCondLst>
                                    <p:cond delay="0"/>
                                  </p:stCondLst>
                                  <p:childTnLst>
                                    <p:cmd type="call" cmd="playFrom(0.0)">
                                      <p:cBhvr>
                                        <p:cTn id="16" dur="320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46084" grpId="0"/>
      <p:bldP spid="4608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a:extLst>
              <a:ext uri="{FF2B5EF4-FFF2-40B4-BE49-F238E27FC236}">
                <a16:creationId xmlns:a16="http://schemas.microsoft.com/office/drawing/2014/main" id="{86F2751D-7049-4327-B5A6-BC41EB1CE757}"/>
              </a:ext>
            </a:extLst>
          </p:cNvPr>
          <p:cNvSpPr>
            <a:spLocks noGrp="1" noChangeArrowheads="1"/>
          </p:cNvSpPr>
          <p:nvPr>
            <p:ph type="title"/>
          </p:nvPr>
        </p:nvSpPr>
        <p:spPr/>
        <p:txBody>
          <a:bodyPr/>
          <a:lstStyle/>
          <a:p>
            <a:br>
              <a:rPr lang="en-US" altLang="en-US" dirty="0"/>
            </a:br>
            <a:r>
              <a:rPr lang="en-US" altLang="en-US" dirty="0"/>
              <a:t>Designing good questions</a:t>
            </a:r>
          </a:p>
        </p:txBody>
      </p:sp>
      <p:sp>
        <p:nvSpPr>
          <p:cNvPr id="56325" name="Rectangle 5">
            <a:extLst>
              <a:ext uri="{FF2B5EF4-FFF2-40B4-BE49-F238E27FC236}">
                <a16:creationId xmlns:a16="http://schemas.microsoft.com/office/drawing/2014/main" id="{9D8DAC25-6AC7-472E-B2B4-854933F04DCF}"/>
              </a:ext>
            </a:extLst>
          </p:cNvPr>
          <p:cNvSpPr>
            <a:spLocks noGrp="1" noChangeArrowheads="1"/>
          </p:cNvSpPr>
          <p:nvPr>
            <p:ph sz="half" idx="1"/>
          </p:nvPr>
        </p:nvSpPr>
        <p:spPr/>
        <p:txBody>
          <a:bodyPr>
            <a:normAutofit fontScale="92500" lnSpcReduction="20000"/>
          </a:bodyPr>
          <a:lstStyle/>
          <a:p>
            <a:r>
              <a:rPr lang="en-US" altLang="en-US" sz="2600" i="1"/>
              <a:t>What do you think about this report? __</a:t>
            </a:r>
          </a:p>
          <a:p>
            <a:pPr>
              <a:buFont typeface="Wingdings" panose="05000000000000000000" pitchFamily="2" charset="2"/>
              <a:buNone/>
            </a:pPr>
            <a:endParaRPr lang="en-US" altLang="en-US" sz="2600" i="1"/>
          </a:p>
          <a:p>
            <a:pPr>
              <a:buFont typeface="Wingdings" panose="05000000000000000000" pitchFamily="2" charset="2"/>
              <a:buNone/>
            </a:pPr>
            <a:r>
              <a:rPr lang="en-US" altLang="en-US" sz="2600" i="1"/>
              <a:t>	A. It's the worst report I've read</a:t>
            </a:r>
            <a:br>
              <a:rPr lang="en-US" altLang="en-US" sz="2600" i="1"/>
            </a:br>
            <a:r>
              <a:rPr lang="en-US" altLang="en-US" sz="2600" i="1"/>
              <a:t>B. It's somewhere between the worst and best</a:t>
            </a:r>
            <a:br>
              <a:rPr lang="en-US" altLang="en-US" sz="2600" i="1"/>
            </a:br>
            <a:r>
              <a:rPr lang="en-US" altLang="en-US" sz="2600" i="1"/>
              <a:t>C. It's the best report I've read</a:t>
            </a:r>
          </a:p>
        </p:txBody>
      </p:sp>
      <p:sp>
        <p:nvSpPr>
          <p:cNvPr id="56326" name="Rectangle 6">
            <a:extLst>
              <a:ext uri="{FF2B5EF4-FFF2-40B4-BE49-F238E27FC236}">
                <a16:creationId xmlns:a16="http://schemas.microsoft.com/office/drawing/2014/main" id="{C3EC45FC-8ED8-4855-B227-751FF762DBF6}"/>
              </a:ext>
            </a:extLst>
          </p:cNvPr>
          <p:cNvSpPr>
            <a:spLocks noGrp="1" noChangeArrowheads="1"/>
          </p:cNvSpPr>
          <p:nvPr>
            <p:ph sz="half" idx="2"/>
          </p:nvPr>
        </p:nvSpPr>
        <p:spPr/>
        <p:txBody>
          <a:bodyPr>
            <a:normAutofit fontScale="92500" lnSpcReduction="20000"/>
          </a:bodyPr>
          <a:lstStyle/>
          <a:p>
            <a:r>
              <a:rPr lang="en-US" altLang="en-US" sz="2600" dirty="0"/>
              <a:t>Rank your impression of this report on a scale of 1 to 5 (where 1 indicates the worst report you have read, and 5 indicates the best). ___</a:t>
            </a:r>
          </a:p>
        </p:txBody>
      </p:sp>
      <p:pic>
        <p:nvPicPr>
          <p:cNvPr id="2" name="24">
            <a:hlinkClick r:id="" action="ppaction://media"/>
            <a:extLst>
              <a:ext uri="{FF2B5EF4-FFF2-40B4-BE49-F238E27FC236}">
                <a16:creationId xmlns:a16="http://schemas.microsoft.com/office/drawing/2014/main" id="{C15EA15D-1C94-4A4D-8273-1B01C2D861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89925" y="379635"/>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6325"/>
                                        </p:tgtEl>
                                        <p:attrNameLst>
                                          <p:attrName>style.visibility</p:attrName>
                                        </p:attrNameLst>
                                      </p:cBhvr>
                                      <p:to>
                                        <p:strVal val="visible"/>
                                      </p:to>
                                    </p:set>
                                    <p:animEffect transition="in" filter="box(in)">
                                      <p:cBhvr>
                                        <p:cTn id="7" dur="500"/>
                                        <p:tgtEl>
                                          <p:spTgt spid="563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56326"/>
                                        </p:tgtEl>
                                        <p:attrNameLst>
                                          <p:attrName>style.visibility</p:attrName>
                                        </p:attrNameLst>
                                      </p:cBhvr>
                                      <p:to>
                                        <p:strVal val="visible"/>
                                      </p:to>
                                    </p:set>
                                    <p:animEffect transition="in" filter="checkerboard(across)">
                                      <p:cBhvr>
                                        <p:cTn id="12" dur="500"/>
                                        <p:tgtEl>
                                          <p:spTgt spid="56326"/>
                                        </p:tgtEl>
                                      </p:cBhvr>
                                    </p:animEffect>
                                  </p:childTnLst>
                                </p:cTn>
                              </p:par>
                            </p:childTnLst>
                          </p:cTn>
                        </p:par>
                        <p:par>
                          <p:cTn id="13" fill="hold">
                            <p:stCondLst>
                              <p:cond delay="500"/>
                            </p:stCondLst>
                            <p:childTnLst>
                              <p:par>
                                <p:cTn id="14" presetID="1" presetClass="mediacall" presetSubtype="0" fill="hold" nodeType="afterEffect">
                                  <p:stCondLst>
                                    <p:cond delay="0"/>
                                  </p:stCondLst>
                                  <p:childTnLst>
                                    <p:cmd type="call" cmd="playFrom(0.0)">
                                      <p:cBhvr>
                                        <p:cTn id="15" dur="402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bldLst>
      <p:bldP spid="56325" grpId="0"/>
      <p:bldP spid="5632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AD3AA0AB-0145-4656-BB77-3AB8843BDE68}"/>
              </a:ext>
            </a:extLst>
          </p:cNvPr>
          <p:cNvSpPr>
            <a:spLocks noGrp="1" noChangeArrowheads="1"/>
          </p:cNvSpPr>
          <p:nvPr>
            <p:ph type="title"/>
          </p:nvPr>
        </p:nvSpPr>
        <p:spPr>
          <a:xfrm>
            <a:off x="279400" y="1416955"/>
            <a:ext cx="6589199" cy="1280890"/>
          </a:xfrm>
        </p:spPr>
        <p:txBody>
          <a:bodyPr>
            <a:normAutofit/>
          </a:bodyPr>
          <a:lstStyle/>
          <a:p>
            <a:r>
              <a:rPr lang="en-US" altLang="en-US" sz="2800" dirty="0"/>
              <a:t>Analyzing responses</a:t>
            </a:r>
          </a:p>
        </p:txBody>
      </p:sp>
      <p:graphicFrame>
        <p:nvGraphicFramePr>
          <p:cNvPr id="2" name="Diagram 1">
            <a:extLst>
              <a:ext uri="{FF2B5EF4-FFF2-40B4-BE49-F238E27FC236}">
                <a16:creationId xmlns:a16="http://schemas.microsoft.com/office/drawing/2014/main" id="{CD3913DB-A7B4-40BC-90F3-87293BCB13A7}"/>
              </a:ext>
            </a:extLst>
          </p:cNvPr>
          <p:cNvGraphicFramePr/>
          <p:nvPr>
            <p:extLst>
              <p:ext uri="{D42A27DB-BD31-4B8C-83A1-F6EECF244321}">
                <p14:modId xmlns:p14="http://schemas.microsoft.com/office/powerpoint/2010/main" val="988007417"/>
              </p:ext>
            </p:extLst>
          </p:nvPr>
        </p:nvGraphicFramePr>
        <p:xfrm>
          <a:off x="304801" y="2057400"/>
          <a:ext cx="4267200" cy="47682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3" name="Diagram 2">
            <a:extLst>
              <a:ext uri="{FF2B5EF4-FFF2-40B4-BE49-F238E27FC236}">
                <a16:creationId xmlns:a16="http://schemas.microsoft.com/office/drawing/2014/main" id="{051463AE-1908-4BC0-9B55-7CCA9B29B279}"/>
              </a:ext>
            </a:extLst>
          </p:cNvPr>
          <p:cNvGraphicFramePr/>
          <p:nvPr>
            <p:extLst>
              <p:ext uri="{D42A27DB-BD31-4B8C-83A1-F6EECF244321}">
                <p14:modId xmlns:p14="http://schemas.microsoft.com/office/powerpoint/2010/main" val="4110419979"/>
              </p:ext>
            </p:extLst>
          </p:nvPr>
        </p:nvGraphicFramePr>
        <p:xfrm>
          <a:off x="1828800" y="609600"/>
          <a:ext cx="9982200" cy="603277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7" name="Rectangle 2">
            <a:extLst>
              <a:ext uri="{FF2B5EF4-FFF2-40B4-BE49-F238E27FC236}">
                <a16:creationId xmlns:a16="http://schemas.microsoft.com/office/drawing/2014/main" id="{EF85F413-9388-44D0-88A6-47668B216BBE}"/>
              </a:ext>
            </a:extLst>
          </p:cNvPr>
          <p:cNvSpPr txBox="1">
            <a:spLocks noChangeArrowheads="1"/>
          </p:cNvSpPr>
          <p:nvPr/>
        </p:nvSpPr>
        <p:spPr>
          <a:xfrm>
            <a:off x="4343400" y="0"/>
            <a:ext cx="4850350" cy="123825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2400" dirty="0"/>
              <a:t>Tips for surveys &amp; questionnaires</a:t>
            </a:r>
          </a:p>
        </p:txBody>
      </p:sp>
      <p:sp>
        <p:nvSpPr>
          <p:cNvPr id="10" name="TextBox 9">
            <a:extLst>
              <a:ext uri="{FF2B5EF4-FFF2-40B4-BE49-F238E27FC236}">
                <a16:creationId xmlns:a16="http://schemas.microsoft.com/office/drawing/2014/main" id="{D0096126-3851-4B80-B232-1253FFA75D82}"/>
              </a:ext>
            </a:extLst>
          </p:cNvPr>
          <p:cNvSpPr txBox="1"/>
          <p:nvPr/>
        </p:nvSpPr>
        <p:spPr>
          <a:xfrm>
            <a:off x="304801" y="32378"/>
            <a:ext cx="3352799" cy="600164"/>
          </a:xfrm>
          <a:prstGeom prst="rect">
            <a:avLst/>
          </a:prstGeom>
          <a:noFill/>
        </p:spPr>
        <p:txBody>
          <a:bodyPr wrap="square">
            <a:spAutoFit/>
          </a:bodyPr>
          <a:lstStyle/>
          <a:p>
            <a:r>
              <a:rPr lang="en-GB" sz="1100" dirty="0">
                <a:hlinkClick r:id="rId15"/>
              </a:rPr>
              <a:t>https://www.rds-yh.nihr.ac.uk/wp-content/uploads/2013/05/12_Surveys_and_Questionnaires_Revision_2009.pdf</a:t>
            </a:r>
            <a:r>
              <a:rPr lang="en-GB" sz="1100" dirty="0"/>
              <a:t> </a:t>
            </a:r>
          </a:p>
        </p:txBody>
      </p:sp>
      <p:pic>
        <p:nvPicPr>
          <p:cNvPr id="4" name="25">
            <a:hlinkClick r:id="" action="ppaction://media"/>
            <a:extLst>
              <a:ext uri="{FF2B5EF4-FFF2-40B4-BE49-F238E27FC236}">
                <a16:creationId xmlns:a16="http://schemas.microsoft.com/office/drawing/2014/main" id="{E442AA6C-858A-402D-BB53-2A6D46BF7234}"/>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3922508" y="852257"/>
            <a:ext cx="244475" cy="24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4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30015|recordLength=130127|start=0|end=130015|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7764|recordLength=47782|start=0|end=47764|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4717|recordLength=54757|start=0|end=54717|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SCREENCAPTURE" val="true"/>
</p:tagLst>
</file>

<file path=ppt/tags/tag5.xml><?xml version="1.0" encoding="utf-8"?>
<p:tagLst xmlns:a="http://schemas.openxmlformats.org/drawingml/2006/main" xmlns:r="http://schemas.openxmlformats.org/officeDocument/2006/relationships" xmlns:p="http://schemas.openxmlformats.org/presentationml/2006/main">
  <p:tag name="ATHENA.SCREENCAPTURE" val="true"/>
</p:tagLst>
</file>

<file path=ppt/tags/tag6.xml><?xml version="1.0" encoding="utf-8"?>
<p:tagLst xmlns:a="http://schemas.openxmlformats.org/drawingml/2006/main" xmlns:r="http://schemas.openxmlformats.org/officeDocument/2006/relationships" xmlns:p="http://schemas.openxmlformats.org/presentationml/2006/main">
  <p:tag name="ATHENA.SCREENCAPTURE" val="true"/>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0</TotalTime>
  <Words>2128</Words>
  <Application>Microsoft Office PowerPoint</Application>
  <PresentationFormat>On-screen Show (4:3)</PresentationFormat>
  <Paragraphs>182</Paragraphs>
  <Slides>25</Slides>
  <Notes>6</Notes>
  <HiddenSlides>0</HiddenSlides>
  <MMClips>25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Century Gothic</vt:lpstr>
      <vt:lpstr>Verdana</vt:lpstr>
      <vt:lpstr>Wingdings</vt:lpstr>
      <vt:lpstr>Wingdings 3</vt:lpstr>
      <vt:lpstr>Wisp</vt:lpstr>
      <vt:lpstr>Non-experimental studies</vt:lpstr>
      <vt:lpstr>Non-experimental studies</vt:lpstr>
      <vt:lpstr>Types of Non-Experimental Research</vt:lpstr>
      <vt:lpstr>Correlation</vt:lpstr>
      <vt:lpstr>Correlation </vt:lpstr>
      <vt:lpstr>Direction of the relationship</vt:lpstr>
      <vt:lpstr>Pearson’s correlation coefficient</vt:lpstr>
      <vt:lpstr>PowerPoint Presentation</vt:lpstr>
      <vt:lpstr>PowerPoint Presentation</vt:lpstr>
      <vt:lpstr>Spearman’s Rank Coefficient of Correlation </vt:lpstr>
      <vt:lpstr>Pearson Correlation </vt:lpstr>
      <vt:lpstr>PowerPoint Presentation</vt:lpstr>
      <vt:lpstr>PowerPoint Presentation</vt:lpstr>
      <vt:lpstr>PowerPoint Presentation</vt:lpstr>
      <vt:lpstr>Writing up your correlation </vt:lpstr>
      <vt:lpstr>What is survey research?</vt:lpstr>
      <vt:lpstr>Types of surveys</vt:lpstr>
      <vt:lpstr>Survey Research: some issues to consider </vt:lpstr>
      <vt:lpstr>Questionnaire design: Types of questions</vt:lpstr>
      <vt:lpstr>Questionnaire design: Types of questions</vt:lpstr>
      <vt:lpstr>Designing good questions</vt:lpstr>
      <vt:lpstr> Designing good questions</vt:lpstr>
      <vt:lpstr> Designing good questions</vt:lpstr>
      <vt:lpstr> Designing good questions</vt:lpstr>
      <vt:lpstr>Analyzing responses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Charlotte Greenway</cp:lastModifiedBy>
  <cp:revision>66</cp:revision>
  <dcterms:created xsi:type="dcterms:W3CDTF">2015-09-23T12:57:45Z</dcterms:created>
  <dcterms:modified xsi:type="dcterms:W3CDTF">2021-01-15T12:33:15Z</dcterms:modified>
</cp:coreProperties>
</file>