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ags/tag1.xml" ContentType="application/vnd.openxmlformats-officedocument.presentationml.tags+xml"/>
  <Override PartName="/ppt/notesSlides/notesSlide1.xml" ContentType="application/vnd.openxmlformats-officedocument.presentationml.notesSlide+xml"/>
  <Override PartName="/ppt/tags/tag2.xml" ContentType="application/vnd.openxmlformats-officedocument.presentationml.tags+xml"/>
  <Override PartName="/ppt/notesSlides/notesSlide2.xml" ContentType="application/vnd.openxmlformats-officedocument.presentationml.notesSlide+xml"/>
  <Override PartName="/ppt/tags/tag3.xml" ContentType="application/vnd.openxmlformats-officedocument.presentationml.tags+xml"/>
  <Override PartName="/ppt/notesSlides/notesSlide3.xml" ContentType="application/vnd.openxmlformats-officedocument.presentationml.notesSlide+xml"/>
  <Override PartName="/ppt/tags/tag4.xml" ContentType="application/vnd.openxmlformats-officedocument.presentationml.tags+xml"/>
  <Override PartName="/ppt/notesSlides/notesSlide4.xml" ContentType="application/vnd.openxmlformats-officedocument.presentationml.notesSlide+xml"/>
  <Override PartName="/ppt/tags/tag5.xml" ContentType="application/vnd.openxmlformats-officedocument.presentationml.tags+xml"/>
  <Override PartName="/ppt/notesSlides/notesSlide5.xml" ContentType="application/vnd.openxmlformats-officedocument.presentationml.notesSlide+xml"/>
  <Override PartName="/ppt/tags/tag6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71" r:id="rId1"/>
  </p:sldMasterIdLst>
  <p:notesMasterIdLst>
    <p:notesMasterId r:id="rId17"/>
  </p:notesMasterIdLst>
  <p:sldIdLst>
    <p:sldId id="256" r:id="rId2"/>
    <p:sldId id="274" r:id="rId3"/>
    <p:sldId id="275" r:id="rId4"/>
    <p:sldId id="257" r:id="rId5"/>
    <p:sldId id="276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77" r:id="rId15"/>
    <p:sldId id="267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00" autoAdjust="0"/>
    <p:restoredTop sz="94660"/>
  </p:normalViewPr>
  <p:slideViewPr>
    <p:cSldViewPr snapToGrid="0">
      <p:cViewPr>
        <p:scale>
          <a:sx n="44" d="100"/>
          <a:sy n="44" d="100"/>
        </p:scale>
        <p:origin x="693" y="13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B7C78FF-C3DB-452F-AF43-C842A54F81A0}" type="datetimeFigureOut">
              <a:rPr lang="en-GB" smtClean="0"/>
              <a:t>08/10/2020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683EED-6910-4FA1-9966-6A023DF4CF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74077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Slide Image Placeholder 1">
            <a:extLst>
              <a:ext uri="{FF2B5EF4-FFF2-40B4-BE49-F238E27FC236}">
                <a16:creationId xmlns:a16="http://schemas.microsoft.com/office/drawing/2014/main" id="{26BF7975-CD74-40FA-8520-75196971B114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5299" name="Notes Placeholder 2">
            <a:extLst>
              <a:ext uri="{FF2B5EF4-FFF2-40B4-BE49-F238E27FC236}">
                <a16:creationId xmlns:a16="http://schemas.microsoft.com/office/drawing/2014/main" id="{B1EF9CE4-A031-4D78-A69F-CCBBD849B8D0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/>
          </a:p>
          <a:p>
            <a:endParaRPr lang="en-GB" altLang="en-US"/>
          </a:p>
        </p:txBody>
      </p:sp>
      <p:sp>
        <p:nvSpPr>
          <p:cNvPr id="55300" name="Slide Number Placeholder 3">
            <a:extLst>
              <a:ext uri="{FF2B5EF4-FFF2-40B4-BE49-F238E27FC236}">
                <a16:creationId xmlns:a16="http://schemas.microsoft.com/office/drawing/2014/main" id="{1C8BEA3E-EFE7-44E5-B19C-93DD27E55AC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8A4F0EEA-EB10-43C2-A0B2-7BF5891C3DC1}" type="slidenum">
              <a:rPr lang="en-US" altLang="en-US" smtClean="0">
                <a:latin typeface="Arial" panose="020B0604020202020204" pitchFamily="34" charset="0"/>
                <a:ea typeface="ＭＳ Ｐゴシック" panose="020B0600070205080204" pitchFamily="34" charset="-128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4</a:t>
            </a:fld>
            <a:endParaRPr lang="en-US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3095972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Slide Image Placeholder 1">
            <a:extLst>
              <a:ext uri="{FF2B5EF4-FFF2-40B4-BE49-F238E27FC236}">
                <a16:creationId xmlns:a16="http://schemas.microsoft.com/office/drawing/2014/main" id="{50EF0315-B9F0-4C6A-BA7F-C021F0291C46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7347" name="Notes Placeholder 2">
            <a:extLst>
              <a:ext uri="{FF2B5EF4-FFF2-40B4-BE49-F238E27FC236}">
                <a16:creationId xmlns:a16="http://schemas.microsoft.com/office/drawing/2014/main" id="{088BF41B-BA29-451D-A754-EEE5ADBEAA6B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/>
          </a:p>
        </p:txBody>
      </p:sp>
      <p:sp>
        <p:nvSpPr>
          <p:cNvPr id="57348" name="Slide Number Placeholder 3">
            <a:extLst>
              <a:ext uri="{FF2B5EF4-FFF2-40B4-BE49-F238E27FC236}">
                <a16:creationId xmlns:a16="http://schemas.microsoft.com/office/drawing/2014/main" id="{FD80411A-5ECF-42E2-AA47-EF6ABFD6AA3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4D3B1BAA-82F5-4C6E-A0CD-6FEB4DDBABB8}" type="slidenum">
              <a:rPr lang="en-US" altLang="en-US" smtClean="0">
                <a:latin typeface="Arial" panose="020B0604020202020204" pitchFamily="34" charset="0"/>
                <a:ea typeface="ＭＳ Ｐゴシック" panose="020B0600070205080204" pitchFamily="34" charset="-128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6</a:t>
            </a:fld>
            <a:endParaRPr lang="en-US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68918828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Slide Image Placeholder 1">
            <a:extLst>
              <a:ext uri="{FF2B5EF4-FFF2-40B4-BE49-F238E27FC236}">
                <a16:creationId xmlns:a16="http://schemas.microsoft.com/office/drawing/2014/main" id="{0F34CA8B-EE87-4136-B651-1B49CAC707FF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9395" name="Notes Placeholder 2">
            <a:extLst>
              <a:ext uri="{FF2B5EF4-FFF2-40B4-BE49-F238E27FC236}">
                <a16:creationId xmlns:a16="http://schemas.microsoft.com/office/drawing/2014/main" id="{1994772A-D40E-4311-B243-AC62C859B6D6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59396" name="Slide Number Placeholder 3">
            <a:extLst>
              <a:ext uri="{FF2B5EF4-FFF2-40B4-BE49-F238E27FC236}">
                <a16:creationId xmlns:a16="http://schemas.microsoft.com/office/drawing/2014/main" id="{B0EF3E51-3D7A-4C89-A228-F9FDF61DE2C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757B0EAE-70D9-43CE-A46A-7DE7D22709DF}" type="slidenum">
              <a:rPr lang="en-US" altLang="en-US" smtClean="0">
                <a:latin typeface="Arial" panose="020B0604020202020204" pitchFamily="34" charset="0"/>
                <a:ea typeface="ＭＳ Ｐゴシック" panose="020B0600070205080204" pitchFamily="34" charset="-128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7</a:t>
            </a:fld>
            <a:endParaRPr lang="en-US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22296900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Slide Image Placeholder 1">
            <a:extLst>
              <a:ext uri="{FF2B5EF4-FFF2-40B4-BE49-F238E27FC236}">
                <a16:creationId xmlns:a16="http://schemas.microsoft.com/office/drawing/2014/main" id="{5FC48CDC-ED8F-4AB4-8A3F-DEFC536187E2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1443" name="Notes Placeholder 2">
            <a:extLst>
              <a:ext uri="{FF2B5EF4-FFF2-40B4-BE49-F238E27FC236}">
                <a16:creationId xmlns:a16="http://schemas.microsoft.com/office/drawing/2014/main" id="{3DA0315F-1C07-4B24-94D7-7943ABAB2D4F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/>
          </a:p>
        </p:txBody>
      </p:sp>
      <p:sp>
        <p:nvSpPr>
          <p:cNvPr id="61444" name="Slide Number Placeholder 3">
            <a:extLst>
              <a:ext uri="{FF2B5EF4-FFF2-40B4-BE49-F238E27FC236}">
                <a16:creationId xmlns:a16="http://schemas.microsoft.com/office/drawing/2014/main" id="{6FA44BC9-89F8-411F-BD87-E643CA0BA94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3A735FD1-F39E-4E89-9D41-E3B7F79ACFA9}" type="slidenum">
              <a:rPr lang="en-US" altLang="en-US" smtClean="0">
                <a:latin typeface="Arial" panose="020B0604020202020204" pitchFamily="34" charset="0"/>
                <a:ea typeface="ＭＳ Ｐゴシック" panose="020B0600070205080204" pitchFamily="34" charset="-128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8</a:t>
            </a:fld>
            <a:endParaRPr lang="en-US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404997442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Slide Image Placeholder 1">
            <a:extLst>
              <a:ext uri="{FF2B5EF4-FFF2-40B4-BE49-F238E27FC236}">
                <a16:creationId xmlns:a16="http://schemas.microsoft.com/office/drawing/2014/main" id="{B00EE12B-179E-41E8-A3D6-55D077B4118C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7587" name="Notes Placeholder 2">
            <a:extLst>
              <a:ext uri="{FF2B5EF4-FFF2-40B4-BE49-F238E27FC236}">
                <a16:creationId xmlns:a16="http://schemas.microsoft.com/office/drawing/2014/main" id="{7424A551-D294-4BF6-A304-9E867C2B98CA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en-US"/>
          </a:p>
        </p:txBody>
      </p:sp>
      <p:sp>
        <p:nvSpPr>
          <p:cNvPr id="67588" name="Slide Number Placeholder 3">
            <a:extLst>
              <a:ext uri="{FF2B5EF4-FFF2-40B4-BE49-F238E27FC236}">
                <a16:creationId xmlns:a16="http://schemas.microsoft.com/office/drawing/2014/main" id="{09870313-6183-4D6B-9819-54C316F5BF6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E2F29E40-2F21-41C1-9C09-5CF8A42016E0}" type="slidenum">
              <a:rPr lang="en-US" altLang="en-US" smtClean="0">
                <a:latin typeface="Arial" panose="020B0604020202020204" pitchFamily="34" charset="0"/>
                <a:ea typeface="ＭＳ Ｐゴシック" panose="020B0600070205080204" pitchFamily="34" charset="-128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13</a:t>
            </a:fld>
            <a:endParaRPr lang="en-US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45390577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smtClean="0"/>
              <a:t>10/8/2020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17636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10/8/2020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91355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smtClean="0"/>
              <a:t>10/8/2020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47034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smtClean="0"/>
              <a:t>10/8/2020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56593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smtClean="0"/>
              <a:t>10/8/2020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727030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10/8/2020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824130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10/8/2020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37065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10/8/2020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645091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10/8/2020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8550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10/8/2020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29242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10/8/2020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750349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>
          <a:xfrm>
            <a:off x="1930400" y="3771174"/>
            <a:ext cx="727964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10/8/2020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87090725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10/8/2020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8879325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10/8/2020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840007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10/8/2020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0813210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10/8/2020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606855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10/8/2020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593881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7000"/>
                </a:schemeClr>
              </a:gs>
              <a:gs pos="69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AAD347D-5ACD-4C99-B74B-A9C85AD731AF}" type="datetimeFigureOut">
              <a:rPr lang="en-US" smtClean="0"/>
              <a:t>10/8/2020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1667696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5" r:id="rId4"/>
    <p:sldLayoutId id="2147483676" r:id="rId5"/>
    <p:sldLayoutId id="2147483677" r:id="rId6"/>
    <p:sldLayoutId id="2147483678" r:id="rId7"/>
    <p:sldLayoutId id="2147483679" r:id="rId8"/>
    <p:sldLayoutId id="2147483680" r:id="rId9"/>
    <p:sldLayoutId id="2147483681" r:id="rId10"/>
    <p:sldLayoutId id="2147483682" r:id="rId11"/>
    <p:sldLayoutId id="2147483683" r:id="rId12"/>
    <p:sldLayoutId id="2147483684" r:id="rId13"/>
    <p:sldLayoutId id="2147483685" r:id="rId14"/>
    <p:sldLayoutId id="2147483686" r:id="rId15"/>
    <p:sldLayoutId id="2147483687" r:id="rId16"/>
    <p:sldLayoutId id="2147483688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1.xml"/><Relationship Id="rId4" Type="http://schemas.openxmlformats.org/officeDocument/2006/relationships/image" Target="../media/image7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2.xml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3.xml"/><Relationship Id="rId4" Type="http://schemas.openxmlformats.org/officeDocument/2006/relationships/image" Target="../media/image9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4.xml"/><Relationship Id="rId1" Type="http://schemas.openxmlformats.org/officeDocument/2006/relationships/tags" Target="../tags/tag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4.jpe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learning.wales.gov.uk/learningpacks/?lang=en" TargetMode="Externa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6.xml"/><Relationship Id="rId5" Type="http://schemas.openxmlformats.org/officeDocument/2006/relationships/hyperlink" Target="http://resources.woodlands-junior.kent.sch.uk/interactive/" TargetMode="External"/><Relationship Id="rId4" Type="http://schemas.openxmlformats.org/officeDocument/2006/relationships/hyperlink" Target="http://www.thersa.org/events/rsaanimate/animate/rsa-animate-changing-paradigm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5323" y="4009292"/>
            <a:ext cx="3926164" cy="2615411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1357923"/>
          </a:xfrm>
        </p:spPr>
        <p:txBody>
          <a:bodyPr/>
          <a:lstStyle/>
          <a:p>
            <a:r>
              <a:rPr lang="en-GB" dirty="0" smtClean="0"/>
              <a:t>Numbers Count</a:t>
            </a:r>
            <a:br>
              <a:rPr lang="en-GB" dirty="0" smtClean="0"/>
            </a:br>
            <a:r>
              <a:rPr lang="en-GB" dirty="0" smtClean="0"/>
              <a:t>SJIE5001 Session 3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488759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Recap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Reports</a:t>
            </a:r>
          </a:p>
          <a:p>
            <a:r>
              <a:rPr lang="en-GB" dirty="0" smtClean="0"/>
              <a:t>Theoretical approaches</a:t>
            </a:r>
          </a:p>
          <a:p>
            <a:r>
              <a:rPr lang="en-GB" dirty="0" smtClean="0"/>
              <a:t>Frameworks</a:t>
            </a:r>
          </a:p>
          <a:p>
            <a:r>
              <a:rPr lang="en-GB" dirty="0" smtClean="0"/>
              <a:t>Anything else?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773831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Presentation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6" indent="-342906" defTabSz="457207">
              <a:spcBef>
                <a:spcPct val="0"/>
              </a:spcBef>
              <a:buClr>
                <a:schemeClr val="bg2">
                  <a:lumMod val="40000"/>
                  <a:lumOff val="60000"/>
                </a:schemeClr>
              </a:buClr>
              <a:defRPr/>
            </a:pPr>
            <a:r>
              <a:rPr lang="en-GB" altLang="en-US" b="1" dirty="0"/>
              <a:t>Resource pack and seminar (10 minutes)	</a:t>
            </a:r>
            <a:endParaRPr lang="en-GB" altLang="en-US" dirty="0"/>
          </a:p>
          <a:p>
            <a:pPr marL="342906" indent="-342906" defTabSz="457207">
              <a:spcBef>
                <a:spcPct val="0"/>
              </a:spcBef>
              <a:buClr>
                <a:schemeClr val="bg2">
                  <a:lumMod val="40000"/>
                  <a:lumOff val="60000"/>
                </a:schemeClr>
              </a:buClr>
              <a:defRPr/>
            </a:pPr>
            <a:r>
              <a:rPr lang="en-GB" altLang="en-US" i="1" dirty="0"/>
              <a:t> </a:t>
            </a:r>
            <a:endParaRPr lang="en-GB" altLang="en-US" dirty="0"/>
          </a:p>
          <a:p>
            <a:pPr marL="342906" indent="-342906" defTabSz="457207">
              <a:spcBef>
                <a:spcPct val="0"/>
              </a:spcBef>
              <a:buClr>
                <a:schemeClr val="bg2">
                  <a:lumMod val="40000"/>
                  <a:lumOff val="60000"/>
                </a:schemeClr>
              </a:buClr>
              <a:defRPr/>
            </a:pPr>
            <a:r>
              <a:rPr lang="en-GB" altLang="en-US" b="1" i="1" dirty="0"/>
              <a:t>Choose an A4 resource pack to support a learner or a small group of learners who experience barriers to learning in numeracy. Include in your presentation examples of monitoring and assessing learning and achievement and a critical evaluation of your pack.  </a:t>
            </a:r>
            <a:endParaRPr lang="en-GB" alt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6194606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7" name="Content Placeholder 6">
            <a:extLst>
              <a:ext uri="{FF2B5EF4-FFF2-40B4-BE49-F238E27FC236}">
                <a16:creationId xmlns:a16="http://schemas.microsoft.com/office/drawing/2014/main" id="{721811D3-2DE5-4B2A-AE2B-545B53CD971C}"/>
              </a:ext>
            </a:extLst>
          </p:cNvPr>
          <p:cNvSpPr>
            <a:spLocks noGrp="1"/>
          </p:cNvSpPr>
          <p:nvPr>
            <p:ph sz="half" idx="4294967295"/>
          </p:nvPr>
        </p:nvSpPr>
        <p:spPr>
          <a:xfrm>
            <a:off x="738921" y="2348767"/>
            <a:ext cx="3887787" cy="3298825"/>
          </a:xfrm>
        </p:spPr>
        <p:txBody>
          <a:bodyPr rtlCol="0">
            <a:normAutofit fontScale="92500" lnSpcReduction="20000"/>
          </a:bodyPr>
          <a:lstStyle/>
          <a:p>
            <a:pPr marL="622300" lvl="1" indent="-514350" defTabSz="457207">
              <a:spcBef>
                <a:spcPts val="400"/>
              </a:spcBef>
              <a:buClr>
                <a:schemeClr val="bg2">
                  <a:lumMod val="40000"/>
                  <a:lumOff val="60000"/>
                </a:schemeClr>
              </a:buClr>
              <a:buSzPct val="68000"/>
              <a:buFont typeface="Lucida Sans Unicode" panose="020B0602030504020204" pitchFamily="34" charset="0"/>
              <a:buAutoNum type="arabicPeriod"/>
              <a:defRPr/>
            </a:pPr>
            <a:r>
              <a:rPr lang="en-US" altLang="en-US" sz="3000" i="1" dirty="0"/>
              <a:t>Developing numerical reasoning</a:t>
            </a:r>
          </a:p>
          <a:p>
            <a:pPr marL="622300" lvl="1" indent="-514350" defTabSz="457207">
              <a:spcBef>
                <a:spcPts val="400"/>
              </a:spcBef>
              <a:buClr>
                <a:schemeClr val="bg2">
                  <a:lumMod val="40000"/>
                  <a:lumOff val="60000"/>
                </a:schemeClr>
              </a:buClr>
              <a:buSzPct val="68000"/>
              <a:buFont typeface="Lucida Sans Unicode" panose="020B0602030504020204" pitchFamily="34" charset="0"/>
              <a:buAutoNum type="arabicPeriod"/>
              <a:defRPr/>
            </a:pPr>
            <a:r>
              <a:rPr lang="en-US" altLang="en-US" sz="3000" i="1" dirty="0"/>
              <a:t>Using number skills</a:t>
            </a:r>
          </a:p>
          <a:p>
            <a:pPr marL="622300" lvl="1" indent="-514350" defTabSz="457207">
              <a:spcBef>
                <a:spcPts val="400"/>
              </a:spcBef>
              <a:buClr>
                <a:schemeClr val="bg2">
                  <a:lumMod val="40000"/>
                  <a:lumOff val="60000"/>
                </a:schemeClr>
              </a:buClr>
              <a:buSzPct val="68000"/>
              <a:buFont typeface="Lucida Sans Unicode" panose="020B0602030504020204" pitchFamily="34" charset="0"/>
              <a:buAutoNum type="arabicPeriod"/>
              <a:defRPr/>
            </a:pPr>
            <a:r>
              <a:rPr lang="en-US" altLang="en-US" sz="3000" i="1" dirty="0"/>
              <a:t>Using measuring skills</a:t>
            </a:r>
          </a:p>
          <a:p>
            <a:pPr marL="622300" lvl="1" indent="-514350" defTabSz="457207">
              <a:spcBef>
                <a:spcPts val="400"/>
              </a:spcBef>
              <a:buClr>
                <a:schemeClr val="bg2">
                  <a:lumMod val="40000"/>
                  <a:lumOff val="60000"/>
                </a:schemeClr>
              </a:buClr>
              <a:buSzPct val="68000"/>
              <a:buFont typeface="Lucida Sans Unicode" panose="020B0602030504020204" pitchFamily="34" charset="0"/>
              <a:buAutoNum type="arabicPeriod"/>
              <a:defRPr/>
            </a:pPr>
            <a:r>
              <a:rPr lang="en-US" altLang="en-US" sz="3000" i="1" dirty="0"/>
              <a:t>Using data skills</a:t>
            </a:r>
          </a:p>
          <a:p>
            <a:pPr marL="622300" lvl="1" indent="-514350" defTabSz="457207">
              <a:spcBef>
                <a:spcPts val="400"/>
              </a:spcBef>
              <a:buClr>
                <a:schemeClr val="bg2">
                  <a:lumMod val="40000"/>
                  <a:lumOff val="60000"/>
                </a:schemeClr>
              </a:buClr>
              <a:buSzPct val="68000"/>
              <a:buFont typeface="Lucida Sans Unicode" panose="020B0602030504020204" pitchFamily="34" charset="0"/>
              <a:buAutoNum type="arabicPeriod"/>
              <a:defRPr/>
            </a:pPr>
            <a:endParaRPr lang="en-US" altLang="en-US" sz="3200" i="1" dirty="0"/>
          </a:p>
        </p:txBody>
      </p:sp>
      <p:sp>
        <p:nvSpPr>
          <p:cNvPr id="2" name="Rectangle 2">
            <a:extLst>
              <a:ext uri="{FF2B5EF4-FFF2-40B4-BE49-F238E27FC236}">
                <a16:creationId xmlns:a16="http://schemas.microsoft.com/office/drawing/2014/main" id="{66F23B13-0247-4700-B123-2B6038399C26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1635248" y="477838"/>
            <a:ext cx="3944937" cy="993775"/>
          </a:xfrm>
        </p:spPr>
        <p:txBody>
          <a:bodyPr rtlCol="0">
            <a:normAutofit fontScale="90000"/>
          </a:bodyPr>
          <a:lstStyle/>
          <a:p>
            <a:pPr algn="r" defTabSz="457207">
              <a:defRPr/>
            </a:pPr>
            <a:r>
              <a:rPr lang="en-US" altLang="en-US" sz="3600" dirty="0">
                <a:solidFill>
                  <a:srgbClr val="EBEBEB"/>
                </a:solidFill>
              </a:rPr>
              <a:t> </a:t>
            </a:r>
            <a:r>
              <a:rPr lang="en-US" altLang="en-US" sz="3100" i="1" dirty="0">
                <a:solidFill>
                  <a:srgbClr val="EBEBEB"/>
                </a:solidFill>
              </a:rPr>
              <a:t>Four strands </a:t>
            </a:r>
            <a:r>
              <a:rPr lang="en-US" altLang="en-US" sz="3100" i="1" dirty="0" smtClean="0">
                <a:solidFill>
                  <a:srgbClr val="EBEBEB"/>
                </a:solidFill>
              </a:rPr>
              <a:t>to </a:t>
            </a:r>
            <a:br>
              <a:rPr lang="en-US" altLang="en-US" sz="3100" i="1" dirty="0" smtClean="0">
                <a:solidFill>
                  <a:srgbClr val="EBEBEB"/>
                </a:solidFill>
              </a:rPr>
            </a:br>
            <a:r>
              <a:rPr lang="en-US" altLang="en-US" sz="3100" i="1" dirty="0" smtClean="0">
                <a:solidFill>
                  <a:srgbClr val="EBEBEB"/>
                </a:solidFill>
              </a:rPr>
              <a:t>Numeracy  </a:t>
            </a:r>
            <a:r>
              <a:rPr lang="en-US" altLang="en-US" sz="3100" i="1" dirty="0">
                <a:solidFill>
                  <a:srgbClr val="EBEBEB"/>
                </a:solidFill>
              </a:rPr>
              <a:t>part of the Framework</a:t>
            </a:r>
            <a:r>
              <a:rPr lang="en-GB" dirty="0"/>
              <a:t/>
            </a:r>
            <a:br>
              <a:rPr lang="en-GB" dirty="0"/>
            </a:br>
            <a:r>
              <a:rPr lang="en-US" sz="3100" dirty="0">
                <a:ea typeface="ＭＳ Ｐゴシック" charset="-128"/>
              </a:rPr>
              <a:t/>
            </a:r>
            <a:br>
              <a:rPr lang="en-US" sz="3100" dirty="0">
                <a:ea typeface="ＭＳ Ｐゴシック" charset="-128"/>
              </a:rPr>
            </a:br>
            <a:endParaRPr lang="en-GB" sz="3100" i="1" dirty="0"/>
          </a:p>
        </p:txBody>
      </p:sp>
      <p:pic>
        <p:nvPicPr>
          <p:cNvPr id="54278" name="Picture 6" descr="C:\Users\Dave\AppData\Local\Microsoft\Windows\Temporary Internet Files\Content.IE5\UIPWL3EI\MC900332680[1].wmf">
            <a:extLst>
              <a:ext uri="{FF2B5EF4-FFF2-40B4-BE49-F238E27FC236}">
                <a16:creationId xmlns:a16="http://schemas.microsoft.com/office/drawing/2014/main" id="{4C7A05E0-ADB7-4F3C-AD2E-0E0E818F70F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7099" y="2446215"/>
            <a:ext cx="2925349" cy="26519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2656103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Learning Outcomes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hangingPunct="0"/>
            <a:r>
              <a:rPr lang="en-GB" dirty="0"/>
              <a:t>Critically analyse theoretical perspectives and key trends in the development of numeracy strategies across all phases of the education system</a:t>
            </a:r>
          </a:p>
          <a:p>
            <a:pPr lvl="0" hangingPunct="0"/>
            <a:r>
              <a:rPr lang="en-GB" dirty="0"/>
              <a:t>Critically evaluate the links between numeracy and other curriculum areas including thinking creatively</a:t>
            </a:r>
          </a:p>
          <a:p>
            <a:pPr lvl="0" hangingPunct="0"/>
            <a:r>
              <a:rPr lang="en-GB" dirty="0"/>
              <a:t>Critically examine the rationale behind monitoring and assessing numeracy including use of formative and summative assessment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2729697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Content Placeholder 6">
            <a:extLst>
              <a:ext uri="{FF2B5EF4-FFF2-40B4-BE49-F238E27FC236}">
                <a16:creationId xmlns:a16="http://schemas.microsoft.com/office/drawing/2014/main" id="{1555A382-FB21-4C55-B436-22BB46DAA396}"/>
              </a:ext>
            </a:extLst>
          </p:cNvPr>
          <p:cNvSpPr>
            <a:spLocks noGrp="1"/>
          </p:cNvSpPr>
          <p:nvPr>
            <p:ph sz="half" idx="4294967295"/>
          </p:nvPr>
        </p:nvSpPr>
        <p:spPr>
          <a:xfrm>
            <a:off x="3363913" y="1566863"/>
            <a:ext cx="8828087" cy="4525962"/>
          </a:xfrm>
        </p:spPr>
        <p:txBody>
          <a:bodyPr/>
          <a:lstStyle/>
          <a:p>
            <a:pPr>
              <a:lnSpc>
                <a:spcPct val="90000"/>
              </a:lnSpc>
            </a:pPr>
            <a:endParaRPr lang="en-GB" altLang="en-US" sz="2800" i="1" dirty="0"/>
          </a:p>
          <a:p>
            <a:pPr>
              <a:lnSpc>
                <a:spcPct val="90000"/>
              </a:lnSpc>
            </a:pPr>
            <a:r>
              <a:rPr lang="en-GB" altLang="en-US" sz="2600" i="1" dirty="0"/>
              <a:t>Transferring Maths skills into a variety of contexts and everyday situations</a:t>
            </a:r>
          </a:p>
          <a:p>
            <a:pPr>
              <a:lnSpc>
                <a:spcPct val="90000"/>
              </a:lnSpc>
              <a:buFont typeface="Wingdings 3" panose="05040102010807070707" pitchFamily="18" charset="2"/>
              <a:buNone/>
            </a:pPr>
            <a:endParaRPr lang="en-GB" altLang="en-US" sz="2600" i="1" dirty="0"/>
          </a:p>
          <a:p>
            <a:pPr>
              <a:lnSpc>
                <a:spcPct val="90000"/>
              </a:lnSpc>
            </a:pPr>
            <a:r>
              <a:rPr lang="en-GB" altLang="en-US" sz="2600" i="1" dirty="0"/>
              <a:t>Making the link between Maths and the wider curriculum</a:t>
            </a:r>
          </a:p>
        </p:txBody>
      </p:sp>
      <p:sp>
        <p:nvSpPr>
          <p:cNvPr id="56323" name="Rectangle 2">
            <a:extLst>
              <a:ext uri="{FF2B5EF4-FFF2-40B4-BE49-F238E27FC236}">
                <a16:creationId xmlns:a16="http://schemas.microsoft.com/office/drawing/2014/main" id="{A0A5B2B3-A0EE-48E7-8208-D9EB8EE100E3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0" y="274638"/>
            <a:ext cx="3875088" cy="1143000"/>
          </a:xfrm>
        </p:spPr>
        <p:txBody>
          <a:bodyPr/>
          <a:lstStyle/>
          <a:p>
            <a:pPr algn="r"/>
            <a:r>
              <a:rPr lang="en-GB" altLang="en-US" sz="2800"/>
              <a:t>Developing </a:t>
            </a:r>
            <a:br>
              <a:rPr lang="en-GB" altLang="en-US" sz="2800"/>
            </a:br>
            <a:r>
              <a:rPr lang="en-GB" altLang="en-US" sz="2800"/>
              <a:t>numerical reasoning</a:t>
            </a:r>
            <a:endParaRPr lang="en-GB" altLang="en-US" sz="2800" i="1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45649056-5ED2-46E3-9EC0-650F2D4C7FEB}"/>
              </a:ext>
            </a:extLst>
          </p:cNvPr>
          <p:cNvSpPr txBox="1">
            <a:spLocks noChangeArrowheads="1"/>
          </p:cNvSpPr>
          <p:nvPr/>
        </p:nvSpPr>
        <p:spPr>
          <a:xfrm>
            <a:off x="1839795" y="188640"/>
            <a:ext cx="3873624" cy="1143000"/>
          </a:xfrm>
          <a:prstGeom prst="rect">
            <a:avLst/>
          </a:prstGeom>
        </p:spPr>
        <p:txBody>
          <a:bodyPr anchor="ctr">
            <a:normAutofit fontScale="97500"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4100" b="1" kern="120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ＭＳ Ｐゴシック" pitchFamily="34" charset="-128"/>
                <a:cs typeface="ＭＳ Ｐゴシック" charset="-128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charset="0"/>
                <a:ea typeface="ＭＳ Ｐゴシック" pitchFamily="34" charset="-128"/>
                <a:cs typeface="ＭＳ Ｐゴシック" charset="-128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charset="0"/>
                <a:ea typeface="ＭＳ Ｐゴシック" pitchFamily="34" charset="-128"/>
                <a:cs typeface="ＭＳ Ｐゴシック" charset="-128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charset="0"/>
                <a:ea typeface="ＭＳ Ｐゴシック" pitchFamily="34" charset="-128"/>
                <a:cs typeface="ＭＳ Ｐゴシック" charset="-128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charset="0"/>
                <a:ea typeface="ＭＳ Ｐゴシック" pitchFamily="34" charset="-128"/>
                <a:cs typeface="ＭＳ Ｐゴシック" charset="-128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charset="0"/>
              </a:defRPr>
            </a:lvl9pPr>
          </a:lstStyle>
          <a:p>
            <a:pPr eaLnBrk="1" fontAlgn="auto" hangingPunct="1">
              <a:spcAft>
                <a:spcPts val="0"/>
              </a:spcAft>
              <a:defRPr/>
            </a:pPr>
            <a:endParaRPr lang="en-GB" sz="2900" i="1" dirty="0">
              <a:ea typeface="+mj-ea"/>
              <a:cs typeface="+mj-cs"/>
            </a:endParaRPr>
          </a:p>
        </p:txBody>
      </p:sp>
      <p:pic>
        <p:nvPicPr>
          <p:cNvPr id="56326" name="Picture 6" descr="C:\Users\Dave\AppData\Local\Microsoft\Windows\Temporary Internet Files\Content.IE5\UWE5TFNU\MP900422581[1].jpg">
            <a:extLst>
              <a:ext uri="{FF2B5EF4-FFF2-40B4-BE49-F238E27FC236}">
                <a16:creationId xmlns:a16="http://schemas.microsoft.com/office/drawing/2014/main" id="{1A27030C-8229-48A9-8D3C-2747621B4FE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9964" y="5084764"/>
            <a:ext cx="2759075" cy="15573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1677503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Content Placeholder 6">
            <a:extLst>
              <a:ext uri="{FF2B5EF4-FFF2-40B4-BE49-F238E27FC236}">
                <a16:creationId xmlns:a16="http://schemas.microsoft.com/office/drawing/2014/main" id="{A0DF5C91-9C28-4E29-9C62-0B5DBD48DFAE}"/>
              </a:ext>
            </a:extLst>
          </p:cNvPr>
          <p:cNvSpPr>
            <a:spLocks noGrp="1"/>
          </p:cNvSpPr>
          <p:nvPr>
            <p:ph sz="half" idx="4294967295"/>
          </p:nvPr>
        </p:nvSpPr>
        <p:spPr>
          <a:xfrm>
            <a:off x="5062538" y="1481138"/>
            <a:ext cx="7129462" cy="3748087"/>
          </a:xfrm>
        </p:spPr>
        <p:txBody>
          <a:bodyPr rtlCol="0">
            <a:normAutofit fontScale="92500" lnSpcReduction="10000"/>
          </a:bodyPr>
          <a:lstStyle/>
          <a:p>
            <a:pPr marL="342906" indent="-342906" defTabSz="457207">
              <a:lnSpc>
                <a:spcPct val="90000"/>
              </a:lnSpc>
              <a:buClr>
                <a:schemeClr val="bg2">
                  <a:lumMod val="40000"/>
                  <a:lumOff val="60000"/>
                </a:schemeClr>
              </a:buClr>
              <a:defRPr/>
            </a:pPr>
            <a:r>
              <a:rPr lang="en-GB" altLang="en-US" sz="2400" i="1" dirty="0">
                <a:ea typeface="ＭＳ Ｐゴシック" charset="-128"/>
              </a:rPr>
              <a:t>Relationships between numbers </a:t>
            </a:r>
          </a:p>
          <a:p>
            <a:pPr marL="109537" indent="0" defTabSz="457207">
              <a:lnSpc>
                <a:spcPct val="90000"/>
              </a:lnSpc>
              <a:buClr>
                <a:schemeClr val="bg2">
                  <a:lumMod val="40000"/>
                  <a:lumOff val="60000"/>
                </a:schemeClr>
              </a:buClr>
              <a:buNone/>
              <a:defRPr/>
            </a:pPr>
            <a:r>
              <a:rPr lang="en-GB" altLang="en-US" sz="2400" i="1" dirty="0">
                <a:ea typeface="ＭＳ Ｐゴシック" charset="-128"/>
              </a:rPr>
              <a:t>   e.g. If you can add 4 + 3 you can work    out 40 + 30, 400 +      300, 4000 + 3000 etc.</a:t>
            </a:r>
          </a:p>
          <a:p>
            <a:pPr marL="342906" indent="-342906" defTabSz="457207">
              <a:lnSpc>
                <a:spcPct val="90000"/>
              </a:lnSpc>
              <a:buClr>
                <a:schemeClr val="bg2">
                  <a:lumMod val="40000"/>
                  <a:lumOff val="60000"/>
                </a:schemeClr>
              </a:buClr>
              <a:defRPr/>
            </a:pPr>
            <a:r>
              <a:rPr lang="en-GB" altLang="en-US" sz="2400" i="1" dirty="0">
                <a:ea typeface="ＭＳ Ｐゴシック" charset="-128"/>
              </a:rPr>
              <a:t> Covers money, %, estimation</a:t>
            </a:r>
          </a:p>
          <a:p>
            <a:pPr marL="342906" indent="-342906" defTabSz="457207">
              <a:lnSpc>
                <a:spcPct val="90000"/>
              </a:lnSpc>
              <a:buClr>
                <a:schemeClr val="bg2">
                  <a:lumMod val="40000"/>
                  <a:lumOff val="60000"/>
                </a:schemeClr>
              </a:buClr>
              <a:defRPr/>
            </a:pPr>
            <a:r>
              <a:rPr lang="en-GB" altLang="en-US" sz="2400" i="1" dirty="0">
                <a:ea typeface="ＭＳ Ｐゴシック" charset="-128"/>
              </a:rPr>
              <a:t>Making the link between Maths, the wider curriculum and everyday life</a:t>
            </a:r>
          </a:p>
          <a:p>
            <a:pPr marL="342906" indent="-342906" defTabSz="457207">
              <a:lnSpc>
                <a:spcPct val="90000"/>
              </a:lnSpc>
              <a:buClr>
                <a:schemeClr val="bg2">
                  <a:lumMod val="40000"/>
                  <a:lumOff val="60000"/>
                </a:schemeClr>
              </a:buClr>
              <a:defRPr/>
            </a:pPr>
            <a:endParaRPr lang="en-GB" altLang="en-US" sz="2400" i="1" dirty="0">
              <a:ea typeface="ＭＳ Ｐゴシック" charset="-128"/>
            </a:endParaRPr>
          </a:p>
          <a:p>
            <a:pPr marL="342906" indent="-342906" defTabSz="457207">
              <a:lnSpc>
                <a:spcPct val="90000"/>
              </a:lnSpc>
              <a:buClr>
                <a:schemeClr val="bg2">
                  <a:lumMod val="40000"/>
                  <a:lumOff val="60000"/>
                </a:schemeClr>
              </a:buClr>
              <a:defRPr/>
            </a:pPr>
            <a:endParaRPr lang="en-GB" altLang="en-US" sz="3200" dirty="0">
              <a:ea typeface="ＭＳ Ｐゴシック" charset="-128"/>
            </a:endParaRPr>
          </a:p>
          <a:p>
            <a:pPr marL="109537" indent="0" defTabSz="457207">
              <a:lnSpc>
                <a:spcPct val="90000"/>
              </a:lnSpc>
              <a:buClr>
                <a:schemeClr val="bg2">
                  <a:lumMod val="40000"/>
                  <a:lumOff val="60000"/>
                </a:schemeClr>
              </a:buClr>
              <a:buNone/>
              <a:defRPr/>
            </a:pPr>
            <a:r>
              <a:rPr lang="en-GB" altLang="en-US" sz="3200" b="1" dirty="0">
                <a:ea typeface="ＭＳ Ｐゴシック" charset="-128"/>
              </a:rPr>
              <a:t>		</a:t>
            </a:r>
            <a:endParaRPr lang="en-GB" altLang="en-US" sz="3200" dirty="0">
              <a:ea typeface="ＭＳ Ｐゴシック" charset="-128"/>
            </a:endParaRPr>
          </a:p>
        </p:txBody>
      </p:sp>
      <p:sp>
        <p:nvSpPr>
          <p:cNvPr id="47106" name="Rectangle 2">
            <a:extLst>
              <a:ext uri="{FF2B5EF4-FFF2-40B4-BE49-F238E27FC236}">
                <a16:creationId xmlns:a16="http://schemas.microsoft.com/office/drawing/2014/main" id="{A1AD587F-6284-4624-8F3C-81B04A95C9C9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0" y="260350"/>
            <a:ext cx="5688013" cy="1143000"/>
          </a:xfrm>
        </p:spPr>
        <p:txBody>
          <a:bodyPr rtlCol="0">
            <a:normAutofit fontScale="90000"/>
          </a:bodyPr>
          <a:lstStyle/>
          <a:p>
            <a:pPr algn="r" defTabSz="457207">
              <a:defRPr/>
            </a:pPr>
            <a:r>
              <a:rPr lang="en-GB" dirty="0">
                <a:solidFill>
                  <a:srgbClr val="EBEBEB"/>
                </a:solidFill>
              </a:rPr>
              <a:t>Using </a:t>
            </a:r>
            <a:br>
              <a:rPr lang="en-GB" dirty="0">
                <a:solidFill>
                  <a:srgbClr val="EBEBEB"/>
                </a:solidFill>
              </a:rPr>
            </a:br>
            <a:r>
              <a:rPr lang="en-GB" dirty="0">
                <a:solidFill>
                  <a:srgbClr val="EBEBEB"/>
                </a:solidFill>
              </a:rPr>
              <a:t>number skills</a:t>
            </a:r>
            <a:r>
              <a:rPr lang="en-GB" dirty="0"/>
              <a:t/>
            </a:r>
            <a:br>
              <a:rPr lang="en-GB" dirty="0"/>
            </a:br>
            <a:r>
              <a:rPr lang="en-US" dirty="0">
                <a:ea typeface="ＭＳ Ｐゴシック" charset="-128"/>
              </a:rPr>
              <a:t/>
            </a:r>
            <a:br>
              <a:rPr lang="en-US" dirty="0">
                <a:ea typeface="ＭＳ Ｐゴシック" charset="-128"/>
              </a:rPr>
            </a:br>
            <a:r>
              <a:rPr lang="en-US" dirty="0">
                <a:ea typeface="ＭＳ Ｐゴシック" charset="-128"/>
              </a:rPr>
              <a:t/>
            </a:r>
            <a:br>
              <a:rPr lang="en-US" dirty="0">
                <a:ea typeface="ＭＳ Ｐゴシック" charset="-128"/>
              </a:rPr>
            </a:br>
            <a:endParaRPr lang="en-GB" i="1" dirty="0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EBC77232-F76D-49DE-B46A-F14F744B5584}"/>
              </a:ext>
            </a:extLst>
          </p:cNvPr>
          <p:cNvSpPr txBox="1">
            <a:spLocks noChangeArrowheads="1"/>
          </p:cNvSpPr>
          <p:nvPr/>
        </p:nvSpPr>
        <p:spPr>
          <a:xfrm>
            <a:off x="1847528" y="332656"/>
            <a:ext cx="3801616" cy="1143000"/>
          </a:xfrm>
          <a:prstGeom prst="rect">
            <a:avLst/>
          </a:prstGeom>
        </p:spPr>
        <p:txBody>
          <a:bodyPr anchor="ctr">
            <a:normAutofit fontScale="82500" lnSpcReduction="20000"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4100" b="1" kern="120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ＭＳ Ｐゴシック" pitchFamily="34" charset="-128"/>
                <a:cs typeface="ＭＳ Ｐゴシック" charset="-128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charset="0"/>
                <a:ea typeface="ＭＳ Ｐゴシック" pitchFamily="34" charset="-128"/>
                <a:cs typeface="ＭＳ Ｐゴシック" charset="-128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charset="0"/>
                <a:ea typeface="ＭＳ Ｐゴシック" pitchFamily="34" charset="-128"/>
                <a:cs typeface="ＭＳ Ｐゴシック" charset="-128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charset="0"/>
                <a:ea typeface="ＭＳ Ｐゴシック" pitchFamily="34" charset="-128"/>
                <a:cs typeface="ＭＳ Ｐゴシック" charset="-128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charset="0"/>
                <a:ea typeface="ＭＳ Ｐゴシック" pitchFamily="34" charset="-128"/>
                <a:cs typeface="ＭＳ Ｐゴシック" charset="-128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charset="0"/>
              </a:defRPr>
            </a:lvl9pPr>
          </a:lstStyle>
          <a:p>
            <a:pPr eaLnBrk="1" fontAlgn="auto" hangingPunct="1">
              <a:spcAft>
                <a:spcPts val="0"/>
              </a:spcAft>
              <a:defRPr/>
            </a:pPr>
            <a:endParaRPr lang="en-GB" sz="9600" i="1" dirty="0">
              <a:ea typeface="+mj-ea"/>
              <a:cs typeface="+mj-cs"/>
            </a:endParaRPr>
          </a:p>
        </p:txBody>
      </p:sp>
      <p:pic>
        <p:nvPicPr>
          <p:cNvPr id="58374" name="Picture 6" descr="C:\Users\Dave\AppData\Local\Microsoft\Windows\Temporary Internet Files\Content.IE5\PKVYITXV\MC900199330[1].wmf">
            <a:extLst>
              <a:ext uri="{FF2B5EF4-FFF2-40B4-BE49-F238E27FC236}">
                <a16:creationId xmlns:a16="http://schemas.microsoft.com/office/drawing/2014/main" id="{0B37D17F-FD2E-42BB-B1BE-899AE381E98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24338" y="5170488"/>
            <a:ext cx="2665412" cy="16875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86978886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3">
            <a:extLst>
              <a:ext uri="{FF2B5EF4-FFF2-40B4-BE49-F238E27FC236}">
                <a16:creationId xmlns:a16="http://schemas.microsoft.com/office/drawing/2014/main" id="{848C8EB9-643A-4152-A4E3-55CB9E75ACAD}"/>
              </a:ext>
            </a:extLst>
          </p:cNvPr>
          <p:cNvSpPr>
            <a:spLocks noGrp="1" noChangeArrowheads="1"/>
          </p:cNvSpPr>
          <p:nvPr>
            <p:ph sz="half" idx="4294967295"/>
          </p:nvPr>
        </p:nvSpPr>
        <p:spPr>
          <a:xfrm>
            <a:off x="0" y="1481138"/>
            <a:ext cx="4038600" cy="4525962"/>
          </a:xfrm>
        </p:spPr>
        <p:txBody>
          <a:bodyPr/>
          <a:lstStyle/>
          <a:p>
            <a:pPr marL="365125" lvl="2" indent="-255588">
              <a:spcBef>
                <a:spcPts val="400"/>
              </a:spcBef>
              <a:buSzPct val="68000"/>
              <a:buFont typeface="Wingdings 3" panose="05040102010807070707" pitchFamily="18" charset="2"/>
              <a:buChar char=""/>
            </a:pPr>
            <a:endParaRPr lang="en-US" altLang="en-US"/>
          </a:p>
          <a:p>
            <a:endParaRPr lang="en-US" altLang="en-US" sz="2800"/>
          </a:p>
        </p:txBody>
      </p:sp>
      <p:sp>
        <p:nvSpPr>
          <p:cNvPr id="60419" name="Content Placeholder 6">
            <a:extLst>
              <a:ext uri="{FF2B5EF4-FFF2-40B4-BE49-F238E27FC236}">
                <a16:creationId xmlns:a16="http://schemas.microsoft.com/office/drawing/2014/main" id="{353436CF-8938-41D8-A8F7-8BBDBE27C7D0}"/>
              </a:ext>
            </a:extLst>
          </p:cNvPr>
          <p:cNvSpPr>
            <a:spLocks noGrp="1"/>
          </p:cNvSpPr>
          <p:nvPr>
            <p:ph sz="half" idx="4294967295"/>
          </p:nvPr>
        </p:nvSpPr>
        <p:spPr>
          <a:xfrm>
            <a:off x="1271953" y="1691298"/>
            <a:ext cx="9771185" cy="4525963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 sz="3200" i="1" dirty="0"/>
              <a:t>Length, weight, capacity, time, temperature, angles</a:t>
            </a:r>
          </a:p>
          <a:p>
            <a:pPr>
              <a:lnSpc>
                <a:spcPct val="90000"/>
              </a:lnSpc>
            </a:pPr>
            <a:r>
              <a:rPr lang="en-GB" altLang="en-US" sz="3200" i="1" dirty="0"/>
              <a:t>Sort, classify and interpret data</a:t>
            </a:r>
          </a:p>
          <a:p>
            <a:pPr>
              <a:lnSpc>
                <a:spcPct val="90000"/>
              </a:lnSpc>
            </a:pPr>
            <a:r>
              <a:rPr lang="en-GB" altLang="en-US" sz="3200" i="1" dirty="0"/>
              <a:t>Making Maths skills relevant</a:t>
            </a:r>
          </a:p>
        </p:txBody>
      </p:sp>
      <p:sp>
        <p:nvSpPr>
          <p:cNvPr id="47106" name="Rectangle 2">
            <a:extLst>
              <a:ext uri="{FF2B5EF4-FFF2-40B4-BE49-F238E27FC236}">
                <a16:creationId xmlns:a16="http://schemas.microsoft.com/office/drawing/2014/main" id="{D28ACA26-794A-4DE9-8D50-5A76B70EF337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1271953" y="399684"/>
            <a:ext cx="4089400" cy="1143000"/>
          </a:xfrm>
        </p:spPr>
        <p:txBody>
          <a:bodyPr rtlCol="0">
            <a:normAutofit fontScale="90000"/>
          </a:bodyPr>
          <a:lstStyle/>
          <a:p>
            <a:pPr algn="r" defTabSz="457207">
              <a:defRPr/>
            </a:pPr>
            <a:r>
              <a:rPr lang="en-GB" dirty="0">
                <a:solidFill>
                  <a:srgbClr val="EBEBEB"/>
                </a:solidFill>
              </a:rPr>
              <a:t>Using measuring </a:t>
            </a:r>
            <a:br>
              <a:rPr lang="en-GB" dirty="0">
                <a:solidFill>
                  <a:srgbClr val="EBEBEB"/>
                </a:solidFill>
              </a:rPr>
            </a:br>
            <a:r>
              <a:rPr lang="en-GB" dirty="0">
                <a:solidFill>
                  <a:srgbClr val="EBEBEB"/>
                </a:solidFill>
              </a:rPr>
              <a:t>and data skills</a:t>
            </a:r>
            <a:r>
              <a:rPr lang="en-US" dirty="0">
                <a:solidFill>
                  <a:srgbClr val="EBEBEB"/>
                </a:solidFill>
                <a:ea typeface="ＭＳ Ｐゴシック" charset="-128"/>
              </a:rPr>
              <a:t/>
            </a:r>
            <a:br>
              <a:rPr lang="en-US" dirty="0">
                <a:solidFill>
                  <a:srgbClr val="EBEBEB"/>
                </a:solidFill>
                <a:ea typeface="ＭＳ Ｐゴシック" charset="-128"/>
              </a:rPr>
            </a:br>
            <a:r>
              <a:rPr lang="en-GB" dirty="0"/>
              <a:t/>
            </a:r>
            <a:br>
              <a:rPr lang="en-GB" dirty="0"/>
            </a:br>
            <a:endParaRPr lang="en-GB" i="1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24714498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Title 1">
            <a:extLst>
              <a:ext uri="{FF2B5EF4-FFF2-40B4-BE49-F238E27FC236}">
                <a16:creationId xmlns:a16="http://schemas.microsoft.com/office/drawing/2014/main" id="{4721B4C3-9F3E-4C99-8AB7-7A2D7A973A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altLang="en-US" dirty="0" smtClean="0"/>
              <a:t> </a:t>
            </a:r>
            <a:r>
              <a:rPr lang="en-GB" altLang="en-US" dirty="0"/>
              <a:t/>
            </a:r>
            <a:br>
              <a:rPr lang="en-GB" altLang="en-US" dirty="0"/>
            </a:br>
            <a:r>
              <a:rPr lang="en-GB" altLang="en-US" dirty="0"/>
              <a:t>Challenge! </a:t>
            </a:r>
          </a:p>
        </p:txBody>
      </p:sp>
      <p:sp>
        <p:nvSpPr>
          <p:cNvPr id="62467" name="Content Placeholder 2">
            <a:extLst>
              <a:ext uri="{FF2B5EF4-FFF2-40B4-BE49-F238E27FC236}">
                <a16:creationId xmlns:a16="http://schemas.microsoft.com/office/drawing/2014/main" id="{6F4EB1DF-F679-4749-872A-F3FC49D1AA7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351088" y="2060576"/>
            <a:ext cx="5257080" cy="4195763"/>
          </a:xfrm>
        </p:spPr>
        <p:txBody>
          <a:bodyPr/>
          <a:lstStyle/>
          <a:p>
            <a:r>
              <a:rPr lang="en-GB" altLang="en-US" dirty="0"/>
              <a:t>Match the numeracy test question to the correct numeracy strand. </a:t>
            </a:r>
          </a:p>
          <a:p>
            <a:endParaRPr lang="en-GB" altLang="en-US" dirty="0"/>
          </a:p>
          <a:p>
            <a:r>
              <a:rPr lang="en-GB" altLang="en-US" dirty="0"/>
              <a:t>Match the question to a particular end of year expectation statement? </a:t>
            </a:r>
          </a:p>
          <a:p>
            <a:endParaRPr lang="en-GB" altLang="en-US" dirty="0"/>
          </a:p>
        </p:txBody>
      </p:sp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15900622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3">
            <a:extLst>
              <a:ext uri="{FF2B5EF4-FFF2-40B4-BE49-F238E27FC236}">
                <a16:creationId xmlns:a16="http://schemas.microsoft.com/office/drawing/2014/main" id="{BD21BEA9-1390-422A-83F5-D91978E423E2}"/>
              </a:ext>
            </a:extLst>
          </p:cNvPr>
          <p:cNvSpPr txBox="1">
            <a:spLocks noGrp="1" noChangeArrowheads="1"/>
          </p:cNvSpPr>
          <p:nvPr>
            <p:ph type="title"/>
          </p:nvPr>
        </p:nvSpPr>
        <p:spPr>
          <a:xfrm>
            <a:off x="1992313" y="549275"/>
            <a:ext cx="8229600" cy="3322638"/>
          </a:xfrm>
          <a:ln>
            <a:miter lim="800000"/>
            <a:headEnd/>
            <a:tailEnd/>
          </a:ln>
        </p:spPr>
        <p:txBody>
          <a:bodyPr rtlCol="0">
            <a:spAutoFit/>
          </a:bodyPr>
          <a:lstStyle/>
          <a:p>
            <a:pPr defTabSz="457207">
              <a:defRPr/>
            </a:pPr>
            <a:r>
              <a:rPr lang="en-GB" sz="3000" i="1" dirty="0" err="1"/>
              <a:t>Dychmygwch</a:t>
            </a:r>
            <a:r>
              <a:rPr lang="en-GB" sz="3000" i="1" dirty="0"/>
              <a:t> </a:t>
            </a:r>
            <a:r>
              <a:rPr lang="en-GB" sz="3000" i="1" dirty="0" err="1"/>
              <a:t>fod</a:t>
            </a:r>
            <a:r>
              <a:rPr lang="en-GB" sz="3000" i="1" dirty="0"/>
              <a:t> </a:t>
            </a:r>
            <a:r>
              <a:rPr lang="en-GB" sz="3000" i="1" dirty="0" err="1"/>
              <a:t>gennych</a:t>
            </a:r>
            <a:r>
              <a:rPr lang="en-GB" sz="3000" i="1" dirty="0"/>
              <a:t> 37 </a:t>
            </a:r>
            <a:r>
              <a:rPr lang="en-GB" sz="3000" i="1" dirty="0" err="1"/>
              <a:t>losin</a:t>
            </a:r>
            <a:r>
              <a:rPr lang="en-GB" sz="3000" i="1" dirty="0"/>
              <a:t> </a:t>
            </a:r>
            <a:r>
              <a:rPr lang="en-GB" sz="3000" i="1" dirty="0" err="1"/>
              <a:t>a’ch</a:t>
            </a:r>
            <a:r>
              <a:rPr lang="en-GB" sz="3000" i="1" dirty="0"/>
              <a:t> </a:t>
            </a:r>
            <a:r>
              <a:rPr lang="en-GB" sz="3000" i="1" dirty="0" err="1"/>
              <a:t>bod</a:t>
            </a:r>
            <a:r>
              <a:rPr lang="en-GB" sz="3000" i="1" dirty="0"/>
              <a:t> </a:t>
            </a:r>
            <a:r>
              <a:rPr lang="en-GB" sz="3000" i="1" dirty="0" err="1"/>
              <a:t>yn</a:t>
            </a:r>
            <a:r>
              <a:rPr lang="en-GB" sz="3000" i="1" dirty="0"/>
              <a:t> </a:t>
            </a:r>
            <a:r>
              <a:rPr lang="en-GB" sz="3000" i="1" dirty="0" err="1"/>
              <a:t>bwyta</a:t>
            </a:r>
            <a:r>
              <a:rPr lang="en-GB" sz="3000" i="1" dirty="0"/>
              <a:t> 9 </a:t>
            </a:r>
            <a:r>
              <a:rPr lang="en-GB" sz="3000" i="1" dirty="0" err="1"/>
              <a:t>ohonynt</a:t>
            </a:r>
            <a:r>
              <a:rPr lang="en-GB" sz="3000" i="1" dirty="0"/>
              <a:t>.  </a:t>
            </a:r>
            <a:br>
              <a:rPr lang="en-GB" sz="3000" i="1" dirty="0"/>
            </a:br>
            <a:r>
              <a:rPr lang="en-GB" sz="3000" i="1" dirty="0"/>
              <a:t>Faint o </a:t>
            </a:r>
            <a:r>
              <a:rPr lang="en-GB" sz="3000" i="1" dirty="0" err="1"/>
              <a:t>losin</a:t>
            </a:r>
            <a:r>
              <a:rPr lang="en-GB" sz="3000" i="1" dirty="0"/>
              <a:t> </a:t>
            </a:r>
            <a:r>
              <a:rPr lang="en-GB" sz="3000" i="1" dirty="0" err="1"/>
              <a:t>sydd</a:t>
            </a:r>
            <a:r>
              <a:rPr lang="en-GB" sz="3000" i="1" dirty="0"/>
              <a:t> </a:t>
            </a:r>
            <a:r>
              <a:rPr lang="en-GB" sz="3000" i="1" dirty="0" err="1"/>
              <a:t>ar</a:t>
            </a:r>
            <a:r>
              <a:rPr lang="en-GB" sz="3000" i="1" dirty="0"/>
              <a:t> </a:t>
            </a:r>
            <a:r>
              <a:rPr lang="en-GB" sz="3000" i="1" dirty="0" err="1"/>
              <a:t>ôl</a:t>
            </a:r>
            <a:r>
              <a:rPr lang="en-GB" sz="3000" i="1" dirty="0"/>
              <a:t>?</a:t>
            </a:r>
            <a:br>
              <a:rPr lang="en-GB" sz="3000" i="1" dirty="0"/>
            </a:br>
            <a:r>
              <a:rPr lang="en-GB" sz="3000" i="1" dirty="0"/>
              <a:t/>
            </a:r>
            <a:br>
              <a:rPr lang="en-GB" sz="3000" i="1" dirty="0"/>
            </a:br>
            <a:r>
              <a:rPr lang="en-GB" sz="3000" i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Imagine that you have 37 sweets and that you eat 9 of them.  </a:t>
            </a:r>
            <a:br>
              <a:rPr lang="en-GB" sz="3000" i="1" dirty="0">
                <a:solidFill>
                  <a:schemeClr val="bg2">
                    <a:lumMod val="20000"/>
                    <a:lumOff val="80000"/>
                  </a:schemeClr>
                </a:solidFill>
              </a:rPr>
            </a:br>
            <a:r>
              <a:rPr lang="en-GB" sz="3000" i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How many sweets have you left?</a:t>
            </a:r>
          </a:p>
        </p:txBody>
      </p:sp>
      <p:pic>
        <p:nvPicPr>
          <p:cNvPr id="63491" name="Picture 2" descr="C:\Users\user\AppData\Local\Microsoft\Windows\INetCache\IE\F1MQHVZH\Skittles-Louisiana-2003[1].jpg">
            <a:extLst>
              <a:ext uri="{FF2B5EF4-FFF2-40B4-BE49-F238E27FC236}">
                <a16:creationId xmlns:a16="http://schemas.microsoft.com/office/drawing/2014/main" id="{E048890F-1E60-4F67-A32F-67CA9691A49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32625" y="4149726"/>
            <a:ext cx="2871788" cy="2016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3800053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6" descr="C:\Users\Helen\AppData\Local\Microsoft\Windows\Temporary Internet Files\Content.IE5\JN6QD5WM\MP900442219[1].jpg">
            <a:extLst>
              <a:ext uri="{FF2B5EF4-FFF2-40B4-BE49-F238E27FC236}">
                <a16:creationId xmlns:a16="http://schemas.microsoft.com/office/drawing/2014/main" id="{8133BDFE-26CB-40C3-B62F-48E2EF15597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73730" y="2088403"/>
            <a:ext cx="1900627" cy="16772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itle 3">
            <a:extLst>
              <a:ext uri="{FF2B5EF4-FFF2-40B4-BE49-F238E27FC236}">
                <a16:creationId xmlns:a16="http://schemas.microsoft.com/office/drawing/2014/main" id="{D614AA11-E613-426D-AAB3-57CAA001567D}"/>
              </a:ext>
            </a:extLst>
          </p:cNvPr>
          <p:cNvSpPr txBox="1">
            <a:spLocks noGrp="1" noChangeArrowheads="1"/>
          </p:cNvSpPr>
          <p:nvPr>
            <p:ph type="title"/>
          </p:nvPr>
        </p:nvSpPr>
        <p:spPr>
          <a:xfrm>
            <a:off x="2170112" y="452718"/>
            <a:ext cx="9404723" cy="1446550"/>
          </a:xfrm>
          <a:ln>
            <a:miter lim="800000"/>
            <a:headEnd/>
            <a:tailEnd/>
          </a:ln>
        </p:spPr>
        <p:txBody>
          <a:bodyPr rtlCol="0">
            <a:spAutoFit/>
          </a:bodyPr>
          <a:lstStyle/>
          <a:p>
            <a:pPr defTabSz="457207">
              <a:defRPr/>
            </a:pPr>
            <a:r>
              <a:rPr lang="en-GB" sz="2200" i="1" dirty="0" err="1"/>
              <a:t>Dychmygwch</a:t>
            </a:r>
            <a:r>
              <a:rPr lang="en-GB" sz="2200" i="1" dirty="0"/>
              <a:t> </a:t>
            </a:r>
            <a:r>
              <a:rPr lang="en-GB" sz="2200" i="1" dirty="0" err="1"/>
              <a:t>fod</a:t>
            </a:r>
            <a:r>
              <a:rPr lang="en-GB" sz="2200" i="1" dirty="0"/>
              <a:t> </a:t>
            </a:r>
            <a:r>
              <a:rPr lang="en-GB" sz="2200" i="1" dirty="0" err="1"/>
              <a:t>gennych</a:t>
            </a:r>
            <a:r>
              <a:rPr lang="en-GB" sz="2200" i="1" dirty="0"/>
              <a:t> 37 </a:t>
            </a:r>
            <a:r>
              <a:rPr lang="en-GB" sz="2200" i="1" dirty="0" err="1"/>
              <a:t>losin</a:t>
            </a:r>
            <a:r>
              <a:rPr lang="en-GB" sz="2200" i="1" dirty="0"/>
              <a:t> </a:t>
            </a:r>
            <a:r>
              <a:rPr lang="en-GB" sz="2200" i="1" dirty="0" err="1"/>
              <a:t>a’ch</a:t>
            </a:r>
            <a:r>
              <a:rPr lang="en-GB" sz="2200" i="1" dirty="0"/>
              <a:t> </a:t>
            </a:r>
            <a:r>
              <a:rPr lang="en-GB" sz="2200" i="1" dirty="0" err="1"/>
              <a:t>bod</a:t>
            </a:r>
            <a:r>
              <a:rPr lang="en-GB" sz="2200" i="1" dirty="0"/>
              <a:t> </a:t>
            </a:r>
            <a:r>
              <a:rPr lang="en-GB" sz="2200" i="1" dirty="0" err="1"/>
              <a:t>yn</a:t>
            </a:r>
            <a:r>
              <a:rPr lang="en-GB" sz="2200" i="1" dirty="0"/>
              <a:t> </a:t>
            </a:r>
            <a:r>
              <a:rPr lang="en-GB" sz="2200" i="1" dirty="0" err="1"/>
              <a:t>bwyta</a:t>
            </a:r>
            <a:r>
              <a:rPr lang="en-GB" sz="2200" i="1" dirty="0"/>
              <a:t> 9 </a:t>
            </a:r>
            <a:r>
              <a:rPr lang="en-GB" sz="2200" i="1" dirty="0" err="1"/>
              <a:t>ohonynt</a:t>
            </a:r>
            <a:r>
              <a:rPr lang="en-GB" sz="2200" i="1" dirty="0"/>
              <a:t>.  Faint o </a:t>
            </a:r>
            <a:r>
              <a:rPr lang="en-GB" sz="2200" i="1" dirty="0" err="1"/>
              <a:t>losin</a:t>
            </a:r>
            <a:r>
              <a:rPr lang="en-GB" sz="2200" i="1" dirty="0"/>
              <a:t> </a:t>
            </a:r>
            <a:r>
              <a:rPr lang="en-GB" sz="2200" i="1" dirty="0" err="1"/>
              <a:t>sydd</a:t>
            </a:r>
            <a:r>
              <a:rPr lang="en-GB" sz="2200" i="1" dirty="0"/>
              <a:t> </a:t>
            </a:r>
            <a:r>
              <a:rPr lang="en-GB" sz="2200" i="1" dirty="0" err="1"/>
              <a:t>ar</a:t>
            </a:r>
            <a:r>
              <a:rPr lang="en-GB" sz="2200" i="1" dirty="0"/>
              <a:t> </a:t>
            </a:r>
            <a:r>
              <a:rPr lang="en-GB" sz="2200" i="1" dirty="0" err="1"/>
              <a:t>ôl</a:t>
            </a:r>
            <a:r>
              <a:rPr lang="en-GB" sz="2200" i="1" dirty="0"/>
              <a:t>?</a:t>
            </a:r>
            <a:br>
              <a:rPr lang="en-GB" sz="2200" i="1" dirty="0"/>
            </a:br>
            <a:r>
              <a:rPr lang="en-GB" sz="2200" i="1" dirty="0">
                <a:solidFill>
                  <a:schemeClr val="accent1">
                    <a:lumMod val="75000"/>
                  </a:schemeClr>
                </a:solidFill>
              </a:rPr>
              <a:t>Imagine that you have 37 sweets and that you eat 9 of them.  How many sweets have you left?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3AF42550-AD9C-4121-9132-D51E46861D1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135189" y="3644901"/>
            <a:ext cx="4897437" cy="1624013"/>
          </a:xfrm>
          <a:prstGeom prst="cloudCallout">
            <a:avLst>
              <a:gd name="adj1" fmla="val -25534"/>
              <a:gd name="adj2" fmla="val -112191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80000">
                <a:schemeClr val="accent1">
                  <a:shade val="93000"/>
                  <a:satMod val="130000"/>
                </a:schemeClr>
              </a:gs>
              <a:gs pos="100000">
                <a:schemeClr val="accent1">
                  <a:shade val="94000"/>
                  <a:satMod val="135000"/>
                </a:schemeClr>
              </a:gs>
            </a:gsLst>
          </a:gra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77500" lnSpcReduction="20000"/>
          </a:bodyPr>
          <a:lstStyle/>
          <a:p>
            <a:pPr marL="342906" indent="-342906" defTabSz="457207">
              <a:buClr>
                <a:schemeClr val="bg2">
                  <a:lumMod val="40000"/>
                  <a:lumOff val="60000"/>
                </a:schemeClr>
              </a:buClr>
              <a:defRPr/>
            </a:pPr>
            <a:endParaRPr lang="en-GB" sz="1200" dirty="0">
              <a:solidFill>
                <a:schemeClr val="tx1"/>
              </a:solidFill>
            </a:endParaRPr>
          </a:p>
          <a:p>
            <a:pPr marL="342906" indent="-342906" defTabSz="457207">
              <a:buClr>
                <a:schemeClr val="bg2">
                  <a:lumMod val="40000"/>
                  <a:lumOff val="60000"/>
                </a:schemeClr>
              </a:buClr>
              <a:defRPr/>
            </a:pPr>
            <a:r>
              <a:rPr lang="en-GB" sz="1600" b="1" dirty="0">
                <a:solidFill>
                  <a:schemeClr val="tx1"/>
                </a:solidFill>
              </a:rPr>
              <a:t>37 minus/ </a:t>
            </a:r>
            <a:r>
              <a:rPr lang="en-GB" sz="1600" b="1" dirty="0" err="1">
                <a:solidFill>
                  <a:schemeClr val="tx1"/>
                </a:solidFill>
              </a:rPr>
              <a:t>tynnu</a:t>
            </a:r>
            <a:r>
              <a:rPr lang="en-GB" sz="1600" b="1" dirty="0">
                <a:solidFill>
                  <a:schemeClr val="tx1"/>
                </a:solidFill>
              </a:rPr>
              <a:t> 7 = 30</a:t>
            </a:r>
          </a:p>
          <a:p>
            <a:pPr marL="342906" indent="-342906" defTabSz="457207">
              <a:buClr>
                <a:schemeClr val="bg2">
                  <a:lumMod val="40000"/>
                  <a:lumOff val="60000"/>
                </a:schemeClr>
              </a:buClr>
              <a:defRPr/>
            </a:pPr>
            <a:r>
              <a:rPr lang="en-GB" sz="1600" b="1" dirty="0" err="1">
                <a:solidFill>
                  <a:schemeClr val="tx1"/>
                </a:solidFill>
              </a:rPr>
              <a:t>Tynnu</a:t>
            </a:r>
            <a:r>
              <a:rPr lang="en-GB" sz="1600" b="1" dirty="0">
                <a:solidFill>
                  <a:schemeClr val="tx1"/>
                </a:solidFill>
              </a:rPr>
              <a:t> 2 </a:t>
            </a:r>
            <a:r>
              <a:rPr lang="en-GB" sz="1600" b="1" dirty="0" err="1">
                <a:solidFill>
                  <a:schemeClr val="tx1"/>
                </a:solidFill>
              </a:rPr>
              <a:t>arall</a:t>
            </a:r>
            <a:r>
              <a:rPr lang="en-GB" sz="1600" b="1" dirty="0">
                <a:solidFill>
                  <a:schemeClr val="tx1"/>
                </a:solidFill>
              </a:rPr>
              <a:t> = 28</a:t>
            </a:r>
          </a:p>
          <a:p>
            <a:pPr marL="342906" indent="-342906" defTabSz="457207">
              <a:buClr>
                <a:schemeClr val="bg2">
                  <a:lumMod val="40000"/>
                  <a:lumOff val="60000"/>
                </a:schemeClr>
              </a:buClr>
              <a:defRPr/>
            </a:pPr>
            <a:r>
              <a:rPr lang="en-GB" sz="1600" b="1" dirty="0">
                <a:solidFill>
                  <a:schemeClr val="tx1"/>
                </a:solidFill>
              </a:rPr>
              <a:t>Minus another 2 = 28</a:t>
            </a:r>
          </a:p>
          <a:p>
            <a:pPr marL="342906" indent="-342906" algn="ctr" defTabSz="457207">
              <a:buClr>
                <a:schemeClr val="bg2">
                  <a:lumMod val="40000"/>
                  <a:lumOff val="60000"/>
                </a:schemeClr>
              </a:buClr>
              <a:defRPr/>
            </a:pPr>
            <a:endParaRPr lang="en-GB" dirty="0"/>
          </a:p>
        </p:txBody>
      </p:sp>
      <p:pic>
        <p:nvPicPr>
          <p:cNvPr id="8" name="Picture 5" descr="C:\Users\Helen\AppData\Local\Microsoft\Windows\Temporary Internet Files\Content.IE5\IAGK64OG\MP900442243[1].jpg">
            <a:extLst>
              <a:ext uri="{FF2B5EF4-FFF2-40B4-BE49-F238E27FC236}">
                <a16:creationId xmlns:a16="http://schemas.microsoft.com/office/drawing/2014/main" id="{ADF68630-5200-4963-A22F-5C552F693B54}"/>
              </a:ext>
            </a:extLst>
          </p:cNvPr>
          <p:cNvPicPr>
            <a:picLocks noGrp="1" noChangeAspect="1" noChangeArrowheads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8918995" y="3099998"/>
            <a:ext cx="1495425" cy="2243138"/>
          </a:xfrm>
        </p:spPr>
      </p:pic>
      <p:sp>
        <p:nvSpPr>
          <p:cNvPr id="9" name="Rounded Rectangular Callout 8">
            <a:extLst>
              <a:ext uri="{FF2B5EF4-FFF2-40B4-BE49-F238E27FC236}">
                <a16:creationId xmlns:a16="http://schemas.microsoft.com/office/drawing/2014/main" id="{15BB689F-BC4D-4C4F-B09F-6C0A391515B0}"/>
              </a:ext>
            </a:extLst>
          </p:cNvPr>
          <p:cNvSpPr/>
          <p:nvPr/>
        </p:nvSpPr>
        <p:spPr>
          <a:xfrm>
            <a:off x="6250557" y="2278423"/>
            <a:ext cx="2592388" cy="1296987"/>
          </a:xfrm>
          <a:prstGeom prst="wedgeRoundRectCallout">
            <a:avLst>
              <a:gd name="adj1" fmla="val 65438"/>
              <a:gd name="adj2" fmla="val 36965"/>
              <a:gd name="adj3" fmla="val 16667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80000">
                <a:schemeClr val="accent1">
                  <a:shade val="93000"/>
                  <a:satMod val="130000"/>
                </a:schemeClr>
              </a:gs>
              <a:gs pos="100000">
                <a:schemeClr val="accent1">
                  <a:shade val="94000"/>
                  <a:satMod val="135000"/>
                </a:schemeClr>
              </a:gs>
            </a:gsLst>
          </a:gra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>
              <a:defRPr/>
            </a:pPr>
            <a:r>
              <a:rPr lang="en-GB" b="1" dirty="0">
                <a:solidFill>
                  <a:schemeClr val="tx1"/>
                </a:solidFill>
              </a:rPr>
              <a:t>37 – 10 = 27</a:t>
            </a:r>
          </a:p>
          <a:p>
            <a:pPr>
              <a:defRPr/>
            </a:pPr>
            <a:r>
              <a:rPr lang="en-GB" b="1" dirty="0">
                <a:solidFill>
                  <a:schemeClr val="tx1"/>
                </a:solidFill>
              </a:rPr>
              <a:t>Therefore/Felly </a:t>
            </a:r>
          </a:p>
          <a:p>
            <a:pPr>
              <a:defRPr/>
            </a:pPr>
            <a:r>
              <a:rPr lang="en-GB" b="1" dirty="0">
                <a:solidFill>
                  <a:schemeClr val="tx1"/>
                </a:solidFill>
              </a:rPr>
              <a:t>37 – 9 = 28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70B4CA-3913-4C3F-928D-82E29E5AE544}"/>
              </a:ext>
            </a:extLst>
          </p:cNvPr>
          <p:cNvSpPr/>
          <p:nvPr/>
        </p:nvSpPr>
        <p:spPr>
          <a:xfrm>
            <a:off x="1919288" y="5445125"/>
            <a:ext cx="8424862" cy="1200150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defRPr/>
            </a:pPr>
            <a:r>
              <a:rPr lang="en-GB" b="1" i="1" dirty="0">
                <a:latin typeface="Arial" charset="0"/>
              </a:rPr>
              <a:t>Os all </a:t>
            </a:r>
            <a:r>
              <a:rPr lang="en-GB" b="1" i="1" dirty="0" err="1">
                <a:latin typeface="Arial" charset="0"/>
              </a:rPr>
              <a:t>disgyblion</a:t>
            </a:r>
            <a:r>
              <a:rPr lang="en-GB" b="1" i="1" dirty="0">
                <a:latin typeface="Arial" charset="0"/>
              </a:rPr>
              <a:t> </a:t>
            </a:r>
            <a:r>
              <a:rPr lang="en-GB" b="1" i="1" dirty="0" err="1">
                <a:latin typeface="Arial" charset="0"/>
              </a:rPr>
              <a:t>wneud</a:t>
            </a:r>
            <a:r>
              <a:rPr lang="en-GB" b="1" i="1" dirty="0">
                <a:latin typeface="Arial" charset="0"/>
              </a:rPr>
              <a:t> </a:t>
            </a:r>
            <a:r>
              <a:rPr lang="en-GB" b="1" i="1" dirty="0" err="1">
                <a:latin typeface="Arial" charset="0"/>
              </a:rPr>
              <a:t>gweithgareddau</a:t>
            </a:r>
            <a:r>
              <a:rPr lang="en-GB" b="1" i="1" dirty="0">
                <a:latin typeface="Arial" charset="0"/>
              </a:rPr>
              <a:t> </a:t>
            </a:r>
            <a:r>
              <a:rPr lang="en-GB" b="1" i="1" dirty="0" err="1">
                <a:latin typeface="Arial" charset="0"/>
              </a:rPr>
              <a:t>fel</a:t>
            </a:r>
            <a:r>
              <a:rPr lang="en-GB" b="1" i="1" dirty="0">
                <a:latin typeface="Arial" charset="0"/>
              </a:rPr>
              <a:t> </a:t>
            </a:r>
            <a:r>
              <a:rPr lang="en-GB" b="1" i="1" dirty="0" err="1">
                <a:latin typeface="Arial" charset="0"/>
              </a:rPr>
              <a:t>hyn</a:t>
            </a:r>
            <a:r>
              <a:rPr lang="en-GB" b="1" i="1" dirty="0">
                <a:latin typeface="Arial" charset="0"/>
              </a:rPr>
              <a:t> </a:t>
            </a:r>
            <a:r>
              <a:rPr lang="en-GB" b="1" i="1" dirty="0" err="1">
                <a:latin typeface="Arial" charset="0"/>
              </a:rPr>
              <a:t>erbyn</a:t>
            </a:r>
            <a:r>
              <a:rPr lang="en-GB" b="1" i="1" dirty="0">
                <a:latin typeface="Arial" charset="0"/>
              </a:rPr>
              <a:t> </a:t>
            </a:r>
            <a:r>
              <a:rPr lang="en-GB" b="1" i="1" dirty="0" err="1">
                <a:latin typeface="Arial" charset="0"/>
              </a:rPr>
              <a:t>diwedd</a:t>
            </a:r>
            <a:r>
              <a:rPr lang="en-GB" b="1" i="1" dirty="0">
                <a:latin typeface="Arial" charset="0"/>
              </a:rPr>
              <a:t> </a:t>
            </a:r>
            <a:r>
              <a:rPr lang="en-GB" b="1" i="1" dirty="0" err="1">
                <a:latin typeface="Arial" charset="0"/>
              </a:rPr>
              <a:t>blwyddyn</a:t>
            </a:r>
            <a:r>
              <a:rPr lang="en-GB" b="1" i="1" dirty="0">
                <a:latin typeface="Arial" charset="0"/>
              </a:rPr>
              <a:t> 3, </a:t>
            </a:r>
            <a:r>
              <a:rPr lang="en-GB" b="1" i="1" dirty="0" err="1">
                <a:latin typeface="Arial" charset="0"/>
              </a:rPr>
              <a:t>byddant</a:t>
            </a:r>
            <a:r>
              <a:rPr lang="en-GB" b="1" i="1" dirty="0">
                <a:latin typeface="Arial" charset="0"/>
              </a:rPr>
              <a:t> </a:t>
            </a:r>
            <a:r>
              <a:rPr lang="en-GB" b="1" i="1" dirty="0" err="1">
                <a:latin typeface="Arial" charset="0"/>
              </a:rPr>
              <a:t>ar</a:t>
            </a:r>
            <a:r>
              <a:rPr lang="en-GB" b="1" i="1" dirty="0">
                <a:latin typeface="Arial" charset="0"/>
              </a:rPr>
              <a:t> y </a:t>
            </a:r>
            <a:r>
              <a:rPr lang="en-GB" b="1" i="1" dirty="0" err="1">
                <a:latin typeface="Arial" charset="0"/>
              </a:rPr>
              <a:t>ffordd</a:t>
            </a:r>
            <a:r>
              <a:rPr lang="en-GB" b="1" i="1" dirty="0">
                <a:latin typeface="Arial" charset="0"/>
              </a:rPr>
              <a:t> </a:t>
            </a:r>
            <a:r>
              <a:rPr lang="en-GB" b="1" i="1" dirty="0" err="1">
                <a:latin typeface="Arial" charset="0"/>
              </a:rPr>
              <a:t>i</a:t>
            </a:r>
            <a:r>
              <a:rPr lang="en-GB" b="1" i="1" dirty="0">
                <a:latin typeface="Arial" charset="0"/>
              </a:rPr>
              <a:t> </a:t>
            </a:r>
            <a:r>
              <a:rPr lang="en-GB" b="1" i="1" dirty="0" err="1">
                <a:latin typeface="Arial" charset="0"/>
              </a:rPr>
              <a:t>gwrdd</a:t>
            </a:r>
            <a:r>
              <a:rPr lang="en-GB" b="1" i="1" dirty="0">
                <a:latin typeface="Arial" charset="0"/>
              </a:rPr>
              <a:t> </a:t>
            </a:r>
            <a:r>
              <a:rPr lang="en-GB" b="1" i="1" dirty="0" err="1">
                <a:latin typeface="Arial" charset="0"/>
              </a:rPr>
              <a:t>â’r</a:t>
            </a:r>
            <a:r>
              <a:rPr lang="en-GB" b="1" i="1" dirty="0">
                <a:latin typeface="Arial" charset="0"/>
              </a:rPr>
              <a:t> </a:t>
            </a:r>
            <a:r>
              <a:rPr lang="en-GB" b="1" i="1" dirty="0" err="1">
                <a:latin typeface="Arial" charset="0"/>
              </a:rPr>
              <a:t>hyn</a:t>
            </a:r>
            <a:r>
              <a:rPr lang="en-GB" b="1" i="1" dirty="0">
                <a:latin typeface="Arial" charset="0"/>
              </a:rPr>
              <a:t> </a:t>
            </a:r>
            <a:r>
              <a:rPr lang="en-GB" b="1" i="1" dirty="0" err="1">
                <a:latin typeface="Arial" charset="0"/>
              </a:rPr>
              <a:t>sy’n</a:t>
            </a:r>
            <a:r>
              <a:rPr lang="en-GB" b="1" i="1" dirty="0">
                <a:latin typeface="Arial" charset="0"/>
              </a:rPr>
              <a:t> </a:t>
            </a:r>
            <a:r>
              <a:rPr lang="en-GB" b="1" i="1" dirty="0" err="1">
                <a:latin typeface="Arial" charset="0"/>
              </a:rPr>
              <a:t>ddisgwyliedig</a:t>
            </a:r>
            <a:r>
              <a:rPr lang="en-GB" b="1" i="1" dirty="0">
                <a:latin typeface="Arial" charset="0"/>
              </a:rPr>
              <a:t>.</a:t>
            </a:r>
          </a:p>
          <a:p>
            <a:pPr>
              <a:defRPr/>
            </a:pPr>
            <a:r>
              <a:rPr lang="en-GB" b="1" i="1" dirty="0">
                <a:solidFill>
                  <a:schemeClr val="accent1">
                    <a:lumMod val="75000"/>
                  </a:schemeClr>
                </a:solidFill>
                <a:latin typeface="Arial" charset="0"/>
              </a:rPr>
              <a:t>If pupils can complete activities like this by the end of year 3, they are on their way to meeting the expected level.</a:t>
            </a:r>
          </a:p>
        </p:txBody>
      </p:sp>
    </p:spTree>
    <p:extLst>
      <p:ext uri="{BB962C8B-B14F-4D97-AF65-F5344CB8AC3E}">
        <p14:creationId xmlns:p14="http://schemas.microsoft.com/office/powerpoint/2010/main" val="36935690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9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406A60-8BFD-4F2C-90A0-F93066DBC8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92313" y="1700213"/>
            <a:ext cx="8229600" cy="1143000"/>
          </a:xfrm>
        </p:spPr>
        <p:txBody>
          <a:bodyPr rtlCol="0">
            <a:normAutofit fontScale="90000"/>
          </a:bodyPr>
          <a:lstStyle/>
          <a:p>
            <a:pPr algn="ctr" defTabSz="457207">
              <a:defRPr/>
            </a:pPr>
            <a:r>
              <a:rPr lang="en-GB" sz="4400" i="1" dirty="0"/>
              <a:t>Beth </a:t>
            </a:r>
            <a:r>
              <a:rPr lang="en-GB" sz="4400" i="1" dirty="0" err="1"/>
              <a:t>yw’r</a:t>
            </a:r>
            <a:r>
              <a:rPr lang="en-GB" sz="4400" i="1" dirty="0"/>
              <a:t> </a:t>
            </a:r>
            <a:r>
              <a:rPr lang="en-GB" sz="4400" i="1" dirty="0" err="1"/>
              <a:t>cyfanswm</a:t>
            </a:r>
            <a:r>
              <a:rPr lang="en-GB" sz="4400" i="1" dirty="0"/>
              <a:t>? / </a:t>
            </a:r>
            <a:br>
              <a:rPr lang="en-GB" sz="4400" i="1" dirty="0"/>
            </a:br>
            <a:r>
              <a:rPr lang="en-GB" sz="4400" i="1" dirty="0">
                <a:solidFill>
                  <a:schemeClr val="tx1"/>
                </a:solidFill>
              </a:rPr>
              <a:t>What is the total?</a:t>
            </a:r>
            <a:br>
              <a:rPr lang="en-GB" sz="4400" i="1" dirty="0">
                <a:solidFill>
                  <a:schemeClr val="tx1"/>
                </a:solidFill>
              </a:rPr>
            </a:br>
            <a:r>
              <a:rPr lang="en-GB" sz="4400" i="1" dirty="0">
                <a:solidFill>
                  <a:schemeClr val="accent1">
                    <a:lumMod val="75000"/>
                  </a:schemeClr>
                </a:solidFill>
              </a:rPr>
              <a:t/>
            </a:r>
            <a:br>
              <a:rPr lang="en-GB" sz="4400" i="1" dirty="0">
                <a:solidFill>
                  <a:schemeClr val="accent1">
                    <a:lumMod val="75000"/>
                  </a:schemeClr>
                </a:solidFill>
              </a:rPr>
            </a:br>
            <a:r>
              <a:rPr lang="en-GB" sz="4400" i="1" dirty="0"/>
              <a:t>9 + 5 – 4 x 3 =</a:t>
            </a:r>
            <a:endParaRPr lang="cy-GB" dirty="0"/>
          </a:p>
        </p:txBody>
      </p:sp>
      <p:pic>
        <p:nvPicPr>
          <p:cNvPr id="65539" name="Picture 2" descr="C:\Users\user\AppData\Local\Microsoft\Windows\INetCache\IE\F1MQHVZH\OLI_MAT_Olimpiadas_Portada[1].png">
            <a:extLst>
              <a:ext uri="{FF2B5EF4-FFF2-40B4-BE49-F238E27FC236}">
                <a16:creationId xmlns:a16="http://schemas.microsoft.com/office/drawing/2014/main" id="{2A46C102-2B0F-4BA0-A8D0-D8CFAD16471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2039" y="4221164"/>
            <a:ext cx="2979737" cy="2111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9854282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3">
            <a:extLst>
              <a:ext uri="{FF2B5EF4-FFF2-40B4-BE49-F238E27FC236}">
                <a16:creationId xmlns:a16="http://schemas.microsoft.com/office/drawing/2014/main" id="{B0FD8F09-F628-41DE-B805-1E126B474516}"/>
              </a:ext>
            </a:extLst>
          </p:cNvPr>
          <p:cNvSpPr txBox="1">
            <a:spLocks noGrp="1" noChangeArrowheads="1"/>
          </p:cNvSpPr>
          <p:nvPr>
            <p:ph type="title"/>
          </p:nvPr>
        </p:nvSpPr>
        <p:spPr>
          <a:xfrm>
            <a:off x="1981200" y="336550"/>
            <a:ext cx="8229600" cy="1016000"/>
          </a:xfrm>
          <a:ln>
            <a:miter lim="800000"/>
            <a:headEnd/>
            <a:tailEnd/>
          </a:ln>
        </p:spPr>
        <p:txBody>
          <a:bodyPr rtlCol="0">
            <a:spAutoFit/>
          </a:bodyPr>
          <a:lstStyle/>
          <a:p>
            <a:pPr defTabSz="457207">
              <a:defRPr/>
            </a:pPr>
            <a:r>
              <a:rPr lang="en-GB" sz="3000" i="1" dirty="0"/>
              <a:t>Beth </a:t>
            </a:r>
            <a:r>
              <a:rPr lang="en-GB" sz="3000" i="1" dirty="0" err="1"/>
              <a:t>yw’r</a:t>
            </a:r>
            <a:r>
              <a:rPr lang="en-GB" sz="3000" i="1" dirty="0"/>
              <a:t> </a:t>
            </a:r>
            <a:r>
              <a:rPr lang="en-GB" sz="3000" i="1" dirty="0" err="1"/>
              <a:t>cyfanswm</a:t>
            </a:r>
            <a:r>
              <a:rPr lang="en-GB" sz="3000" i="1" dirty="0"/>
              <a:t>? / </a:t>
            </a:r>
            <a:r>
              <a:rPr lang="en-GB" sz="3000" i="1" dirty="0">
                <a:solidFill>
                  <a:schemeClr val="accent1">
                    <a:lumMod val="75000"/>
                  </a:schemeClr>
                </a:solidFill>
              </a:rPr>
              <a:t>What is the total?</a:t>
            </a:r>
            <a:br>
              <a:rPr lang="en-GB" sz="3000" i="1" dirty="0">
                <a:solidFill>
                  <a:schemeClr val="accent1">
                    <a:lumMod val="75000"/>
                  </a:schemeClr>
                </a:solidFill>
              </a:rPr>
            </a:br>
            <a:r>
              <a:rPr lang="en-GB" sz="3000" i="1" dirty="0">
                <a:solidFill>
                  <a:schemeClr val="tx1"/>
                </a:solidFill>
              </a:rPr>
              <a:t>9 + 5 – 4 x 3 =</a:t>
            </a:r>
          </a:p>
        </p:txBody>
      </p:sp>
      <p:pic>
        <p:nvPicPr>
          <p:cNvPr id="8" name="Picture 6" descr="C:\Users\Helen\AppData\Local\Microsoft\Windows\Temporary Internet Files\Content.IE5\JN6QD5WM\MP900442219[1].jpg">
            <a:extLst>
              <a:ext uri="{FF2B5EF4-FFF2-40B4-BE49-F238E27FC236}">
                <a16:creationId xmlns:a16="http://schemas.microsoft.com/office/drawing/2014/main" id="{04D5CA46-55F5-447C-BD01-607F3C3FF6E6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919288" y="1628775"/>
            <a:ext cx="1966912" cy="1741488"/>
          </a:xfrm>
        </p:spPr>
      </p:pic>
      <p:pic>
        <p:nvPicPr>
          <p:cNvPr id="9" name="Picture 5" descr="C:\Users\Helen\AppData\Local\Microsoft\Windows\Temporary Internet Files\Content.IE5\IAGK64OG\MP900442243[1].jpg">
            <a:extLst>
              <a:ext uri="{FF2B5EF4-FFF2-40B4-BE49-F238E27FC236}">
                <a16:creationId xmlns:a16="http://schemas.microsoft.com/office/drawing/2014/main" id="{41CD6CE9-DF11-478D-97FF-1D9E7EF9DAE3}"/>
              </a:ext>
            </a:extLst>
          </p:cNvPr>
          <p:cNvPicPr>
            <a:picLocks noGrp="1" noChangeAspect="1" noChangeArrowheads="1"/>
          </p:cNvPicPr>
          <p:nvPr>
            <p:ph sz="quarter" idx="4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469063" y="2965450"/>
            <a:ext cx="1892300" cy="2840038"/>
          </a:xfrm>
        </p:spPr>
      </p:pic>
      <p:sp>
        <p:nvSpPr>
          <p:cNvPr id="10" name="Rounded Rectangular Callout 9">
            <a:extLst>
              <a:ext uri="{FF2B5EF4-FFF2-40B4-BE49-F238E27FC236}">
                <a16:creationId xmlns:a16="http://schemas.microsoft.com/office/drawing/2014/main" id="{C32587E3-54AC-4EAA-ABB2-9138610F8A46}"/>
              </a:ext>
            </a:extLst>
          </p:cNvPr>
          <p:cNvSpPr/>
          <p:nvPr/>
        </p:nvSpPr>
        <p:spPr>
          <a:xfrm>
            <a:off x="4727576" y="1989139"/>
            <a:ext cx="3357563" cy="1044575"/>
          </a:xfrm>
          <a:prstGeom prst="wedgeRoundRectCallout">
            <a:avLst>
              <a:gd name="adj1" fmla="val 65438"/>
              <a:gd name="adj2" fmla="val 36965"/>
              <a:gd name="adj3" fmla="val 16667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80000">
                <a:schemeClr val="accent1">
                  <a:shade val="93000"/>
                  <a:satMod val="130000"/>
                </a:schemeClr>
              </a:gs>
              <a:gs pos="100000">
                <a:schemeClr val="accent1">
                  <a:shade val="94000"/>
                  <a:satMod val="135000"/>
                </a:schemeClr>
              </a:gs>
            </a:gsLst>
          </a:gra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>
              <a:defRPr/>
            </a:pPr>
            <a:r>
              <a:rPr lang="en-GB" sz="2400" b="1" dirty="0">
                <a:solidFill>
                  <a:schemeClr val="tx1"/>
                </a:solidFill>
              </a:rPr>
              <a:t>	2  </a:t>
            </a:r>
          </a:p>
          <a:p>
            <a:pPr>
              <a:defRPr/>
            </a:pPr>
            <a:r>
              <a:rPr lang="en-GB" sz="2400" b="1" dirty="0">
                <a:solidFill>
                  <a:schemeClr val="tx1"/>
                </a:solidFill>
              </a:rPr>
              <a:t>(BIDMAS/ CIRLAT)</a:t>
            </a:r>
          </a:p>
        </p:txBody>
      </p:sp>
      <p:sp>
        <p:nvSpPr>
          <p:cNvPr id="11" name="Cloud Callout 10">
            <a:extLst>
              <a:ext uri="{FF2B5EF4-FFF2-40B4-BE49-F238E27FC236}">
                <a16:creationId xmlns:a16="http://schemas.microsoft.com/office/drawing/2014/main" id="{9D4DFE63-60CB-4AF2-9512-5798D10DBCA4}"/>
              </a:ext>
            </a:extLst>
          </p:cNvPr>
          <p:cNvSpPr/>
          <p:nvPr/>
        </p:nvSpPr>
        <p:spPr>
          <a:xfrm>
            <a:off x="3648076" y="3357564"/>
            <a:ext cx="3241675" cy="1322387"/>
          </a:xfrm>
          <a:prstGeom prst="cloudCallout">
            <a:avLst>
              <a:gd name="adj1" fmla="val -58489"/>
              <a:gd name="adj2" fmla="val -73566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80000">
                <a:schemeClr val="accent1">
                  <a:shade val="93000"/>
                  <a:satMod val="130000"/>
                </a:schemeClr>
              </a:gs>
              <a:gs pos="100000">
                <a:schemeClr val="accent1">
                  <a:shade val="94000"/>
                  <a:satMod val="135000"/>
                </a:schemeClr>
              </a:gs>
            </a:gsLst>
          </a:gra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>
              <a:defRPr/>
            </a:pPr>
            <a:r>
              <a:rPr lang="en-GB" b="1" i="1" dirty="0">
                <a:solidFill>
                  <a:schemeClr val="tx1"/>
                </a:solidFill>
              </a:rPr>
              <a:t>       </a:t>
            </a:r>
          </a:p>
          <a:p>
            <a:pPr>
              <a:defRPr/>
            </a:pPr>
            <a:r>
              <a:rPr lang="en-GB" b="1" i="1" dirty="0">
                <a:solidFill>
                  <a:schemeClr val="tx1"/>
                </a:solidFill>
              </a:rPr>
              <a:t>         	</a:t>
            </a:r>
            <a:r>
              <a:rPr lang="en-GB" sz="2400" b="1" i="1" dirty="0">
                <a:solidFill>
                  <a:schemeClr val="tx1"/>
                </a:solidFill>
              </a:rPr>
              <a:t>30</a:t>
            </a:r>
          </a:p>
          <a:p>
            <a:pPr algn="ctr">
              <a:defRPr/>
            </a:pPr>
            <a:endParaRPr lang="en-GB" dirty="0"/>
          </a:p>
        </p:txBody>
      </p:sp>
      <p:sp>
        <p:nvSpPr>
          <p:cNvPr id="12" name="TextBox 6">
            <a:extLst>
              <a:ext uri="{FF2B5EF4-FFF2-40B4-BE49-F238E27FC236}">
                <a16:creationId xmlns:a16="http://schemas.microsoft.com/office/drawing/2014/main" id="{5EB3C9FB-699C-438E-A98A-63D7C00D249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19289" y="5229226"/>
            <a:ext cx="8353425" cy="1323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defRPr/>
            </a:pPr>
            <a:r>
              <a:rPr lang="en-GB" sz="2000" b="1" i="1" dirty="0">
                <a:latin typeface="Arial" charset="0"/>
              </a:rPr>
              <a:t>Os all </a:t>
            </a:r>
            <a:r>
              <a:rPr lang="en-GB" sz="2000" b="1" i="1" dirty="0" err="1">
                <a:latin typeface="Arial" charset="0"/>
              </a:rPr>
              <a:t>disgyblion</a:t>
            </a:r>
            <a:r>
              <a:rPr lang="en-GB" sz="2000" b="1" i="1" dirty="0">
                <a:latin typeface="Arial" charset="0"/>
              </a:rPr>
              <a:t> </a:t>
            </a:r>
            <a:r>
              <a:rPr lang="en-GB" sz="2000" b="1" i="1" dirty="0" err="1">
                <a:latin typeface="Arial" charset="0"/>
              </a:rPr>
              <a:t>wneud</a:t>
            </a:r>
            <a:r>
              <a:rPr lang="en-GB" sz="2000" b="1" i="1" dirty="0">
                <a:latin typeface="Arial" charset="0"/>
              </a:rPr>
              <a:t> </a:t>
            </a:r>
            <a:r>
              <a:rPr lang="en-GB" sz="2000" b="1" i="1" dirty="0" err="1">
                <a:latin typeface="Arial" charset="0"/>
              </a:rPr>
              <a:t>gweithgareddau</a:t>
            </a:r>
            <a:r>
              <a:rPr lang="en-GB" sz="2000" b="1" i="1" dirty="0">
                <a:latin typeface="Arial" charset="0"/>
              </a:rPr>
              <a:t> </a:t>
            </a:r>
            <a:r>
              <a:rPr lang="en-GB" sz="2000" b="1" i="1" dirty="0" err="1">
                <a:latin typeface="Arial" charset="0"/>
              </a:rPr>
              <a:t>fel</a:t>
            </a:r>
            <a:r>
              <a:rPr lang="en-GB" sz="2000" b="1" i="1" dirty="0">
                <a:latin typeface="Arial" charset="0"/>
              </a:rPr>
              <a:t> </a:t>
            </a:r>
            <a:r>
              <a:rPr lang="en-GB" sz="2000" b="1" i="1" dirty="0" err="1">
                <a:latin typeface="Arial" charset="0"/>
              </a:rPr>
              <a:t>hyn</a:t>
            </a:r>
            <a:r>
              <a:rPr lang="en-GB" sz="2000" b="1" i="1" dirty="0">
                <a:latin typeface="Arial" charset="0"/>
              </a:rPr>
              <a:t> </a:t>
            </a:r>
            <a:r>
              <a:rPr lang="en-GB" sz="2000" b="1" i="1" dirty="0" err="1">
                <a:latin typeface="Arial" charset="0"/>
              </a:rPr>
              <a:t>erbyn</a:t>
            </a:r>
            <a:r>
              <a:rPr lang="en-GB" sz="2000" b="1" i="1" dirty="0">
                <a:latin typeface="Arial" charset="0"/>
              </a:rPr>
              <a:t> </a:t>
            </a:r>
            <a:r>
              <a:rPr lang="en-GB" sz="2000" b="1" i="1" dirty="0" err="1">
                <a:latin typeface="Arial" charset="0"/>
              </a:rPr>
              <a:t>diwedd</a:t>
            </a:r>
            <a:r>
              <a:rPr lang="en-GB" sz="2000" b="1" i="1" dirty="0">
                <a:latin typeface="Arial" charset="0"/>
              </a:rPr>
              <a:t> </a:t>
            </a:r>
            <a:r>
              <a:rPr lang="en-GB" sz="2000" b="1" i="1" dirty="0" err="1">
                <a:latin typeface="Arial" charset="0"/>
              </a:rPr>
              <a:t>blwyddyn</a:t>
            </a:r>
            <a:r>
              <a:rPr lang="en-GB" sz="2000" b="1" i="1" dirty="0">
                <a:latin typeface="Arial" charset="0"/>
              </a:rPr>
              <a:t> 7, </a:t>
            </a:r>
            <a:r>
              <a:rPr lang="en-GB" sz="2000" b="1" i="1" dirty="0" err="1">
                <a:latin typeface="Arial" charset="0"/>
              </a:rPr>
              <a:t>byddant</a:t>
            </a:r>
            <a:r>
              <a:rPr lang="en-GB" sz="2000" b="1" i="1" dirty="0">
                <a:latin typeface="Arial" charset="0"/>
              </a:rPr>
              <a:t> </a:t>
            </a:r>
            <a:r>
              <a:rPr lang="en-GB" sz="2000" b="1" i="1" dirty="0" err="1">
                <a:latin typeface="Arial" charset="0"/>
              </a:rPr>
              <a:t>ar</a:t>
            </a:r>
            <a:r>
              <a:rPr lang="en-GB" sz="2000" b="1" i="1" dirty="0">
                <a:latin typeface="Arial" charset="0"/>
              </a:rPr>
              <a:t> y </a:t>
            </a:r>
            <a:r>
              <a:rPr lang="en-GB" sz="2000" b="1" i="1" dirty="0" err="1">
                <a:latin typeface="Arial" charset="0"/>
              </a:rPr>
              <a:t>ffordd</a:t>
            </a:r>
            <a:r>
              <a:rPr lang="en-GB" sz="2000" b="1" i="1" dirty="0">
                <a:latin typeface="Arial" charset="0"/>
              </a:rPr>
              <a:t> </a:t>
            </a:r>
            <a:r>
              <a:rPr lang="en-GB" sz="2000" b="1" i="1" dirty="0" err="1">
                <a:latin typeface="Arial" charset="0"/>
              </a:rPr>
              <a:t>i</a:t>
            </a:r>
            <a:r>
              <a:rPr lang="en-GB" sz="2000" b="1" i="1" dirty="0">
                <a:latin typeface="Arial" charset="0"/>
              </a:rPr>
              <a:t> </a:t>
            </a:r>
            <a:r>
              <a:rPr lang="en-GB" sz="2000" b="1" i="1" dirty="0" err="1">
                <a:latin typeface="Arial" charset="0"/>
              </a:rPr>
              <a:t>gwrdd</a:t>
            </a:r>
            <a:r>
              <a:rPr lang="en-GB" sz="2000" b="1" i="1" dirty="0">
                <a:latin typeface="Arial" charset="0"/>
              </a:rPr>
              <a:t> </a:t>
            </a:r>
            <a:r>
              <a:rPr lang="en-GB" sz="2000" b="1" i="1" dirty="0" err="1">
                <a:latin typeface="Arial" charset="0"/>
              </a:rPr>
              <a:t>â’r</a:t>
            </a:r>
            <a:r>
              <a:rPr lang="en-GB" sz="2000" b="1" i="1" dirty="0">
                <a:latin typeface="Arial" charset="0"/>
              </a:rPr>
              <a:t> </a:t>
            </a:r>
            <a:r>
              <a:rPr lang="en-GB" sz="2000" b="1" i="1" dirty="0" err="1">
                <a:latin typeface="Arial" charset="0"/>
              </a:rPr>
              <a:t>hyn</a:t>
            </a:r>
            <a:r>
              <a:rPr lang="en-GB" sz="2000" b="1" i="1" dirty="0">
                <a:latin typeface="Arial" charset="0"/>
              </a:rPr>
              <a:t> </a:t>
            </a:r>
            <a:r>
              <a:rPr lang="en-GB" sz="2000" b="1" i="1" dirty="0" err="1">
                <a:latin typeface="Arial" charset="0"/>
              </a:rPr>
              <a:t>sy’n</a:t>
            </a:r>
            <a:r>
              <a:rPr lang="en-GB" sz="2000" b="1" i="1" dirty="0">
                <a:latin typeface="Arial" charset="0"/>
              </a:rPr>
              <a:t> </a:t>
            </a:r>
            <a:r>
              <a:rPr lang="en-GB" sz="2000" b="1" i="1" dirty="0" err="1">
                <a:latin typeface="Arial" charset="0"/>
              </a:rPr>
              <a:t>ddisgwyliedig</a:t>
            </a:r>
            <a:r>
              <a:rPr lang="en-GB" sz="2000" b="1" i="1" dirty="0">
                <a:latin typeface="Arial" charset="0"/>
              </a:rPr>
              <a:t>.</a:t>
            </a:r>
          </a:p>
          <a:p>
            <a:pPr>
              <a:defRPr/>
            </a:pPr>
            <a:r>
              <a:rPr lang="en-GB" sz="2000" i="1" dirty="0">
                <a:solidFill>
                  <a:schemeClr val="bg2">
                    <a:lumMod val="20000"/>
                    <a:lumOff val="80000"/>
                  </a:schemeClr>
                </a:solidFill>
                <a:latin typeface="Arial" charset="0"/>
              </a:rPr>
              <a:t>If pupils can complete activities like this by the end of year 7, they will be on their way to meeting what is expected of them.</a:t>
            </a:r>
          </a:p>
        </p:txBody>
      </p:sp>
    </p:spTree>
    <p:extLst>
      <p:ext uri="{BB962C8B-B14F-4D97-AF65-F5344CB8AC3E}">
        <p14:creationId xmlns:p14="http://schemas.microsoft.com/office/powerpoint/2010/main" val="28133486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 do we measure Success/ Failure/ Progress?</a:t>
            </a:r>
            <a:endParaRPr lang="en-GB" dirty="0"/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Discuss!</a:t>
            </a:r>
          </a:p>
          <a:p>
            <a:r>
              <a:rPr lang="en-GB" dirty="0" smtClean="0"/>
              <a:t>Directed study: Research approaches to assessment and why we do it.</a:t>
            </a:r>
          </a:p>
          <a:p>
            <a:endParaRPr lang="en-GB" dirty="0"/>
          </a:p>
          <a:p>
            <a:r>
              <a:rPr lang="en-GB" dirty="0"/>
              <a:t>Reading</a:t>
            </a:r>
            <a:r>
              <a:rPr lang="en-GB" dirty="0" smtClean="0"/>
              <a:t>:</a:t>
            </a:r>
          </a:p>
          <a:p>
            <a:r>
              <a:rPr lang="en-GB" dirty="0" smtClean="0"/>
              <a:t> </a:t>
            </a:r>
            <a:r>
              <a:rPr lang="en-GB" dirty="0" err="1"/>
              <a:t>Mohd</a:t>
            </a:r>
            <a:r>
              <a:rPr lang="en-GB" dirty="0"/>
              <a:t> </a:t>
            </a:r>
            <a:r>
              <a:rPr lang="en-GB" dirty="0" err="1"/>
              <a:t>Tajudin</a:t>
            </a:r>
            <a:r>
              <a:rPr lang="en-GB" dirty="0"/>
              <a:t>, </a:t>
            </a:r>
            <a:r>
              <a:rPr lang="en-GB" dirty="0" err="1"/>
              <a:t>Nor'ain</a:t>
            </a:r>
            <a:r>
              <a:rPr lang="en-GB" dirty="0"/>
              <a:t> &amp; Ali, </a:t>
            </a:r>
            <a:r>
              <a:rPr lang="en-GB" dirty="0" err="1"/>
              <a:t>Siti</a:t>
            </a:r>
            <a:r>
              <a:rPr lang="en-GB" dirty="0"/>
              <a:t> &amp; Idris, </a:t>
            </a:r>
            <a:r>
              <a:rPr lang="en-GB" dirty="0" err="1"/>
              <a:t>Noraini</a:t>
            </a:r>
            <a:r>
              <a:rPr lang="en-GB" dirty="0"/>
              <a:t>. (2016). Assessing Thinking Strategy of Numeracy Primary School Pupils. Communications on Applied Electronics. 4. 6-11. 10.5120/cae2016652023.  </a:t>
            </a:r>
          </a:p>
        </p:txBody>
      </p:sp>
    </p:spTree>
    <p:extLst>
      <p:ext uri="{BB962C8B-B14F-4D97-AF65-F5344CB8AC3E}">
        <p14:creationId xmlns:p14="http://schemas.microsoft.com/office/powerpoint/2010/main" val="417223459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>
            <a:extLst>
              <a:ext uri="{FF2B5EF4-FFF2-40B4-BE49-F238E27FC236}">
                <a16:creationId xmlns:a16="http://schemas.microsoft.com/office/drawing/2014/main" id="{2AB0BFEB-5D8D-41A4-A96E-4D1CCB43A45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128838" y="404813"/>
            <a:ext cx="7772400" cy="1143000"/>
          </a:xfrm>
        </p:spPr>
        <p:txBody>
          <a:bodyPr rtlCol="0">
            <a:normAutofit fontScale="90000"/>
          </a:bodyPr>
          <a:lstStyle/>
          <a:p>
            <a:pPr defTabSz="457207">
              <a:defRPr/>
            </a:pPr>
            <a:r>
              <a:rPr lang="en-GB" dirty="0">
                <a:ea typeface="MS PGothic" pitchFamily="34" charset="-128"/>
              </a:rPr>
              <a:t/>
            </a:r>
            <a:br>
              <a:rPr lang="en-GB" dirty="0">
                <a:ea typeface="MS PGothic" pitchFamily="34" charset="-128"/>
              </a:rPr>
            </a:br>
            <a:r>
              <a:rPr lang="en-GB" dirty="0" err="1">
                <a:ea typeface="MS PGothic" pitchFamily="34" charset="-128"/>
              </a:rPr>
              <a:t>Datblygu</a:t>
            </a:r>
            <a:r>
              <a:rPr lang="en-GB" dirty="0">
                <a:ea typeface="MS PGothic" pitchFamily="34" charset="-128"/>
              </a:rPr>
              <a:t> </a:t>
            </a:r>
            <a:r>
              <a:rPr lang="en-GB" dirty="0" err="1">
                <a:ea typeface="MS PGothic" pitchFamily="34" charset="-128"/>
              </a:rPr>
              <a:t>ymresymu</a:t>
            </a:r>
            <a:r>
              <a:rPr lang="en-GB" dirty="0">
                <a:ea typeface="MS PGothic" pitchFamily="34" charset="-128"/>
              </a:rPr>
              <a:t> </a:t>
            </a:r>
            <a:r>
              <a:rPr lang="en-GB" dirty="0" err="1">
                <a:ea typeface="MS PGothic" pitchFamily="34" charset="-128"/>
              </a:rPr>
              <a:t>rhifyddol</a:t>
            </a:r>
            <a:r>
              <a:rPr lang="en-GB" dirty="0">
                <a:ea typeface="MS PGothic" pitchFamily="34" charset="-128"/>
              </a:rPr>
              <a:t/>
            </a:r>
            <a:br>
              <a:rPr lang="en-GB" dirty="0">
                <a:ea typeface="MS PGothic" pitchFamily="34" charset="-128"/>
              </a:rPr>
            </a:br>
            <a:r>
              <a:rPr lang="en-GB" dirty="0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MS PGothic" pitchFamily="34" charset="-128"/>
              </a:rPr>
              <a:t>Developing numerical reasoning</a:t>
            </a:r>
            <a:r>
              <a:rPr lang="en-GB" dirty="0">
                <a:solidFill>
                  <a:schemeClr val="accent2">
                    <a:lumMod val="40000"/>
                    <a:lumOff val="60000"/>
                  </a:schemeClr>
                </a:solidFill>
                <a:ea typeface="MS PGothic" pitchFamily="34" charset="-128"/>
              </a:rPr>
              <a:t/>
            </a:r>
            <a:br>
              <a:rPr lang="en-GB" dirty="0">
                <a:solidFill>
                  <a:schemeClr val="accent2">
                    <a:lumMod val="40000"/>
                    <a:lumOff val="60000"/>
                  </a:schemeClr>
                </a:solidFill>
                <a:ea typeface="MS PGothic" pitchFamily="34" charset="-128"/>
              </a:rPr>
            </a:br>
            <a:endParaRPr lang="cy-GB" altLang="en-US" dirty="0">
              <a:solidFill>
                <a:schemeClr val="accent2">
                  <a:lumMod val="40000"/>
                  <a:lumOff val="6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ea typeface="MS PGothic" pitchFamily="34" charset="-128"/>
            </a:endParaRPr>
          </a:p>
        </p:txBody>
      </p:sp>
      <p:sp>
        <p:nvSpPr>
          <p:cNvPr id="36867" name="Rectangle 3">
            <a:extLst>
              <a:ext uri="{FF2B5EF4-FFF2-40B4-BE49-F238E27FC236}">
                <a16:creationId xmlns:a16="http://schemas.microsoft.com/office/drawing/2014/main" id="{D054A2A4-77C4-416B-8CE4-69738480C28F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135188" y="2852739"/>
            <a:ext cx="7772400" cy="2447925"/>
          </a:xfrm>
        </p:spPr>
        <p:txBody>
          <a:bodyPr rtlCol="0">
            <a:normAutofit fontScale="70000" lnSpcReduction="20000"/>
          </a:bodyPr>
          <a:lstStyle/>
          <a:p>
            <a:pPr marL="342906" indent="-342906" defTabSz="457207">
              <a:buClr>
                <a:schemeClr val="bg2">
                  <a:lumMod val="40000"/>
                  <a:lumOff val="60000"/>
                </a:schemeClr>
              </a:buClr>
              <a:defRPr/>
            </a:pPr>
            <a:r>
              <a:rPr lang="en-GB" altLang="en-US" sz="2800" dirty="0" err="1"/>
              <a:t>Pecynnau</a:t>
            </a:r>
            <a:r>
              <a:rPr lang="en-GB" altLang="en-US" sz="2800" dirty="0"/>
              <a:t> </a:t>
            </a:r>
            <a:r>
              <a:rPr lang="en-GB" altLang="en-US" sz="2800" dirty="0" err="1"/>
              <a:t>Dysgu</a:t>
            </a:r>
            <a:r>
              <a:rPr lang="en-GB" altLang="en-US" sz="2800" dirty="0"/>
              <a:t> </a:t>
            </a:r>
            <a:r>
              <a:rPr lang="en-GB" altLang="en-US" sz="2800" dirty="0" err="1"/>
              <a:t>ar</a:t>
            </a:r>
            <a:r>
              <a:rPr lang="en-GB" altLang="en-US" sz="2800" dirty="0"/>
              <a:t> </a:t>
            </a:r>
            <a:r>
              <a:rPr lang="en-GB" altLang="en-US" sz="2800" dirty="0" err="1"/>
              <a:t>Wefan</a:t>
            </a:r>
            <a:r>
              <a:rPr lang="en-GB" altLang="en-US" sz="2800" dirty="0"/>
              <a:t> </a:t>
            </a:r>
            <a:r>
              <a:rPr lang="en-GB" altLang="en-US" sz="2800" dirty="0" err="1"/>
              <a:t>Dysgu</a:t>
            </a:r>
            <a:r>
              <a:rPr lang="en-GB" altLang="en-US" sz="2800" dirty="0"/>
              <a:t> </a:t>
            </a:r>
            <a:r>
              <a:rPr lang="en-GB" altLang="en-US" sz="2800" dirty="0" err="1"/>
              <a:t>Cymru</a:t>
            </a:r>
            <a:endParaRPr lang="en-GB" altLang="en-US" sz="2800" dirty="0"/>
          </a:p>
          <a:p>
            <a:pPr marL="342906" indent="-342906" defTabSz="457207">
              <a:buClr>
                <a:schemeClr val="bg2">
                  <a:lumMod val="40000"/>
                  <a:lumOff val="60000"/>
                </a:schemeClr>
              </a:buClr>
              <a:defRPr/>
            </a:pPr>
            <a:r>
              <a:rPr lang="en-GB" altLang="en-US" sz="2800" dirty="0"/>
              <a:t>Learning Wales </a:t>
            </a:r>
            <a:r>
              <a:rPr lang="en-GB" altLang="en-US" sz="2800" dirty="0">
                <a:solidFill>
                  <a:srgbClr val="FF0000"/>
                </a:solidFill>
              </a:rPr>
              <a:t>Learning Packs </a:t>
            </a:r>
            <a:endParaRPr lang="en-GB" altLang="en-US" sz="2800" dirty="0">
              <a:solidFill>
                <a:srgbClr val="FF0000"/>
              </a:solidFill>
              <a:hlinkClick r:id="rId3"/>
            </a:endParaRPr>
          </a:p>
          <a:p>
            <a:pPr marL="342906" indent="-342906" defTabSz="457207">
              <a:buClr>
                <a:schemeClr val="bg2">
                  <a:lumMod val="40000"/>
                  <a:lumOff val="60000"/>
                </a:schemeClr>
              </a:buClr>
              <a:defRPr/>
            </a:pPr>
            <a:r>
              <a:rPr lang="en-GB" altLang="en-US" sz="2800" dirty="0">
                <a:hlinkClick r:id="rId3"/>
              </a:rPr>
              <a:t>http://learning.wales.gov.uk/learningpacks/?lang=en</a:t>
            </a:r>
            <a:r>
              <a:rPr lang="en-GB" altLang="en-US" sz="2800" dirty="0"/>
              <a:t> ac/and </a:t>
            </a:r>
            <a:r>
              <a:rPr lang="en-GB" altLang="en-US" sz="2800" dirty="0">
                <a:hlinkClick r:id="rId4"/>
              </a:rPr>
              <a:t>http://learning.wales.gov.uk/resources/nlnf/?skip=1&amp;lang=cy</a:t>
            </a:r>
            <a:endParaRPr lang="en-GB" altLang="en-US" sz="2800" dirty="0"/>
          </a:p>
          <a:p>
            <a:pPr marL="342906" indent="-342906" defTabSz="457207">
              <a:buClr>
                <a:schemeClr val="bg2">
                  <a:lumMod val="40000"/>
                  <a:lumOff val="60000"/>
                </a:schemeClr>
              </a:buClr>
              <a:defRPr/>
            </a:pPr>
            <a:r>
              <a:rPr lang="en-GB" altLang="en-US" sz="2800" dirty="0"/>
              <a:t>Woodlands Resources. </a:t>
            </a:r>
            <a:r>
              <a:rPr lang="en-GB" altLang="en-US" sz="2800" i="1" dirty="0">
                <a:hlinkClick r:id="rId5"/>
              </a:rPr>
              <a:t>http://resources.woodlands-junior.kent.sch.uk/interactive/</a:t>
            </a:r>
            <a:r>
              <a:rPr lang="en-GB" altLang="en-US" sz="2800" i="1" dirty="0"/>
              <a:t> 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50949600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0E5580"/>
      </a:dk2>
      <a:lt2>
        <a:srgbClr val="EBEBEB"/>
      </a:lt2>
      <a:accent1>
        <a:srgbClr val="ACD433"/>
      </a:accent1>
      <a:accent2>
        <a:srgbClr val="E6C133"/>
      </a:accent2>
      <a:accent3>
        <a:srgbClr val="EF7A24"/>
      </a:accent3>
      <a:accent4>
        <a:srgbClr val="5AA0F5"/>
      </a:accent4>
      <a:accent5>
        <a:srgbClr val="75CEEC"/>
      </a:accent5>
      <a:accent6>
        <a:srgbClr val="65D6A0"/>
      </a:accent6>
      <a:hlink>
        <a:srgbClr val="C4E46E"/>
      </a:hlink>
      <a:folHlink>
        <a:srgbClr val="BDE0F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2000"/>
                <a:hueMod val="96000"/>
                <a:satMod val="128000"/>
                <a:lumMod val="114000"/>
              </a:schemeClr>
            </a:gs>
            <a:gs pos="100000">
              <a:schemeClr val="phClr">
                <a:shade val="62000"/>
                <a:hueMod val="100000"/>
                <a:satMod val="13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2000"/>
                <a:hueMod val="108000"/>
                <a:satMod val="164000"/>
                <a:lumMod val="69000"/>
              </a:schemeClr>
              <a:schemeClr val="phClr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BACC050B-8757-4460-95D8-E37B46A6B42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39</TotalTime>
  <Words>649</Words>
  <Application>Microsoft Office PowerPoint</Application>
  <PresentationFormat>Widescreen</PresentationFormat>
  <Paragraphs>75</Paragraphs>
  <Slides>15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3" baseType="lpstr">
      <vt:lpstr>ＭＳ Ｐゴシック</vt:lpstr>
      <vt:lpstr>ＭＳ Ｐゴシック</vt:lpstr>
      <vt:lpstr>Arial</vt:lpstr>
      <vt:lpstr>Calibri</vt:lpstr>
      <vt:lpstr>Century Gothic</vt:lpstr>
      <vt:lpstr>Lucida Sans Unicode</vt:lpstr>
      <vt:lpstr>Wingdings 3</vt:lpstr>
      <vt:lpstr>Ion</vt:lpstr>
      <vt:lpstr>Numbers Count SJIE5001 Session 3</vt:lpstr>
      <vt:lpstr>Recap</vt:lpstr>
      <vt:lpstr>Presentation</vt:lpstr>
      <vt:lpstr> Four strands to  Numeracy  part of the Framework  </vt:lpstr>
      <vt:lpstr>Learning Outcomes</vt:lpstr>
      <vt:lpstr>Developing  numerical reasoning</vt:lpstr>
      <vt:lpstr>Using  number skills   </vt:lpstr>
      <vt:lpstr>Using measuring  and data skills  </vt:lpstr>
      <vt:lpstr>  Challenge! </vt:lpstr>
      <vt:lpstr>Dychmygwch fod gennych 37 losin a’ch bod yn bwyta 9 ohonynt.   Faint o losin sydd ar ôl?  Imagine that you have 37 sweets and that you eat 9 of them.   How many sweets have you left?</vt:lpstr>
      <vt:lpstr>Dychmygwch fod gennych 37 losin a’ch bod yn bwyta 9 ohonynt.  Faint o losin sydd ar ôl? Imagine that you have 37 sweets and that you eat 9 of them.  How many sweets have you left?</vt:lpstr>
      <vt:lpstr>Beth yw’r cyfanswm? /  What is the total?  9 + 5 – 4 x 3 =</vt:lpstr>
      <vt:lpstr>Beth yw’r cyfanswm? / What is the total? 9 + 5 – 4 x 3 =</vt:lpstr>
      <vt:lpstr>How do we measure Success/ Failure/ Progress?</vt:lpstr>
      <vt:lpstr> Datblygu ymresymu rhifyddol Developing numerical reasoning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Numbers Count SJIE5001 Session 3</dc:title>
  <dc:creator>Heike Griffiths</dc:creator>
  <cp:lastModifiedBy>Heike Griffiths</cp:lastModifiedBy>
  <cp:revision>4</cp:revision>
  <dcterms:created xsi:type="dcterms:W3CDTF">2020-10-08T13:49:54Z</dcterms:created>
  <dcterms:modified xsi:type="dcterms:W3CDTF">2020-10-08T14:29:20Z</dcterms:modified>
</cp:coreProperties>
</file>