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21"/>
  </p:notesMasterIdLst>
  <p:sldIdLst>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6" d="100"/>
          <a:sy n="106" d="100"/>
        </p:scale>
        <p:origin x="648"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9/17/2024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457534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146/annurev-psych-010418-102803" TargetMode="External"/><Relationship Id="rId2" Type="http://schemas.openxmlformats.org/officeDocument/2006/relationships/hyperlink" Target="https://www.goodfellowpublishers.com/free_files/xChapter%203%20The%20Literature%20Review-75a2f76e024789383d7af4b12f09ea8e.pdf"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17281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932040" y="332656"/>
            <a:ext cx="3888432"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26642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323528" y="2996952"/>
            <a:ext cx="3854518"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55976" y="1916832"/>
            <a:ext cx="2016224" cy="158417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78966" y="4843982"/>
            <a:ext cx="8496944" cy="461665"/>
          </a:xfrm>
          <a:prstGeom prst="rect">
            <a:avLst/>
          </a:prstGeom>
          <a:noFill/>
        </p:spPr>
        <p:txBody>
          <a:bodyPr wrap="square" rtlCol="0">
            <a:spAutoFit/>
          </a:bodyPr>
          <a:lstStyle/>
          <a:p>
            <a:r>
              <a:rPr lang="en-GB" sz="2400" b="1" dirty="0"/>
              <a:t>ECGE6003Q: Independent Project</a:t>
            </a:r>
          </a:p>
        </p:txBody>
      </p:sp>
      <p:sp>
        <p:nvSpPr>
          <p:cNvPr id="18" name="TextBox 17"/>
          <p:cNvSpPr txBox="1"/>
          <p:nvPr/>
        </p:nvSpPr>
        <p:spPr>
          <a:xfrm>
            <a:off x="251520" y="5343599"/>
            <a:ext cx="8496944" cy="461665"/>
          </a:xfrm>
          <a:prstGeom prst="rect">
            <a:avLst/>
          </a:prstGeom>
          <a:noFill/>
        </p:spPr>
        <p:txBody>
          <a:bodyPr wrap="square" rtlCol="0">
            <a:spAutoFit/>
          </a:bodyPr>
          <a:lstStyle/>
          <a:p>
            <a:r>
              <a:rPr lang="en-GB" sz="2400" b="1" dirty="0"/>
              <a:t>Theme 1: Your Research Project</a:t>
            </a:r>
          </a:p>
        </p:txBody>
      </p:sp>
      <p:pic>
        <p:nvPicPr>
          <p:cNvPr id="2" name="Picture 1">
            <a:extLst>
              <a:ext uri="{FF2B5EF4-FFF2-40B4-BE49-F238E27FC236}">
                <a16:creationId xmlns:a16="http://schemas.microsoft.com/office/drawing/2014/main" id="{DED4D6B4-6521-53A4-E411-ADAD77088A7E}"/>
              </a:ext>
            </a:extLst>
          </p:cNvPr>
          <p:cNvPicPr>
            <a:picLocks noChangeAspect="1"/>
          </p:cNvPicPr>
          <p:nvPr/>
        </p:nvPicPr>
        <p:blipFill>
          <a:blip r:embed="rId2"/>
          <a:stretch>
            <a:fillRect/>
          </a:stretch>
        </p:blipFill>
        <p:spPr>
          <a:xfrm>
            <a:off x="4425566" y="2180766"/>
            <a:ext cx="1886265" cy="1056308"/>
          </a:xfrm>
          <a:prstGeom prst="rect">
            <a:avLst/>
          </a:prstGeom>
        </p:spPr>
      </p:pic>
      <p:pic>
        <p:nvPicPr>
          <p:cNvPr id="3" name="Picture 2">
            <a:extLst>
              <a:ext uri="{FF2B5EF4-FFF2-40B4-BE49-F238E27FC236}">
                <a16:creationId xmlns:a16="http://schemas.microsoft.com/office/drawing/2014/main" id="{32CE47EE-664E-265B-74C8-D1F76FA482A8}"/>
              </a:ext>
            </a:extLst>
          </p:cNvPr>
          <p:cNvPicPr>
            <a:picLocks noChangeAspect="1"/>
          </p:cNvPicPr>
          <p:nvPr/>
        </p:nvPicPr>
        <p:blipFill>
          <a:blip r:embed="rId3"/>
          <a:stretch>
            <a:fillRect/>
          </a:stretch>
        </p:blipFill>
        <p:spPr>
          <a:xfrm>
            <a:off x="634157" y="479720"/>
            <a:ext cx="1761133" cy="1379785"/>
          </a:xfrm>
          <a:prstGeom prst="rect">
            <a:avLst/>
          </a:prstGeom>
        </p:spPr>
      </p:pic>
      <p:sp>
        <p:nvSpPr>
          <p:cNvPr id="11" name="Rectangle 10">
            <a:extLst>
              <a:ext uri="{FF2B5EF4-FFF2-40B4-BE49-F238E27FC236}">
                <a16:creationId xmlns:a16="http://schemas.microsoft.com/office/drawing/2014/main" id="{CD8AB333-793B-42E5-6F49-63A01B9FC091}"/>
              </a:ext>
            </a:extLst>
          </p:cNvPr>
          <p:cNvSpPr/>
          <p:nvPr/>
        </p:nvSpPr>
        <p:spPr>
          <a:xfrm>
            <a:off x="336808" y="2146426"/>
            <a:ext cx="221896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0911CCEC-983C-09AE-26C5-83C18D374D86}"/>
              </a:ext>
            </a:extLst>
          </p:cNvPr>
          <p:cNvPicPr>
            <a:picLocks noChangeAspect="1"/>
          </p:cNvPicPr>
          <p:nvPr/>
        </p:nvPicPr>
        <p:blipFill>
          <a:blip r:embed="rId4"/>
          <a:stretch>
            <a:fillRect/>
          </a:stretch>
        </p:blipFill>
        <p:spPr>
          <a:xfrm>
            <a:off x="6632785" y="2131044"/>
            <a:ext cx="2143125" cy="2143125"/>
          </a:xfrm>
          <a:prstGeom prst="rect">
            <a:avLst/>
          </a:prstGeom>
        </p:spPr>
      </p:pic>
      <p:pic>
        <p:nvPicPr>
          <p:cNvPr id="16" name="Picture 15">
            <a:extLst>
              <a:ext uri="{FF2B5EF4-FFF2-40B4-BE49-F238E27FC236}">
                <a16:creationId xmlns:a16="http://schemas.microsoft.com/office/drawing/2014/main" id="{F351E4A6-888B-1E1F-09F4-71F404509E72}"/>
              </a:ext>
            </a:extLst>
          </p:cNvPr>
          <p:cNvPicPr>
            <a:picLocks noChangeAspect="1"/>
          </p:cNvPicPr>
          <p:nvPr/>
        </p:nvPicPr>
        <p:blipFill>
          <a:blip r:embed="rId5"/>
          <a:stretch>
            <a:fillRect/>
          </a:stretch>
        </p:blipFill>
        <p:spPr>
          <a:xfrm>
            <a:off x="1216422" y="3101409"/>
            <a:ext cx="2072039" cy="137884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ECGE6003Q: Module Aim</a:t>
            </a:r>
          </a:p>
        </p:txBody>
      </p:sp>
      <p:sp>
        <p:nvSpPr>
          <p:cNvPr id="3" name="TextBox 2">
            <a:extLst>
              <a:ext uri="{FF2B5EF4-FFF2-40B4-BE49-F238E27FC236}">
                <a16:creationId xmlns:a16="http://schemas.microsoft.com/office/drawing/2014/main" id="{776FBBE8-9FEB-E549-D7BF-953B821E4E83}"/>
              </a:ext>
            </a:extLst>
          </p:cNvPr>
          <p:cNvSpPr txBox="1"/>
          <p:nvPr/>
        </p:nvSpPr>
        <p:spPr>
          <a:xfrm>
            <a:off x="1115616" y="2204864"/>
            <a:ext cx="7128792" cy="2246769"/>
          </a:xfrm>
          <a:prstGeom prst="rect">
            <a:avLst/>
          </a:prstGeom>
          <a:noFill/>
        </p:spPr>
        <p:txBody>
          <a:bodyPr wrap="square" rtlCol="0">
            <a:spAutoFit/>
          </a:bodyPr>
          <a:lstStyle/>
          <a:p>
            <a:pPr lvl="0"/>
            <a:r>
              <a:rPr lang="en-GB" sz="2800" dirty="0"/>
              <a:t>‘To develop the ability of students to engage critically and innovatively with theory and/or practice relevant to their studied subject areas in order to produce a discipline specific in-depth project’.</a:t>
            </a:r>
          </a:p>
        </p:txBody>
      </p:sp>
    </p:spTree>
    <p:extLst>
      <p:ext uri="{BB962C8B-B14F-4D97-AF65-F5344CB8AC3E}">
        <p14:creationId xmlns:p14="http://schemas.microsoft.com/office/powerpoint/2010/main" val="2340102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ECGE6003Q: Learning Outcomes</a:t>
            </a:r>
          </a:p>
        </p:txBody>
      </p:sp>
      <p:sp>
        <p:nvSpPr>
          <p:cNvPr id="3" name="TextBox 2">
            <a:extLst>
              <a:ext uri="{FF2B5EF4-FFF2-40B4-BE49-F238E27FC236}">
                <a16:creationId xmlns:a16="http://schemas.microsoft.com/office/drawing/2014/main" id="{776FBBE8-9FEB-E549-D7BF-953B821E4E83}"/>
              </a:ext>
            </a:extLst>
          </p:cNvPr>
          <p:cNvSpPr txBox="1"/>
          <p:nvPr/>
        </p:nvSpPr>
        <p:spPr>
          <a:xfrm>
            <a:off x="323528" y="1268760"/>
            <a:ext cx="7128792" cy="954107"/>
          </a:xfrm>
          <a:prstGeom prst="rect">
            <a:avLst/>
          </a:prstGeom>
          <a:noFill/>
        </p:spPr>
        <p:txBody>
          <a:bodyPr wrap="square" rtlCol="0">
            <a:spAutoFit/>
          </a:bodyPr>
          <a:lstStyle/>
          <a:p>
            <a:pPr hangingPunct="0"/>
            <a:r>
              <a:rPr lang="en-GB" sz="2800" dirty="0"/>
              <a:t>Upon the successful completion of this module, the student should be able to:</a:t>
            </a:r>
          </a:p>
        </p:txBody>
      </p:sp>
      <p:sp>
        <p:nvSpPr>
          <p:cNvPr id="4" name="TextBox 3">
            <a:extLst>
              <a:ext uri="{FF2B5EF4-FFF2-40B4-BE49-F238E27FC236}">
                <a16:creationId xmlns:a16="http://schemas.microsoft.com/office/drawing/2014/main" id="{E45FF0BF-5AF3-BE06-1D7B-5D344082BE70}"/>
              </a:ext>
            </a:extLst>
          </p:cNvPr>
          <p:cNvSpPr txBox="1"/>
          <p:nvPr/>
        </p:nvSpPr>
        <p:spPr>
          <a:xfrm>
            <a:off x="611560" y="2348880"/>
            <a:ext cx="8291264"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marL="342900" indent="-342900">
              <a:spcBef>
                <a:spcPts val="600"/>
              </a:spcBef>
              <a:spcAft>
                <a:spcPts val="600"/>
              </a:spcAft>
              <a:buFont typeface="Arial" panose="020B0604020202020204" pitchFamily="34" charset="0"/>
              <a:buChar char="•"/>
            </a:pPr>
            <a:r>
              <a:rPr lang="en-GB" sz="2400" dirty="0"/>
              <a:t>Evidence in-depth knowledge and critical understanding of principles necessary to underpin their education within their chosen field of study and problem solving techniques applicable to this. </a:t>
            </a:r>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307692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ECGE6003Q: Learning Outcomes</a:t>
            </a:r>
          </a:p>
        </p:txBody>
      </p:sp>
      <p:sp>
        <p:nvSpPr>
          <p:cNvPr id="3" name="TextBox 2">
            <a:extLst>
              <a:ext uri="{FF2B5EF4-FFF2-40B4-BE49-F238E27FC236}">
                <a16:creationId xmlns:a16="http://schemas.microsoft.com/office/drawing/2014/main" id="{776FBBE8-9FEB-E549-D7BF-953B821E4E83}"/>
              </a:ext>
            </a:extLst>
          </p:cNvPr>
          <p:cNvSpPr txBox="1"/>
          <p:nvPr/>
        </p:nvSpPr>
        <p:spPr>
          <a:xfrm>
            <a:off x="323528" y="1268760"/>
            <a:ext cx="7128792" cy="954107"/>
          </a:xfrm>
          <a:prstGeom prst="rect">
            <a:avLst/>
          </a:prstGeom>
          <a:noFill/>
        </p:spPr>
        <p:txBody>
          <a:bodyPr wrap="square" rtlCol="0">
            <a:spAutoFit/>
          </a:bodyPr>
          <a:lstStyle/>
          <a:p>
            <a:pPr hangingPunct="0"/>
            <a:r>
              <a:rPr lang="en-GB" sz="2800" dirty="0"/>
              <a:t>Upon the successful completion of this module, the student should be able to:</a:t>
            </a:r>
          </a:p>
        </p:txBody>
      </p:sp>
      <p:sp>
        <p:nvSpPr>
          <p:cNvPr id="4" name="TextBox 3">
            <a:extLst>
              <a:ext uri="{FF2B5EF4-FFF2-40B4-BE49-F238E27FC236}">
                <a16:creationId xmlns:a16="http://schemas.microsoft.com/office/drawing/2014/main" id="{E45FF0BF-5AF3-BE06-1D7B-5D344082BE70}"/>
              </a:ext>
            </a:extLst>
          </p:cNvPr>
          <p:cNvSpPr txBox="1"/>
          <p:nvPr/>
        </p:nvSpPr>
        <p:spPr>
          <a:xfrm>
            <a:off x="611560" y="2348880"/>
            <a:ext cx="8291264"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Evidence independence of thought and critical evaluation in the production of an independent piece of work, demonstrating transferable skills through exercising initiative and personal responsibility in planning own learning and self-management.</a:t>
            </a:r>
          </a:p>
          <a:p>
            <a:pPr marL="342900" indent="-342900">
              <a:spcBef>
                <a:spcPts val="600"/>
              </a:spcBef>
              <a:spcAft>
                <a:spcPts val="600"/>
              </a:spcAft>
              <a:buFont typeface="Arial" panose="020B0604020202020204" pitchFamily="34" charset="0"/>
              <a:buChar char="•"/>
            </a:pPr>
            <a:r>
              <a:rPr lang="en-GB" sz="2400" dirty="0"/>
              <a:t>Organise their knowledge and learning through use of a range of media, and present their work appropriately in a manner that can be understood by specialist and non-specialist audiences. </a:t>
            </a:r>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352862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ECGE6003Q: Indicative Content</a:t>
            </a:r>
          </a:p>
        </p:txBody>
      </p:sp>
      <p:sp>
        <p:nvSpPr>
          <p:cNvPr id="4" name="TextBox 3">
            <a:extLst>
              <a:ext uri="{FF2B5EF4-FFF2-40B4-BE49-F238E27FC236}">
                <a16:creationId xmlns:a16="http://schemas.microsoft.com/office/drawing/2014/main" id="{E45FF0BF-5AF3-BE06-1D7B-5D344082BE70}"/>
              </a:ext>
            </a:extLst>
          </p:cNvPr>
          <p:cNvSpPr txBox="1"/>
          <p:nvPr/>
        </p:nvSpPr>
        <p:spPr>
          <a:xfrm>
            <a:off x="443168" y="1412776"/>
            <a:ext cx="8568952" cy="47089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Research paradigms, methods, and techniques of research and enquiry. </a:t>
            </a:r>
          </a:p>
          <a:p>
            <a:pPr marL="342900" indent="-342900">
              <a:spcBef>
                <a:spcPts val="600"/>
              </a:spcBef>
              <a:spcAft>
                <a:spcPts val="600"/>
              </a:spcAft>
              <a:buFont typeface="Arial" panose="020B0604020202020204" pitchFamily="34" charset="0"/>
              <a:buChar char="•"/>
            </a:pPr>
            <a:r>
              <a:rPr lang="en-GB" sz="2200" dirty="0"/>
              <a:t>Conducting and writing literature reviews.</a:t>
            </a:r>
          </a:p>
          <a:p>
            <a:pPr marL="342900" indent="-342900">
              <a:spcBef>
                <a:spcPts val="600"/>
              </a:spcBef>
              <a:spcAft>
                <a:spcPts val="600"/>
              </a:spcAft>
              <a:buFont typeface="Arial" panose="020B0604020202020204" pitchFamily="34" charset="0"/>
              <a:buChar char="•"/>
            </a:pPr>
            <a:r>
              <a:rPr lang="en-GB" sz="2200" dirty="0"/>
              <a:t>Ethical concerns and the research process.</a:t>
            </a:r>
          </a:p>
          <a:p>
            <a:pPr marL="342900" indent="-342900">
              <a:spcBef>
                <a:spcPts val="600"/>
              </a:spcBef>
              <a:spcAft>
                <a:spcPts val="600"/>
              </a:spcAft>
              <a:buFont typeface="Arial" panose="020B0604020202020204" pitchFamily="34" charset="0"/>
              <a:buChar char="•"/>
            </a:pPr>
            <a:r>
              <a:rPr lang="en-GB" sz="2200" dirty="0"/>
              <a:t>Resource, project, and skills management processes and techniques. </a:t>
            </a:r>
          </a:p>
          <a:p>
            <a:pPr marL="342900" indent="-342900">
              <a:spcBef>
                <a:spcPts val="600"/>
              </a:spcBef>
              <a:spcAft>
                <a:spcPts val="600"/>
              </a:spcAft>
              <a:buFont typeface="Arial" panose="020B0604020202020204" pitchFamily="34" charset="0"/>
              <a:buChar char="•"/>
            </a:pPr>
            <a:r>
              <a:rPr lang="en-GB" sz="2200" dirty="0"/>
              <a:t>Presenting and illustrating data and information.</a:t>
            </a:r>
          </a:p>
          <a:p>
            <a:pPr marL="342900" indent="-342900">
              <a:spcBef>
                <a:spcPts val="600"/>
              </a:spcBef>
              <a:spcAft>
                <a:spcPts val="600"/>
              </a:spcAft>
              <a:buFont typeface="Arial" panose="020B0604020202020204" pitchFamily="34" charset="0"/>
              <a:buChar char="•"/>
            </a:pPr>
            <a:r>
              <a:rPr lang="en-GB" sz="2200" dirty="0"/>
              <a:t>Communication of general, specialist, technical ideas and results.</a:t>
            </a:r>
          </a:p>
          <a:p>
            <a:pPr marL="342900" indent="-342900">
              <a:spcBef>
                <a:spcPts val="600"/>
              </a:spcBef>
              <a:spcAft>
                <a:spcPts val="600"/>
              </a:spcAft>
              <a:buFont typeface="Arial" panose="020B0604020202020204" pitchFamily="34" charset="0"/>
              <a:buChar char="•"/>
            </a:pPr>
            <a:r>
              <a:rPr lang="en-GB" sz="2200" dirty="0"/>
              <a:t>Problem solving, creative, entrepreneurial thinking and approaches.</a:t>
            </a:r>
          </a:p>
          <a:p>
            <a:pPr marL="342900" indent="-342900">
              <a:spcBef>
                <a:spcPts val="600"/>
              </a:spcBef>
              <a:spcAft>
                <a:spcPts val="600"/>
              </a:spcAft>
              <a:buFont typeface="Arial" panose="020B0604020202020204" pitchFamily="34" charset="0"/>
              <a:buChar char="•"/>
            </a:pPr>
            <a:r>
              <a:rPr lang="en-GB" sz="2200" dirty="0"/>
              <a:t>Collaboration, adaptability and reflection.</a:t>
            </a:r>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297517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ECGE6003Q: Assessment Outcomes</a:t>
            </a:r>
          </a:p>
        </p:txBody>
      </p:sp>
      <p:sp>
        <p:nvSpPr>
          <p:cNvPr id="4" name="TextBox 3">
            <a:extLst>
              <a:ext uri="{FF2B5EF4-FFF2-40B4-BE49-F238E27FC236}">
                <a16:creationId xmlns:a16="http://schemas.microsoft.com/office/drawing/2014/main" id="{E45FF0BF-5AF3-BE06-1D7B-5D344082BE70}"/>
              </a:ext>
            </a:extLst>
          </p:cNvPr>
          <p:cNvSpPr txBox="1"/>
          <p:nvPr/>
        </p:nvSpPr>
        <p:spPr>
          <a:xfrm>
            <a:off x="1331640" y="2044005"/>
            <a:ext cx="6768752" cy="27699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A </a:t>
            </a:r>
            <a:r>
              <a:rPr lang="en-GB" sz="2800" b="1" u="sng" dirty="0"/>
              <a:t>portfolio</a:t>
            </a:r>
            <a:endParaRPr lang="en-GB" sz="2800" dirty="0"/>
          </a:p>
          <a:p>
            <a:pPr marL="342900" indent="-342900">
              <a:spcBef>
                <a:spcPts val="600"/>
              </a:spcBef>
              <a:spcAft>
                <a:spcPts val="600"/>
              </a:spcAft>
              <a:buFont typeface="Arial" panose="020B0604020202020204" pitchFamily="34" charset="0"/>
              <a:buChar char="•"/>
            </a:pPr>
            <a:r>
              <a:rPr lang="en-GB" sz="2800" dirty="0"/>
              <a:t>A minimum of three elements</a:t>
            </a:r>
          </a:p>
          <a:p>
            <a:pPr marL="342900" indent="-342900">
              <a:spcBef>
                <a:spcPts val="600"/>
              </a:spcBef>
              <a:spcAft>
                <a:spcPts val="600"/>
              </a:spcAft>
              <a:buFont typeface="Arial" panose="020B0604020202020204" pitchFamily="34" charset="0"/>
              <a:buChar char="•"/>
            </a:pPr>
            <a:r>
              <a:rPr lang="en-GB" sz="2800" dirty="0"/>
              <a:t>Word count 10,000 words (+/- 10%)</a:t>
            </a:r>
          </a:p>
          <a:p>
            <a:pPr marL="342900" indent="-342900">
              <a:spcBef>
                <a:spcPts val="600"/>
              </a:spcBef>
              <a:spcAft>
                <a:spcPts val="600"/>
              </a:spcAft>
              <a:buFont typeface="Arial" panose="020B0604020202020204" pitchFamily="34" charset="0"/>
              <a:buChar char="•"/>
            </a:pPr>
            <a:r>
              <a:rPr lang="en-GB" sz="2800" dirty="0"/>
              <a:t>Weighting – 100%</a:t>
            </a:r>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254286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ECGE6003Q: What is in the portfolio?</a:t>
            </a:r>
          </a:p>
        </p:txBody>
      </p:sp>
      <p:sp>
        <p:nvSpPr>
          <p:cNvPr id="4" name="TextBox 3">
            <a:extLst>
              <a:ext uri="{FF2B5EF4-FFF2-40B4-BE49-F238E27FC236}">
                <a16:creationId xmlns:a16="http://schemas.microsoft.com/office/drawing/2014/main" id="{E45FF0BF-5AF3-BE06-1D7B-5D344082BE70}"/>
              </a:ext>
            </a:extLst>
          </p:cNvPr>
          <p:cNvSpPr txBox="1"/>
          <p:nvPr/>
        </p:nvSpPr>
        <p:spPr>
          <a:xfrm>
            <a:off x="611560" y="1196752"/>
            <a:ext cx="6768752" cy="5232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Task 1: Your Research Proposal</a:t>
            </a:r>
          </a:p>
        </p:txBody>
      </p:sp>
      <p:sp>
        <p:nvSpPr>
          <p:cNvPr id="3" name="TextBox 2">
            <a:extLst>
              <a:ext uri="{FF2B5EF4-FFF2-40B4-BE49-F238E27FC236}">
                <a16:creationId xmlns:a16="http://schemas.microsoft.com/office/drawing/2014/main" id="{DC32A518-C2B1-A805-73BB-830FB4CDD335}"/>
              </a:ext>
            </a:extLst>
          </p:cNvPr>
          <p:cNvSpPr txBox="1"/>
          <p:nvPr/>
        </p:nvSpPr>
        <p:spPr>
          <a:xfrm>
            <a:off x="1115616" y="1988840"/>
            <a:ext cx="7571184" cy="1354217"/>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400" dirty="0"/>
              <a:t>This is where you outline what you intend to research</a:t>
            </a:r>
          </a:p>
          <a:p>
            <a:pPr marL="342900" indent="-342900">
              <a:spcAft>
                <a:spcPts val="600"/>
              </a:spcAft>
              <a:buFont typeface="Arial" panose="020B0604020202020204" pitchFamily="34" charset="0"/>
              <a:buChar char="•"/>
            </a:pPr>
            <a:r>
              <a:rPr lang="en-GB" sz="2400" dirty="0"/>
              <a:t>It is used to start your Dissertation</a:t>
            </a:r>
          </a:p>
          <a:p>
            <a:pPr marL="342900" indent="-342900">
              <a:spcAft>
                <a:spcPts val="600"/>
              </a:spcAft>
              <a:buFont typeface="Arial" panose="020B0604020202020204" pitchFamily="34" charset="0"/>
              <a:buChar char="•"/>
            </a:pPr>
            <a:r>
              <a:rPr lang="en-GB" sz="2400" dirty="0"/>
              <a:t>It can and will change as you begin your research</a:t>
            </a:r>
          </a:p>
        </p:txBody>
      </p:sp>
      <p:sp>
        <p:nvSpPr>
          <p:cNvPr id="7" name="TextBox 6">
            <a:extLst>
              <a:ext uri="{FF2B5EF4-FFF2-40B4-BE49-F238E27FC236}">
                <a16:creationId xmlns:a16="http://schemas.microsoft.com/office/drawing/2014/main" id="{C7D5D748-FB8D-B70D-ECA8-7A43A7AD922F}"/>
              </a:ext>
            </a:extLst>
          </p:cNvPr>
          <p:cNvSpPr txBox="1"/>
          <p:nvPr/>
        </p:nvSpPr>
        <p:spPr>
          <a:xfrm>
            <a:off x="539552" y="3559494"/>
            <a:ext cx="6768752" cy="5232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Task 2: Your Ethics Form</a:t>
            </a:r>
          </a:p>
        </p:txBody>
      </p:sp>
      <p:sp>
        <p:nvSpPr>
          <p:cNvPr id="8" name="TextBox 7">
            <a:extLst>
              <a:ext uri="{FF2B5EF4-FFF2-40B4-BE49-F238E27FC236}">
                <a16:creationId xmlns:a16="http://schemas.microsoft.com/office/drawing/2014/main" id="{A3E21768-A66B-EF21-2DB4-0602D0405709}"/>
              </a:ext>
            </a:extLst>
          </p:cNvPr>
          <p:cNvSpPr txBox="1"/>
          <p:nvPr/>
        </p:nvSpPr>
        <p:spPr>
          <a:xfrm>
            <a:off x="1043608" y="4351582"/>
            <a:ext cx="7571184" cy="1723549"/>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400" dirty="0"/>
              <a:t>Develops your proposal in more detail</a:t>
            </a:r>
          </a:p>
          <a:p>
            <a:pPr marL="342900" indent="-342900">
              <a:spcAft>
                <a:spcPts val="600"/>
              </a:spcAft>
              <a:buFont typeface="Arial" panose="020B0604020202020204" pitchFamily="34" charset="0"/>
              <a:buChar char="•"/>
            </a:pPr>
            <a:r>
              <a:rPr lang="en-GB" sz="2400" dirty="0"/>
              <a:t>Established the ethical parameters of your research</a:t>
            </a:r>
          </a:p>
          <a:p>
            <a:pPr marL="342900" indent="-342900">
              <a:spcAft>
                <a:spcPts val="600"/>
              </a:spcAft>
              <a:buFont typeface="Arial" panose="020B0604020202020204" pitchFamily="34" charset="0"/>
              <a:buChar char="•"/>
            </a:pPr>
            <a:r>
              <a:rPr lang="en-GB" sz="2400" dirty="0"/>
              <a:t>You </a:t>
            </a:r>
            <a:r>
              <a:rPr lang="en-GB" sz="2400" b="1" dirty="0"/>
              <a:t>must</a:t>
            </a:r>
            <a:r>
              <a:rPr lang="en-GB" sz="2400" dirty="0"/>
              <a:t> have this signed off in order to continue your research</a:t>
            </a:r>
          </a:p>
        </p:txBody>
      </p:sp>
    </p:spTree>
    <p:extLst>
      <p:ext uri="{BB962C8B-B14F-4D97-AF65-F5344CB8AC3E}">
        <p14:creationId xmlns:p14="http://schemas.microsoft.com/office/powerpoint/2010/main" val="710780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7" grpId="0" build="p"/>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ECGE6003Q: What is in the portfolio?</a:t>
            </a:r>
          </a:p>
        </p:txBody>
      </p:sp>
      <p:sp>
        <p:nvSpPr>
          <p:cNvPr id="4" name="TextBox 3">
            <a:extLst>
              <a:ext uri="{FF2B5EF4-FFF2-40B4-BE49-F238E27FC236}">
                <a16:creationId xmlns:a16="http://schemas.microsoft.com/office/drawing/2014/main" id="{E45FF0BF-5AF3-BE06-1D7B-5D344082BE70}"/>
              </a:ext>
            </a:extLst>
          </p:cNvPr>
          <p:cNvSpPr txBox="1"/>
          <p:nvPr/>
        </p:nvSpPr>
        <p:spPr>
          <a:xfrm>
            <a:off x="611560" y="1196752"/>
            <a:ext cx="6768752" cy="5232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Task 3: Your Dissertation</a:t>
            </a:r>
          </a:p>
        </p:txBody>
      </p:sp>
      <p:sp>
        <p:nvSpPr>
          <p:cNvPr id="3" name="TextBox 2">
            <a:extLst>
              <a:ext uri="{FF2B5EF4-FFF2-40B4-BE49-F238E27FC236}">
                <a16:creationId xmlns:a16="http://schemas.microsoft.com/office/drawing/2014/main" id="{DC32A518-C2B1-A805-73BB-830FB4CDD335}"/>
              </a:ext>
            </a:extLst>
          </p:cNvPr>
          <p:cNvSpPr txBox="1"/>
          <p:nvPr/>
        </p:nvSpPr>
        <p:spPr>
          <a:xfrm>
            <a:off x="1115616" y="1988840"/>
            <a:ext cx="7571184" cy="2985433"/>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400" dirty="0"/>
              <a:t>This will be what is marked</a:t>
            </a:r>
          </a:p>
          <a:p>
            <a:pPr marL="342900" indent="-342900">
              <a:spcAft>
                <a:spcPts val="600"/>
              </a:spcAft>
              <a:buFont typeface="Arial" panose="020B0604020202020204" pitchFamily="34" charset="0"/>
              <a:buChar char="•"/>
            </a:pPr>
            <a:r>
              <a:rPr lang="en-GB" sz="2400" dirty="0"/>
              <a:t>10,000 words</a:t>
            </a:r>
          </a:p>
          <a:p>
            <a:pPr marL="342900" indent="-342900">
              <a:spcAft>
                <a:spcPts val="600"/>
              </a:spcAft>
              <a:buFont typeface="Arial" panose="020B0604020202020204" pitchFamily="34" charset="0"/>
              <a:buChar char="•"/>
            </a:pPr>
            <a:r>
              <a:rPr lang="en-GB" sz="2400" dirty="0"/>
              <a:t>You can copy and paste material from Tasks 1 &amp; 2</a:t>
            </a:r>
          </a:p>
          <a:p>
            <a:pPr marL="342900" indent="-342900">
              <a:spcAft>
                <a:spcPts val="600"/>
              </a:spcAft>
              <a:buFont typeface="Arial" panose="020B0604020202020204" pitchFamily="34" charset="0"/>
              <a:buChar char="•"/>
            </a:pPr>
            <a:r>
              <a:rPr lang="en-GB" sz="2400" dirty="0"/>
              <a:t>Your Proposal and Ethics from will be added as Appendices to your Dissertation</a:t>
            </a:r>
          </a:p>
          <a:p>
            <a:pPr marL="342900" indent="-342900">
              <a:spcAft>
                <a:spcPts val="600"/>
              </a:spcAft>
              <a:buFont typeface="Arial" panose="020B0604020202020204" pitchFamily="34" charset="0"/>
              <a:buChar char="•"/>
            </a:pPr>
            <a:r>
              <a:rPr lang="en-GB" sz="2400" dirty="0"/>
              <a:t>They will </a:t>
            </a:r>
            <a:r>
              <a:rPr lang="en-GB" sz="2400" u="sng" dirty="0"/>
              <a:t>not be taken into account </a:t>
            </a:r>
            <a:r>
              <a:rPr lang="en-GB" sz="2400" dirty="0"/>
              <a:t>in the Similarity Reports for plagiarism</a:t>
            </a:r>
          </a:p>
        </p:txBody>
      </p:sp>
    </p:spTree>
    <p:extLst>
      <p:ext uri="{BB962C8B-B14F-4D97-AF65-F5344CB8AC3E}">
        <p14:creationId xmlns:p14="http://schemas.microsoft.com/office/powerpoint/2010/main" val="268784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251520" y="188640"/>
            <a:ext cx="8640960" cy="850106"/>
          </a:xfrm>
        </p:spPr>
        <p:txBody>
          <a:bodyPr>
            <a:normAutofit fontScale="90000"/>
          </a:bodyPr>
          <a:lstStyle/>
          <a:p>
            <a:r>
              <a:rPr lang="en-GB" sz="4000" b="1" dirty="0"/>
              <a:t> Your Research Project: A Literature Review</a:t>
            </a:r>
          </a:p>
        </p:txBody>
      </p:sp>
      <p:sp>
        <p:nvSpPr>
          <p:cNvPr id="3" name="TextBox 2">
            <a:extLst>
              <a:ext uri="{FF2B5EF4-FFF2-40B4-BE49-F238E27FC236}">
                <a16:creationId xmlns:a16="http://schemas.microsoft.com/office/drawing/2014/main" id="{776FBBE8-9FEB-E549-D7BF-953B821E4E83}"/>
              </a:ext>
            </a:extLst>
          </p:cNvPr>
          <p:cNvSpPr txBox="1"/>
          <p:nvPr/>
        </p:nvSpPr>
        <p:spPr>
          <a:xfrm>
            <a:off x="594065" y="1412776"/>
            <a:ext cx="8280920"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You will </a:t>
            </a:r>
            <a:r>
              <a:rPr lang="en-GB" sz="2800" b="1" u="sng" dirty="0"/>
              <a:t>not</a:t>
            </a:r>
            <a:r>
              <a:rPr lang="en-GB" sz="2800" dirty="0"/>
              <a:t> be collecting new data for this project</a:t>
            </a:r>
          </a:p>
          <a:p>
            <a:pPr marL="457200" indent="-457200">
              <a:spcBef>
                <a:spcPts val="600"/>
              </a:spcBef>
              <a:spcAft>
                <a:spcPts val="600"/>
              </a:spcAft>
              <a:buFont typeface="Arial" panose="020B0604020202020204" pitchFamily="34" charset="0"/>
              <a:buChar char="•"/>
            </a:pPr>
            <a:r>
              <a:rPr lang="en-GB" sz="2800" dirty="0"/>
              <a:t>You will be undertaking a Literature Review</a:t>
            </a:r>
          </a:p>
          <a:p>
            <a:pPr marL="457200" indent="-457200">
              <a:spcBef>
                <a:spcPts val="600"/>
              </a:spcBef>
              <a:spcAft>
                <a:spcPts val="600"/>
              </a:spcAft>
              <a:buFont typeface="Arial" panose="020B0604020202020204" pitchFamily="34" charset="0"/>
              <a:buChar char="•"/>
            </a:pPr>
            <a:r>
              <a:rPr lang="en-GB" sz="2800" dirty="0"/>
              <a:t>You will be reading widely and developing your critical voice</a:t>
            </a:r>
          </a:p>
          <a:p>
            <a:pPr marL="457200" indent="-457200">
              <a:spcBef>
                <a:spcPts val="600"/>
              </a:spcBef>
              <a:spcAft>
                <a:spcPts val="600"/>
              </a:spcAft>
              <a:buFont typeface="Arial" panose="020B0604020202020204" pitchFamily="34" charset="0"/>
              <a:buChar char="•"/>
            </a:pPr>
            <a:r>
              <a:rPr lang="en-GB" sz="2800" dirty="0"/>
              <a:t>You will explore the ‘results’ of your literature review</a:t>
            </a:r>
          </a:p>
          <a:p>
            <a:pPr marL="457200" indent="-457200">
              <a:spcBef>
                <a:spcPts val="600"/>
              </a:spcBef>
              <a:spcAft>
                <a:spcPts val="600"/>
              </a:spcAft>
              <a:buFont typeface="Arial" panose="020B0604020202020204" pitchFamily="34" charset="0"/>
              <a:buChar char="•"/>
            </a:pPr>
            <a:r>
              <a:rPr lang="en-GB" sz="2800" dirty="0"/>
              <a:t>You will critically reflect on what you have read</a:t>
            </a:r>
          </a:p>
          <a:p>
            <a:pPr marL="457200" indent="-457200">
              <a:spcBef>
                <a:spcPts val="600"/>
              </a:spcBef>
              <a:spcAft>
                <a:spcPts val="600"/>
              </a:spcAft>
              <a:buFont typeface="Arial" panose="020B0604020202020204" pitchFamily="34" charset="0"/>
              <a:buChar char="•"/>
            </a:pPr>
            <a:r>
              <a:rPr lang="en-GB" sz="2800" dirty="0"/>
              <a:t>You will make recommendations for future action/change</a:t>
            </a:r>
          </a:p>
        </p:txBody>
      </p:sp>
    </p:spTree>
    <p:extLst>
      <p:ext uri="{BB962C8B-B14F-4D97-AF65-F5344CB8AC3E}">
        <p14:creationId xmlns:p14="http://schemas.microsoft.com/office/powerpoint/2010/main" val="3743509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251520" y="188640"/>
            <a:ext cx="8640960" cy="850106"/>
          </a:xfrm>
        </p:spPr>
        <p:txBody>
          <a:bodyPr>
            <a:normAutofit fontScale="90000"/>
          </a:bodyPr>
          <a:lstStyle/>
          <a:p>
            <a:r>
              <a:rPr lang="en-GB" sz="4000" b="1" dirty="0"/>
              <a:t> Your Research Project: A Literature Review</a:t>
            </a:r>
          </a:p>
        </p:txBody>
      </p:sp>
      <p:sp>
        <p:nvSpPr>
          <p:cNvPr id="3" name="TextBox 2">
            <a:extLst>
              <a:ext uri="{FF2B5EF4-FFF2-40B4-BE49-F238E27FC236}">
                <a16:creationId xmlns:a16="http://schemas.microsoft.com/office/drawing/2014/main" id="{776FBBE8-9FEB-E549-D7BF-953B821E4E83}"/>
              </a:ext>
            </a:extLst>
          </p:cNvPr>
          <p:cNvSpPr txBox="1"/>
          <p:nvPr/>
        </p:nvSpPr>
        <p:spPr>
          <a:xfrm>
            <a:off x="594065" y="1412776"/>
            <a:ext cx="8280920" cy="415498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Two additional sources of information and advice on undertaking a literature review are:</a:t>
            </a:r>
          </a:p>
          <a:p>
            <a:pPr marL="457200" indent="-457200">
              <a:spcBef>
                <a:spcPts val="600"/>
              </a:spcBef>
              <a:spcAft>
                <a:spcPts val="600"/>
              </a:spcAft>
              <a:buFont typeface="Arial" panose="020B0604020202020204" pitchFamily="34" charset="0"/>
              <a:buChar char="•"/>
            </a:pPr>
            <a:r>
              <a:rPr lang="en-GB" sz="2800" dirty="0" err="1"/>
              <a:t>Arshed</a:t>
            </a:r>
            <a:r>
              <a:rPr lang="en-GB" sz="2800" dirty="0"/>
              <a:t>, N. &amp; Danson, M (No Date)</a:t>
            </a:r>
          </a:p>
          <a:p>
            <a:pPr marL="457200" indent="-457200">
              <a:spcBef>
                <a:spcPts val="600"/>
              </a:spcBef>
              <a:spcAft>
                <a:spcPts val="600"/>
              </a:spcAft>
              <a:buFont typeface="Arial" panose="020B0604020202020204" pitchFamily="34" charset="0"/>
              <a:buChar char="•"/>
            </a:pPr>
            <a:r>
              <a:rPr lang="en-GB" sz="2800" dirty="0" err="1"/>
              <a:t>Siddaway</a:t>
            </a:r>
            <a:r>
              <a:rPr lang="en-GB" sz="2800" dirty="0"/>
              <a:t>, A.P., Wood, A.M. and Hedges, L.V. (2019)</a:t>
            </a:r>
          </a:p>
          <a:p>
            <a:pPr>
              <a:spcBef>
                <a:spcPts val="600"/>
              </a:spcBef>
              <a:spcAft>
                <a:spcPts val="600"/>
              </a:spcAft>
            </a:pPr>
            <a:endParaRPr lang="en-GB" sz="2800" dirty="0"/>
          </a:p>
          <a:p>
            <a:pPr marL="457200" indent="-457200">
              <a:spcBef>
                <a:spcPts val="600"/>
              </a:spcBef>
              <a:spcAft>
                <a:spcPts val="600"/>
              </a:spcAft>
              <a:buFont typeface="Arial" panose="020B0604020202020204" pitchFamily="34" charset="0"/>
              <a:buChar char="•"/>
            </a:pPr>
            <a:r>
              <a:rPr lang="en-GB" sz="2800" dirty="0"/>
              <a:t>Dr Andy </a:t>
            </a:r>
            <a:r>
              <a:rPr lang="en-GB" sz="2800" dirty="0" err="1"/>
              <a:t>Siddaway</a:t>
            </a:r>
            <a:r>
              <a:rPr lang="en-GB" sz="2800" dirty="0"/>
              <a:t> has also written another paper on  a systematic Literature Review which is included in the Information &amp; Resources section on Moodle</a:t>
            </a:r>
          </a:p>
        </p:txBody>
      </p:sp>
    </p:spTree>
    <p:extLst>
      <p:ext uri="{BB962C8B-B14F-4D97-AF65-F5344CB8AC3E}">
        <p14:creationId xmlns:p14="http://schemas.microsoft.com/office/powerpoint/2010/main" val="1990327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Your Research Project in Three Stages</a:t>
            </a:r>
          </a:p>
        </p:txBody>
      </p:sp>
      <p:sp>
        <p:nvSpPr>
          <p:cNvPr id="3" name="TextBox 2">
            <a:extLst>
              <a:ext uri="{FF2B5EF4-FFF2-40B4-BE49-F238E27FC236}">
                <a16:creationId xmlns:a16="http://schemas.microsoft.com/office/drawing/2014/main" id="{776FBBE8-9FEB-E549-D7BF-953B821E4E83}"/>
              </a:ext>
            </a:extLst>
          </p:cNvPr>
          <p:cNvSpPr txBox="1"/>
          <p:nvPr/>
        </p:nvSpPr>
        <p:spPr>
          <a:xfrm>
            <a:off x="1115616" y="1700808"/>
            <a:ext cx="5842992" cy="2000548"/>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The Research Proposal</a:t>
            </a:r>
          </a:p>
          <a:p>
            <a:pPr marL="457200" indent="-457200">
              <a:spcBef>
                <a:spcPts val="1200"/>
              </a:spcBef>
              <a:spcAft>
                <a:spcPts val="1200"/>
              </a:spcAft>
              <a:buFont typeface="Arial" panose="020B0604020202020204" pitchFamily="34" charset="0"/>
              <a:buChar char="•"/>
            </a:pPr>
            <a:r>
              <a:rPr lang="en-GB" sz="2800" dirty="0"/>
              <a:t>The Ethics Form</a:t>
            </a:r>
          </a:p>
          <a:p>
            <a:pPr marL="457200" indent="-457200">
              <a:spcBef>
                <a:spcPts val="1200"/>
              </a:spcBef>
              <a:spcAft>
                <a:spcPts val="1200"/>
              </a:spcAft>
              <a:buFont typeface="Arial" panose="020B0604020202020204" pitchFamily="34" charset="0"/>
              <a:buChar char="•"/>
            </a:pPr>
            <a:r>
              <a:rPr lang="en-GB" sz="2800" dirty="0"/>
              <a:t>The Dissertation</a:t>
            </a:r>
          </a:p>
        </p:txBody>
      </p:sp>
    </p:spTree>
    <p:extLst>
      <p:ext uri="{BB962C8B-B14F-4D97-AF65-F5344CB8AC3E}">
        <p14:creationId xmlns:p14="http://schemas.microsoft.com/office/powerpoint/2010/main" val="2960301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The Research Proposal</a:t>
            </a:r>
          </a:p>
        </p:txBody>
      </p:sp>
      <p:sp>
        <p:nvSpPr>
          <p:cNvPr id="4" name="TextBox 3">
            <a:extLst>
              <a:ext uri="{FF2B5EF4-FFF2-40B4-BE49-F238E27FC236}">
                <a16:creationId xmlns:a16="http://schemas.microsoft.com/office/drawing/2014/main" id="{B0BB94D7-1E88-DAC0-B56F-2D1D8067500D}"/>
              </a:ext>
            </a:extLst>
          </p:cNvPr>
          <p:cNvSpPr txBox="1"/>
          <p:nvPr/>
        </p:nvSpPr>
        <p:spPr>
          <a:xfrm>
            <a:off x="683568" y="1268760"/>
            <a:ext cx="8003232" cy="4955203"/>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Should be compact and precise</a:t>
            </a:r>
          </a:p>
          <a:p>
            <a:pPr marL="457200" indent="-457200">
              <a:spcBef>
                <a:spcPts val="1200"/>
              </a:spcBef>
              <a:spcAft>
                <a:spcPts val="1200"/>
              </a:spcAft>
              <a:buFont typeface="Arial" panose="020B0604020202020204" pitchFamily="34" charset="0"/>
              <a:buChar char="•"/>
            </a:pPr>
            <a:r>
              <a:rPr lang="en-GB" sz="2800" dirty="0"/>
              <a:t>Outlines the nature of the research proposed</a:t>
            </a:r>
          </a:p>
          <a:p>
            <a:pPr marL="457200" indent="-457200">
              <a:spcBef>
                <a:spcPts val="1200"/>
              </a:spcBef>
              <a:spcAft>
                <a:spcPts val="1200"/>
              </a:spcAft>
              <a:buFont typeface="Arial" panose="020B0604020202020204" pitchFamily="34" charset="0"/>
              <a:buChar char="•"/>
            </a:pPr>
            <a:r>
              <a:rPr lang="en-GB" sz="2800" dirty="0"/>
              <a:t>Explains why the research is needed</a:t>
            </a:r>
          </a:p>
          <a:p>
            <a:pPr marL="457200" indent="-457200">
              <a:spcBef>
                <a:spcPts val="1200"/>
              </a:spcBef>
              <a:spcAft>
                <a:spcPts val="1200"/>
              </a:spcAft>
              <a:buFont typeface="Arial" panose="020B0604020202020204" pitchFamily="34" charset="0"/>
              <a:buChar char="•"/>
            </a:pPr>
            <a:r>
              <a:rPr lang="en-GB" sz="2800" dirty="0"/>
              <a:t>Sets out how it will be carried out</a:t>
            </a:r>
          </a:p>
          <a:p>
            <a:pPr marL="457200" indent="-457200">
              <a:spcBef>
                <a:spcPts val="1200"/>
              </a:spcBef>
              <a:spcAft>
                <a:spcPts val="1200"/>
              </a:spcAft>
              <a:buFont typeface="Arial" panose="020B0604020202020204" pitchFamily="34" charset="0"/>
              <a:buChar char="•"/>
            </a:pPr>
            <a:r>
              <a:rPr lang="en-GB" sz="2800" dirty="0"/>
              <a:t>Hypothesises likely outcomes</a:t>
            </a:r>
          </a:p>
          <a:p>
            <a:pPr marL="457200" indent="-457200">
              <a:spcBef>
                <a:spcPts val="1200"/>
              </a:spcBef>
              <a:spcAft>
                <a:spcPts val="1200"/>
              </a:spcAft>
              <a:buFont typeface="Arial" panose="020B0604020202020204" pitchFamily="34" charset="0"/>
              <a:buChar char="•"/>
            </a:pPr>
            <a:r>
              <a:rPr lang="en-GB" sz="2800" dirty="0"/>
              <a:t>Defines the resources that will be needed</a:t>
            </a:r>
          </a:p>
          <a:p>
            <a:pPr algn="r">
              <a:spcBef>
                <a:spcPts val="1200"/>
              </a:spcBef>
              <a:spcAft>
                <a:spcPts val="1200"/>
              </a:spcAft>
            </a:pPr>
            <a:r>
              <a:rPr lang="en-GB" sz="2000" dirty="0"/>
              <a:t>(</a:t>
            </a:r>
            <a:r>
              <a:rPr lang="en-GB" sz="2000" dirty="0" err="1"/>
              <a:t>Walliman</a:t>
            </a:r>
            <a:r>
              <a:rPr lang="en-GB" sz="2000" dirty="0"/>
              <a:t>, 2003)</a:t>
            </a:r>
          </a:p>
        </p:txBody>
      </p:sp>
    </p:spTree>
    <p:extLst>
      <p:ext uri="{BB962C8B-B14F-4D97-AF65-F5344CB8AC3E}">
        <p14:creationId xmlns:p14="http://schemas.microsoft.com/office/powerpoint/2010/main" val="248096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a:bodyPr>
          <a:lstStyle/>
          <a:p>
            <a:r>
              <a:rPr lang="en-GB" sz="4000" b="1" dirty="0"/>
              <a:t> The Research Proposal</a:t>
            </a:r>
          </a:p>
        </p:txBody>
      </p:sp>
      <p:sp>
        <p:nvSpPr>
          <p:cNvPr id="4" name="TextBox 3">
            <a:extLst>
              <a:ext uri="{FF2B5EF4-FFF2-40B4-BE49-F238E27FC236}">
                <a16:creationId xmlns:a16="http://schemas.microsoft.com/office/drawing/2014/main" id="{B0BB94D7-1E88-DAC0-B56F-2D1D8067500D}"/>
              </a:ext>
            </a:extLst>
          </p:cNvPr>
          <p:cNvSpPr txBox="1"/>
          <p:nvPr/>
        </p:nvSpPr>
        <p:spPr>
          <a:xfrm>
            <a:off x="683568" y="1268760"/>
            <a:ext cx="8003232" cy="4955203"/>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Should be compact and precise</a:t>
            </a:r>
          </a:p>
          <a:p>
            <a:pPr marL="457200" indent="-457200">
              <a:spcBef>
                <a:spcPts val="1200"/>
              </a:spcBef>
              <a:spcAft>
                <a:spcPts val="1200"/>
              </a:spcAft>
              <a:buFont typeface="Arial" panose="020B0604020202020204" pitchFamily="34" charset="0"/>
              <a:buChar char="•"/>
            </a:pPr>
            <a:r>
              <a:rPr lang="en-GB" sz="2800" dirty="0"/>
              <a:t>Outlines the nature of the research proposed</a:t>
            </a:r>
          </a:p>
          <a:p>
            <a:pPr marL="457200" indent="-457200">
              <a:spcBef>
                <a:spcPts val="1200"/>
              </a:spcBef>
              <a:spcAft>
                <a:spcPts val="1200"/>
              </a:spcAft>
              <a:buFont typeface="Arial" panose="020B0604020202020204" pitchFamily="34" charset="0"/>
              <a:buChar char="•"/>
            </a:pPr>
            <a:r>
              <a:rPr lang="en-GB" sz="2800" dirty="0"/>
              <a:t>Explains why the research is needed</a:t>
            </a:r>
          </a:p>
          <a:p>
            <a:pPr marL="457200" indent="-457200">
              <a:spcBef>
                <a:spcPts val="1200"/>
              </a:spcBef>
              <a:spcAft>
                <a:spcPts val="1200"/>
              </a:spcAft>
              <a:buFont typeface="Arial" panose="020B0604020202020204" pitchFamily="34" charset="0"/>
              <a:buChar char="•"/>
            </a:pPr>
            <a:r>
              <a:rPr lang="en-GB" sz="2800" dirty="0"/>
              <a:t>Sets out how it will be carried out</a:t>
            </a:r>
          </a:p>
          <a:p>
            <a:pPr marL="457200" indent="-457200">
              <a:spcBef>
                <a:spcPts val="1200"/>
              </a:spcBef>
              <a:spcAft>
                <a:spcPts val="1200"/>
              </a:spcAft>
              <a:buFont typeface="Arial" panose="020B0604020202020204" pitchFamily="34" charset="0"/>
              <a:buChar char="•"/>
            </a:pPr>
            <a:r>
              <a:rPr lang="en-GB" sz="2800" dirty="0"/>
              <a:t>Hypothesises likely outcomes</a:t>
            </a:r>
          </a:p>
          <a:p>
            <a:pPr marL="457200" indent="-457200">
              <a:spcBef>
                <a:spcPts val="1200"/>
              </a:spcBef>
              <a:spcAft>
                <a:spcPts val="1200"/>
              </a:spcAft>
              <a:buFont typeface="Arial" panose="020B0604020202020204" pitchFamily="34" charset="0"/>
              <a:buChar char="•"/>
            </a:pPr>
            <a:r>
              <a:rPr lang="en-GB" sz="2800" dirty="0"/>
              <a:t>Defines the resources that will be needed</a:t>
            </a:r>
          </a:p>
          <a:p>
            <a:pPr algn="r">
              <a:spcBef>
                <a:spcPts val="1200"/>
              </a:spcBef>
              <a:spcAft>
                <a:spcPts val="1200"/>
              </a:spcAft>
            </a:pPr>
            <a:r>
              <a:rPr lang="en-GB" sz="2000" dirty="0"/>
              <a:t>(</a:t>
            </a:r>
            <a:r>
              <a:rPr lang="en-GB" sz="2000" dirty="0" err="1"/>
              <a:t>Walliman</a:t>
            </a:r>
            <a:r>
              <a:rPr lang="en-GB" sz="2000" dirty="0"/>
              <a:t>, 2003)</a:t>
            </a:r>
          </a:p>
        </p:txBody>
      </p:sp>
    </p:spTree>
    <p:extLst>
      <p:ext uri="{BB962C8B-B14F-4D97-AF65-F5344CB8AC3E}">
        <p14:creationId xmlns:p14="http://schemas.microsoft.com/office/powerpoint/2010/main" val="1709812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457200" y="188640"/>
            <a:ext cx="8229600" cy="850106"/>
          </a:xfrm>
        </p:spPr>
        <p:txBody>
          <a:bodyPr>
            <a:normAutofit fontScale="90000"/>
          </a:bodyPr>
          <a:lstStyle/>
          <a:p>
            <a:r>
              <a:rPr lang="en-GB" sz="4000" b="1" dirty="0"/>
              <a:t> The Research Proposal:</a:t>
            </a:r>
            <a:br>
              <a:rPr lang="en-GB" sz="4000" b="1" dirty="0"/>
            </a:br>
            <a:r>
              <a:rPr lang="en-GB" sz="4000" b="1" dirty="0"/>
              <a:t>A General Structure</a:t>
            </a:r>
          </a:p>
        </p:txBody>
      </p:sp>
      <p:sp>
        <p:nvSpPr>
          <p:cNvPr id="4" name="TextBox 3">
            <a:extLst>
              <a:ext uri="{FF2B5EF4-FFF2-40B4-BE49-F238E27FC236}">
                <a16:creationId xmlns:a16="http://schemas.microsoft.com/office/drawing/2014/main" id="{B0BB94D7-1E88-DAC0-B56F-2D1D8067500D}"/>
              </a:ext>
            </a:extLst>
          </p:cNvPr>
          <p:cNvSpPr txBox="1"/>
          <p:nvPr/>
        </p:nvSpPr>
        <p:spPr>
          <a:xfrm>
            <a:off x="683568" y="1268760"/>
            <a:ext cx="8003232" cy="2123658"/>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Creswell (2013, pp. 61-64) provides examples of research proposals</a:t>
            </a:r>
          </a:p>
          <a:p>
            <a:pPr marL="457200" indent="-457200">
              <a:spcBef>
                <a:spcPts val="1200"/>
              </a:spcBef>
              <a:spcAft>
                <a:spcPts val="1200"/>
              </a:spcAft>
              <a:buFont typeface="Arial" panose="020B0604020202020204" pitchFamily="34" charset="0"/>
              <a:buChar char="•"/>
            </a:pPr>
            <a:r>
              <a:rPr lang="en-GB" sz="2800" dirty="0"/>
              <a:t>Your proposal might begin with assumptions regarding:</a:t>
            </a:r>
            <a:endParaRPr lang="en-GB" sz="2000" dirty="0"/>
          </a:p>
        </p:txBody>
      </p:sp>
      <p:sp>
        <p:nvSpPr>
          <p:cNvPr id="3" name="TextBox 2">
            <a:extLst>
              <a:ext uri="{FF2B5EF4-FFF2-40B4-BE49-F238E27FC236}">
                <a16:creationId xmlns:a16="http://schemas.microsoft.com/office/drawing/2014/main" id="{E28AC037-25BB-901D-1A1F-EE240C985A85}"/>
              </a:ext>
            </a:extLst>
          </p:cNvPr>
          <p:cNvSpPr txBox="1"/>
          <p:nvPr/>
        </p:nvSpPr>
        <p:spPr>
          <a:xfrm>
            <a:off x="1475656" y="3717032"/>
            <a:ext cx="7097960" cy="2185214"/>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400" dirty="0"/>
              <a:t>Your interpretive theoretical lens</a:t>
            </a:r>
          </a:p>
          <a:p>
            <a:pPr marL="457200" indent="-457200">
              <a:spcBef>
                <a:spcPts val="1200"/>
              </a:spcBef>
              <a:spcAft>
                <a:spcPts val="1200"/>
              </a:spcAft>
              <a:buFont typeface="Arial" panose="020B0604020202020204" pitchFamily="34" charset="0"/>
              <a:buChar char="•"/>
            </a:pPr>
            <a:r>
              <a:rPr lang="en-GB" sz="2400" dirty="0"/>
              <a:t>A definition of a specific social/human issue or problem</a:t>
            </a:r>
          </a:p>
          <a:p>
            <a:pPr marL="457200" indent="-457200">
              <a:spcBef>
                <a:spcPts val="1200"/>
              </a:spcBef>
              <a:spcAft>
                <a:spcPts val="1200"/>
              </a:spcAft>
              <a:buFont typeface="Arial" panose="020B0604020202020204" pitchFamily="34" charset="0"/>
              <a:buChar char="•"/>
            </a:pPr>
            <a:r>
              <a:rPr lang="en-GB" sz="2400" dirty="0"/>
              <a:t>An exploration of meanings</a:t>
            </a:r>
          </a:p>
        </p:txBody>
      </p:sp>
    </p:spTree>
    <p:extLst>
      <p:ext uri="{BB962C8B-B14F-4D97-AF65-F5344CB8AC3E}">
        <p14:creationId xmlns:p14="http://schemas.microsoft.com/office/powerpoint/2010/main" val="1235663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107504" y="188640"/>
            <a:ext cx="8928992" cy="850106"/>
          </a:xfrm>
        </p:spPr>
        <p:txBody>
          <a:bodyPr>
            <a:normAutofit fontScale="90000"/>
          </a:bodyPr>
          <a:lstStyle/>
          <a:p>
            <a:r>
              <a:rPr lang="en-GB" sz="4000" b="1" dirty="0"/>
              <a:t> A Practical Guide to your Research Proposal</a:t>
            </a:r>
          </a:p>
        </p:txBody>
      </p:sp>
      <p:sp>
        <p:nvSpPr>
          <p:cNvPr id="4" name="TextBox 3">
            <a:extLst>
              <a:ext uri="{FF2B5EF4-FFF2-40B4-BE49-F238E27FC236}">
                <a16:creationId xmlns:a16="http://schemas.microsoft.com/office/drawing/2014/main" id="{B0BB94D7-1E88-DAC0-B56F-2D1D8067500D}"/>
              </a:ext>
            </a:extLst>
          </p:cNvPr>
          <p:cNvSpPr txBox="1"/>
          <p:nvPr/>
        </p:nvSpPr>
        <p:spPr>
          <a:xfrm>
            <a:off x="287016" y="1166842"/>
            <a:ext cx="8856984" cy="5201424"/>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400" dirty="0"/>
              <a:t>We need to better understand……. (the issue)</a:t>
            </a:r>
          </a:p>
          <a:p>
            <a:pPr marL="457200" indent="-457200">
              <a:spcBef>
                <a:spcPts val="1200"/>
              </a:spcBef>
              <a:spcAft>
                <a:spcPts val="1200"/>
              </a:spcAft>
              <a:buFont typeface="Arial" panose="020B0604020202020204" pitchFamily="34" charset="0"/>
              <a:buChar char="•"/>
            </a:pPr>
            <a:r>
              <a:rPr lang="en-GB" sz="2400" dirty="0"/>
              <a:t>We need to know more about…….(the issue)</a:t>
            </a:r>
          </a:p>
          <a:p>
            <a:pPr marL="457200" indent="-457200">
              <a:spcBef>
                <a:spcPts val="1200"/>
              </a:spcBef>
              <a:spcAft>
                <a:spcPts val="1200"/>
              </a:spcAft>
              <a:buFont typeface="Arial" panose="020B0604020202020204" pitchFamily="34" charset="0"/>
              <a:buChar char="•"/>
            </a:pPr>
            <a:r>
              <a:rPr lang="en-GB" sz="2400" dirty="0"/>
              <a:t>I propose to study……..(the purpose of my research)</a:t>
            </a:r>
          </a:p>
          <a:p>
            <a:pPr marL="457200" indent="-457200">
              <a:spcBef>
                <a:spcPts val="1200"/>
              </a:spcBef>
              <a:spcAft>
                <a:spcPts val="1200"/>
              </a:spcAft>
              <a:buFont typeface="Arial" panose="020B0604020202020204" pitchFamily="34" charset="0"/>
              <a:buChar char="•"/>
            </a:pPr>
            <a:r>
              <a:rPr lang="en-GB" sz="2400" dirty="0"/>
              <a:t>Setting the scene…..(definitions, influences on the issue)</a:t>
            </a:r>
          </a:p>
          <a:p>
            <a:pPr marL="457200" indent="-457200">
              <a:spcBef>
                <a:spcPts val="1200"/>
              </a:spcBef>
              <a:spcAft>
                <a:spcPts val="1200"/>
              </a:spcAft>
              <a:buFont typeface="Arial" panose="020B0604020202020204" pitchFamily="34" charset="0"/>
              <a:buChar char="•"/>
            </a:pPr>
            <a:r>
              <a:rPr lang="en-GB" sz="2400" dirty="0"/>
              <a:t>Seeking to generate answers…….(analysis of the issue)</a:t>
            </a:r>
          </a:p>
          <a:p>
            <a:pPr marL="457200" indent="-457200">
              <a:spcBef>
                <a:spcPts val="1200"/>
              </a:spcBef>
              <a:spcAft>
                <a:spcPts val="1200"/>
              </a:spcAft>
              <a:buFont typeface="Arial" panose="020B0604020202020204" pitchFamily="34" charset="0"/>
              <a:buChar char="•"/>
            </a:pPr>
            <a:r>
              <a:rPr lang="en-GB" sz="2400" dirty="0"/>
              <a:t>Ethical matters…(e.g. ethical approval)</a:t>
            </a:r>
          </a:p>
          <a:p>
            <a:pPr marL="457200" indent="-457200">
              <a:spcBef>
                <a:spcPts val="1200"/>
              </a:spcBef>
              <a:spcAft>
                <a:spcPts val="1200"/>
              </a:spcAft>
              <a:buFont typeface="Arial" panose="020B0604020202020204" pitchFamily="34" charset="0"/>
              <a:buChar char="•"/>
            </a:pPr>
            <a:r>
              <a:rPr lang="en-GB" sz="2400" dirty="0"/>
              <a:t>Findings</a:t>
            </a:r>
          </a:p>
          <a:p>
            <a:pPr algn="r">
              <a:spcBef>
                <a:spcPts val="1200"/>
              </a:spcBef>
              <a:spcAft>
                <a:spcPts val="1200"/>
              </a:spcAft>
            </a:pPr>
            <a:r>
              <a:rPr lang="en-GB" sz="2000" dirty="0"/>
              <a:t>(Based on Maxwell, 2005 </a:t>
            </a:r>
            <a:r>
              <a:rPr lang="en-GB" sz="2000" i="1" dirty="0"/>
              <a:t>cited in</a:t>
            </a:r>
            <a:r>
              <a:rPr lang="en-GB" sz="2000" dirty="0"/>
              <a:t> Creswell, 2013, p.64) </a:t>
            </a:r>
          </a:p>
        </p:txBody>
      </p:sp>
    </p:spTree>
    <p:extLst>
      <p:ext uri="{BB962C8B-B14F-4D97-AF65-F5344CB8AC3E}">
        <p14:creationId xmlns:p14="http://schemas.microsoft.com/office/powerpoint/2010/main" val="651312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0835-732B-F5FA-ECF7-7D6990FFCD73}"/>
              </a:ext>
            </a:extLst>
          </p:cNvPr>
          <p:cNvSpPr>
            <a:spLocks noGrp="1"/>
          </p:cNvSpPr>
          <p:nvPr>
            <p:ph type="title"/>
          </p:nvPr>
        </p:nvSpPr>
        <p:spPr>
          <a:xfrm>
            <a:off x="107504" y="188640"/>
            <a:ext cx="8928992" cy="850106"/>
          </a:xfrm>
        </p:spPr>
        <p:txBody>
          <a:bodyPr>
            <a:normAutofit/>
          </a:bodyPr>
          <a:lstStyle/>
          <a:p>
            <a:r>
              <a:rPr lang="en-GB" sz="4000" b="1" dirty="0"/>
              <a:t> Three Main Features of Research Proposals</a:t>
            </a:r>
          </a:p>
        </p:txBody>
      </p:sp>
      <p:sp>
        <p:nvSpPr>
          <p:cNvPr id="4" name="TextBox 3">
            <a:extLst>
              <a:ext uri="{FF2B5EF4-FFF2-40B4-BE49-F238E27FC236}">
                <a16:creationId xmlns:a16="http://schemas.microsoft.com/office/drawing/2014/main" id="{B0BB94D7-1E88-DAC0-B56F-2D1D8067500D}"/>
              </a:ext>
            </a:extLst>
          </p:cNvPr>
          <p:cNvSpPr txBox="1"/>
          <p:nvPr/>
        </p:nvSpPr>
        <p:spPr>
          <a:xfrm>
            <a:off x="-47617" y="6246968"/>
            <a:ext cx="8856984" cy="400110"/>
          </a:xfrm>
          <a:prstGeom prst="rect">
            <a:avLst/>
          </a:prstGeom>
          <a:noFill/>
        </p:spPr>
        <p:txBody>
          <a:bodyPr wrap="square" rtlCol="0">
            <a:spAutoFit/>
          </a:bodyPr>
          <a:lstStyle/>
          <a:p>
            <a:pPr algn="r">
              <a:spcBef>
                <a:spcPts val="1200"/>
              </a:spcBef>
              <a:spcAft>
                <a:spcPts val="1200"/>
              </a:spcAft>
            </a:pPr>
            <a:r>
              <a:rPr lang="en-GB" sz="2000" dirty="0"/>
              <a:t>(Locke </a:t>
            </a:r>
            <a:r>
              <a:rPr lang="en-GB" sz="2000" i="1" dirty="0"/>
              <a:t>et al., </a:t>
            </a:r>
            <a:r>
              <a:rPr lang="en-GB" sz="2000" dirty="0"/>
              <a:t>1993, pp. 3-5) </a:t>
            </a:r>
          </a:p>
        </p:txBody>
      </p:sp>
      <p:sp>
        <p:nvSpPr>
          <p:cNvPr id="3" name="TextBox 2">
            <a:extLst>
              <a:ext uri="{FF2B5EF4-FFF2-40B4-BE49-F238E27FC236}">
                <a16:creationId xmlns:a16="http://schemas.microsoft.com/office/drawing/2014/main" id="{094A5BD0-E29D-145C-8092-C0652E530703}"/>
              </a:ext>
            </a:extLst>
          </p:cNvPr>
          <p:cNvSpPr txBox="1"/>
          <p:nvPr/>
        </p:nvSpPr>
        <p:spPr>
          <a:xfrm>
            <a:off x="235309" y="999599"/>
            <a:ext cx="8496944" cy="830997"/>
          </a:xfrm>
          <a:prstGeom prst="rect">
            <a:avLst/>
          </a:prstGeom>
          <a:noFill/>
        </p:spPr>
        <p:txBody>
          <a:bodyPr wrap="square" rtlCol="0">
            <a:spAutoFit/>
          </a:bodyPr>
          <a:lstStyle/>
          <a:p>
            <a:r>
              <a:rPr lang="en-GB" sz="2400" dirty="0"/>
              <a:t>1) A means of communication between the researcher and those who will:</a:t>
            </a:r>
          </a:p>
        </p:txBody>
      </p:sp>
      <p:sp>
        <p:nvSpPr>
          <p:cNvPr id="5" name="TextBox 4">
            <a:extLst>
              <a:ext uri="{FF2B5EF4-FFF2-40B4-BE49-F238E27FC236}">
                <a16:creationId xmlns:a16="http://schemas.microsoft.com/office/drawing/2014/main" id="{0DD1C92D-72B7-F992-FFDA-A0E191FA1C3A}"/>
              </a:ext>
            </a:extLst>
          </p:cNvPr>
          <p:cNvSpPr txBox="1"/>
          <p:nvPr/>
        </p:nvSpPr>
        <p:spPr>
          <a:xfrm>
            <a:off x="827584" y="1820476"/>
            <a:ext cx="770485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Assess the research</a:t>
            </a:r>
          </a:p>
          <a:p>
            <a:pPr marL="342900" indent="-342900">
              <a:buFont typeface="Arial" panose="020B0604020202020204" pitchFamily="34" charset="0"/>
              <a:buChar char="•"/>
            </a:pPr>
            <a:r>
              <a:rPr lang="en-GB" sz="2400" dirty="0"/>
              <a:t>Approve the research</a:t>
            </a:r>
          </a:p>
          <a:p>
            <a:pPr marL="342900" indent="-342900">
              <a:buFont typeface="Arial" panose="020B0604020202020204" pitchFamily="34" charset="0"/>
              <a:buChar char="•"/>
            </a:pPr>
            <a:r>
              <a:rPr lang="en-GB" sz="2400" dirty="0"/>
              <a:t>And, in many cases, fund the research</a:t>
            </a:r>
          </a:p>
        </p:txBody>
      </p:sp>
      <p:sp>
        <p:nvSpPr>
          <p:cNvPr id="6" name="TextBox 5">
            <a:extLst>
              <a:ext uri="{FF2B5EF4-FFF2-40B4-BE49-F238E27FC236}">
                <a16:creationId xmlns:a16="http://schemas.microsoft.com/office/drawing/2014/main" id="{A47F8D68-E3AF-1D91-5829-8B0EF535474D}"/>
              </a:ext>
            </a:extLst>
          </p:cNvPr>
          <p:cNvSpPr txBox="1"/>
          <p:nvPr/>
        </p:nvSpPr>
        <p:spPr>
          <a:xfrm>
            <a:off x="323528" y="3140968"/>
            <a:ext cx="8496944" cy="461665"/>
          </a:xfrm>
          <a:prstGeom prst="rect">
            <a:avLst/>
          </a:prstGeom>
          <a:noFill/>
        </p:spPr>
        <p:txBody>
          <a:bodyPr wrap="square" rtlCol="0">
            <a:spAutoFit/>
          </a:bodyPr>
          <a:lstStyle/>
          <a:p>
            <a:r>
              <a:rPr lang="en-GB" sz="2400" dirty="0"/>
              <a:t>2) A plan of action to describe the:</a:t>
            </a:r>
          </a:p>
        </p:txBody>
      </p:sp>
      <p:sp>
        <p:nvSpPr>
          <p:cNvPr id="7" name="TextBox 6">
            <a:extLst>
              <a:ext uri="{FF2B5EF4-FFF2-40B4-BE49-F238E27FC236}">
                <a16:creationId xmlns:a16="http://schemas.microsoft.com/office/drawing/2014/main" id="{AE6EF7FB-D763-2A4D-995E-9F780D98906E}"/>
              </a:ext>
            </a:extLst>
          </p:cNvPr>
          <p:cNvSpPr txBox="1"/>
          <p:nvPr/>
        </p:nvSpPr>
        <p:spPr>
          <a:xfrm>
            <a:off x="827584" y="3589340"/>
            <a:ext cx="770485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Scope</a:t>
            </a:r>
          </a:p>
          <a:p>
            <a:pPr marL="342900" indent="-342900">
              <a:buFont typeface="Arial" panose="020B0604020202020204" pitchFamily="34" charset="0"/>
              <a:buChar char="•"/>
            </a:pPr>
            <a:r>
              <a:rPr lang="en-GB" sz="2400" dirty="0"/>
              <a:t>Aims &amp; Objectives (to be transferred to the Ethics Form)</a:t>
            </a:r>
          </a:p>
          <a:p>
            <a:pPr marL="342900" indent="-342900">
              <a:buFont typeface="Arial" panose="020B0604020202020204" pitchFamily="34" charset="0"/>
              <a:buChar char="•"/>
            </a:pPr>
            <a:r>
              <a:rPr lang="en-GB" sz="2400" dirty="0"/>
              <a:t>Steps by step procedures and expected outcomes</a:t>
            </a:r>
          </a:p>
        </p:txBody>
      </p:sp>
      <p:sp>
        <p:nvSpPr>
          <p:cNvPr id="8" name="TextBox 7">
            <a:extLst>
              <a:ext uri="{FF2B5EF4-FFF2-40B4-BE49-F238E27FC236}">
                <a16:creationId xmlns:a16="http://schemas.microsoft.com/office/drawing/2014/main" id="{9B9FE3CB-9EE8-A832-F096-132F2A5B391A}"/>
              </a:ext>
            </a:extLst>
          </p:cNvPr>
          <p:cNvSpPr txBox="1"/>
          <p:nvPr/>
        </p:nvSpPr>
        <p:spPr>
          <a:xfrm>
            <a:off x="359114" y="4913005"/>
            <a:ext cx="8496944" cy="461665"/>
          </a:xfrm>
          <a:prstGeom prst="rect">
            <a:avLst/>
          </a:prstGeom>
          <a:noFill/>
        </p:spPr>
        <p:txBody>
          <a:bodyPr wrap="square" rtlCol="0">
            <a:spAutoFit/>
          </a:bodyPr>
          <a:lstStyle/>
          <a:p>
            <a:r>
              <a:rPr lang="en-GB" sz="2400" dirty="0"/>
              <a:t>3) A form of contract between the researcher and the University</a:t>
            </a:r>
          </a:p>
        </p:txBody>
      </p:sp>
    </p:spTree>
    <p:extLst>
      <p:ext uri="{BB962C8B-B14F-4D97-AF65-F5344CB8AC3E}">
        <p14:creationId xmlns:p14="http://schemas.microsoft.com/office/powerpoint/2010/main" val="367955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build="p"/>
      <p:bldP spid="6" grpId="0"/>
      <p:bldP spid="7" grpId="0" build="p"/>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B668E-9B4F-1956-E740-2D3EA1F0B764}"/>
              </a:ext>
            </a:extLst>
          </p:cNvPr>
          <p:cNvSpPr>
            <a:spLocks noGrp="1"/>
          </p:cNvSpPr>
          <p:nvPr>
            <p:ph type="title"/>
          </p:nvPr>
        </p:nvSpPr>
        <p:spPr>
          <a:xfrm>
            <a:off x="457200" y="188640"/>
            <a:ext cx="8229600" cy="778098"/>
          </a:xfrm>
        </p:spPr>
        <p:txBody>
          <a:bodyPr/>
          <a:lstStyle/>
          <a:p>
            <a:r>
              <a:rPr lang="en-GB" dirty="0"/>
              <a:t>References</a:t>
            </a:r>
          </a:p>
        </p:txBody>
      </p:sp>
      <p:sp>
        <p:nvSpPr>
          <p:cNvPr id="3" name="TextBox 2">
            <a:extLst>
              <a:ext uri="{FF2B5EF4-FFF2-40B4-BE49-F238E27FC236}">
                <a16:creationId xmlns:a16="http://schemas.microsoft.com/office/drawing/2014/main" id="{E5BEB310-8829-EBE9-15BC-13659135D10D}"/>
              </a:ext>
            </a:extLst>
          </p:cNvPr>
          <p:cNvSpPr txBox="1"/>
          <p:nvPr/>
        </p:nvSpPr>
        <p:spPr>
          <a:xfrm>
            <a:off x="189856" y="1124744"/>
            <a:ext cx="8496944" cy="501675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err="1"/>
              <a:t>Arshed</a:t>
            </a:r>
            <a:r>
              <a:rPr lang="en-GB" sz="2000" dirty="0"/>
              <a:t>, N. &amp; Danson, M. (No Date) </a:t>
            </a:r>
            <a:r>
              <a:rPr lang="en-GB" sz="2000" i="1" dirty="0"/>
              <a:t>The Literature Review</a:t>
            </a:r>
            <a:r>
              <a:rPr lang="en-GB" sz="2000" dirty="0"/>
              <a:t> Available at: </a:t>
            </a:r>
            <a:r>
              <a:rPr lang="en-GB" sz="2000" dirty="0">
                <a:hlinkClick r:id="rId2"/>
              </a:rPr>
              <a:t>https://www.goodfellowpublishers.com/free_files/xChapter%203%20The%20Literature%20Review-75a2f76e024789383d7af4b12f09ea8e.pdf</a:t>
            </a:r>
            <a:r>
              <a:rPr lang="en-GB" sz="2000" dirty="0"/>
              <a:t> [Accessed 24/09/2023]</a:t>
            </a:r>
          </a:p>
          <a:p>
            <a:pPr marL="342900" indent="-342900">
              <a:spcBef>
                <a:spcPts val="600"/>
              </a:spcBef>
              <a:spcAft>
                <a:spcPts val="600"/>
              </a:spcAft>
              <a:buFont typeface="Arial" panose="020B0604020202020204" pitchFamily="34" charset="0"/>
              <a:buChar char="•"/>
            </a:pPr>
            <a:r>
              <a:rPr lang="en-GB" sz="2000" dirty="0"/>
              <a:t>Creswell, J.W. (2013) </a:t>
            </a:r>
            <a:r>
              <a:rPr lang="en-GB" sz="2000" i="1" dirty="0"/>
              <a:t>Qualitative Inquiry &amp; Research Designs</a:t>
            </a:r>
            <a:r>
              <a:rPr lang="en-GB" sz="2000" dirty="0"/>
              <a:t> UK: Sage</a:t>
            </a:r>
          </a:p>
          <a:p>
            <a:pPr marL="342900" indent="-342900">
              <a:spcBef>
                <a:spcPts val="600"/>
              </a:spcBef>
              <a:spcAft>
                <a:spcPts val="600"/>
              </a:spcAft>
              <a:buFont typeface="Arial" panose="020B0604020202020204" pitchFamily="34" charset="0"/>
              <a:buChar char="•"/>
            </a:pPr>
            <a:r>
              <a:rPr lang="en-GB" sz="2000" dirty="0"/>
              <a:t>Punch, K.F. (2016) </a:t>
            </a:r>
            <a:r>
              <a:rPr lang="en-GB" sz="2000" i="1" dirty="0"/>
              <a:t>Developing Effective Research Proposals</a:t>
            </a:r>
            <a:r>
              <a:rPr lang="en-GB" sz="2000" dirty="0"/>
              <a:t> 3</a:t>
            </a:r>
            <a:r>
              <a:rPr lang="en-GB" sz="2000" baseline="30000" dirty="0"/>
              <a:t>rd</a:t>
            </a:r>
            <a:r>
              <a:rPr lang="en-GB" sz="2000" dirty="0"/>
              <a:t> Edition </a:t>
            </a:r>
            <a:r>
              <a:rPr lang="en-GB" sz="2000" dirty="0" err="1"/>
              <a:t>UK:Sage</a:t>
            </a:r>
            <a:endParaRPr lang="en-GB" sz="2000" dirty="0"/>
          </a:p>
          <a:p>
            <a:pPr marL="342900" indent="-342900">
              <a:spcBef>
                <a:spcPts val="600"/>
              </a:spcBef>
              <a:spcAft>
                <a:spcPts val="600"/>
              </a:spcAft>
              <a:buFont typeface="Arial" panose="020B0604020202020204" pitchFamily="34" charset="0"/>
              <a:buChar char="•"/>
            </a:pPr>
            <a:r>
              <a:rPr lang="en-GB" sz="2000" dirty="0" err="1"/>
              <a:t>Siddaway</a:t>
            </a:r>
            <a:r>
              <a:rPr lang="en-GB" sz="2000" dirty="0"/>
              <a:t>, A.P., Wood, A.M. and Hedges, L.V. (2019) ‘How to Do a Systematic Review: A Best Practice Guide for Conducting and Reporting Narrative Reviews, Meta-Analyses, and Meta-Syntheses’, </a:t>
            </a:r>
            <a:r>
              <a:rPr lang="en-GB" sz="2000" i="1" dirty="0"/>
              <a:t>Annual review of psychology</a:t>
            </a:r>
            <a:r>
              <a:rPr lang="en-GB" sz="2000" dirty="0"/>
              <a:t>, 70(1), pp. 747–770. Available at: </a:t>
            </a:r>
            <a:r>
              <a:rPr lang="en-GB" sz="2000" dirty="0">
                <a:hlinkClick r:id="rId3"/>
              </a:rPr>
              <a:t>https://doi.org/10.1146/annurev-psych-010418-102803</a:t>
            </a:r>
            <a:r>
              <a:rPr lang="en-GB" sz="2000" dirty="0"/>
              <a:t> [Accessed 24/09/2023]</a:t>
            </a:r>
          </a:p>
          <a:p>
            <a:pPr marL="342900" indent="-342900">
              <a:spcBef>
                <a:spcPts val="600"/>
              </a:spcBef>
              <a:spcAft>
                <a:spcPts val="600"/>
              </a:spcAft>
              <a:buFont typeface="Arial" panose="020B0604020202020204" pitchFamily="34" charset="0"/>
              <a:buChar char="•"/>
            </a:pPr>
            <a:r>
              <a:rPr lang="en-GB" sz="2000" dirty="0" err="1"/>
              <a:t>Walliman</a:t>
            </a:r>
            <a:r>
              <a:rPr lang="en-GB" sz="2000" dirty="0"/>
              <a:t>, N. (2003) </a:t>
            </a:r>
            <a:r>
              <a:rPr lang="en-GB" sz="2000" i="1" dirty="0"/>
              <a:t>Your Research Project: A Step-by-step </a:t>
            </a:r>
            <a:r>
              <a:rPr lang="en-GB" sz="2000" i="1" dirty="0" err="1"/>
              <a:t>Guidfe</a:t>
            </a:r>
            <a:r>
              <a:rPr lang="en-GB" sz="2000" i="1" dirty="0"/>
              <a:t> for the First-Time Researcher </a:t>
            </a:r>
            <a:r>
              <a:rPr lang="en-GB" sz="2000" i="1" dirty="0" err="1"/>
              <a:t>UK:Sage</a:t>
            </a:r>
            <a:endParaRPr lang="en-GB" sz="2000" dirty="0"/>
          </a:p>
        </p:txBody>
      </p:sp>
    </p:spTree>
    <p:extLst>
      <p:ext uri="{BB962C8B-B14F-4D97-AF65-F5344CB8AC3E}">
        <p14:creationId xmlns:p14="http://schemas.microsoft.com/office/powerpoint/2010/main" val="347791176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8</TotalTime>
  <Words>1099</Words>
  <Application>Microsoft Office PowerPoint</Application>
  <PresentationFormat>On-screen Show (4:3)</PresentationFormat>
  <Paragraphs>107</Paragraphs>
  <Slides>18</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18</vt:i4>
      </vt:variant>
    </vt:vector>
  </HeadingPairs>
  <TitlesOfParts>
    <vt:vector size="23" baseType="lpstr">
      <vt:lpstr>Arial</vt:lpstr>
      <vt:lpstr>Calibri</vt:lpstr>
      <vt:lpstr>Calibri Light</vt:lpstr>
      <vt:lpstr>Holding PAge</vt:lpstr>
      <vt:lpstr>Accessible 2</vt:lpstr>
      <vt:lpstr>PowerPoint Presentation</vt:lpstr>
      <vt:lpstr>PowerPoint Presentation</vt:lpstr>
      <vt:lpstr> ECGE6003Q: Module Aim</vt:lpstr>
      <vt:lpstr> ECGE6003Q: Learning Outcomes</vt:lpstr>
      <vt:lpstr> ECGE6003Q: Learning Outcomes</vt:lpstr>
      <vt:lpstr> ECGE6003Q: Indicative Content</vt:lpstr>
      <vt:lpstr> ECGE6003Q: Assessment Outcomes</vt:lpstr>
      <vt:lpstr> ECGE6003Q: What is in the portfolio?</vt:lpstr>
      <vt:lpstr> ECGE6003Q: What is in the portfolio?</vt:lpstr>
      <vt:lpstr> Your Research Project: A Literature Review</vt:lpstr>
      <vt:lpstr> Your Research Project: A Literature Review</vt:lpstr>
      <vt:lpstr> Your Research Project in Three Stages</vt:lpstr>
      <vt:lpstr> The Research Proposal</vt:lpstr>
      <vt:lpstr> The Research Proposal</vt:lpstr>
      <vt:lpstr> The Research Proposal: A General Structure</vt:lpstr>
      <vt:lpstr> A Practical Guide to your Research Proposal</vt:lpstr>
      <vt:lpstr> Three Main Features of Research Proposals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4</cp:revision>
  <dcterms:created xsi:type="dcterms:W3CDTF">2024-09-09T09:14:57Z</dcterms:created>
  <dcterms:modified xsi:type="dcterms:W3CDTF">2024-09-17T09:33:07Z</dcterms:modified>
</cp:coreProperties>
</file>