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4230" r:id="rId4"/>
  </p:sldMasterIdLst>
  <p:notesMasterIdLst>
    <p:notesMasterId r:id="rId54"/>
  </p:notesMasterIdLst>
  <p:sldIdLst>
    <p:sldId id="381" r:id="rId5"/>
    <p:sldId id="495" r:id="rId6"/>
    <p:sldId id="496" r:id="rId7"/>
    <p:sldId id="509" r:id="rId8"/>
    <p:sldId id="510" r:id="rId9"/>
    <p:sldId id="511" r:id="rId10"/>
    <p:sldId id="512" r:id="rId11"/>
    <p:sldId id="513" r:id="rId12"/>
    <p:sldId id="514" r:id="rId13"/>
    <p:sldId id="515" r:id="rId14"/>
    <p:sldId id="516" r:id="rId15"/>
    <p:sldId id="517" r:id="rId16"/>
    <p:sldId id="518" r:id="rId17"/>
    <p:sldId id="519" r:id="rId18"/>
    <p:sldId id="497" r:id="rId19"/>
    <p:sldId id="520" r:id="rId20"/>
    <p:sldId id="501" r:id="rId21"/>
    <p:sldId id="502" r:id="rId22"/>
    <p:sldId id="503" r:id="rId23"/>
    <p:sldId id="504" r:id="rId24"/>
    <p:sldId id="505" r:id="rId25"/>
    <p:sldId id="382" r:id="rId26"/>
    <p:sldId id="506" r:id="rId27"/>
    <p:sldId id="507" r:id="rId28"/>
    <p:sldId id="521" r:id="rId29"/>
    <p:sldId id="522" r:id="rId30"/>
    <p:sldId id="539" r:id="rId31"/>
    <p:sldId id="508" r:id="rId32"/>
    <p:sldId id="523" r:id="rId33"/>
    <p:sldId id="534" r:id="rId34"/>
    <p:sldId id="535" r:id="rId35"/>
    <p:sldId id="536" r:id="rId36"/>
    <p:sldId id="537" r:id="rId37"/>
    <p:sldId id="538" r:id="rId38"/>
    <p:sldId id="524" r:id="rId39"/>
    <p:sldId id="526" r:id="rId40"/>
    <p:sldId id="525" r:id="rId41"/>
    <p:sldId id="527" r:id="rId42"/>
    <p:sldId id="528" r:id="rId43"/>
    <p:sldId id="529" r:id="rId44"/>
    <p:sldId id="530" r:id="rId45"/>
    <p:sldId id="531" r:id="rId46"/>
    <p:sldId id="532" r:id="rId47"/>
    <p:sldId id="533" r:id="rId48"/>
    <p:sldId id="540" r:id="rId49"/>
    <p:sldId id="541" r:id="rId50"/>
    <p:sldId id="542" r:id="rId51"/>
    <p:sldId id="543" r:id="rId52"/>
    <p:sldId id="544" r:id="rId53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55"/>
    </p:embeddedFont>
    <p:embeddedFont>
      <p:font typeface="Calibri" panose="020F0502020204030204" pitchFamily="34" charset="0"/>
      <p:regular r:id="rId56"/>
      <p:bold r:id="rId57"/>
      <p:italic r:id="rId58"/>
      <p:boldItalic r:id="rId59"/>
    </p:embeddedFont>
    <p:embeddedFont>
      <p:font typeface="Corbel" panose="020B0503020204020204" pitchFamily="34" charset="0"/>
      <p:regular r:id="rId60"/>
      <p:bold r:id="rId61"/>
      <p:italic r:id="rId62"/>
      <p:boldItalic r:id="rId63"/>
    </p:embeddedFont>
    <p:embeddedFont>
      <p:font typeface="Trebuchet MS" panose="020B0603020202020204" pitchFamily="34" charset="0"/>
      <p:regular r:id="rId64"/>
      <p:bold r:id="rId65"/>
      <p:italic r:id="rId66"/>
      <p:boldItalic r:id="rId67"/>
    </p:embeddedFont>
  </p:embeddedFont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92050-6183-4224-91B8-729C00180E76}" v="2" dt="2019-10-30T18:06:16.3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font" Target="fonts/font9.fntdata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font" Target="fonts/font4.fntdata"/><Relationship Id="rId66" Type="http://schemas.openxmlformats.org/officeDocument/2006/relationships/font" Target="fonts/font12.fntdata"/><Relationship Id="rId5" Type="http://schemas.openxmlformats.org/officeDocument/2006/relationships/slide" Target="slides/slide1.xml"/><Relationship Id="rId61" Type="http://schemas.openxmlformats.org/officeDocument/2006/relationships/font" Target="fonts/font7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font" Target="fonts/font2.fntdata"/><Relationship Id="rId64" Type="http://schemas.openxmlformats.org/officeDocument/2006/relationships/font" Target="fonts/font10.fntdata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font" Target="fonts/font5.fntdata"/><Relationship Id="rId67" Type="http://schemas.openxmlformats.org/officeDocument/2006/relationships/font" Target="fonts/font13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62" Type="http://schemas.openxmlformats.org/officeDocument/2006/relationships/font" Target="fonts/font8.fntdata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font" Target="fonts/font3.fntdata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font" Target="fonts/font6.fntdata"/><Relationship Id="rId65" Type="http://schemas.openxmlformats.org/officeDocument/2006/relationships/font" Target="fonts/font11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30/10/2019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30/10/2019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30/10/2019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30/10/2019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30/10/2019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30/10/2019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30/10/2019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30/10/2019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30/10/2019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30/10/2019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microsoft.com/office/2007/relationships/hdphoto" Target="../media/hdphoto1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microsoft.com/office/2007/relationships/hdphoto" Target="../media/hdphoto11.wdp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9.wdp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20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22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23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microsoft.com/office/2007/relationships/hdphoto" Target="../media/hdphoto26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microsoft.com/office/2007/relationships/hdphoto" Target="../media/hdphoto27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28.wdp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9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30.wdp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31.wdp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32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33.wdp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34.wdp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microsoft.com/office/2007/relationships/hdphoto" Target="../media/hdphoto35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microsoft.com/office/2007/relationships/hdphoto" Target="../media/hdphoto36.wdp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microsoft.com/office/2007/relationships/hdphoto" Target="../media/hdphoto37.wdp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microsoft.com/office/2007/relationships/hdphoto" Target="../media/hdphoto38.wdp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microsoft.com/office/2007/relationships/hdphoto" Target="../media/hdphoto39.wdp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169829" y="2504661"/>
            <a:ext cx="7216767" cy="2711012"/>
          </a:xfrm>
        </p:spPr>
        <p:txBody>
          <a:bodyPr/>
          <a:lstStyle/>
          <a:p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  <a:b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br>
              <a:rPr lang="en-GB" altLang="en-US" sz="4800" dirty="0"/>
            </a:b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UWTSD Online Library </a:t>
            </a:r>
            <a:b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2348518" y="393217"/>
            <a:ext cx="65768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Programme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1041528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UWTSD Online Library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subscribes to a number of journals and databases, as well as carrying a large stock of books and ebooks containing pertinent and up to date information for you to use in your assignment research.</a:t>
            </a:r>
          </a:p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Go to the UWTSD homepage </a:t>
            </a:r>
            <a:r>
              <a:rPr lang="en-GB" sz="2400" u="sng" dirty="0">
                <a:cs typeface="Arial" panose="020B0604020202020204" pitchFamily="34" charset="0"/>
                <a:hlinkClick r:id="rId2"/>
              </a:rPr>
              <a:t>http://www.uwtsd.ac.uk/</a:t>
            </a:r>
            <a:r>
              <a:rPr lang="en-GB" sz="2400" dirty="0">
                <a:cs typeface="Arial" panose="020B0604020202020204" pitchFamily="34" charset="0"/>
              </a:rPr>
              <a:t> and click on </a:t>
            </a:r>
            <a:r>
              <a:rPr lang="en-GB" sz="2400" b="1" dirty="0">
                <a:cs typeface="Arial" panose="020B0604020202020204" pitchFamily="34" charset="0"/>
              </a:rPr>
              <a:t>QUICK LINKS</a:t>
            </a:r>
            <a:r>
              <a:rPr lang="en-GB" sz="2400" dirty="0">
                <a:cs typeface="Arial" panose="020B0604020202020204" pitchFamily="34" charset="0"/>
              </a:rPr>
              <a:t> at the top of the page. </a:t>
            </a:r>
          </a:p>
          <a:p>
            <a:pPr marL="0" indent="0">
              <a:buNone/>
            </a:pPr>
            <a:r>
              <a:rPr lang="en-GB" sz="2400" dirty="0">
                <a:cs typeface="Arial" panose="020B0604020202020204" pitchFamily="34" charset="0"/>
              </a:rPr>
              <a:t>Then click on the Library and Learning Resources tile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E38E0CE-D078-416F-93A7-A381B90FC7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175" y="3717640"/>
            <a:ext cx="3959649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7374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</a:t>
            </a:r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68792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Scroll down to the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Library and Learning Resources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tile and click on it.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73B9F06B-C5FC-4E3C-BF36-862081DE6D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070" y="1383156"/>
            <a:ext cx="8365199" cy="42556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4572000" y="3515103"/>
            <a:ext cx="2047977" cy="2123697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3969837" y="3896572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87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1752813" y="391647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2B539325-F2B7-4C71-8ADE-60DFF046C8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616" y="1579952"/>
            <a:ext cx="8162217" cy="38468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0DFDE174-DC12-4973-9712-677DEB1B59B5}"/>
              </a:ext>
            </a:extLst>
          </p:cNvPr>
          <p:cNvSpPr/>
          <p:nvPr/>
        </p:nvSpPr>
        <p:spPr>
          <a:xfrm rot="19489734">
            <a:off x="2296208" y="4322586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72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79525"/>
            <a:ext cx="8401050" cy="4290002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r>
              <a:rPr lang="en-US" sz="2400" dirty="0"/>
              <a:t>You can now conduct a basic search directly from the Library homepage - rather like Google. However, signing in and conducting a more focused search is likely to yield more suitable results for you. 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Click on </a:t>
            </a:r>
            <a:r>
              <a:rPr lang="en-US" sz="2400" b="1" dirty="0"/>
              <a:t>My Library Account </a:t>
            </a:r>
            <a:r>
              <a:rPr lang="en-US" sz="2400" dirty="0"/>
              <a:t>on the Library homepage under the Search bar</a:t>
            </a:r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CEE995B7-3B66-4B9A-9E62-F76CDEA499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5895" y="4449231"/>
            <a:ext cx="4534783" cy="9576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96322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i="1" dirty="0"/>
              <a:t>Sign in with </a:t>
            </a:r>
            <a:r>
              <a:rPr lang="en-GB" sz="2400" b="1" i="1" dirty="0">
                <a:latin typeface="Calibri" panose="020F0502020204030204" pitchFamily="34" charset="0"/>
                <a:cs typeface="Calibri" panose="020F0502020204030204" pitchFamily="34" charset="0"/>
              </a:rPr>
              <a:t>your student number and your usual password.</a:t>
            </a: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800A2E00-CE3A-4053-BBCE-A2A1D386EF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116" y="1728870"/>
            <a:ext cx="6359440" cy="38496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3592187" y="384590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565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Your Library account page looks like this</a:t>
            </a: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3592187" y="384590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45347F-39F1-4BB7-A72B-9D57EB2A8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592" y="1776028"/>
            <a:ext cx="5061669" cy="37552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34264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r>
              <a:rPr lang="en-GB" sz="2400" b="1" i="1" dirty="0"/>
              <a:t>If you look at the top bar, you will see a number of options.</a:t>
            </a:r>
          </a:p>
          <a:p>
            <a:pPr marL="0" indent="0" algn="ctr">
              <a:buNone/>
            </a:pPr>
            <a:r>
              <a:rPr lang="en-GB" sz="2400" b="1" i="1" dirty="0"/>
              <a:t>Click on the 3 dots on the end square. </a:t>
            </a:r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E5DBF-976E-4C6A-A5B6-04F12E819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966" y="2796546"/>
            <a:ext cx="8907517" cy="90202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7302349" y="3309285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7881730" y="2796546"/>
            <a:ext cx="1086790" cy="7914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867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1" dirty="0"/>
              <a:t>This gives you a number of options on a much larger page where everything is easy to see </a:t>
            </a:r>
          </a:p>
          <a:p>
            <a:pPr marL="0" indent="0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9</a:t>
            </a:fld>
            <a:endParaRPr lang="en-GB" altLang="en-US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088D4182-5053-4BB1-B786-1ECAC0B1E0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1016" y="1818849"/>
            <a:ext cx="6117535" cy="38435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1421016" y="2841840"/>
            <a:ext cx="1371880" cy="935029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5926583">
            <a:off x="1929538" y="207511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431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This is the new Search page </a:t>
            </a:r>
          </a:p>
          <a:p>
            <a:pPr marL="0" indent="0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10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96995B89-7A55-4568-8395-354F84A7D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027" y="1593567"/>
            <a:ext cx="6990523" cy="40546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6695872">
            <a:off x="6934038" y="2508617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77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Clicking on Advanced Search in the right-hand corner opens up more options for you.</a:t>
            </a:r>
          </a:p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0AC22622-BF5E-4968-8CCB-43370A952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" y="2079236"/>
            <a:ext cx="7940040" cy="30861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79939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Search Scope allows you to choose where to search</a:t>
            </a:r>
          </a:p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12</a:t>
            </a:fld>
            <a:endParaRPr lang="en-GB" altLang="en-US"/>
          </a:p>
        </p:txBody>
      </p:sp>
      <p:pic>
        <p:nvPicPr>
          <p:cNvPr id="7" name="Picture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D0B40BFF-783F-455C-9824-5B55BE7C1C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6056" y="1673180"/>
            <a:ext cx="6144284" cy="37382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1507233">
            <a:off x="6087201" y="3511317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8800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You can easily select the type of materials, language and date of publication  here.</a:t>
            </a:r>
          </a:p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13</a:t>
            </a:fld>
            <a:endParaRPr lang="en-GB" altLang="en-US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DD7AF-39DB-4267-9442-AAD13540EA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85" y="2087879"/>
            <a:ext cx="2415540" cy="26822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07AB1B4F-C911-4FD8-B031-082212F87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380" y="2160270"/>
            <a:ext cx="2301240" cy="25374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7845A7D4-714D-4D84-B511-99AB6FB153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5326" y="2124667"/>
            <a:ext cx="2209800" cy="2514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43143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48332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Searching the Online Library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4857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i="1" dirty="0"/>
              <a:t>You can specify the fields of your search here.</a:t>
            </a:r>
          </a:p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14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C2C40098-196A-4AD5-B0D2-766B644F3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009" y="1677317"/>
            <a:ext cx="4559982" cy="37340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50539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Scroll down the Library homepage and click on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Find Out More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under Library Resources.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black sign with white text&#10;&#10;Description automatically generated">
            <a:extLst>
              <a:ext uri="{FF2B5EF4-FFF2-40B4-BE49-F238E27FC236}">
                <a16:creationId xmlns:a16="http://schemas.microsoft.com/office/drawing/2014/main" id="{E20A4E5A-D9D3-40FF-B78F-873ABC3EB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03" y="1822184"/>
            <a:ext cx="7525451" cy="36043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3413767" y="4442113"/>
            <a:ext cx="2294298" cy="582409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2630383" y="444211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655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565" y="188640"/>
            <a:ext cx="8138795" cy="648072"/>
          </a:xfrm>
        </p:spPr>
        <p:txBody>
          <a:bodyPr/>
          <a:lstStyle/>
          <a:p>
            <a:pPr algn="ctr"/>
            <a:r>
              <a:rPr lang="en-GB" sz="32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Subject Databases et 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52076"/>
            <a:ext cx="7924800" cy="24769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UWTSD Library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subscribes to a number of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databases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are arranged by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subject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- and you can now also search ejournals, newspapers and ebooks as well as an A-Z of Resources available - plus Open Access resources which don’t need a login. Click on Databases first.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0FBB18F0-678F-4A2D-B298-34E45D685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599" y="3065182"/>
            <a:ext cx="8796802" cy="22025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270D25-844D-4BA1-BF09-B4FCC8788ABD}"/>
              </a:ext>
            </a:extLst>
          </p:cNvPr>
          <p:cNvSpPr/>
          <p:nvPr/>
        </p:nvSpPr>
        <p:spPr>
          <a:xfrm>
            <a:off x="2277702" y="3065182"/>
            <a:ext cx="2294298" cy="229578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10BDCE4B-2089-47E1-8ED5-46576A923812}"/>
              </a:ext>
            </a:extLst>
          </p:cNvPr>
          <p:cNvSpPr/>
          <p:nvPr/>
        </p:nvSpPr>
        <p:spPr>
          <a:xfrm>
            <a:off x="1498751" y="3376262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9115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11560" y="979980"/>
            <a:ext cx="7924800" cy="45379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Scroll down the page and click on </a:t>
            </a:r>
            <a:b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Business, Management &amp; Law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E2193F8-0A74-492E-A0D3-559E51956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1039" y="1951448"/>
            <a:ext cx="5394834" cy="35664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2093472" y="4924430"/>
            <a:ext cx="3123215" cy="662989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2763280">
            <a:off x="4942702" y="5045462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559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055018"/>
            <a:ext cx="7924800" cy="45379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There are a large number of databases to choose from…..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436C1FB0-EE01-42C1-9DC4-20C3347E2F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0817" y="1626017"/>
            <a:ext cx="4248419" cy="3966929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1237981" y="215842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06EDB54-4030-4B13-B8F7-C432CCDE13C2}"/>
              </a:ext>
            </a:extLst>
          </p:cNvPr>
          <p:cNvSpPr/>
          <p:nvPr/>
        </p:nvSpPr>
        <p:spPr>
          <a:xfrm>
            <a:off x="1279412" y="4223778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230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055018"/>
            <a:ext cx="7924800" cy="45379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There are a large number of databases to choose from…..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0A656FF-1AB2-4269-9C9B-FD3F111D0B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549" y="1465312"/>
            <a:ext cx="5086962" cy="4127634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902813" y="1488278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06EDB54-4030-4B13-B8F7-C432CCDE13C2}"/>
              </a:ext>
            </a:extLst>
          </p:cNvPr>
          <p:cNvSpPr/>
          <p:nvPr/>
        </p:nvSpPr>
        <p:spPr>
          <a:xfrm>
            <a:off x="860715" y="410893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91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7640" y="836712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When you click on a database, you will be asked to login to the library if you are not already logged in. </a:t>
            </a:r>
            <a:r>
              <a:rPr lang="en-GB" sz="2000" b="1" i="1" dirty="0">
                <a:latin typeface="Calibri" panose="020F0502020204030204" pitchFamily="34" charset="0"/>
                <a:cs typeface="Calibri" panose="020F0502020204030204" pitchFamily="34" charset="0"/>
              </a:rPr>
              <a:t>Use your student number and your usual password. 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AA96FF0-28C0-4078-9992-E8C361207F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538" y="1715430"/>
            <a:ext cx="5769374" cy="3798787"/>
          </a:xfrm>
          <a:prstGeom prst="rect">
            <a:avLst/>
          </a:prstGeom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B06EDB54-4030-4B13-B8F7-C432CCDE13C2}"/>
              </a:ext>
            </a:extLst>
          </p:cNvPr>
          <p:cNvSpPr/>
          <p:nvPr/>
        </p:nvSpPr>
        <p:spPr>
          <a:xfrm rot="11026747">
            <a:off x="6319404" y="3944209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53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930327"/>
            <a:ext cx="7924800" cy="45379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Some databases that might be of particular value to your research in the Skills for the Workplace Programme are…</a:t>
            </a: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D7FBDA-02C4-4697-8511-EC7B1C3C20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731" y="4613411"/>
            <a:ext cx="6655378" cy="963573"/>
          </a:xfrm>
          <a:prstGeom prst="rect">
            <a:avLst/>
          </a:prstGeom>
        </p:spPr>
      </p:pic>
      <p:pic>
        <p:nvPicPr>
          <p:cNvPr id="10" name="Picture 9" descr="A picture containing indoor&#10;&#10;Description generated with very high confidence">
            <a:extLst>
              <a:ext uri="{FF2B5EF4-FFF2-40B4-BE49-F238E27FC236}">
                <a16:creationId xmlns:a16="http://schemas.microsoft.com/office/drawing/2014/main" id="{9961198D-7B47-48A5-88C5-0213AC1EDD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85" y="1904947"/>
            <a:ext cx="8100408" cy="1405689"/>
          </a:xfrm>
          <a:prstGeom prst="rect">
            <a:avLst/>
          </a:prstGeom>
        </p:spPr>
      </p:pic>
      <p:pic>
        <p:nvPicPr>
          <p:cNvPr id="16" name="Picture 15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DE3B1972-3D0E-4E71-BB38-9564B74A51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85" y="3440559"/>
            <a:ext cx="7907490" cy="107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1270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Marketline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22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9F69402B-3FE8-4DBD-9197-C43DA671E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73" y="1214313"/>
            <a:ext cx="8173254" cy="412801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Marketline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3F87A7-DC08-4421-9814-9964DD0B0345}"/>
              </a:ext>
            </a:extLst>
          </p:cNvPr>
          <p:cNvSpPr txBox="1"/>
          <p:nvPr/>
        </p:nvSpPr>
        <p:spPr>
          <a:xfrm>
            <a:off x="1500810" y="1117623"/>
            <a:ext cx="597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You can refine your search parameters</a:t>
            </a:r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60F49A13-E4A2-465A-82E0-0735C96B96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276" y="1737325"/>
            <a:ext cx="6964274" cy="39278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1669630">
            <a:off x="4037996" y="295428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5719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Business Source Complete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24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DF880FE-DC45-410C-BB22-B2B499832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53" y="987111"/>
            <a:ext cx="7163704" cy="4582416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1752813" y="391647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3F87A7-DC08-4421-9814-9964DD0B0345}"/>
              </a:ext>
            </a:extLst>
          </p:cNvPr>
          <p:cNvSpPr txBox="1"/>
          <p:nvPr/>
        </p:nvSpPr>
        <p:spPr>
          <a:xfrm>
            <a:off x="591937" y="2967335"/>
            <a:ext cx="2005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n-lt"/>
              </a:rPr>
              <a:t>You can refine your search parameters or conduct a wide search</a:t>
            </a:r>
          </a:p>
        </p:txBody>
      </p:sp>
    </p:spTree>
    <p:extLst>
      <p:ext uri="{BB962C8B-B14F-4D97-AF65-F5344CB8AC3E}">
        <p14:creationId xmlns:p14="http://schemas.microsoft.com/office/powerpoint/2010/main" val="17472656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7807"/>
            <a:ext cx="8229600" cy="812386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Scroll down the library homepage again to the information about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Essentials, Help and Support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click on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Essentials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25</a:t>
            </a:fld>
            <a:endParaRPr lang="en-GB" altLang="en-US"/>
          </a:p>
        </p:txBody>
      </p:sp>
      <p:pic>
        <p:nvPicPr>
          <p:cNvPr id="10" name="Picture 9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8311266E-89CA-44B1-A4BB-CB1137DDE6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815" y="910193"/>
            <a:ext cx="5408639" cy="46259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1455947" y="5212061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3ABCBF3E-0405-4DE5-847D-DEC9E3CE97B8}"/>
              </a:ext>
            </a:extLst>
          </p:cNvPr>
          <p:cNvSpPr/>
          <p:nvPr/>
        </p:nvSpPr>
        <p:spPr>
          <a:xfrm>
            <a:off x="2054815" y="4908241"/>
            <a:ext cx="2010289" cy="646331"/>
          </a:xfrm>
          <a:prstGeom prst="roundRect">
            <a:avLst/>
          </a:prstGeom>
          <a:noFill/>
          <a:ln w="38100"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0668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7807"/>
            <a:ext cx="8229600" cy="438906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will find even more information here to hep you.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26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F848AF0-B9D7-49E7-A75B-D78E7140F3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584" y="744413"/>
            <a:ext cx="6968832" cy="47728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490241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UWTSD Library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Scroll down the Library homepage and click on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Find Out More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again under Library Resources.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black sign with white text&#10;&#10;Description automatically generated">
            <a:extLst>
              <a:ext uri="{FF2B5EF4-FFF2-40B4-BE49-F238E27FC236}">
                <a16:creationId xmlns:a16="http://schemas.microsoft.com/office/drawing/2014/main" id="{E20A4E5A-D9D3-40FF-B78F-873ABC3EB6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03" y="1822184"/>
            <a:ext cx="7525451" cy="36043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3413767" y="4442113"/>
            <a:ext cx="2294298" cy="582409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2630383" y="444211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101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eBooks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newspaper&#10;&#10;Description automatically generated">
            <a:extLst>
              <a:ext uri="{FF2B5EF4-FFF2-40B4-BE49-F238E27FC236}">
                <a16:creationId xmlns:a16="http://schemas.microsoft.com/office/drawing/2014/main" id="{826CB5FC-F5EB-4051-93CF-E2F0BD41FA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22" y="1263481"/>
            <a:ext cx="8750356" cy="37882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4572000" y="2893373"/>
            <a:ext cx="2294298" cy="2295786"/>
          </a:xfrm>
          <a:prstGeom prst="roundRect">
            <a:avLst/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>
            <a:off x="3834447" y="3393194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91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eBook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" name="Picture 9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C8E5A0C-78C5-453F-9EDA-025FAF5F1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624" y="888649"/>
            <a:ext cx="6977548" cy="46659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0800000">
            <a:off x="3218084" y="130338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2969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eBook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1D5DCB3-AE0B-402A-A6EF-A9B4EE4E20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5341" y="1164854"/>
            <a:ext cx="7053318" cy="44257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0800000">
            <a:off x="2971800" y="4456992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1733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eBook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3D6299B3-667B-4E3A-A32D-A7C3BFCB7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35" y="1066718"/>
            <a:ext cx="7927265" cy="46207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4049750">
            <a:off x="5031455" y="237039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38602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eBook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E80DD6F1-E569-4B45-9E85-19B47CA5AE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288" y="836712"/>
            <a:ext cx="5727424" cy="48001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4049750">
            <a:off x="5617864" y="4221284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710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Search </a:t>
            </a:r>
            <a:r>
              <a:rPr lang="en-GB" sz="3600" cap="none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eJournal</a:t>
            </a:r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4049750">
            <a:off x="5617864" y="4221284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B0D2F78-A0D0-42B9-B845-9F1061F475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20" y="1057615"/>
            <a:ext cx="6207649" cy="45641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8156308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Just Browsing?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r>
              <a:rPr lang="en-GB" sz="2400" b="1" i="1" dirty="0"/>
              <a:t>If you look at the top bar, you will see a number of options.</a:t>
            </a:r>
          </a:p>
          <a:p>
            <a:pPr marL="0" indent="0" algn="ctr">
              <a:buNone/>
            </a:pPr>
            <a:r>
              <a:rPr lang="en-GB" sz="2400" b="1" i="1" dirty="0"/>
              <a:t>Click on Browse</a:t>
            </a:r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E5DBF-976E-4C6A-A5B6-04F12E819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80" y="2905249"/>
            <a:ext cx="8907517" cy="90202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6295240" y="3493217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6619284" y="2905249"/>
            <a:ext cx="1086790" cy="7914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108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648072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Browse by subject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888649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3A26BE4D-4F63-4220-AADC-A090B85E88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661" y="891468"/>
            <a:ext cx="6324113" cy="46645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3398477">
            <a:off x="4454621" y="1212574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1497661" y="3816626"/>
            <a:ext cx="6324112" cy="1162878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3209720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564613"/>
            <a:ext cx="7924800" cy="64807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Reference and Cite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82927" y="1673841"/>
            <a:ext cx="7924800" cy="45379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B3AEC44-AA1D-4A77-9B8E-D2E2B0C7CF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30" y="2350770"/>
            <a:ext cx="7978140" cy="21564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609599" y="3786809"/>
            <a:ext cx="7924799" cy="720421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3398477">
            <a:off x="4135579" y="4718335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5544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564613"/>
            <a:ext cx="7924800" cy="64807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Request a 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98983"/>
            <a:ext cx="7924800" cy="36275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" name="Picture 9" descr="A screenshot of a cell phone&#10;&#10;Description automatically generated">
            <a:extLst>
              <a:ext uri="{FF2B5EF4-FFF2-40B4-BE49-F238E27FC236}">
                <a16:creationId xmlns:a16="http://schemas.microsoft.com/office/drawing/2014/main" id="{5FC831EE-9C47-4D06-8586-F9F8CC7436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72" y="1694706"/>
            <a:ext cx="7749515" cy="29406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582929" y="2199780"/>
            <a:ext cx="7924799" cy="720421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3398477">
            <a:off x="6093588" y="2647322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1097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146" y="304096"/>
            <a:ext cx="7924800" cy="64807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Book types and locations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98983"/>
            <a:ext cx="7924800" cy="36275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CB9BEFB5-606E-49F9-B88E-01B35716CD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1856" y="1301931"/>
            <a:ext cx="6741381" cy="42541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1071856" y="1669491"/>
            <a:ext cx="6629401" cy="1321716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3398477">
            <a:off x="2909756" y="2796663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2318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3308" y="470318"/>
            <a:ext cx="4489419" cy="64807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Online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98983"/>
            <a:ext cx="7924800" cy="36275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1CA18F17-78AE-4FF1-93C7-6A508C0212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512" y="2094099"/>
            <a:ext cx="6561083" cy="266980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811647A-3337-45A6-9B90-9E8956B3F162}"/>
              </a:ext>
            </a:extLst>
          </p:cNvPr>
          <p:cNvSpPr/>
          <p:nvPr/>
        </p:nvSpPr>
        <p:spPr>
          <a:xfrm>
            <a:off x="4572001" y="3612780"/>
            <a:ext cx="2425148" cy="648072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6824258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98983"/>
            <a:ext cx="7924800" cy="36275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1" name="Picture 10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226277A9-A4BD-44BA-9D3A-2C1080B981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380" y="125068"/>
            <a:ext cx="6873239" cy="55609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7FEF2C9-B43B-4ADC-A095-C31D740042AF}"/>
              </a:ext>
            </a:extLst>
          </p:cNvPr>
          <p:cNvSpPr/>
          <p:nvPr/>
        </p:nvSpPr>
        <p:spPr>
          <a:xfrm>
            <a:off x="5344539" y="5102541"/>
            <a:ext cx="917114" cy="583471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1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91D01D-D26D-4C34-B072-20B08F3AF9BB}"/>
              </a:ext>
            </a:extLst>
          </p:cNvPr>
          <p:cNvSpPr/>
          <p:nvPr/>
        </p:nvSpPr>
        <p:spPr>
          <a:xfrm rot="11810170">
            <a:off x="6187154" y="5215055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37106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798983"/>
            <a:ext cx="7924800" cy="362759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E0ECFAE-BB91-4EC7-9819-9D09CDE614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339" y="297515"/>
            <a:ext cx="8577452" cy="52485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3663195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7EC737-ED1D-45ED-8BE9-F3C26705BF8C}"/>
              </a:ext>
            </a:extLst>
          </p:cNvPr>
          <p:cNvSpPr txBox="1"/>
          <p:nvPr/>
        </p:nvSpPr>
        <p:spPr>
          <a:xfrm>
            <a:off x="246822" y="62705"/>
            <a:ext cx="8650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further search by subject brings up a later work by the author - </a:t>
            </a:r>
            <a:r>
              <a:rPr lang="en-GB" dirty="0" err="1"/>
              <a:t>R.M.Belbin</a:t>
            </a:r>
            <a:r>
              <a:rPr lang="en-GB" dirty="0"/>
              <a:t> which could be used to compare and contrast with the original. </a:t>
            </a:r>
          </a:p>
        </p:txBody>
      </p:sp>
      <p:pic>
        <p:nvPicPr>
          <p:cNvPr id="6" name="Picture 5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F09EF3F-75CB-449E-B551-BEE41B22A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591" y="911464"/>
            <a:ext cx="6341331" cy="47342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380668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7EC737-ED1D-45ED-8BE9-F3C26705BF8C}"/>
              </a:ext>
            </a:extLst>
          </p:cNvPr>
          <p:cNvSpPr txBox="1"/>
          <p:nvPr/>
        </p:nvSpPr>
        <p:spPr>
          <a:xfrm>
            <a:off x="2985797" y="112401"/>
            <a:ext cx="2734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different topic search</a:t>
            </a:r>
          </a:p>
        </p:txBody>
      </p:sp>
      <p:pic>
        <p:nvPicPr>
          <p:cNvPr id="4" name="Picture 3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3AAE001A-149C-4B7C-902C-C534A6A7A8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306" y="554271"/>
            <a:ext cx="6035871" cy="501164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75363057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C6527C3-04A2-466E-BB8F-0C4CA689F0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648" y="325217"/>
            <a:ext cx="8682704" cy="52903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095396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Browse </a:t>
            </a:r>
            <a:r>
              <a:rPr lang="en-US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eJournals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r>
              <a:rPr lang="en-GB" sz="2400" b="1" i="1" dirty="0"/>
              <a:t>If you look at the top bar, you will see a number of options.</a:t>
            </a:r>
          </a:p>
          <a:p>
            <a:pPr marL="0" indent="0" algn="ctr">
              <a:buNone/>
            </a:pPr>
            <a:r>
              <a:rPr lang="en-GB" sz="2400" b="1" i="1" dirty="0"/>
              <a:t>Click on Browse</a:t>
            </a:r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E5DBF-976E-4C6A-A5B6-04F12E819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80" y="2905249"/>
            <a:ext cx="8907517" cy="902027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1305796" y="348324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1550327" y="2883177"/>
            <a:ext cx="1086790" cy="7914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2571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/>
          </a:bodyPr>
          <a:lstStyle/>
          <a:p>
            <a:r>
              <a:rPr lang="en-US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You need to create a Browzine account, but you can use your student login for this.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46</a:t>
            </a:fld>
            <a:endParaRPr lang="en-GB" alt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9489734">
            <a:off x="1305796" y="348324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1550327" y="2883177"/>
            <a:ext cx="1086790" cy="7914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7B4E6450-F8F3-42F3-9707-731016686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046" y="1184666"/>
            <a:ext cx="7885275" cy="44084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40556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085" y="362963"/>
            <a:ext cx="8229600" cy="668545"/>
          </a:xfrm>
        </p:spPr>
        <p:txBody>
          <a:bodyPr>
            <a:no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Create your own Bookshelf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47</a:t>
            </a:fld>
            <a:endParaRPr lang="en-GB" alt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5400000">
            <a:off x="1437945" y="1310500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E0752D8-5019-41FD-BE36-D0BFDB037C0F}"/>
              </a:ext>
            </a:extLst>
          </p:cNvPr>
          <p:cNvSpPr/>
          <p:nvPr/>
        </p:nvSpPr>
        <p:spPr>
          <a:xfrm>
            <a:off x="1550327" y="2883177"/>
            <a:ext cx="1086790" cy="791480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04A852A-2710-4EE4-A587-E83DDFC819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085" y="2182446"/>
            <a:ext cx="8533165" cy="28048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875544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2616"/>
            <a:ext cx="8229600" cy="668545"/>
          </a:xfrm>
        </p:spPr>
        <p:txBody>
          <a:bodyPr>
            <a:no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…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your own Article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48</a:t>
            </a:fld>
            <a:endParaRPr lang="en-GB" alt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B9581403-BB4A-4880-A301-78CD6A83247B}"/>
              </a:ext>
            </a:extLst>
          </p:cNvPr>
          <p:cNvSpPr/>
          <p:nvPr/>
        </p:nvSpPr>
        <p:spPr>
          <a:xfrm rot="15971211">
            <a:off x="1119893" y="4021176"/>
            <a:ext cx="872836" cy="648072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66DE291A-D1C0-478D-B265-A3CD174FC3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53707"/>
            <a:ext cx="7891670" cy="198079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47763886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2616"/>
            <a:ext cx="8229600" cy="668545"/>
          </a:xfrm>
        </p:spPr>
        <p:txBody>
          <a:bodyPr>
            <a:no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…</a:t>
            </a: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and get the Browzine Mobile app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401050" cy="442652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b="1" i="1" dirty="0"/>
          </a:p>
          <a:p>
            <a:pPr marL="0" indent="0" algn="ctr">
              <a:buNone/>
            </a:pPr>
            <a:br>
              <a:rPr lang="en-US" sz="2400" b="1" dirty="0"/>
            </a:br>
            <a:endParaRPr lang="en-US" sz="2400" b="1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49</a:t>
            </a:fld>
            <a:endParaRPr lang="en-GB" altLang="en-US"/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460E9B6C-7C14-4681-93B6-990E824127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468" y="1467852"/>
            <a:ext cx="8080513" cy="37768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61556441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elf_Registration_Enabled xmlns="29175ae9-5035-4541-baef-9062a3a44232" xsi:nil="true"/>
    <Teachers xmlns="29175ae9-5035-4541-baef-9062a3a44232">
      <UserInfo>
        <DisplayName/>
        <AccountId xsi:nil="true"/>
        <AccountType/>
      </UserInfo>
    </Teachers>
    <Student_Groups xmlns="29175ae9-5035-4541-baef-9062a3a44232">
      <UserInfo>
        <DisplayName/>
        <AccountId xsi:nil="true"/>
        <AccountType/>
      </UserInfo>
    </Student_Groups>
    <Is_Collaboration_Space_Locked xmlns="29175ae9-5035-4541-baef-9062a3a44232" xsi:nil="true"/>
    <Has_Teacher_Only_SectionGroup xmlns="29175ae9-5035-4541-baef-9062a3a44232" xsi:nil="true"/>
    <CultureName xmlns="29175ae9-5035-4541-baef-9062a3a44232" xsi:nil="true"/>
    <Invited_Students xmlns="29175ae9-5035-4541-baef-9062a3a44232" xsi:nil="true"/>
    <DefaultSectionNames xmlns="29175ae9-5035-4541-baef-9062a3a44232" xsi:nil="true"/>
    <Templates xmlns="29175ae9-5035-4541-baef-9062a3a44232" xsi:nil="true"/>
    <TeamsChannelId xmlns="29175ae9-5035-4541-baef-9062a3a44232" xsi:nil="true"/>
    <Owner xmlns="29175ae9-5035-4541-baef-9062a3a44232">
      <UserInfo>
        <DisplayName/>
        <AccountId xsi:nil="true"/>
        <AccountType/>
      </UserInfo>
    </Owner>
    <Invited_Teachers xmlns="29175ae9-5035-4541-baef-9062a3a44232" xsi:nil="true"/>
    <IsNotebookLocked xmlns="29175ae9-5035-4541-baef-9062a3a44232" xsi:nil="true"/>
    <NotebookType xmlns="29175ae9-5035-4541-baef-9062a3a44232" xsi:nil="true"/>
    <FolderType xmlns="29175ae9-5035-4541-baef-9062a3a44232" xsi:nil="true"/>
    <Students xmlns="29175ae9-5035-4541-baef-9062a3a44232">
      <UserInfo>
        <DisplayName/>
        <AccountId xsi:nil="true"/>
        <AccountType/>
      </UserInfo>
    </Students>
    <AppVersion xmlns="29175ae9-5035-4541-baef-9062a3a44232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28" ma:contentTypeDescription="Create a new document." ma:contentTypeScope="" ma:versionID="d4f1f5070a5e1371c134f5d6697633fe">
  <xsd:schema xmlns:xsd="http://www.w3.org/2001/XMLSchema" xmlns:xs="http://www.w3.org/2001/XMLSchema" xmlns:p="http://schemas.microsoft.com/office/2006/metadata/properties" xmlns:ns3="af73078d-a5bc-48dc-b246-bc0132131284" xmlns:ns4="29175ae9-5035-4541-baef-9062a3a44232" targetNamespace="http://schemas.microsoft.com/office/2006/metadata/properties" ma:root="true" ma:fieldsID="51329232f19f79e6f9c5b52c8393e862" ns3:_="" ns4:_="">
    <xsd:import namespace="af73078d-a5bc-48dc-b246-bc0132131284"/>
    <xsd:import namespace="29175ae9-5035-4541-baef-9062a3a4423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ingHintHash" minOccurs="0"/>
                <xsd:element ref="ns3:SharedWithDetail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Locatio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175ae9-5035-4541-baef-9062a3a4423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4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Location" ma:index="15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6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NotebookType" ma:index="19" nillable="true" ma:displayName="Notebook Type" ma:internalName="NotebookType">
      <xsd:simpleType>
        <xsd:restriction base="dms:Text"/>
      </xsd:simpleType>
    </xsd:element>
    <xsd:element name="FolderType" ma:index="20" nillable="true" ma:displayName="Folder Type" ma:internalName="FolderType">
      <xsd:simpleType>
        <xsd:restriction base="dms:Text"/>
      </xsd:simpleType>
    </xsd:element>
    <xsd:element name="CultureName" ma:index="21" nillable="true" ma:displayName="Culture Name" ma:internalName="CultureName">
      <xsd:simpleType>
        <xsd:restriction base="dms:Text"/>
      </xsd:simpleType>
    </xsd:element>
    <xsd:element name="AppVersion" ma:index="22" nillable="true" ma:displayName="App Version" ma:internalName="AppVersion">
      <xsd:simpleType>
        <xsd:restriction base="dms:Text"/>
      </xsd:simpleType>
    </xsd:element>
    <xsd:element name="TeamsChannelId" ma:index="23" nillable="true" ma:displayName="Teams Channel Id" ma:internalName="TeamsChannelId">
      <xsd:simpleType>
        <xsd:restriction base="dms:Text"/>
      </xsd:simpleType>
    </xsd:element>
    <xsd:element name="Owner" ma:index="24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efaultSectionNames" ma:index="2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Invited_Teachers" ma:index="30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1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2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3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4" nillable="true" ma:displayName="Is Collaboration Space Locked" ma:internalName="Is_Collaboration_Space_Locked">
      <xsd:simpleType>
        <xsd:restriction base="dms:Boolean"/>
      </xsd:simpleType>
    </xsd:element>
    <xsd:element name="IsNotebookLocked" ma:index="35" nillable="true" ma:displayName="Is Notebook Locked" ma:internalName="IsNotebookLocked">
      <xsd:simpleType>
        <xsd:restriction base="dms:Boolea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65184DA-0349-45D2-8DFF-557E329E9070}">
  <ds:schemaRefs>
    <ds:schemaRef ds:uri="http://schemas.microsoft.com/office/2006/documentManagement/types"/>
    <ds:schemaRef ds:uri="29175ae9-5035-4541-baef-9062a3a44232"/>
    <ds:schemaRef ds:uri="http://purl.org/dc/elements/1.1/"/>
    <ds:schemaRef ds:uri="http://www.w3.org/XML/1998/namespace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af73078d-a5bc-48dc-b246-bc0132131284"/>
  </ds:schemaRefs>
</ds:datastoreItem>
</file>

<file path=customXml/itemProps3.xml><?xml version="1.0" encoding="utf-8"?>
<ds:datastoreItem xmlns:ds="http://schemas.openxmlformats.org/officeDocument/2006/customXml" ds:itemID="{8E96E937-A86E-4E88-A300-1B59C3D6EB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29175ae9-5035-4541-baef-9062a3a442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1885</TotalTime>
  <Words>773</Words>
  <Application>Microsoft Office PowerPoint</Application>
  <PresentationFormat>On-screen Show (4:3)</PresentationFormat>
  <Paragraphs>173</Paragraphs>
  <Slides>49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Calibri</vt:lpstr>
      <vt:lpstr>Arial</vt:lpstr>
      <vt:lpstr>Trebuchet MS</vt:lpstr>
      <vt:lpstr>Corbel</vt:lpstr>
      <vt:lpstr>Arial Rounded MT Bold</vt:lpstr>
      <vt:lpstr>Myriad Pro</vt:lpstr>
      <vt:lpstr>SftWP July 15</vt:lpstr>
      <vt:lpstr>  Introduction  to  UWTSD Online Library    </vt:lpstr>
      <vt:lpstr>UWTSD Online Library</vt:lpstr>
      <vt:lpstr>UWTSD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Searching the Online Library</vt:lpstr>
      <vt:lpstr>UWTSD Library Databases</vt:lpstr>
      <vt:lpstr>UWTSD Library Subject Databases et al</vt:lpstr>
      <vt:lpstr>UWTSD Library Databases</vt:lpstr>
      <vt:lpstr>UWTSD Library Databases</vt:lpstr>
      <vt:lpstr>UWTSD Library Databases</vt:lpstr>
      <vt:lpstr>UWTSD Library Databases</vt:lpstr>
      <vt:lpstr>UWTSD Library Databases</vt:lpstr>
      <vt:lpstr>Marketline Database</vt:lpstr>
      <vt:lpstr>Marketline Database</vt:lpstr>
      <vt:lpstr>Business Source Complete</vt:lpstr>
      <vt:lpstr>Scroll down the library homepage again to the information about  Student Essentials, Help and Support and click on Student Essentials</vt:lpstr>
      <vt:lpstr>You will find even more information here to hep you.</vt:lpstr>
      <vt:lpstr>UWTSD Library Resources</vt:lpstr>
      <vt:lpstr>eBooks </vt:lpstr>
      <vt:lpstr>Search eBook Collections</vt:lpstr>
      <vt:lpstr>Search eBook Collections</vt:lpstr>
      <vt:lpstr>Search eBook Collections</vt:lpstr>
      <vt:lpstr>Search eBook Collections</vt:lpstr>
      <vt:lpstr>Search eJournal Collections</vt:lpstr>
      <vt:lpstr>Just Browsing?</vt:lpstr>
      <vt:lpstr>Browse by subject</vt:lpstr>
      <vt:lpstr>Reference and Cite</vt:lpstr>
      <vt:lpstr>Request a book</vt:lpstr>
      <vt:lpstr>Book types and locations</vt:lpstr>
      <vt:lpstr>Online Access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Browse eJournals</vt:lpstr>
      <vt:lpstr>You need to create a Browzine account, but you can use your student login for this.</vt:lpstr>
      <vt:lpstr>Create your own Bookshelf</vt:lpstr>
      <vt:lpstr>…and your own Article Collections</vt:lpstr>
      <vt:lpstr>…and get the Browzine Mobile app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Introduction to Online Library</dc:title>
  <dc:creator>Julia Ault</dc:creator>
  <cp:lastModifiedBy>Julia Ault</cp:lastModifiedBy>
  <cp:revision>19</cp:revision>
  <dcterms:created xsi:type="dcterms:W3CDTF">2018-04-10T14:07:57Z</dcterms:created>
  <dcterms:modified xsi:type="dcterms:W3CDTF">2019-10-30T18:06:21Z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</Properties>
</file>