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61" r:id="rId5"/>
    <p:sldId id="260" r:id="rId6"/>
    <p:sldId id="262" r:id="rId7"/>
    <p:sldId id="259" r:id="rId8"/>
    <p:sldId id="265" r:id="rId9"/>
    <p:sldId id="266" r:id="rId10"/>
    <p:sldId id="263"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249" autoAdjust="0"/>
  </p:normalViewPr>
  <p:slideViewPr>
    <p:cSldViewPr snapToGrid="0">
      <p:cViewPr varScale="1">
        <p:scale>
          <a:sx n="68" d="100"/>
          <a:sy n="68" d="100"/>
        </p:scale>
        <p:origin x="816" y="60"/>
      </p:cViewPr>
      <p:guideLst/>
    </p:cSldViewPr>
  </p:slideViewPr>
  <p:outlineViewPr>
    <p:cViewPr>
      <p:scale>
        <a:sx n="33" d="100"/>
        <a:sy n="33" d="100"/>
      </p:scale>
      <p:origin x="0" y="-342"/>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6288C8DE-A517-40B0-9CFF-7F813B2B7227}" type="datetimeFigureOut">
              <a:rPr lang="en-GB" smtClean="0"/>
              <a:t>26/03/2020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1CF0A3-2B71-48F0-A9CC-A7D3C01CE69A}"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364367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88C8DE-A517-40B0-9CFF-7F813B2B7227}" type="datetimeFigureOut">
              <a:rPr lang="en-GB" smtClean="0"/>
              <a:t>26/03/2020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1CF0A3-2B71-48F0-A9CC-A7D3C01CE69A}" type="slidenum">
              <a:rPr lang="en-GB" smtClean="0"/>
              <a:t>‹#›</a:t>
            </a:fld>
            <a:endParaRPr lang="en-GB"/>
          </a:p>
        </p:txBody>
      </p:sp>
    </p:spTree>
    <p:extLst>
      <p:ext uri="{BB962C8B-B14F-4D97-AF65-F5344CB8AC3E}">
        <p14:creationId xmlns:p14="http://schemas.microsoft.com/office/powerpoint/2010/main" val="28853959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88C8DE-A517-40B0-9CFF-7F813B2B7227}" type="datetimeFigureOut">
              <a:rPr lang="en-GB" smtClean="0"/>
              <a:t>26/03/2020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1CF0A3-2B71-48F0-A9CC-A7D3C01CE69A}"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945870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288C8DE-A517-40B0-9CFF-7F813B2B7227}" type="datetimeFigureOut">
              <a:rPr lang="en-GB" smtClean="0"/>
              <a:t>26/03/2020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1CF0A3-2B71-48F0-A9CC-A7D3C01CE69A}" type="slidenum">
              <a:rPr lang="en-GB" smtClean="0"/>
              <a:t>‹#›</a:t>
            </a:fld>
            <a:endParaRPr lang="en-GB"/>
          </a:p>
        </p:txBody>
      </p:sp>
    </p:spTree>
    <p:extLst>
      <p:ext uri="{BB962C8B-B14F-4D97-AF65-F5344CB8AC3E}">
        <p14:creationId xmlns:p14="http://schemas.microsoft.com/office/powerpoint/2010/main" val="24211108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288C8DE-A517-40B0-9CFF-7F813B2B7227}" type="datetimeFigureOut">
              <a:rPr lang="en-GB" smtClean="0"/>
              <a:t>26/03/2020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61CF0A3-2B71-48F0-A9CC-A7D3C01CE69A}" type="slidenum">
              <a:rPr lang="en-GB" smtClean="0"/>
              <a:t>‹#›</a:t>
            </a:fld>
            <a:endParaRPr lang="en-GB"/>
          </a:p>
        </p:txBody>
      </p:sp>
    </p:spTree>
    <p:extLst>
      <p:ext uri="{BB962C8B-B14F-4D97-AF65-F5344CB8AC3E}">
        <p14:creationId xmlns:p14="http://schemas.microsoft.com/office/powerpoint/2010/main" val="22720977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288C8DE-A517-40B0-9CFF-7F813B2B7227}" type="datetimeFigureOut">
              <a:rPr lang="en-GB" smtClean="0"/>
              <a:t>26/03/2020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61CF0A3-2B71-48F0-A9CC-A7D3C01CE69A}" type="slidenum">
              <a:rPr lang="en-GB" smtClean="0"/>
              <a:t>‹#›</a:t>
            </a:fld>
            <a:endParaRPr lang="en-GB"/>
          </a:p>
        </p:txBody>
      </p:sp>
    </p:spTree>
    <p:extLst>
      <p:ext uri="{BB962C8B-B14F-4D97-AF65-F5344CB8AC3E}">
        <p14:creationId xmlns:p14="http://schemas.microsoft.com/office/powerpoint/2010/main" val="11563398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288C8DE-A517-40B0-9CFF-7F813B2B7227}" type="datetimeFigureOut">
              <a:rPr lang="en-GB" smtClean="0"/>
              <a:t>26/03/2020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61CF0A3-2B71-48F0-A9CC-A7D3C01CE69A}" type="slidenum">
              <a:rPr lang="en-GB" smtClean="0"/>
              <a:t>‹#›</a:t>
            </a:fld>
            <a:endParaRPr lang="en-GB"/>
          </a:p>
        </p:txBody>
      </p:sp>
    </p:spTree>
    <p:extLst>
      <p:ext uri="{BB962C8B-B14F-4D97-AF65-F5344CB8AC3E}">
        <p14:creationId xmlns:p14="http://schemas.microsoft.com/office/powerpoint/2010/main" val="39661336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288C8DE-A517-40B0-9CFF-7F813B2B7227}" type="datetimeFigureOut">
              <a:rPr lang="en-GB" smtClean="0"/>
              <a:t>26/03/2020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1CF0A3-2B71-48F0-A9CC-A7D3C01CE69A}" type="slidenum">
              <a:rPr lang="en-GB" smtClean="0"/>
              <a:t>‹#›</a:t>
            </a:fld>
            <a:endParaRPr lang="en-GB"/>
          </a:p>
        </p:txBody>
      </p:sp>
    </p:spTree>
    <p:extLst>
      <p:ext uri="{BB962C8B-B14F-4D97-AF65-F5344CB8AC3E}">
        <p14:creationId xmlns:p14="http://schemas.microsoft.com/office/powerpoint/2010/main" val="9331651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288C8DE-A517-40B0-9CFF-7F813B2B7227}" type="datetimeFigureOut">
              <a:rPr lang="en-GB" smtClean="0"/>
              <a:t>26/03/2020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1CF0A3-2B71-48F0-A9CC-A7D3C01CE69A}"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239245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88C8DE-A517-40B0-9CFF-7F813B2B7227}" type="datetimeFigureOut">
              <a:rPr lang="en-GB" smtClean="0"/>
              <a:t>26/03/2020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1CF0A3-2B71-48F0-A9CC-A7D3C01CE69A}" type="slidenum">
              <a:rPr lang="en-GB" smtClean="0"/>
              <a:t>‹#›</a:t>
            </a:fld>
            <a:endParaRPr lang="en-GB"/>
          </a:p>
        </p:txBody>
      </p:sp>
    </p:spTree>
    <p:extLst>
      <p:ext uri="{BB962C8B-B14F-4D97-AF65-F5344CB8AC3E}">
        <p14:creationId xmlns:p14="http://schemas.microsoft.com/office/powerpoint/2010/main" val="5965398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88C8DE-A517-40B0-9CFF-7F813B2B7227}" type="datetimeFigureOut">
              <a:rPr lang="en-GB" smtClean="0"/>
              <a:t>26/03/2020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1CF0A3-2B71-48F0-A9CC-A7D3C01CE69A}"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0393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6288C8DE-A517-40B0-9CFF-7F813B2B7227}" type="datetimeFigureOut">
              <a:rPr lang="en-GB" smtClean="0"/>
              <a:t>26/03/2020</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061CF0A3-2B71-48F0-A9CC-A7D3C01CE69A}"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125993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4.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5.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7.png"/><Relationship Id="rId5" Type="http://schemas.openxmlformats.org/officeDocument/2006/relationships/image" Target="../media/image2.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9.png"/><Relationship Id="rId5" Type="http://schemas.openxmlformats.org/officeDocument/2006/relationships/image" Target="../media/image2.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11.png"/><Relationship Id="rId5" Type="http://schemas.openxmlformats.org/officeDocument/2006/relationships/image" Target="../media/image2.pn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7.mp4"/><Relationship Id="rId1" Type="http://schemas.microsoft.com/office/2007/relationships/media" Target="../media/media7.mp4"/><Relationship Id="rId5" Type="http://schemas.openxmlformats.org/officeDocument/2006/relationships/image" Target="../media/image12.pn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0.mp4"/><Relationship Id="rId1" Type="http://schemas.microsoft.com/office/2007/relationships/media" Target="../media/media10.mp4"/><Relationship Id="rId5" Type="http://schemas.openxmlformats.org/officeDocument/2006/relationships/image" Target="../media/image17.png"/><Relationship Id="rId4" Type="http://schemas.openxmlformats.org/officeDocument/2006/relationships/hyperlink" Target="https://www.alliedmarketresearch.com/car-rental-marke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C411DB08-1669-426B-BBEB-FAD285EF8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1">
            <a:extLst>
              <a:ext uri="{FF2B5EF4-FFF2-40B4-BE49-F238E27FC236}">
                <a16:creationId xmlns:a16="http://schemas.microsoft.com/office/drawing/2014/main" id="{029E4219-121F-4CD1-AA58-24746CD29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78E6B7-0B33-4A25-8660-2C1BE6DFA07A}"/>
              </a:ext>
            </a:extLst>
          </p:cNvPr>
          <p:cNvSpPr>
            <a:spLocks noGrp="1"/>
          </p:cNvSpPr>
          <p:nvPr>
            <p:ph type="ctrTitle"/>
          </p:nvPr>
        </p:nvSpPr>
        <p:spPr>
          <a:xfrm>
            <a:off x="634276" y="640080"/>
            <a:ext cx="4208656" cy="3034857"/>
          </a:xfrm>
        </p:spPr>
        <p:txBody>
          <a:bodyPr anchor="b">
            <a:normAutofit/>
          </a:bodyPr>
          <a:lstStyle/>
          <a:p>
            <a:r>
              <a:rPr lang="en-GB" dirty="0"/>
              <a:t>Welcome </a:t>
            </a:r>
            <a:endParaRPr lang="en-GB" sz="4400" dirty="0">
              <a:solidFill>
                <a:srgbClr val="FFFFFF"/>
              </a:solidFill>
            </a:endParaRPr>
          </a:p>
        </p:txBody>
      </p:sp>
      <p:cxnSp>
        <p:nvCxnSpPr>
          <p:cNvPr id="18" name="Straight Connector 13">
            <a:extLst>
              <a:ext uri="{FF2B5EF4-FFF2-40B4-BE49-F238E27FC236}">
                <a16:creationId xmlns:a16="http://schemas.microsoft.com/office/drawing/2014/main" id="{52F50912-06FD-4216-BAD3-21050F5956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6679" y="3765314"/>
            <a:ext cx="3931920" cy="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A close up of a logo&#10;&#10;Description automatically generated">
            <a:extLst>
              <a:ext uri="{FF2B5EF4-FFF2-40B4-BE49-F238E27FC236}">
                <a16:creationId xmlns:a16="http://schemas.microsoft.com/office/drawing/2014/main" id="{6118EAF4-F744-4277-9DAE-6A112BB1ED7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96000" y="2039345"/>
            <a:ext cx="5459470" cy="2780285"/>
          </a:xfrm>
          <a:prstGeom prst="rect">
            <a:avLst/>
          </a:prstGeom>
        </p:spPr>
      </p:pic>
      <p:pic>
        <p:nvPicPr>
          <p:cNvPr id="4" name="Video 3">
            <a:hlinkClick r:id="" action="ppaction://media"/>
            <a:extLst>
              <a:ext uri="{FF2B5EF4-FFF2-40B4-BE49-F238E27FC236}">
                <a16:creationId xmlns:a16="http://schemas.microsoft.com/office/drawing/2014/main" id="{5C231BCE-BBE3-4BE8-9A74-9BE76F12955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449543158"/>
      </p:ext>
    </p:extLst>
  </p:cSld>
  <p:clrMapOvr>
    <a:masterClrMapping/>
  </p:clrMapOvr>
  <mc:AlternateContent xmlns:mc="http://schemas.openxmlformats.org/markup-compatibility/2006">
    <mc:Choice xmlns:p14="http://schemas.microsoft.com/office/powerpoint/2010/main" Requires="p14">
      <p:transition spd="slow" p14:dur="2000" advTm="5029"/>
    </mc:Choice>
    <mc:Fallback>
      <p:transition spd="slow" advTm="50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41E2E-8FF9-4335-8A02-DB597BBCE2B5}"/>
              </a:ext>
            </a:extLst>
          </p:cNvPr>
          <p:cNvSpPr>
            <a:spLocks noGrp="1"/>
          </p:cNvSpPr>
          <p:nvPr>
            <p:ph type="title"/>
          </p:nvPr>
        </p:nvSpPr>
        <p:spPr/>
        <p:txBody>
          <a:bodyPr/>
          <a:lstStyle/>
          <a:p>
            <a:r>
              <a:rPr lang="en-GB" b="1" dirty="0"/>
              <a:t>Team</a:t>
            </a:r>
            <a:endParaRPr lang="en-GB" dirty="0"/>
          </a:p>
        </p:txBody>
      </p:sp>
      <p:sp>
        <p:nvSpPr>
          <p:cNvPr id="4" name="TextBox 3">
            <a:extLst>
              <a:ext uri="{FF2B5EF4-FFF2-40B4-BE49-F238E27FC236}">
                <a16:creationId xmlns:a16="http://schemas.microsoft.com/office/drawing/2014/main" id="{9DE5D463-6D65-4455-9D07-B3B299C0535A}"/>
              </a:ext>
            </a:extLst>
          </p:cNvPr>
          <p:cNvSpPr txBox="1"/>
          <p:nvPr/>
        </p:nvSpPr>
        <p:spPr>
          <a:xfrm>
            <a:off x="4581208" y="1526354"/>
            <a:ext cx="2213222" cy="830997"/>
          </a:xfrm>
          <a:prstGeom prst="rect">
            <a:avLst/>
          </a:prstGeom>
          <a:solidFill>
            <a:schemeClr val="accent6"/>
          </a:solidFill>
        </p:spPr>
        <p:txBody>
          <a:bodyPr wrap="square" rtlCol="0">
            <a:spAutoFit/>
          </a:bodyPr>
          <a:lstStyle/>
          <a:p>
            <a:pPr algn="ctr"/>
            <a:r>
              <a:rPr lang="en-GB" sz="2400" b="1" dirty="0"/>
              <a:t>Roles of team members</a:t>
            </a:r>
          </a:p>
        </p:txBody>
      </p:sp>
      <p:sp>
        <p:nvSpPr>
          <p:cNvPr id="5" name="Rectangle 4">
            <a:extLst>
              <a:ext uri="{FF2B5EF4-FFF2-40B4-BE49-F238E27FC236}">
                <a16:creationId xmlns:a16="http://schemas.microsoft.com/office/drawing/2014/main" id="{F8C87B96-A2A9-40BB-9DC2-BE0D39C1280F}"/>
              </a:ext>
            </a:extLst>
          </p:cNvPr>
          <p:cNvSpPr/>
          <p:nvPr/>
        </p:nvSpPr>
        <p:spPr>
          <a:xfrm>
            <a:off x="6818314" y="3810090"/>
            <a:ext cx="2438488" cy="369332"/>
          </a:xfrm>
          <a:prstGeom prst="rect">
            <a:avLst/>
          </a:prstGeom>
          <a:solidFill>
            <a:schemeClr val="accent4">
              <a:lumMod val="75000"/>
            </a:schemeClr>
          </a:solidFill>
        </p:spPr>
        <p:txBody>
          <a:bodyPr wrap="none">
            <a:spAutoFit/>
          </a:bodyPr>
          <a:lstStyle/>
          <a:p>
            <a:pPr algn="ctr"/>
            <a:r>
              <a:rPr lang="en-GB" dirty="0"/>
              <a:t>Organize the group </a:t>
            </a:r>
          </a:p>
        </p:txBody>
      </p:sp>
      <p:sp>
        <p:nvSpPr>
          <p:cNvPr id="6" name="Rectangle 5">
            <a:extLst>
              <a:ext uri="{FF2B5EF4-FFF2-40B4-BE49-F238E27FC236}">
                <a16:creationId xmlns:a16="http://schemas.microsoft.com/office/drawing/2014/main" id="{74E0B5E5-5353-4AF4-997E-F371F2764220}"/>
              </a:ext>
            </a:extLst>
          </p:cNvPr>
          <p:cNvSpPr/>
          <p:nvPr/>
        </p:nvSpPr>
        <p:spPr>
          <a:xfrm>
            <a:off x="2549675" y="4272890"/>
            <a:ext cx="2954655" cy="369332"/>
          </a:xfrm>
          <a:prstGeom prst="rect">
            <a:avLst/>
          </a:prstGeom>
          <a:solidFill>
            <a:schemeClr val="accent4">
              <a:lumMod val="75000"/>
            </a:schemeClr>
          </a:solidFill>
        </p:spPr>
        <p:txBody>
          <a:bodyPr wrap="none">
            <a:spAutoFit/>
          </a:bodyPr>
          <a:lstStyle/>
          <a:p>
            <a:pPr algn="ctr"/>
            <a:r>
              <a:rPr lang="en-GB" dirty="0"/>
              <a:t>design the user interface</a:t>
            </a:r>
          </a:p>
        </p:txBody>
      </p:sp>
      <p:sp>
        <p:nvSpPr>
          <p:cNvPr id="7" name="Rectangle 6">
            <a:extLst>
              <a:ext uri="{FF2B5EF4-FFF2-40B4-BE49-F238E27FC236}">
                <a16:creationId xmlns:a16="http://schemas.microsoft.com/office/drawing/2014/main" id="{DE443C79-9E31-460D-ACE5-C7DBF5B7EAE9}"/>
              </a:ext>
            </a:extLst>
          </p:cNvPr>
          <p:cNvSpPr/>
          <p:nvPr/>
        </p:nvSpPr>
        <p:spPr>
          <a:xfrm>
            <a:off x="2972067" y="3771196"/>
            <a:ext cx="2109872" cy="369332"/>
          </a:xfrm>
          <a:prstGeom prst="rect">
            <a:avLst/>
          </a:prstGeom>
          <a:solidFill>
            <a:schemeClr val="accent4">
              <a:lumMod val="75000"/>
            </a:schemeClr>
          </a:solidFill>
        </p:spPr>
        <p:txBody>
          <a:bodyPr wrap="none">
            <a:spAutoFit/>
          </a:bodyPr>
          <a:lstStyle/>
          <a:p>
            <a:pPr algn="ctr"/>
            <a:r>
              <a:rPr lang="en-GB" dirty="0"/>
              <a:t>Database design</a:t>
            </a:r>
          </a:p>
        </p:txBody>
      </p:sp>
      <p:sp>
        <p:nvSpPr>
          <p:cNvPr id="8" name="Rectangle 7">
            <a:extLst>
              <a:ext uri="{FF2B5EF4-FFF2-40B4-BE49-F238E27FC236}">
                <a16:creationId xmlns:a16="http://schemas.microsoft.com/office/drawing/2014/main" id="{17415DB7-D1DD-4F8C-B2A9-3637C46A8CDF}"/>
              </a:ext>
            </a:extLst>
          </p:cNvPr>
          <p:cNvSpPr/>
          <p:nvPr/>
        </p:nvSpPr>
        <p:spPr>
          <a:xfrm>
            <a:off x="2826192" y="4774584"/>
            <a:ext cx="2401619" cy="369332"/>
          </a:xfrm>
          <a:prstGeom prst="rect">
            <a:avLst/>
          </a:prstGeom>
          <a:solidFill>
            <a:schemeClr val="accent4">
              <a:lumMod val="75000"/>
            </a:schemeClr>
          </a:solidFill>
        </p:spPr>
        <p:txBody>
          <a:bodyPr wrap="none">
            <a:spAutoFit/>
          </a:bodyPr>
          <a:lstStyle/>
          <a:p>
            <a:pPr algn="ctr"/>
            <a:r>
              <a:rPr lang="en-GB" dirty="0"/>
              <a:t>Writing the software</a:t>
            </a:r>
          </a:p>
        </p:txBody>
      </p:sp>
      <p:sp>
        <p:nvSpPr>
          <p:cNvPr id="9" name="Rectangle 8">
            <a:extLst>
              <a:ext uri="{FF2B5EF4-FFF2-40B4-BE49-F238E27FC236}">
                <a16:creationId xmlns:a16="http://schemas.microsoft.com/office/drawing/2014/main" id="{9FBE52E8-9282-4A29-96B5-FA30D741227D}"/>
              </a:ext>
            </a:extLst>
          </p:cNvPr>
          <p:cNvSpPr/>
          <p:nvPr/>
        </p:nvSpPr>
        <p:spPr>
          <a:xfrm>
            <a:off x="6715722" y="5358465"/>
            <a:ext cx="2643672" cy="369332"/>
          </a:xfrm>
          <a:prstGeom prst="rect">
            <a:avLst/>
          </a:prstGeom>
          <a:solidFill>
            <a:schemeClr val="accent4">
              <a:lumMod val="75000"/>
            </a:schemeClr>
          </a:solidFill>
        </p:spPr>
        <p:txBody>
          <a:bodyPr wrap="none">
            <a:spAutoFit/>
          </a:bodyPr>
          <a:lstStyle/>
          <a:p>
            <a:pPr algn="ctr"/>
            <a:r>
              <a:rPr lang="en-GB" dirty="0"/>
              <a:t>Monitor performance </a:t>
            </a:r>
          </a:p>
        </p:txBody>
      </p:sp>
      <p:sp>
        <p:nvSpPr>
          <p:cNvPr id="10" name="Rectangle 9">
            <a:extLst>
              <a:ext uri="{FF2B5EF4-FFF2-40B4-BE49-F238E27FC236}">
                <a16:creationId xmlns:a16="http://schemas.microsoft.com/office/drawing/2014/main" id="{D11D361B-0DC6-4879-86BC-4664214EE6B5}"/>
              </a:ext>
            </a:extLst>
          </p:cNvPr>
          <p:cNvSpPr/>
          <p:nvPr/>
        </p:nvSpPr>
        <p:spPr>
          <a:xfrm>
            <a:off x="6561833" y="4319690"/>
            <a:ext cx="2951450" cy="369332"/>
          </a:xfrm>
          <a:prstGeom prst="rect">
            <a:avLst/>
          </a:prstGeom>
          <a:solidFill>
            <a:schemeClr val="accent4">
              <a:lumMod val="75000"/>
            </a:schemeClr>
          </a:solidFill>
        </p:spPr>
        <p:txBody>
          <a:bodyPr wrap="none">
            <a:spAutoFit/>
          </a:bodyPr>
          <a:lstStyle/>
          <a:p>
            <a:pPr algn="ctr"/>
            <a:r>
              <a:rPr lang="en-GB" dirty="0"/>
              <a:t>Research for the project</a:t>
            </a:r>
          </a:p>
        </p:txBody>
      </p:sp>
      <p:sp>
        <p:nvSpPr>
          <p:cNvPr id="11" name="Rectangle 10">
            <a:extLst>
              <a:ext uri="{FF2B5EF4-FFF2-40B4-BE49-F238E27FC236}">
                <a16:creationId xmlns:a16="http://schemas.microsoft.com/office/drawing/2014/main" id="{7C1B1B23-AD23-4A95-9EFB-806E8BF83795}"/>
              </a:ext>
            </a:extLst>
          </p:cNvPr>
          <p:cNvSpPr/>
          <p:nvPr/>
        </p:nvSpPr>
        <p:spPr>
          <a:xfrm>
            <a:off x="3372014" y="5253456"/>
            <a:ext cx="1309974" cy="369332"/>
          </a:xfrm>
          <a:prstGeom prst="rect">
            <a:avLst/>
          </a:prstGeom>
          <a:solidFill>
            <a:schemeClr val="accent4">
              <a:lumMod val="75000"/>
            </a:schemeClr>
          </a:solidFill>
        </p:spPr>
        <p:txBody>
          <a:bodyPr wrap="none">
            <a:spAutoFit/>
          </a:bodyPr>
          <a:lstStyle/>
          <a:p>
            <a:pPr algn="ctr"/>
            <a:r>
              <a:rPr lang="en-GB" dirty="0"/>
              <a:t>Marketing</a:t>
            </a:r>
          </a:p>
        </p:txBody>
      </p:sp>
      <p:sp>
        <p:nvSpPr>
          <p:cNvPr id="12" name="Rectangle 11">
            <a:extLst>
              <a:ext uri="{FF2B5EF4-FFF2-40B4-BE49-F238E27FC236}">
                <a16:creationId xmlns:a16="http://schemas.microsoft.com/office/drawing/2014/main" id="{C3C97D44-0700-40F9-A4DF-B942C031B952}"/>
              </a:ext>
            </a:extLst>
          </p:cNvPr>
          <p:cNvSpPr/>
          <p:nvPr/>
        </p:nvSpPr>
        <p:spPr>
          <a:xfrm>
            <a:off x="7173379" y="4813478"/>
            <a:ext cx="1728358" cy="369332"/>
          </a:xfrm>
          <a:prstGeom prst="rect">
            <a:avLst/>
          </a:prstGeom>
          <a:solidFill>
            <a:schemeClr val="accent4">
              <a:lumMod val="75000"/>
            </a:schemeClr>
          </a:solidFill>
        </p:spPr>
        <p:txBody>
          <a:bodyPr wrap="none">
            <a:spAutoFit/>
          </a:bodyPr>
          <a:lstStyle/>
          <a:p>
            <a:pPr algn="ctr"/>
            <a:r>
              <a:rPr lang="en-GB" dirty="0"/>
              <a:t>Team Leader</a:t>
            </a:r>
          </a:p>
        </p:txBody>
      </p:sp>
      <p:sp>
        <p:nvSpPr>
          <p:cNvPr id="13" name="TextBox 12">
            <a:extLst>
              <a:ext uri="{FF2B5EF4-FFF2-40B4-BE49-F238E27FC236}">
                <a16:creationId xmlns:a16="http://schemas.microsoft.com/office/drawing/2014/main" id="{C8E62404-2E32-4FF2-89FB-3E3453B05709}"/>
              </a:ext>
            </a:extLst>
          </p:cNvPr>
          <p:cNvSpPr txBox="1"/>
          <p:nvPr/>
        </p:nvSpPr>
        <p:spPr>
          <a:xfrm>
            <a:off x="2920392" y="3186621"/>
            <a:ext cx="2213222" cy="424732"/>
          </a:xfrm>
          <a:prstGeom prst="rect">
            <a:avLst/>
          </a:prstGeom>
          <a:solidFill>
            <a:schemeClr val="accent6"/>
          </a:solidFill>
        </p:spPr>
        <p:txBody>
          <a:bodyPr wrap="square" rtlCol="0">
            <a:spAutoFit/>
          </a:bodyPr>
          <a:lstStyle/>
          <a:p>
            <a:pPr defTabSz="914400">
              <a:lnSpc>
                <a:spcPct val="90000"/>
              </a:lnSpc>
              <a:spcAft>
                <a:spcPts val="600"/>
              </a:spcAft>
            </a:pPr>
            <a:r>
              <a:rPr lang="en-US" sz="2400" dirty="0"/>
              <a:t>Fathi Shariff</a:t>
            </a:r>
          </a:p>
        </p:txBody>
      </p:sp>
      <p:sp>
        <p:nvSpPr>
          <p:cNvPr id="14" name="TextBox 13">
            <a:extLst>
              <a:ext uri="{FF2B5EF4-FFF2-40B4-BE49-F238E27FC236}">
                <a16:creationId xmlns:a16="http://schemas.microsoft.com/office/drawing/2014/main" id="{9C7FA268-5839-4576-A7C3-9ECD5A52E824}"/>
              </a:ext>
            </a:extLst>
          </p:cNvPr>
          <p:cNvSpPr txBox="1"/>
          <p:nvPr/>
        </p:nvSpPr>
        <p:spPr>
          <a:xfrm>
            <a:off x="6236677" y="3186621"/>
            <a:ext cx="3472658" cy="424732"/>
          </a:xfrm>
          <a:prstGeom prst="rect">
            <a:avLst/>
          </a:prstGeom>
          <a:solidFill>
            <a:schemeClr val="accent6"/>
          </a:solidFill>
        </p:spPr>
        <p:txBody>
          <a:bodyPr wrap="square" rtlCol="0">
            <a:spAutoFit/>
          </a:bodyPr>
          <a:lstStyle/>
          <a:p>
            <a:pPr defTabSz="914400">
              <a:lnSpc>
                <a:spcPct val="90000"/>
              </a:lnSpc>
              <a:spcAft>
                <a:spcPts val="600"/>
              </a:spcAft>
            </a:pPr>
            <a:r>
              <a:rPr lang="en-US" sz="2400" dirty="0" err="1"/>
              <a:t>Abdurahman</a:t>
            </a:r>
            <a:r>
              <a:rPr lang="en-US" sz="2400" dirty="0"/>
              <a:t> Ibrahim </a:t>
            </a:r>
          </a:p>
        </p:txBody>
      </p:sp>
      <p:cxnSp>
        <p:nvCxnSpPr>
          <p:cNvPr id="15" name="Connector: Elbow 14">
            <a:extLst>
              <a:ext uri="{FF2B5EF4-FFF2-40B4-BE49-F238E27FC236}">
                <a16:creationId xmlns:a16="http://schemas.microsoft.com/office/drawing/2014/main" id="{424F665C-69A1-4ADB-9B52-41E714B3FF5F}"/>
              </a:ext>
            </a:extLst>
          </p:cNvPr>
          <p:cNvCxnSpPr>
            <a:stCxn id="4" idx="2"/>
            <a:endCxn id="14" idx="0"/>
          </p:cNvCxnSpPr>
          <p:nvPr/>
        </p:nvCxnSpPr>
        <p:spPr>
          <a:xfrm rot="16200000" flipH="1">
            <a:off x="6415777" y="1629392"/>
            <a:ext cx="829270" cy="2285187"/>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Connector: Elbow 15">
            <a:extLst>
              <a:ext uri="{FF2B5EF4-FFF2-40B4-BE49-F238E27FC236}">
                <a16:creationId xmlns:a16="http://schemas.microsoft.com/office/drawing/2014/main" id="{843ABCF0-6D2E-49C4-8E80-0C428171FB47}"/>
              </a:ext>
            </a:extLst>
          </p:cNvPr>
          <p:cNvCxnSpPr>
            <a:stCxn id="4" idx="2"/>
            <a:endCxn id="13" idx="0"/>
          </p:cNvCxnSpPr>
          <p:nvPr/>
        </p:nvCxnSpPr>
        <p:spPr>
          <a:xfrm rot="5400000">
            <a:off x="4442776" y="1941578"/>
            <a:ext cx="829270" cy="1660816"/>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68F4CB8C-66C3-4270-B7DA-71AD6973B345}"/>
              </a:ext>
            </a:extLst>
          </p:cNvPr>
          <p:cNvSpPr txBox="1"/>
          <p:nvPr/>
        </p:nvSpPr>
        <p:spPr>
          <a:xfrm>
            <a:off x="4581208" y="1526354"/>
            <a:ext cx="2213222" cy="830997"/>
          </a:xfrm>
          <a:prstGeom prst="rect">
            <a:avLst/>
          </a:prstGeom>
          <a:solidFill>
            <a:schemeClr val="accent6"/>
          </a:solidFill>
        </p:spPr>
        <p:txBody>
          <a:bodyPr wrap="square" rtlCol="0">
            <a:spAutoFit/>
          </a:bodyPr>
          <a:lstStyle/>
          <a:p>
            <a:pPr algn="ctr"/>
            <a:r>
              <a:rPr lang="en-GB" sz="2400" b="1" dirty="0"/>
              <a:t>Roles of team members</a:t>
            </a:r>
          </a:p>
        </p:txBody>
      </p:sp>
      <p:sp>
        <p:nvSpPr>
          <p:cNvPr id="18" name="Rectangle 17">
            <a:extLst>
              <a:ext uri="{FF2B5EF4-FFF2-40B4-BE49-F238E27FC236}">
                <a16:creationId xmlns:a16="http://schemas.microsoft.com/office/drawing/2014/main" id="{13662422-B4CB-458F-BF76-EC95920C628B}"/>
              </a:ext>
            </a:extLst>
          </p:cNvPr>
          <p:cNvSpPr/>
          <p:nvPr/>
        </p:nvSpPr>
        <p:spPr>
          <a:xfrm>
            <a:off x="6818314" y="3810090"/>
            <a:ext cx="2438488" cy="369332"/>
          </a:xfrm>
          <a:prstGeom prst="rect">
            <a:avLst/>
          </a:prstGeom>
          <a:solidFill>
            <a:schemeClr val="accent4">
              <a:lumMod val="75000"/>
            </a:schemeClr>
          </a:solidFill>
        </p:spPr>
        <p:txBody>
          <a:bodyPr wrap="none">
            <a:spAutoFit/>
          </a:bodyPr>
          <a:lstStyle/>
          <a:p>
            <a:pPr algn="ctr"/>
            <a:r>
              <a:rPr lang="en-GB" dirty="0"/>
              <a:t>Organize the group </a:t>
            </a:r>
          </a:p>
        </p:txBody>
      </p:sp>
      <p:sp>
        <p:nvSpPr>
          <p:cNvPr id="19" name="Rectangle 18">
            <a:extLst>
              <a:ext uri="{FF2B5EF4-FFF2-40B4-BE49-F238E27FC236}">
                <a16:creationId xmlns:a16="http://schemas.microsoft.com/office/drawing/2014/main" id="{E26B8A67-3551-493A-BD6A-5DA7782512AE}"/>
              </a:ext>
            </a:extLst>
          </p:cNvPr>
          <p:cNvSpPr/>
          <p:nvPr/>
        </p:nvSpPr>
        <p:spPr>
          <a:xfrm>
            <a:off x="2549675" y="4272890"/>
            <a:ext cx="2954655" cy="369332"/>
          </a:xfrm>
          <a:prstGeom prst="rect">
            <a:avLst/>
          </a:prstGeom>
          <a:solidFill>
            <a:schemeClr val="accent4">
              <a:lumMod val="75000"/>
            </a:schemeClr>
          </a:solidFill>
        </p:spPr>
        <p:txBody>
          <a:bodyPr wrap="none">
            <a:spAutoFit/>
          </a:bodyPr>
          <a:lstStyle/>
          <a:p>
            <a:pPr algn="ctr"/>
            <a:r>
              <a:rPr lang="en-GB" dirty="0"/>
              <a:t>design the user interface</a:t>
            </a:r>
          </a:p>
        </p:txBody>
      </p:sp>
      <p:sp>
        <p:nvSpPr>
          <p:cNvPr id="20" name="Rectangle 19">
            <a:extLst>
              <a:ext uri="{FF2B5EF4-FFF2-40B4-BE49-F238E27FC236}">
                <a16:creationId xmlns:a16="http://schemas.microsoft.com/office/drawing/2014/main" id="{A8BC7D69-6711-44F0-A3E9-86DF46B01DE6}"/>
              </a:ext>
            </a:extLst>
          </p:cNvPr>
          <p:cNvSpPr/>
          <p:nvPr/>
        </p:nvSpPr>
        <p:spPr>
          <a:xfrm>
            <a:off x="2972067" y="3771196"/>
            <a:ext cx="2109872" cy="369332"/>
          </a:xfrm>
          <a:prstGeom prst="rect">
            <a:avLst/>
          </a:prstGeom>
          <a:solidFill>
            <a:schemeClr val="accent4">
              <a:lumMod val="75000"/>
            </a:schemeClr>
          </a:solidFill>
        </p:spPr>
        <p:txBody>
          <a:bodyPr wrap="none">
            <a:spAutoFit/>
          </a:bodyPr>
          <a:lstStyle/>
          <a:p>
            <a:pPr algn="ctr"/>
            <a:r>
              <a:rPr lang="en-GB" dirty="0"/>
              <a:t>Database design</a:t>
            </a:r>
          </a:p>
        </p:txBody>
      </p:sp>
      <p:sp>
        <p:nvSpPr>
          <p:cNvPr id="21" name="Rectangle 20">
            <a:extLst>
              <a:ext uri="{FF2B5EF4-FFF2-40B4-BE49-F238E27FC236}">
                <a16:creationId xmlns:a16="http://schemas.microsoft.com/office/drawing/2014/main" id="{21D0FB42-D102-4286-8441-5583C794FB84}"/>
              </a:ext>
            </a:extLst>
          </p:cNvPr>
          <p:cNvSpPr/>
          <p:nvPr/>
        </p:nvSpPr>
        <p:spPr>
          <a:xfrm>
            <a:off x="2018280" y="4774584"/>
            <a:ext cx="4017446" cy="369332"/>
          </a:xfrm>
          <a:prstGeom prst="rect">
            <a:avLst/>
          </a:prstGeom>
          <a:solidFill>
            <a:schemeClr val="accent4">
              <a:lumMod val="75000"/>
            </a:schemeClr>
          </a:solidFill>
        </p:spPr>
        <p:txBody>
          <a:bodyPr wrap="none">
            <a:spAutoFit/>
          </a:bodyPr>
          <a:lstStyle/>
          <a:p>
            <a:pPr algn="ctr"/>
            <a:r>
              <a:rPr lang="en-GB" dirty="0"/>
              <a:t>Writing the frontend and backend</a:t>
            </a:r>
          </a:p>
        </p:txBody>
      </p:sp>
      <p:sp>
        <p:nvSpPr>
          <p:cNvPr id="22" name="Rectangle 21">
            <a:extLst>
              <a:ext uri="{FF2B5EF4-FFF2-40B4-BE49-F238E27FC236}">
                <a16:creationId xmlns:a16="http://schemas.microsoft.com/office/drawing/2014/main" id="{194A7F1E-8E4C-45F0-B3F2-DD064DB7F8DC}"/>
              </a:ext>
            </a:extLst>
          </p:cNvPr>
          <p:cNvSpPr/>
          <p:nvPr/>
        </p:nvSpPr>
        <p:spPr>
          <a:xfrm>
            <a:off x="6715722" y="5358465"/>
            <a:ext cx="2643672" cy="369332"/>
          </a:xfrm>
          <a:prstGeom prst="rect">
            <a:avLst/>
          </a:prstGeom>
          <a:solidFill>
            <a:schemeClr val="accent4">
              <a:lumMod val="75000"/>
            </a:schemeClr>
          </a:solidFill>
        </p:spPr>
        <p:txBody>
          <a:bodyPr wrap="none">
            <a:spAutoFit/>
          </a:bodyPr>
          <a:lstStyle/>
          <a:p>
            <a:pPr algn="ctr"/>
            <a:r>
              <a:rPr lang="en-GB" dirty="0"/>
              <a:t>Monitor performance </a:t>
            </a:r>
          </a:p>
        </p:txBody>
      </p:sp>
      <p:sp>
        <p:nvSpPr>
          <p:cNvPr id="23" name="Rectangle 22">
            <a:extLst>
              <a:ext uri="{FF2B5EF4-FFF2-40B4-BE49-F238E27FC236}">
                <a16:creationId xmlns:a16="http://schemas.microsoft.com/office/drawing/2014/main" id="{2BE2A2BA-C925-4DE9-B16A-94051EBEC422}"/>
              </a:ext>
            </a:extLst>
          </p:cNvPr>
          <p:cNvSpPr/>
          <p:nvPr/>
        </p:nvSpPr>
        <p:spPr>
          <a:xfrm>
            <a:off x="6561833" y="4319690"/>
            <a:ext cx="2951450" cy="369332"/>
          </a:xfrm>
          <a:prstGeom prst="rect">
            <a:avLst/>
          </a:prstGeom>
          <a:solidFill>
            <a:schemeClr val="accent4">
              <a:lumMod val="75000"/>
            </a:schemeClr>
          </a:solidFill>
        </p:spPr>
        <p:txBody>
          <a:bodyPr wrap="none">
            <a:spAutoFit/>
          </a:bodyPr>
          <a:lstStyle/>
          <a:p>
            <a:pPr algn="ctr"/>
            <a:r>
              <a:rPr lang="en-GB" dirty="0"/>
              <a:t>Research for the project</a:t>
            </a:r>
          </a:p>
        </p:txBody>
      </p:sp>
      <p:sp>
        <p:nvSpPr>
          <p:cNvPr id="24" name="Rectangle 23">
            <a:extLst>
              <a:ext uri="{FF2B5EF4-FFF2-40B4-BE49-F238E27FC236}">
                <a16:creationId xmlns:a16="http://schemas.microsoft.com/office/drawing/2014/main" id="{F3CC638A-CDEF-4C4C-93D3-B098931C4674}"/>
              </a:ext>
            </a:extLst>
          </p:cNvPr>
          <p:cNvSpPr/>
          <p:nvPr/>
        </p:nvSpPr>
        <p:spPr>
          <a:xfrm>
            <a:off x="3372014" y="5253456"/>
            <a:ext cx="1309974" cy="369332"/>
          </a:xfrm>
          <a:prstGeom prst="rect">
            <a:avLst/>
          </a:prstGeom>
          <a:solidFill>
            <a:schemeClr val="accent4">
              <a:lumMod val="75000"/>
            </a:schemeClr>
          </a:solidFill>
        </p:spPr>
        <p:txBody>
          <a:bodyPr wrap="none">
            <a:spAutoFit/>
          </a:bodyPr>
          <a:lstStyle/>
          <a:p>
            <a:pPr algn="ctr"/>
            <a:r>
              <a:rPr lang="en-GB" dirty="0"/>
              <a:t>Marketing</a:t>
            </a:r>
          </a:p>
        </p:txBody>
      </p:sp>
      <p:sp>
        <p:nvSpPr>
          <p:cNvPr id="25" name="Rectangle 24">
            <a:extLst>
              <a:ext uri="{FF2B5EF4-FFF2-40B4-BE49-F238E27FC236}">
                <a16:creationId xmlns:a16="http://schemas.microsoft.com/office/drawing/2014/main" id="{054E50A4-6070-480B-AAD4-54CFA0F787B3}"/>
              </a:ext>
            </a:extLst>
          </p:cNvPr>
          <p:cNvSpPr/>
          <p:nvPr/>
        </p:nvSpPr>
        <p:spPr>
          <a:xfrm>
            <a:off x="7173379" y="4813478"/>
            <a:ext cx="1728358" cy="369332"/>
          </a:xfrm>
          <a:prstGeom prst="rect">
            <a:avLst/>
          </a:prstGeom>
          <a:solidFill>
            <a:schemeClr val="accent4">
              <a:lumMod val="75000"/>
            </a:schemeClr>
          </a:solidFill>
        </p:spPr>
        <p:txBody>
          <a:bodyPr wrap="none">
            <a:spAutoFit/>
          </a:bodyPr>
          <a:lstStyle/>
          <a:p>
            <a:pPr algn="ctr"/>
            <a:r>
              <a:rPr lang="en-GB" dirty="0"/>
              <a:t>Team Leader</a:t>
            </a:r>
          </a:p>
        </p:txBody>
      </p:sp>
      <p:sp>
        <p:nvSpPr>
          <p:cNvPr id="26" name="TextBox 25">
            <a:extLst>
              <a:ext uri="{FF2B5EF4-FFF2-40B4-BE49-F238E27FC236}">
                <a16:creationId xmlns:a16="http://schemas.microsoft.com/office/drawing/2014/main" id="{A87D0634-588A-4175-960F-E379407560F8}"/>
              </a:ext>
            </a:extLst>
          </p:cNvPr>
          <p:cNvSpPr txBox="1"/>
          <p:nvPr/>
        </p:nvSpPr>
        <p:spPr>
          <a:xfrm>
            <a:off x="2920392" y="3186621"/>
            <a:ext cx="2213222" cy="424732"/>
          </a:xfrm>
          <a:prstGeom prst="rect">
            <a:avLst/>
          </a:prstGeom>
          <a:solidFill>
            <a:schemeClr val="accent6"/>
          </a:solidFill>
        </p:spPr>
        <p:txBody>
          <a:bodyPr wrap="square" rtlCol="0">
            <a:spAutoFit/>
          </a:bodyPr>
          <a:lstStyle/>
          <a:p>
            <a:pPr defTabSz="914400">
              <a:lnSpc>
                <a:spcPct val="90000"/>
              </a:lnSpc>
              <a:spcAft>
                <a:spcPts val="600"/>
              </a:spcAft>
            </a:pPr>
            <a:r>
              <a:rPr lang="en-US" sz="2400" dirty="0"/>
              <a:t>Fathi Shariff</a:t>
            </a:r>
          </a:p>
        </p:txBody>
      </p:sp>
      <p:sp>
        <p:nvSpPr>
          <p:cNvPr id="27" name="TextBox 26">
            <a:extLst>
              <a:ext uri="{FF2B5EF4-FFF2-40B4-BE49-F238E27FC236}">
                <a16:creationId xmlns:a16="http://schemas.microsoft.com/office/drawing/2014/main" id="{03E40266-A7DA-4823-AFE1-E501426A8845}"/>
              </a:ext>
            </a:extLst>
          </p:cNvPr>
          <p:cNvSpPr txBox="1"/>
          <p:nvPr/>
        </p:nvSpPr>
        <p:spPr>
          <a:xfrm>
            <a:off x="6236677" y="3186621"/>
            <a:ext cx="3472658" cy="424732"/>
          </a:xfrm>
          <a:prstGeom prst="rect">
            <a:avLst/>
          </a:prstGeom>
          <a:solidFill>
            <a:schemeClr val="accent6"/>
          </a:solidFill>
        </p:spPr>
        <p:txBody>
          <a:bodyPr wrap="square" rtlCol="0">
            <a:spAutoFit/>
          </a:bodyPr>
          <a:lstStyle/>
          <a:p>
            <a:pPr defTabSz="914400">
              <a:lnSpc>
                <a:spcPct val="90000"/>
              </a:lnSpc>
              <a:spcAft>
                <a:spcPts val="600"/>
              </a:spcAft>
            </a:pPr>
            <a:r>
              <a:rPr lang="en-US" sz="2400" dirty="0" err="1"/>
              <a:t>Abdurahman</a:t>
            </a:r>
            <a:r>
              <a:rPr lang="en-US" sz="2400" dirty="0"/>
              <a:t> Ibrahim </a:t>
            </a:r>
          </a:p>
        </p:txBody>
      </p:sp>
      <p:cxnSp>
        <p:nvCxnSpPr>
          <p:cNvPr id="28" name="Connector: Elbow 27">
            <a:extLst>
              <a:ext uri="{FF2B5EF4-FFF2-40B4-BE49-F238E27FC236}">
                <a16:creationId xmlns:a16="http://schemas.microsoft.com/office/drawing/2014/main" id="{F7B8D092-B656-4DA4-955A-DC7C64BE6176}"/>
              </a:ext>
            </a:extLst>
          </p:cNvPr>
          <p:cNvCxnSpPr>
            <a:stCxn id="17" idx="2"/>
            <a:endCxn id="27" idx="0"/>
          </p:cNvCxnSpPr>
          <p:nvPr/>
        </p:nvCxnSpPr>
        <p:spPr>
          <a:xfrm rot="16200000" flipH="1">
            <a:off x="6415777" y="1629392"/>
            <a:ext cx="829270" cy="2285187"/>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9" name="Connector: Elbow 28">
            <a:extLst>
              <a:ext uri="{FF2B5EF4-FFF2-40B4-BE49-F238E27FC236}">
                <a16:creationId xmlns:a16="http://schemas.microsoft.com/office/drawing/2014/main" id="{FE05FA32-0B16-4ED9-81A5-B7E509F9E7F3}"/>
              </a:ext>
            </a:extLst>
          </p:cNvPr>
          <p:cNvCxnSpPr>
            <a:stCxn id="17" idx="2"/>
            <a:endCxn id="26" idx="0"/>
          </p:cNvCxnSpPr>
          <p:nvPr/>
        </p:nvCxnSpPr>
        <p:spPr>
          <a:xfrm rot="5400000">
            <a:off x="4442776" y="1941578"/>
            <a:ext cx="829270" cy="1660816"/>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sp>
        <p:nvSpPr>
          <p:cNvPr id="30" name="Rectangle 29">
            <a:extLst>
              <a:ext uri="{FF2B5EF4-FFF2-40B4-BE49-F238E27FC236}">
                <a16:creationId xmlns:a16="http://schemas.microsoft.com/office/drawing/2014/main" id="{AE87FB9F-8A3E-4FCB-89E0-6175D60A8E41}"/>
              </a:ext>
            </a:extLst>
          </p:cNvPr>
          <p:cNvSpPr/>
          <p:nvPr/>
        </p:nvSpPr>
        <p:spPr>
          <a:xfrm>
            <a:off x="6803889" y="5903452"/>
            <a:ext cx="2467343" cy="369332"/>
          </a:xfrm>
          <a:prstGeom prst="rect">
            <a:avLst/>
          </a:prstGeom>
          <a:solidFill>
            <a:schemeClr val="accent4">
              <a:lumMod val="75000"/>
            </a:schemeClr>
          </a:solidFill>
        </p:spPr>
        <p:txBody>
          <a:bodyPr wrap="none">
            <a:spAutoFit/>
          </a:bodyPr>
          <a:lstStyle/>
          <a:p>
            <a:pPr algn="ctr"/>
            <a:r>
              <a:rPr lang="en-GB" dirty="0"/>
              <a:t>Writing the frontend</a:t>
            </a:r>
          </a:p>
        </p:txBody>
      </p:sp>
      <p:pic>
        <p:nvPicPr>
          <p:cNvPr id="33" name="Picture 32">
            <a:extLst>
              <a:ext uri="{FF2B5EF4-FFF2-40B4-BE49-F238E27FC236}">
                <a16:creationId xmlns:a16="http://schemas.microsoft.com/office/drawing/2014/main" id="{ADDB5EED-173E-413A-9FB8-7088A7D61C4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247298" y="0"/>
            <a:ext cx="2944701" cy="1499616"/>
          </a:xfrm>
          <a:prstGeom prst="rect">
            <a:avLst/>
          </a:prstGeom>
        </p:spPr>
      </p:pic>
      <p:pic>
        <p:nvPicPr>
          <p:cNvPr id="3" name="Video 2">
            <a:hlinkClick r:id="" action="ppaction://media"/>
            <a:extLst>
              <a:ext uri="{FF2B5EF4-FFF2-40B4-BE49-F238E27FC236}">
                <a16:creationId xmlns:a16="http://schemas.microsoft.com/office/drawing/2014/main" id="{2E07C8D0-01DF-4966-AA6C-4574FC85FF7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1652669654"/>
      </p:ext>
    </p:extLst>
  </p:cSld>
  <p:clrMapOvr>
    <a:masterClrMapping/>
  </p:clrMapOvr>
  <mc:AlternateContent xmlns:mc="http://schemas.openxmlformats.org/markup-compatibility/2006">
    <mc:Choice xmlns:p14="http://schemas.microsoft.com/office/powerpoint/2010/main" Requires="p14">
      <p:transition spd="slow" p14:dur="2000" advTm="53692"/>
    </mc:Choice>
    <mc:Fallback>
      <p:transition spd="slow" advTm="536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8610A-B7FB-424D-8BD5-1B6A3880CEFD}"/>
              </a:ext>
            </a:extLst>
          </p:cNvPr>
          <p:cNvSpPr>
            <a:spLocks noGrp="1"/>
          </p:cNvSpPr>
          <p:nvPr>
            <p:ph type="title"/>
          </p:nvPr>
        </p:nvSpPr>
        <p:spPr>
          <a:xfrm>
            <a:off x="1024129" y="585216"/>
            <a:ext cx="4431792" cy="1499616"/>
          </a:xfrm>
        </p:spPr>
        <p:txBody>
          <a:bodyPr>
            <a:normAutofit/>
          </a:bodyPr>
          <a:lstStyle/>
          <a:p>
            <a:r>
              <a:rPr lang="en-GB" b="1"/>
              <a:t>Idea</a:t>
            </a:r>
            <a:endParaRPr lang="en-GB" dirty="0"/>
          </a:p>
        </p:txBody>
      </p:sp>
      <p:sp>
        <p:nvSpPr>
          <p:cNvPr id="3" name="Content Placeholder 2">
            <a:extLst>
              <a:ext uri="{FF2B5EF4-FFF2-40B4-BE49-F238E27FC236}">
                <a16:creationId xmlns:a16="http://schemas.microsoft.com/office/drawing/2014/main" id="{413DFE5A-451F-495A-97B8-C2898EF70B17}"/>
              </a:ext>
            </a:extLst>
          </p:cNvPr>
          <p:cNvSpPr>
            <a:spLocks noGrp="1"/>
          </p:cNvSpPr>
          <p:nvPr>
            <p:ph idx="1"/>
          </p:nvPr>
        </p:nvSpPr>
        <p:spPr>
          <a:xfrm>
            <a:off x="1024128" y="2286000"/>
            <a:ext cx="4429615" cy="3931920"/>
          </a:xfrm>
        </p:spPr>
        <p:txBody>
          <a:bodyPr>
            <a:normAutofit/>
          </a:bodyPr>
          <a:lstStyle/>
          <a:p>
            <a:r>
              <a:rPr lang="en-GB"/>
              <a:t>This product we build is car rental service, car owners will provide us their cars, by going to our third party software and listing their cars. Customers can go and rent the cars through our third party website. The agency will take care of all the legal papers regarding car insurance, payments.</a:t>
            </a:r>
          </a:p>
          <a:p>
            <a:endParaRPr lang="en-GB" dirty="0"/>
          </a:p>
        </p:txBody>
      </p:sp>
      <p:pic>
        <p:nvPicPr>
          <p:cNvPr id="5" name="Picture 4" descr="A close up of a logo&#10;&#10;Description automatically generated">
            <a:extLst>
              <a:ext uri="{FF2B5EF4-FFF2-40B4-BE49-F238E27FC236}">
                <a16:creationId xmlns:a16="http://schemas.microsoft.com/office/drawing/2014/main" id="{99111E0A-3A41-41E4-B6D6-F1D4E1A87EB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96000" y="2039761"/>
            <a:ext cx="5455921" cy="2778477"/>
          </a:xfrm>
          <a:prstGeom prst="rect">
            <a:avLst/>
          </a:prstGeom>
        </p:spPr>
      </p:pic>
      <p:pic>
        <p:nvPicPr>
          <p:cNvPr id="4" name="Video 3">
            <a:hlinkClick r:id="" action="ppaction://media"/>
            <a:extLst>
              <a:ext uri="{FF2B5EF4-FFF2-40B4-BE49-F238E27FC236}">
                <a16:creationId xmlns:a16="http://schemas.microsoft.com/office/drawing/2014/main" id="{8821718C-B51C-4C49-A0C2-4EA6E61835E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1333864597"/>
      </p:ext>
    </p:extLst>
  </p:cSld>
  <p:clrMapOvr>
    <a:masterClrMapping/>
  </p:clrMapOvr>
  <mc:AlternateContent xmlns:mc="http://schemas.openxmlformats.org/markup-compatibility/2006">
    <mc:Choice xmlns:p14="http://schemas.microsoft.com/office/powerpoint/2010/main" Requires="p14">
      <p:transition spd="slow" p14:dur="2000" advTm="33076"/>
    </mc:Choice>
    <mc:Fallback>
      <p:transition spd="slow" advTm="330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8EC506-B1DA-46A1-B44D-774E68468E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a:extLst>
              <a:ext uri="{FF2B5EF4-FFF2-40B4-BE49-F238E27FC236}">
                <a16:creationId xmlns:a16="http://schemas.microsoft.com/office/drawing/2014/main" id="{BFF30785-305E-45D7-984F-5AA93D3CA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id="{15E01FA5-D766-43CA-A83D-E7CF3F04E9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CA73784B-AC76-4BAD-93AF-C72D0EDFD7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3E95EF-E615-405B-9636-1A7B8960D6AA}"/>
              </a:ext>
            </a:extLst>
          </p:cNvPr>
          <p:cNvSpPr>
            <a:spLocks noGrp="1"/>
          </p:cNvSpPr>
          <p:nvPr>
            <p:ph type="title"/>
          </p:nvPr>
        </p:nvSpPr>
        <p:spPr>
          <a:xfrm>
            <a:off x="636805" y="640080"/>
            <a:ext cx="3378099" cy="3034857"/>
          </a:xfrm>
        </p:spPr>
        <p:txBody>
          <a:bodyPr vert="horz" lIns="91440" tIns="45720" rIns="91440" bIns="45720" rtlCol="0" anchor="b">
            <a:normAutofit/>
          </a:bodyPr>
          <a:lstStyle/>
          <a:p>
            <a:r>
              <a:rPr lang="en-US" sz="4400" kern="1200" cap="all" spc="200" baseline="0" dirty="0">
                <a:solidFill>
                  <a:schemeClr val="tx1">
                    <a:lumMod val="95000"/>
                    <a:lumOff val="5000"/>
                  </a:schemeClr>
                </a:solidFill>
                <a:latin typeface="+mj-lt"/>
                <a:ea typeface="+mj-ea"/>
                <a:cs typeface="+mj-cs"/>
              </a:rPr>
              <a:t>The car owner can go to our website to list the car </a:t>
            </a:r>
          </a:p>
        </p:txBody>
      </p:sp>
      <p:cxnSp>
        <p:nvCxnSpPr>
          <p:cNvPr id="17" name="Straight Connector 16">
            <a:extLst>
              <a:ext uri="{FF2B5EF4-FFF2-40B4-BE49-F238E27FC236}">
                <a16:creationId xmlns:a16="http://schemas.microsoft.com/office/drawing/2014/main" id="{811DCF04-0C7C-44FC-8246-FC8D736B1A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0698" y="3765314"/>
            <a:ext cx="3200400" cy="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01D25A82-4AA7-4A37-BB0A-A811BCCADCF2}"/>
              </a:ext>
            </a:extLst>
          </p:cNvPr>
          <p:cNvPicPr>
            <a:picLocks noChangeAspect="1"/>
          </p:cNvPicPr>
          <p:nvPr/>
        </p:nvPicPr>
        <p:blipFill>
          <a:blip r:embed="rId4"/>
          <a:stretch>
            <a:fillRect/>
          </a:stretch>
        </p:blipFill>
        <p:spPr>
          <a:xfrm>
            <a:off x="4654984" y="989697"/>
            <a:ext cx="6896936" cy="4879581"/>
          </a:xfrm>
          <a:prstGeom prst="rect">
            <a:avLst/>
          </a:prstGeom>
        </p:spPr>
      </p:pic>
      <p:pic>
        <p:nvPicPr>
          <p:cNvPr id="10" name="Picture 9" descr="A close up of a logo&#10;&#10;Description automatically generated">
            <a:extLst>
              <a:ext uri="{FF2B5EF4-FFF2-40B4-BE49-F238E27FC236}">
                <a16:creationId xmlns:a16="http://schemas.microsoft.com/office/drawing/2014/main" id="{386321AC-F513-4BCD-8B12-2A2A2A1623E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192887" y="0"/>
            <a:ext cx="2995839" cy="1525658"/>
          </a:xfrm>
          <a:prstGeom prst="rect">
            <a:avLst/>
          </a:prstGeom>
        </p:spPr>
      </p:pic>
      <p:pic>
        <p:nvPicPr>
          <p:cNvPr id="3" name="Video 2">
            <a:hlinkClick r:id="" action="ppaction://media"/>
            <a:extLst>
              <a:ext uri="{FF2B5EF4-FFF2-40B4-BE49-F238E27FC236}">
                <a16:creationId xmlns:a16="http://schemas.microsoft.com/office/drawing/2014/main" id="{6D6C524A-DDD9-41CE-9E23-82F9DED8B90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tretch>
            <a:fillRect/>
          </a:stretch>
        </p:blipFill>
        <p:spPr>
          <a:xfrm>
            <a:off x="9906001" y="5143500"/>
            <a:ext cx="2285999" cy="1714500"/>
          </a:xfrm>
          <a:prstGeom prst="rect">
            <a:avLst/>
          </a:prstGeom>
        </p:spPr>
      </p:pic>
    </p:spTree>
    <p:extLst>
      <p:ext uri="{BB962C8B-B14F-4D97-AF65-F5344CB8AC3E}">
        <p14:creationId xmlns:p14="http://schemas.microsoft.com/office/powerpoint/2010/main" val="1801746229"/>
      </p:ext>
    </p:extLst>
  </p:cSld>
  <p:clrMapOvr>
    <a:masterClrMapping/>
  </p:clrMapOvr>
  <mc:AlternateContent xmlns:mc="http://schemas.openxmlformats.org/markup-compatibility/2006">
    <mc:Choice xmlns:p14="http://schemas.microsoft.com/office/powerpoint/2010/main" Requires="p14">
      <p:transition spd="slow" p14:dur="2000" advTm="32923"/>
    </mc:Choice>
    <mc:Fallback>
      <p:transition spd="slow" advTm="329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A8EC506-B1DA-46A1-B44D-774E68468E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5">
            <a:extLst>
              <a:ext uri="{FF2B5EF4-FFF2-40B4-BE49-F238E27FC236}">
                <a16:creationId xmlns:a16="http://schemas.microsoft.com/office/drawing/2014/main" id="{BFF30785-305E-45D7-984F-5AA93D3CA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5" name="Straight Connector 14">
            <a:extLst>
              <a:ext uri="{FF2B5EF4-FFF2-40B4-BE49-F238E27FC236}">
                <a16:creationId xmlns:a16="http://schemas.microsoft.com/office/drawing/2014/main" id="{15E01FA5-D766-43CA-A83D-E7CF3F04E9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7" name="Rectangle 16">
            <a:extLst>
              <a:ext uri="{FF2B5EF4-FFF2-40B4-BE49-F238E27FC236}">
                <a16:creationId xmlns:a16="http://schemas.microsoft.com/office/drawing/2014/main" id="{CA73784B-AC76-4BAD-93AF-C72D0EDFD7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E3D2F723-5FFF-42FD-B7AE-F686419299F8}"/>
              </a:ext>
            </a:extLst>
          </p:cNvPr>
          <p:cNvSpPr txBox="1"/>
          <p:nvPr/>
        </p:nvSpPr>
        <p:spPr>
          <a:xfrm>
            <a:off x="636805" y="640080"/>
            <a:ext cx="3378099" cy="3034857"/>
          </a:xfrm>
          <a:prstGeom prst="rect">
            <a:avLst/>
          </a:prstGeom>
        </p:spPr>
        <p:txBody>
          <a:bodyPr vert="horz" lIns="91440" tIns="45720" rIns="91440" bIns="45720" rtlCol="0" anchor="b">
            <a:normAutofit/>
          </a:bodyPr>
          <a:lstStyle/>
          <a:p>
            <a:pPr defTabSz="914400">
              <a:lnSpc>
                <a:spcPct val="80000"/>
              </a:lnSpc>
              <a:spcBef>
                <a:spcPct val="0"/>
              </a:spcBef>
              <a:spcAft>
                <a:spcPts val="600"/>
              </a:spcAft>
            </a:pPr>
            <a:r>
              <a:rPr lang="en-US" sz="4400" kern="1200" cap="all" spc="200" baseline="0" dirty="0">
                <a:solidFill>
                  <a:schemeClr val="tx1">
                    <a:lumMod val="95000"/>
                    <a:lumOff val="5000"/>
                  </a:schemeClr>
                </a:solidFill>
                <a:latin typeface="+mj-lt"/>
                <a:ea typeface="+mj-ea"/>
                <a:cs typeface="+mj-cs"/>
              </a:rPr>
              <a:t>The Customer will go to our website to rent a car.</a:t>
            </a:r>
          </a:p>
        </p:txBody>
      </p:sp>
      <p:cxnSp>
        <p:nvCxnSpPr>
          <p:cNvPr id="19" name="Straight Connector 18">
            <a:extLst>
              <a:ext uri="{FF2B5EF4-FFF2-40B4-BE49-F238E27FC236}">
                <a16:creationId xmlns:a16="http://schemas.microsoft.com/office/drawing/2014/main" id="{811DCF04-0C7C-44FC-8246-FC8D736B1A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0698" y="3765314"/>
            <a:ext cx="3200400" cy="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A screenshot of a social media post&#10;&#10;Description automatically generated">
            <a:extLst>
              <a:ext uri="{FF2B5EF4-FFF2-40B4-BE49-F238E27FC236}">
                <a16:creationId xmlns:a16="http://schemas.microsoft.com/office/drawing/2014/main" id="{01165536-DF9C-4370-99BD-18C6229E5AF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54984" y="1662148"/>
            <a:ext cx="6896936" cy="3534679"/>
          </a:xfrm>
          <a:prstGeom prst="rect">
            <a:avLst/>
          </a:prstGeom>
        </p:spPr>
      </p:pic>
      <p:pic>
        <p:nvPicPr>
          <p:cNvPr id="12" name="Picture 11" descr="A close up of a logo&#10;&#10;Description automatically generated">
            <a:extLst>
              <a:ext uri="{FF2B5EF4-FFF2-40B4-BE49-F238E27FC236}">
                <a16:creationId xmlns:a16="http://schemas.microsoft.com/office/drawing/2014/main" id="{2F53831F-C943-4663-99BB-CCCE9FB547D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192887" y="0"/>
            <a:ext cx="2995839" cy="1525658"/>
          </a:xfrm>
          <a:prstGeom prst="rect">
            <a:avLst/>
          </a:prstGeom>
        </p:spPr>
      </p:pic>
      <p:pic>
        <p:nvPicPr>
          <p:cNvPr id="4" name="Video 3">
            <a:hlinkClick r:id="" action="ppaction://media"/>
            <a:extLst>
              <a:ext uri="{FF2B5EF4-FFF2-40B4-BE49-F238E27FC236}">
                <a16:creationId xmlns:a16="http://schemas.microsoft.com/office/drawing/2014/main" id="{D0FA49B1-C4B1-4ECF-B8A7-2F251AE14AD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295951258"/>
      </p:ext>
    </p:extLst>
  </p:cSld>
  <p:clrMapOvr>
    <a:masterClrMapping/>
  </p:clrMapOvr>
  <mc:AlternateContent xmlns:mc="http://schemas.openxmlformats.org/markup-compatibility/2006">
    <mc:Choice xmlns:p14="http://schemas.microsoft.com/office/powerpoint/2010/main" Requires="p14">
      <p:transition spd="slow" p14:dur="2000" advTm="24098"/>
    </mc:Choice>
    <mc:Fallback>
      <p:transition spd="slow" advTm="240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A8EC506-B1DA-46A1-B44D-774E68468E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5">
            <a:extLst>
              <a:ext uri="{FF2B5EF4-FFF2-40B4-BE49-F238E27FC236}">
                <a16:creationId xmlns:a16="http://schemas.microsoft.com/office/drawing/2014/main" id="{BFF30785-305E-45D7-984F-5AA93D3CA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15E01FA5-D766-43CA-A83D-E7CF3F04E9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CA73784B-AC76-4BAD-93AF-C72D0EDFD7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CBCF0CDA-D3C8-4175-9120-0F164F374C4F}"/>
              </a:ext>
            </a:extLst>
          </p:cNvPr>
          <p:cNvSpPr txBox="1"/>
          <p:nvPr/>
        </p:nvSpPr>
        <p:spPr>
          <a:xfrm>
            <a:off x="636805" y="640080"/>
            <a:ext cx="3378099" cy="3034857"/>
          </a:xfrm>
          <a:prstGeom prst="rect">
            <a:avLst/>
          </a:prstGeom>
        </p:spPr>
        <p:txBody>
          <a:bodyPr vert="horz" lIns="91440" tIns="45720" rIns="91440" bIns="45720" rtlCol="0" anchor="b">
            <a:normAutofit fontScale="85000" lnSpcReduction="20000"/>
          </a:bodyPr>
          <a:lstStyle/>
          <a:p>
            <a:pPr defTabSz="914400">
              <a:lnSpc>
                <a:spcPct val="80000"/>
              </a:lnSpc>
              <a:spcBef>
                <a:spcPct val="0"/>
              </a:spcBef>
              <a:spcAft>
                <a:spcPts val="600"/>
              </a:spcAft>
            </a:pPr>
            <a:r>
              <a:rPr lang="en-US" sz="4400" kern="1200" cap="all" spc="200" baseline="0" dirty="0">
                <a:solidFill>
                  <a:schemeClr val="tx1">
                    <a:lumMod val="95000"/>
                    <a:lumOff val="5000"/>
                  </a:schemeClr>
                </a:solidFill>
                <a:latin typeface="+mj-lt"/>
                <a:ea typeface="+mj-ea"/>
                <a:cs typeface="+mj-cs"/>
              </a:rPr>
              <a:t>Here is the cars that is </a:t>
            </a:r>
            <a:r>
              <a:rPr lang="en-US" sz="4400" cap="all" spc="200" dirty="0">
                <a:solidFill>
                  <a:schemeClr val="tx1">
                    <a:lumMod val="95000"/>
                    <a:lumOff val="5000"/>
                  </a:schemeClr>
                </a:solidFill>
                <a:latin typeface="+mj-lt"/>
                <a:ea typeface="+mj-ea"/>
                <a:cs typeface="+mj-cs"/>
              </a:rPr>
              <a:t>available and </a:t>
            </a:r>
          </a:p>
          <a:p>
            <a:pPr defTabSz="914400">
              <a:lnSpc>
                <a:spcPct val="80000"/>
              </a:lnSpc>
              <a:spcBef>
                <a:spcPct val="0"/>
              </a:spcBef>
              <a:spcAft>
                <a:spcPts val="600"/>
              </a:spcAft>
            </a:pPr>
            <a:r>
              <a:rPr lang="en-US" sz="4400" kern="1200" cap="all" spc="200" baseline="0" dirty="0">
                <a:solidFill>
                  <a:schemeClr val="tx1">
                    <a:lumMod val="95000"/>
                    <a:lumOff val="5000"/>
                  </a:schemeClr>
                </a:solidFill>
                <a:latin typeface="+mj-lt"/>
                <a:ea typeface="+mj-ea"/>
                <a:cs typeface="+mj-cs"/>
              </a:rPr>
              <a:t>When it comes to </a:t>
            </a:r>
            <a:r>
              <a:rPr lang="en-US" sz="4400" cap="all" spc="200" dirty="0">
                <a:solidFill>
                  <a:schemeClr val="tx1">
                    <a:lumMod val="95000"/>
                    <a:lumOff val="5000"/>
                  </a:schemeClr>
                </a:solidFill>
                <a:latin typeface="+mj-lt"/>
                <a:ea typeface="+mj-ea"/>
                <a:cs typeface="+mj-cs"/>
              </a:rPr>
              <a:t>the price, we allowing the car owners to price their cars.</a:t>
            </a:r>
            <a:endParaRPr lang="en-US" sz="4400" kern="1200" cap="all" spc="200" baseline="0" dirty="0">
              <a:solidFill>
                <a:schemeClr val="tx1">
                  <a:lumMod val="95000"/>
                  <a:lumOff val="5000"/>
                </a:schemeClr>
              </a:solidFill>
              <a:latin typeface="+mj-lt"/>
              <a:ea typeface="+mj-ea"/>
              <a:cs typeface="+mj-cs"/>
            </a:endParaRPr>
          </a:p>
        </p:txBody>
      </p:sp>
      <p:cxnSp>
        <p:nvCxnSpPr>
          <p:cNvPr id="18" name="Straight Connector 17">
            <a:extLst>
              <a:ext uri="{FF2B5EF4-FFF2-40B4-BE49-F238E27FC236}">
                <a16:creationId xmlns:a16="http://schemas.microsoft.com/office/drawing/2014/main" id="{811DCF04-0C7C-44FC-8246-FC8D736B1A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0698" y="3765314"/>
            <a:ext cx="3200400" cy="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pic>
        <p:nvPicPr>
          <p:cNvPr id="4" name="Picture 3" descr="A car parked in a parking lot&#10;&#10;Description automatically generated">
            <a:extLst>
              <a:ext uri="{FF2B5EF4-FFF2-40B4-BE49-F238E27FC236}">
                <a16:creationId xmlns:a16="http://schemas.microsoft.com/office/drawing/2014/main" id="{8DFE2046-3F25-467C-954A-463878AB2ECD}"/>
              </a:ext>
            </a:extLst>
          </p:cNvPr>
          <p:cNvPicPr>
            <a:picLocks noChangeAspect="1"/>
          </p:cNvPicPr>
          <p:nvPr/>
        </p:nvPicPr>
        <p:blipFill>
          <a:blip r:embed="rId4"/>
          <a:stretch>
            <a:fillRect/>
          </a:stretch>
        </p:blipFill>
        <p:spPr>
          <a:xfrm>
            <a:off x="4654984" y="1851814"/>
            <a:ext cx="6896936" cy="3155348"/>
          </a:xfrm>
          <a:prstGeom prst="rect">
            <a:avLst/>
          </a:prstGeom>
        </p:spPr>
      </p:pic>
      <p:pic>
        <p:nvPicPr>
          <p:cNvPr id="11" name="Picture 10" descr="A close up of a logo&#10;&#10;Description automatically generated">
            <a:extLst>
              <a:ext uri="{FF2B5EF4-FFF2-40B4-BE49-F238E27FC236}">
                <a16:creationId xmlns:a16="http://schemas.microsoft.com/office/drawing/2014/main" id="{8F263646-B6D0-4B81-9E45-A80CFE2A80B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192887" y="0"/>
            <a:ext cx="2995839" cy="1525658"/>
          </a:xfrm>
          <a:prstGeom prst="rect">
            <a:avLst/>
          </a:prstGeom>
        </p:spPr>
      </p:pic>
      <p:pic>
        <p:nvPicPr>
          <p:cNvPr id="6" name="Video 5">
            <a:hlinkClick r:id="" action="ppaction://media"/>
            <a:extLst>
              <a:ext uri="{FF2B5EF4-FFF2-40B4-BE49-F238E27FC236}">
                <a16:creationId xmlns:a16="http://schemas.microsoft.com/office/drawing/2014/main" id="{695FB8FC-D05C-4BF3-82C4-3CB8BBEB501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3629957006"/>
      </p:ext>
    </p:extLst>
  </p:cSld>
  <p:clrMapOvr>
    <a:masterClrMapping/>
  </p:clrMapOvr>
  <mc:AlternateContent xmlns:mc="http://schemas.openxmlformats.org/markup-compatibility/2006">
    <mc:Choice xmlns:p14="http://schemas.microsoft.com/office/powerpoint/2010/main" Requires="p14">
      <p:transition spd="slow" p14:dur="2000" advTm="33827"/>
    </mc:Choice>
    <mc:Fallback>
      <p:transition spd="slow" advTm="338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0AD4B-2D03-4B98-AD5E-37F6A82B9FD1}"/>
              </a:ext>
            </a:extLst>
          </p:cNvPr>
          <p:cNvSpPr>
            <a:spLocks noGrp="1"/>
          </p:cNvSpPr>
          <p:nvPr>
            <p:ph type="title"/>
          </p:nvPr>
        </p:nvSpPr>
        <p:spPr/>
        <p:txBody>
          <a:bodyPr/>
          <a:lstStyle/>
          <a:p>
            <a:r>
              <a:rPr lang="en-GB" b="1" dirty="0"/>
              <a:t>Market</a:t>
            </a:r>
            <a:endParaRPr lang="en-GB" dirty="0"/>
          </a:p>
        </p:txBody>
      </p:sp>
      <p:sp>
        <p:nvSpPr>
          <p:cNvPr id="3" name="Content Placeholder 2">
            <a:extLst>
              <a:ext uri="{FF2B5EF4-FFF2-40B4-BE49-F238E27FC236}">
                <a16:creationId xmlns:a16="http://schemas.microsoft.com/office/drawing/2014/main" id="{05F86976-80FF-412B-B49C-362B60D7028C}"/>
              </a:ext>
            </a:extLst>
          </p:cNvPr>
          <p:cNvSpPr>
            <a:spLocks noGrp="1"/>
          </p:cNvSpPr>
          <p:nvPr>
            <p:ph idx="1"/>
          </p:nvPr>
        </p:nvSpPr>
        <p:spPr/>
        <p:txBody>
          <a:bodyPr/>
          <a:lstStyle/>
          <a:p>
            <a:r>
              <a:rPr lang="en-GB" b="1" dirty="0">
                <a:solidFill>
                  <a:srgbClr val="0070C0"/>
                </a:solidFill>
              </a:rPr>
              <a:t>Is there a market for our Product? </a:t>
            </a:r>
          </a:p>
          <a:p>
            <a:r>
              <a:rPr lang="en-GB" b="1" dirty="0"/>
              <a:t>The market size is valued at $79,648 million in 2015 worldwide and by 2022 is going to reach $163,335 million.(1)</a:t>
            </a:r>
          </a:p>
          <a:p>
            <a:endParaRPr lang="en-GB" b="1" dirty="0"/>
          </a:p>
          <a:p>
            <a:r>
              <a:rPr lang="en-GB" b="1" dirty="0"/>
              <a:t>Our main competitor is company call Europcar, and they own all the cars that they rent. </a:t>
            </a:r>
          </a:p>
          <a:p>
            <a:endParaRPr lang="en-GB" b="1" dirty="0"/>
          </a:p>
          <a:p>
            <a:r>
              <a:rPr lang="en-GB" b="1" dirty="0"/>
              <a:t>Where we don’t own the cars that we renting to the customers.</a:t>
            </a:r>
          </a:p>
          <a:p>
            <a:endParaRPr lang="en-GB" b="1" dirty="0"/>
          </a:p>
          <a:p>
            <a:endParaRPr lang="en-GB" b="1" dirty="0"/>
          </a:p>
        </p:txBody>
      </p:sp>
      <p:pic>
        <p:nvPicPr>
          <p:cNvPr id="4" name="Picture 3" descr="A close up of a logo&#10;&#10;Description automatically generated">
            <a:extLst>
              <a:ext uri="{FF2B5EF4-FFF2-40B4-BE49-F238E27FC236}">
                <a16:creationId xmlns:a16="http://schemas.microsoft.com/office/drawing/2014/main" id="{54E6009A-F919-4103-9982-8C3E2AC239C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92887" y="0"/>
            <a:ext cx="2995839" cy="1525658"/>
          </a:xfrm>
          <a:prstGeom prst="rect">
            <a:avLst/>
          </a:prstGeom>
        </p:spPr>
      </p:pic>
      <p:pic>
        <p:nvPicPr>
          <p:cNvPr id="8" name="Video 7">
            <a:hlinkClick r:id="" action="ppaction://media"/>
            <a:extLst>
              <a:ext uri="{FF2B5EF4-FFF2-40B4-BE49-F238E27FC236}">
                <a16:creationId xmlns:a16="http://schemas.microsoft.com/office/drawing/2014/main" id="{A8847BBB-1B92-44C1-9400-DC898B9B8C0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3781860668"/>
      </p:ext>
    </p:extLst>
  </p:cSld>
  <p:clrMapOvr>
    <a:masterClrMapping/>
  </p:clrMapOvr>
  <mc:AlternateContent xmlns:mc="http://schemas.openxmlformats.org/markup-compatibility/2006">
    <mc:Choice xmlns:p14="http://schemas.microsoft.com/office/powerpoint/2010/main" Requires="p14">
      <p:transition spd="slow" p14:dur="2000" advTm="32101"/>
    </mc:Choice>
    <mc:Fallback>
      <p:transition spd="slow" advTm="321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BCF0CDA-D3C8-4175-9120-0F164F374C4F}"/>
              </a:ext>
            </a:extLst>
          </p:cNvPr>
          <p:cNvSpPr txBox="1"/>
          <p:nvPr/>
        </p:nvSpPr>
        <p:spPr>
          <a:xfrm>
            <a:off x="735279" y="762829"/>
            <a:ext cx="3378099" cy="885578"/>
          </a:xfrm>
          <a:prstGeom prst="rect">
            <a:avLst/>
          </a:prstGeom>
        </p:spPr>
        <p:txBody>
          <a:bodyPr vert="horz" lIns="91440" tIns="45720" rIns="91440" bIns="45720" rtlCol="0" anchor="b">
            <a:normAutofit/>
          </a:bodyPr>
          <a:lstStyle/>
          <a:p>
            <a:pPr defTabSz="914400">
              <a:lnSpc>
                <a:spcPct val="80000"/>
              </a:lnSpc>
              <a:spcBef>
                <a:spcPct val="0"/>
              </a:spcBef>
              <a:spcAft>
                <a:spcPts val="600"/>
              </a:spcAft>
            </a:pPr>
            <a:r>
              <a:rPr lang="en-GB" sz="4400" b="1">
                <a:latin typeface="Arial" panose="020B0604020202020204" pitchFamily="34" charset="0"/>
                <a:ea typeface="Times New Roman" panose="02020603050405020304" pitchFamily="18" charset="0"/>
              </a:rPr>
              <a:t>Demo</a:t>
            </a:r>
            <a:endParaRPr lang="en-US" sz="4400" kern="1200" cap="all" spc="200" baseline="0" dirty="0">
              <a:solidFill>
                <a:schemeClr val="tx1">
                  <a:lumMod val="95000"/>
                  <a:lumOff val="5000"/>
                </a:schemeClr>
              </a:solidFill>
              <a:latin typeface="+mj-lt"/>
              <a:ea typeface="+mj-ea"/>
              <a:cs typeface="+mj-cs"/>
            </a:endParaRPr>
          </a:p>
        </p:txBody>
      </p:sp>
      <p:pic>
        <p:nvPicPr>
          <p:cNvPr id="11" name="Picture 10" descr="A close up of a logo&#10;&#10;Description automatically generated">
            <a:extLst>
              <a:ext uri="{FF2B5EF4-FFF2-40B4-BE49-F238E27FC236}">
                <a16:creationId xmlns:a16="http://schemas.microsoft.com/office/drawing/2014/main" id="{8F263646-B6D0-4B81-9E45-A80CFE2A80B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92887" y="0"/>
            <a:ext cx="2995839" cy="1525658"/>
          </a:xfrm>
          <a:prstGeom prst="rect">
            <a:avLst/>
          </a:prstGeom>
        </p:spPr>
      </p:pic>
      <p:pic>
        <p:nvPicPr>
          <p:cNvPr id="13" name="Picture 12">
            <a:extLst>
              <a:ext uri="{FF2B5EF4-FFF2-40B4-BE49-F238E27FC236}">
                <a16:creationId xmlns:a16="http://schemas.microsoft.com/office/drawing/2014/main" id="{6EAFB56A-A009-40E1-879E-134621BD9EE3}"/>
              </a:ext>
            </a:extLst>
          </p:cNvPr>
          <p:cNvPicPr>
            <a:picLocks noChangeAspect="1"/>
          </p:cNvPicPr>
          <p:nvPr/>
        </p:nvPicPr>
        <p:blipFill>
          <a:blip r:embed="rId5"/>
          <a:stretch>
            <a:fillRect/>
          </a:stretch>
        </p:blipFill>
        <p:spPr>
          <a:xfrm>
            <a:off x="0" y="2011680"/>
            <a:ext cx="12056012" cy="4846320"/>
          </a:xfrm>
          <a:prstGeom prst="rect">
            <a:avLst/>
          </a:prstGeom>
        </p:spPr>
      </p:pic>
      <p:pic>
        <p:nvPicPr>
          <p:cNvPr id="2" name="Video 1">
            <a:hlinkClick r:id="" action="ppaction://media"/>
            <a:extLst>
              <a:ext uri="{FF2B5EF4-FFF2-40B4-BE49-F238E27FC236}">
                <a16:creationId xmlns:a16="http://schemas.microsoft.com/office/drawing/2014/main" id="{7D9F7AF1-7A69-44B3-8060-140D39015CB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654217405"/>
      </p:ext>
    </p:extLst>
  </p:cSld>
  <p:clrMapOvr>
    <a:masterClrMapping/>
  </p:clrMapOvr>
  <mc:AlternateContent xmlns:mc="http://schemas.openxmlformats.org/markup-compatibility/2006">
    <mc:Choice xmlns:p14="http://schemas.microsoft.com/office/powerpoint/2010/main" Requires="p14">
      <p:transition spd="slow" p14:dur="2000" advTm="46207"/>
    </mc:Choice>
    <mc:Fallback>
      <p:transition spd="slow" advTm="462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BCF0CDA-D3C8-4175-9120-0F164F374C4F}"/>
              </a:ext>
            </a:extLst>
          </p:cNvPr>
          <p:cNvSpPr txBox="1"/>
          <p:nvPr/>
        </p:nvSpPr>
        <p:spPr>
          <a:xfrm>
            <a:off x="735279" y="762829"/>
            <a:ext cx="3378099" cy="885578"/>
          </a:xfrm>
          <a:prstGeom prst="rect">
            <a:avLst/>
          </a:prstGeom>
        </p:spPr>
        <p:txBody>
          <a:bodyPr vert="horz" lIns="91440" tIns="45720" rIns="91440" bIns="45720" rtlCol="0" anchor="b">
            <a:normAutofit/>
          </a:bodyPr>
          <a:lstStyle/>
          <a:p>
            <a:pPr defTabSz="914400">
              <a:lnSpc>
                <a:spcPct val="80000"/>
              </a:lnSpc>
              <a:spcBef>
                <a:spcPct val="0"/>
              </a:spcBef>
              <a:spcAft>
                <a:spcPts val="600"/>
              </a:spcAft>
            </a:pPr>
            <a:r>
              <a:rPr lang="en-GB" sz="4400" b="1">
                <a:latin typeface="Arial" panose="020B0604020202020204" pitchFamily="34" charset="0"/>
                <a:ea typeface="Times New Roman" panose="02020603050405020304" pitchFamily="18" charset="0"/>
              </a:rPr>
              <a:t>Demo</a:t>
            </a:r>
            <a:endParaRPr lang="en-US" sz="4400" kern="1200" cap="all" spc="200" baseline="0" dirty="0">
              <a:solidFill>
                <a:schemeClr val="tx1">
                  <a:lumMod val="95000"/>
                  <a:lumOff val="5000"/>
                </a:schemeClr>
              </a:solidFill>
              <a:latin typeface="+mj-lt"/>
              <a:ea typeface="+mj-ea"/>
              <a:cs typeface="+mj-cs"/>
            </a:endParaRPr>
          </a:p>
        </p:txBody>
      </p:sp>
      <p:pic>
        <p:nvPicPr>
          <p:cNvPr id="11" name="Picture 10" descr="A close up of a logo&#10;&#10;Description automatically generated">
            <a:extLst>
              <a:ext uri="{FF2B5EF4-FFF2-40B4-BE49-F238E27FC236}">
                <a16:creationId xmlns:a16="http://schemas.microsoft.com/office/drawing/2014/main" id="{8F263646-B6D0-4B81-9E45-A80CFE2A80B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92887" y="0"/>
            <a:ext cx="2995839" cy="1525658"/>
          </a:xfrm>
          <a:prstGeom prst="rect">
            <a:avLst/>
          </a:prstGeom>
        </p:spPr>
      </p:pic>
      <p:pic>
        <p:nvPicPr>
          <p:cNvPr id="2" name="Picture 1">
            <a:extLst>
              <a:ext uri="{FF2B5EF4-FFF2-40B4-BE49-F238E27FC236}">
                <a16:creationId xmlns:a16="http://schemas.microsoft.com/office/drawing/2014/main" id="{C23BD3D0-ED7D-4663-A698-06C7701458CA}"/>
              </a:ext>
            </a:extLst>
          </p:cNvPr>
          <p:cNvPicPr>
            <a:picLocks noChangeAspect="1"/>
          </p:cNvPicPr>
          <p:nvPr/>
        </p:nvPicPr>
        <p:blipFill>
          <a:blip r:embed="rId5"/>
          <a:stretch>
            <a:fillRect/>
          </a:stretch>
        </p:blipFill>
        <p:spPr>
          <a:xfrm>
            <a:off x="-3274" y="1800665"/>
            <a:ext cx="12195274" cy="5017874"/>
          </a:xfrm>
          <a:prstGeom prst="rect">
            <a:avLst/>
          </a:prstGeom>
        </p:spPr>
      </p:pic>
      <p:pic>
        <p:nvPicPr>
          <p:cNvPr id="3" name="Video 2">
            <a:hlinkClick r:id="" action="ppaction://media"/>
            <a:extLst>
              <a:ext uri="{FF2B5EF4-FFF2-40B4-BE49-F238E27FC236}">
                <a16:creationId xmlns:a16="http://schemas.microsoft.com/office/drawing/2014/main" id="{868027B5-4D43-4729-BD38-26E2AE72C5F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2818257469"/>
      </p:ext>
    </p:extLst>
  </p:cSld>
  <p:clrMapOvr>
    <a:masterClrMapping/>
  </p:clrMapOvr>
  <mc:AlternateContent xmlns:mc="http://schemas.openxmlformats.org/markup-compatibility/2006">
    <mc:Choice xmlns:p14="http://schemas.microsoft.com/office/powerpoint/2010/main" Requires="p14">
      <p:transition spd="slow" p14:dur="2000" advTm="36129"/>
    </mc:Choice>
    <mc:Fallback>
      <p:transition spd="slow" advTm="361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03D2D-E83B-4CDF-8228-66EAE2CD04C9}"/>
              </a:ext>
            </a:extLst>
          </p:cNvPr>
          <p:cNvSpPr>
            <a:spLocks noGrp="1"/>
          </p:cNvSpPr>
          <p:nvPr>
            <p:ph type="title"/>
          </p:nvPr>
        </p:nvSpPr>
        <p:spPr/>
        <p:txBody>
          <a:bodyPr/>
          <a:lstStyle/>
          <a:p>
            <a:r>
              <a:rPr lang="en-US" b="1" dirty="0"/>
              <a:t>References</a:t>
            </a:r>
            <a:br>
              <a:rPr lang="en-GB" b="1" dirty="0"/>
            </a:br>
            <a:endParaRPr lang="en-GB" dirty="0"/>
          </a:p>
        </p:txBody>
      </p:sp>
      <p:sp>
        <p:nvSpPr>
          <p:cNvPr id="3" name="Content Placeholder 2">
            <a:extLst>
              <a:ext uri="{FF2B5EF4-FFF2-40B4-BE49-F238E27FC236}">
                <a16:creationId xmlns:a16="http://schemas.microsoft.com/office/drawing/2014/main" id="{0A0D35A1-995A-4652-9EEA-780820985D1D}"/>
              </a:ext>
            </a:extLst>
          </p:cNvPr>
          <p:cNvSpPr>
            <a:spLocks noGrp="1"/>
          </p:cNvSpPr>
          <p:nvPr>
            <p:ph idx="1"/>
          </p:nvPr>
        </p:nvSpPr>
        <p:spPr/>
        <p:txBody>
          <a:bodyPr/>
          <a:lstStyle/>
          <a:p>
            <a:r>
              <a:rPr lang="en-GB" dirty="0"/>
              <a:t>(1) </a:t>
            </a:r>
            <a:r>
              <a:rPr lang="en-GB" dirty="0">
                <a:hlinkClick r:id="rId4"/>
              </a:rPr>
              <a:t>https://www.alliedmarketresearch.com/car-rental-market</a:t>
            </a:r>
            <a:endParaRPr lang="en-GB" dirty="0"/>
          </a:p>
        </p:txBody>
      </p:sp>
      <p:pic>
        <p:nvPicPr>
          <p:cNvPr id="5" name="Video 4">
            <a:hlinkClick r:id="" action="ppaction://media"/>
            <a:extLst>
              <a:ext uri="{FF2B5EF4-FFF2-40B4-BE49-F238E27FC236}">
                <a16:creationId xmlns:a16="http://schemas.microsoft.com/office/drawing/2014/main" id="{DF697239-BA8E-4022-8651-758E594ABFD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3591125689"/>
      </p:ext>
    </p:extLst>
  </p:cSld>
  <p:clrMapOvr>
    <a:masterClrMapping/>
  </p:clrMapOvr>
  <mc:AlternateContent xmlns:mc="http://schemas.openxmlformats.org/markup-compatibility/2006">
    <mc:Choice xmlns:p14="http://schemas.microsoft.com/office/powerpoint/2010/main" Requires="p14">
      <p:transition spd="slow" p14:dur="2000" advTm="6686"/>
    </mc:Choice>
    <mc:Fallback>
      <p:transition spd="slow" advTm="66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otalTime>155</TotalTime>
  <Words>254</Words>
  <Application>Microsoft Office PowerPoint</Application>
  <PresentationFormat>Widescreen</PresentationFormat>
  <Paragraphs>42</Paragraphs>
  <Slides>10</Slides>
  <Notes>0</Notes>
  <HiddenSlides>0</HiddenSlides>
  <MMClips>10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Tw Cen MT</vt:lpstr>
      <vt:lpstr>Tw Cen MT Condensed</vt:lpstr>
      <vt:lpstr>Wingdings 3</vt:lpstr>
      <vt:lpstr>Integral</vt:lpstr>
      <vt:lpstr>Welcome </vt:lpstr>
      <vt:lpstr>Team</vt:lpstr>
      <vt:lpstr>Idea</vt:lpstr>
      <vt:lpstr>The car owner can go to our website to list the car </vt:lpstr>
      <vt:lpstr>PowerPoint Presentation</vt:lpstr>
      <vt:lpstr>PowerPoint Presentation</vt:lpstr>
      <vt:lpstr>Market</vt:lpstr>
      <vt:lpstr>PowerPoint Presentation</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EIGP 3 - Final Pitch</dc:title>
  <dc:creator>fathi hussen</dc:creator>
  <cp:lastModifiedBy>fathi hussen</cp:lastModifiedBy>
  <cp:revision>45</cp:revision>
  <dcterms:created xsi:type="dcterms:W3CDTF">2020-03-26T15:37:25Z</dcterms:created>
  <dcterms:modified xsi:type="dcterms:W3CDTF">2020-03-26T21:24:02Z</dcterms:modified>
</cp:coreProperties>
</file>