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6" r:id="rId5"/>
    <p:sldId id="260" r:id="rId6"/>
    <p:sldId id="267" r:id="rId7"/>
    <p:sldId id="261" r:id="rId8"/>
    <p:sldId id="268" r:id="rId9"/>
    <p:sldId id="262" r:id="rId10"/>
    <p:sldId id="263" r:id="rId11"/>
    <p:sldId id="264" r:id="rId12"/>
    <p:sldId id="265"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8F0E2E6F-5DE0-E2CC-F28A-D57A083FBE24}"/>
              </a:ext>
            </a:extLst>
          </p:cNvPr>
          <p:cNvGrpSpPr/>
          <p:nvPr/>
        </p:nvGrpSpPr>
        <p:grpSpPr>
          <a:xfrm>
            <a:off x="8" y="-8467"/>
            <a:ext cx="12191997" cy="6866467"/>
            <a:chOff x="8" y="-8467"/>
            <a:chExt cx="12191997" cy="6866467"/>
          </a:xfrm>
        </p:grpSpPr>
        <p:cxnSp>
          <p:nvCxnSpPr>
            <p:cNvPr id="3" name="Straight Connector 31">
              <a:extLst>
                <a:ext uri="{FF2B5EF4-FFF2-40B4-BE49-F238E27FC236}">
                  <a16:creationId xmlns:a16="http://schemas.microsoft.com/office/drawing/2014/main" id="{7AAF378C-72DE-FDA7-F426-31938FC81EDA}"/>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20">
              <a:extLst>
                <a:ext uri="{FF2B5EF4-FFF2-40B4-BE49-F238E27FC236}">
                  <a16:creationId xmlns:a16="http://schemas.microsoft.com/office/drawing/2014/main" id="{7EFC576A-7A70-D3E0-D365-AB4BFBC1504F}"/>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18E66B31-190A-4EF5-A1D6-5E44624643D9}"/>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192EF29C-3F7D-2269-B63E-F8B506E1014E}"/>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6">
              <a:extLst>
                <a:ext uri="{FF2B5EF4-FFF2-40B4-BE49-F238E27FC236}">
                  <a16:creationId xmlns:a16="http://schemas.microsoft.com/office/drawing/2014/main" id="{E6D9D09B-C7EE-10AF-8C47-751B11F0EA37}"/>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A24E01FE-FF96-FD13-F4F2-47FF725F6E4C}"/>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AFD9CCC0-4988-1D6E-91BC-1DA78EC52F82}"/>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D7F68676-94F4-0F94-5B7A-ADA2E704048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30">
              <a:extLst>
                <a:ext uri="{FF2B5EF4-FFF2-40B4-BE49-F238E27FC236}">
                  <a16:creationId xmlns:a16="http://schemas.microsoft.com/office/drawing/2014/main" id="{B8B8E567-99E0-CEB4-D841-DD926AB13E90}"/>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299A6D33-D7F0-2326-DBFE-61E6A52263BF}"/>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E4E796E9-C61E-A09F-AEF6-C6578C01F97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0874ED02-CBF4-7DC2-804C-A91D4DDEE53F}"/>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970D77E6-D722-1D5A-4C19-E84A3BBBE4C1}"/>
              </a:ext>
            </a:extLst>
          </p:cNvPr>
          <p:cNvSpPr txBox="1">
            <a:spLocks noGrp="1"/>
          </p:cNvSpPr>
          <p:nvPr>
            <p:ph type="dt" sz="half" idx="7"/>
          </p:nvPr>
        </p:nvSpPr>
        <p:spPr/>
        <p:txBody>
          <a:bodyPr/>
          <a:lstStyle>
            <a:lvl1pPr>
              <a:defRPr/>
            </a:lvl1pPr>
          </a:lstStyle>
          <a:p>
            <a:pPr lvl="0"/>
            <a:fld id="{1F564B98-FDD9-47E5-BB82-95306844FB31}" type="datetime1">
              <a:rPr lang="en-IN"/>
              <a:pPr lvl="0"/>
              <a:t>13-07-2023</a:t>
            </a:fld>
            <a:endParaRPr lang="en-IN"/>
          </a:p>
        </p:txBody>
      </p:sp>
      <p:sp>
        <p:nvSpPr>
          <p:cNvPr id="16" name="Footer Placeholder 4">
            <a:extLst>
              <a:ext uri="{FF2B5EF4-FFF2-40B4-BE49-F238E27FC236}">
                <a16:creationId xmlns:a16="http://schemas.microsoft.com/office/drawing/2014/main" id="{EF94595D-8E0A-DBFD-5826-AB665BFB1872}"/>
              </a:ext>
            </a:extLst>
          </p:cNvPr>
          <p:cNvSpPr txBox="1">
            <a:spLocks noGrp="1"/>
          </p:cNvSpPr>
          <p:nvPr>
            <p:ph type="ftr" sz="quarter" idx="9"/>
          </p:nvPr>
        </p:nvSpPr>
        <p:spPr/>
        <p:txBody>
          <a:bodyPr/>
          <a:lstStyle>
            <a:lvl1pPr>
              <a:defRPr/>
            </a:lvl1pPr>
          </a:lstStyle>
          <a:p>
            <a:pPr lvl="0"/>
            <a:endParaRPr lang="en-IN"/>
          </a:p>
        </p:txBody>
      </p:sp>
      <p:sp>
        <p:nvSpPr>
          <p:cNvPr id="17" name="Slide Number Placeholder 5">
            <a:extLst>
              <a:ext uri="{FF2B5EF4-FFF2-40B4-BE49-F238E27FC236}">
                <a16:creationId xmlns:a16="http://schemas.microsoft.com/office/drawing/2014/main" id="{70284549-638D-95A1-B576-0251A1084DCF}"/>
              </a:ext>
            </a:extLst>
          </p:cNvPr>
          <p:cNvSpPr txBox="1">
            <a:spLocks noGrp="1"/>
          </p:cNvSpPr>
          <p:nvPr>
            <p:ph type="sldNum" sz="quarter" idx="8"/>
          </p:nvPr>
        </p:nvSpPr>
        <p:spPr/>
        <p:txBody>
          <a:bodyPr/>
          <a:lstStyle>
            <a:lvl1pPr>
              <a:defRPr/>
            </a:lvl1pPr>
          </a:lstStyle>
          <a:p>
            <a:pPr lvl="0"/>
            <a:fld id="{286C3941-39A8-44EC-B629-C31450865B4A}" type="slidenum">
              <a:t>‹#›</a:t>
            </a:fld>
            <a:endParaRPr lang="en-IN"/>
          </a:p>
        </p:txBody>
      </p:sp>
    </p:spTree>
    <p:extLst>
      <p:ext uri="{BB962C8B-B14F-4D97-AF65-F5344CB8AC3E}">
        <p14:creationId xmlns:p14="http://schemas.microsoft.com/office/powerpoint/2010/main" val="38350383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02CD-184C-0B40-DE8F-0D297B5D0FE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71FA4F0-DBBB-98B7-CA72-637BEC0171C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5E1A32-8E68-FD0B-8C01-D8C1626DB8F9}"/>
              </a:ext>
            </a:extLst>
          </p:cNvPr>
          <p:cNvSpPr txBox="1">
            <a:spLocks noGrp="1"/>
          </p:cNvSpPr>
          <p:nvPr>
            <p:ph type="dt" sz="half" idx="7"/>
          </p:nvPr>
        </p:nvSpPr>
        <p:spPr/>
        <p:txBody>
          <a:bodyPr/>
          <a:lstStyle>
            <a:lvl1pPr>
              <a:defRPr/>
            </a:lvl1pPr>
          </a:lstStyle>
          <a:p>
            <a:pPr lvl="0"/>
            <a:fld id="{EB11E7F9-432A-4F34-A728-2201B3F4067F}" type="datetime1">
              <a:rPr lang="en-IN"/>
              <a:pPr lvl="0"/>
              <a:t>13-07-2023</a:t>
            </a:fld>
            <a:endParaRPr lang="en-IN"/>
          </a:p>
        </p:txBody>
      </p:sp>
      <p:sp>
        <p:nvSpPr>
          <p:cNvPr id="5" name="Footer Placeholder 4">
            <a:extLst>
              <a:ext uri="{FF2B5EF4-FFF2-40B4-BE49-F238E27FC236}">
                <a16:creationId xmlns:a16="http://schemas.microsoft.com/office/drawing/2014/main" id="{B70F1DB1-3EEE-FF01-D5C4-C7F1E7930954}"/>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D662741C-02E9-122C-A22D-FE2B6E954010}"/>
              </a:ext>
            </a:extLst>
          </p:cNvPr>
          <p:cNvSpPr txBox="1">
            <a:spLocks noGrp="1"/>
          </p:cNvSpPr>
          <p:nvPr>
            <p:ph type="sldNum" sz="quarter" idx="8"/>
          </p:nvPr>
        </p:nvSpPr>
        <p:spPr/>
        <p:txBody>
          <a:bodyPr/>
          <a:lstStyle>
            <a:lvl1pPr>
              <a:defRPr/>
            </a:lvl1pPr>
          </a:lstStyle>
          <a:p>
            <a:pPr lvl="0"/>
            <a:fld id="{39BBB7C0-7CA2-4AF7-B04C-BA91EB9B6D58}" type="slidenum">
              <a:t>‹#›</a:t>
            </a:fld>
            <a:endParaRPr lang="en-IN"/>
          </a:p>
        </p:txBody>
      </p:sp>
    </p:spTree>
    <p:extLst>
      <p:ext uri="{BB962C8B-B14F-4D97-AF65-F5344CB8AC3E}">
        <p14:creationId xmlns:p14="http://schemas.microsoft.com/office/powerpoint/2010/main" val="41672869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9407-7193-A4FB-4CF6-4458B312FD80}"/>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4AFDF9E3-1F55-0E14-E2C3-8F3561DF980A}"/>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1AAE66C-A8EF-D95A-A699-51416A4CC548}"/>
              </a:ext>
            </a:extLst>
          </p:cNvPr>
          <p:cNvSpPr txBox="1">
            <a:spLocks noGrp="1"/>
          </p:cNvSpPr>
          <p:nvPr>
            <p:ph type="dt" sz="half" idx="7"/>
          </p:nvPr>
        </p:nvSpPr>
        <p:spPr/>
        <p:txBody>
          <a:bodyPr/>
          <a:lstStyle>
            <a:lvl1pPr>
              <a:defRPr/>
            </a:lvl1pPr>
          </a:lstStyle>
          <a:p>
            <a:pPr lvl="0"/>
            <a:fld id="{E8828B1B-1160-46CE-8E31-FFC8F0AFC67B}" type="datetime1">
              <a:rPr lang="en-IN"/>
              <a:pPr lvl="0"/>
              <a:t>13-07-2023</a:t>
            </a:fld>
            <a:endParaRPr lang="en-IN"/>
          </a:p>
        </p:txBody>
      </p:sp>
      <p:sp>
        <p:nvSpPr>
          <p:cNvPr id="5" name="Footer Placeholder 4">
            <a:extLst>
              <a:ext uri="{FF2B5EF4-FFF2-40B4-BE49-F238E27FC236}">
                <a16:creationId xmlns:a16="http://schemas.microsoft.com/office/drawing/2014/main" id="{F1D2B0A6-0CA4-53D1-4B95-1E9C3616F9A5}"/>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F6EF6533-09D0-8928-AE9F-6A896A5383B8}"/>
              </a:ext>
            </a:extLst>
          </p:cNvPr>
          <p:cNvSpPr txBox="1">
            <a:spLocks noGrp="1"/>
          </p:cNvSpPr>
          <p:nvPr>
            <p:ph type="sldNum" sz="quarter" idx="8"/>
          </p:nvPr>
        </p:nvSpPr>
        <p:spPr/>
        <p:txBody>
          <a:bodyPr/>
          <a:lstStyle>
            <a:lvl1pPr>
              <a:defRPr/>
            </a:lvl1pPr>
          </a:lstStyle>
          <a:p>
            <a:pPr lvl="0"/>
            <a:fld id="{AEB05949-B805-422D-88C6-AD3E5B6ECBC8}" type="slidenum">
              <a:t>‹#›</a:t>
            </a:fld>
            <a:endParaRPr lang="en-IN"/>
          </a:p>
        </p:txBody>
      </p:sp>
    </p:spTree>
    <p:extLst>
      <p:ext uri="{BB962C8B-B14F-4D97-AF65-F5344CB8AC3E}">
        <p14:creationId xmlns:p14="http://schemas.microsoft.com/office/powerpoint/2010/main" val="892722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09AEC-A4D3-F6CE-1A91-27D9847289C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8E1054C-D64A-3148-FA8A-77414425F41A}"/>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CE4A28-4237-AB5F-18A7-350A5786A7F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748272B-C70D-3873-01CF-7B984F2B2F9B}"/>
              </a:ext>
            </a:extLst>
          </p:cNvPr>
          <p:cNvSpPr txBox="1">
            <a:spLocks noGrp="1"/>
          </p:cNvSpPr>
          <p:nvPr>
            <p:ph type="dt" sz="half" idx="7"/>
          </p:nvPr>
        </p:nvSpPr>
        <p:spPr/>
        <p:txBody>
          <a:bodyPr/>
          <a:lstStyle>
            <a:lvl1pPr>
              <a:defRPr/>
            </a:lvl1pPr>
          </a:lstStyle>
          <a:p>
            <a:pPr lvl="0"/>
            <a:fld id="{0135CA10-4F49-4F65-89E2-CD56C7CE1512}" type="datetime1">
              <a:rPr lang="en-IN"/>
              <a:pPr lvl="0"/>
              <a:t>13-07-2023</a:t>
            </a:fld>
            <a:endParaRPr lang="en-IN"/>
          </a:p>
        </p:txBody>
      </p:sp>
      <p:sp>
        <p:nvSpPr>
          <p:cNvPr id="6" name="Footer Placeholder 5">
            <a:extLst>
              <a:ext uri="{FF2B5EF4-FFF2-40B4-BE49-F238E27FC236}">
                <a16:creationId xmlns:a16="http://schemas.microsoft.com/office/drawing/2014/main" id="{3621F9A6-D67E-E432-FB31-E92F3C05D72A}"/>
              </a:ext>
            </a:extLst>
          </p:cNvPr>
          <p:cNvSpPr txBox="1">
            <a:spLocks noGrp="1"/>
          </p:cNvSpPr>
          <p:nvPr>
            <p:ph type="ftr" sz="quarter" idx="9"/>
          </p:nvPr>
        </p:nvSpPr>
        <p:spPr/>
        <p:txBody>
          <a:bodyPr/>
          <a:lstStyle>
            <a:lvl1pPr>
              <a:defRPr/>
            </a:lvl1pPr>
          </a:lstStyle>
          <a:p>
            <a:pPr lvl="0"/>
            <a:endParaRPr lang="en-IN"/>
          </a:p>
        </p:txBody>
      </p:sp>
      <p:sp>
        <p:nvSpPr>
          <p:cNvPr id="7" name="Slide Number Placeholder 6">
            <a:extLst>
              <a:ext uri="{FF2B5EF4-FFF2-40B4-BE49-F238E27FC236}">
                <a16:creationId xmlns:a16="http://schemas.microsoft.com/office/drawing/2014/main" id="{E68654D8-59B5-DBF4-5246-C90B70E978A4}"/>
              </a:ext>
            </a:extLst>
          </p:cNvPr>
          <p:cNvSpPr txBox="1">
            <a:spLocks noGrp="1"/>
          </p:cNvSpPr>
          <p:nvPr>
            <p:ph type="sldNum" sz="quarter" idx="8"/>
          </p:nvPr>
        </p:nvSpPr>
        <p:spPr/>
        <p:txBody>
          <a:bodyPr/>
          <a:lstStyle>
            <a:lvl1pPr>
              <a:defRPr/>
            </a:lvl1pPr>
          </a:lstStyle>
          <a:p>
            <a:pPr lvl="0"/>
            <a:fld id="{F15FC7D5-C956-4DE3-8F90-2CA60478510B}" type="slidenum">
              <a:t>‹#›</a:t>
            </a:fld>
            <a:endParaRPr lang="en-IN"/>
          </a:p>
        </p:txBody>
      </p:sp>
    </p:spTree>
    <p:extLst>
      <p:ext uri="{BB962C8B-B14F-4D97-AF65-F5344CB8AC3E}">
        <p14:creationId xmlns:p14="http://schemas.microsoft.com/office/powerpoint/2010/main" val="27500222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B101-166B-95EB-C432-4EF103F0CDE9}"/>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0591F03-9E0A-E837-7B97-28C661DBAD11}"/>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91BAB511-D9C7-421C-90B0-2B42A86A5BAA}"/>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C44FDF-395F-F545-AF91-0FA1ACE79B5F}"/>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F8D2F566-4C2D-4A42-AA20-404EFF00F411}"/>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BE87557-87B9-050F-D9F4-47702C5961B6}"/>
              </a:ext>
            </a:extLst>
          </p:cNvPr>
          <p:cNvSpPr txBox="1">
            <a:spLocks noGrp="1"/>
          </p:cNvSpPr>
          <p:nvPr>
            <p:ph type="dt" sz="half" idx="7"/>
          </p:nvPr>
        </p:nvSpPr>
        <p:spPr/>
        <p:txBody>
          <a:bodyPr/>
          <a:lstStyle>
            <a:lvl1pPr>
              <a:defRPr/>
            </a:lvl1pPr>
          </a:lstStyle>
          <a:p>
            <a:pPr lvl="0"/>
            <a:fld id="{9D82D121-ABF1-4406-8F27-39D96EA6ECF4}" type="datetime1">
              <a:rPr lang="en-IN"/>
              <a:pPr lvl="0"/>
              <a:t>13-07-2023</a:t>
            </a:fld>
            <a:endParaRPr lang="en-IN"/>
          </a:p>
        </p:txBody>
      </p:sp>
      <p:sp>
        <p:nvSpPr>
          <p:cNvPr id="8" name="Footer Placeholder 7">
            <a:extLst>
              <a:ext uri="{FF2B5EF4-FFF2-40B4-BE49-F238E27FC236}">
                <a16:creationId xmlns:a16="http://schemas.microsoft.com/office/drawing/2014/main" id="{1909DA35-2781-3E60-C45C-61FD67774F86}"/>
              </a:ext>
            </a:extLst>
          </p:cNvPr>
          <p:cNvSpPr txBox="1">
            <a:spLocks noGrp="1"/>
          </p:cNvSpPr>
          <p:nvPr>
            <p:ph type="ftr" sz="quarter" idx="9"/>
          </p:nvPr>
        </p:nvSpPr>
        <p:spPr/>
        <p:txBody>
          <a:bodyPr/>
          <a:lstStyle>
            <a:lvl1pPr>
              <a:defRPr/>
            </a:lvl1pPr>
          </a:lstStyle>
          <a:p>
            <a:pPr lvl="0"/>
            <a:endParaRPr lang="en-IN"/>
          </a:p>
        </p:txBody>
      </p:sp>
      <p:sp>
        <p:nvSpPr>
          <p:cNvPr id="9" name="Slide Number Placeholder 8">
            <a:extLst>
              <a:ext uri="{FF2B5EF4-FFF2-40B4-BE49-F238E27FC236}">
                <a16:creationId xmlns:a16="http://schemas.microsoft.com/office/drawing/2014/main" id="{F6495D96-ACB4-9DAF-52B7-C15ECB2C50E5}"/>
              </a:ext>
            </a:extLst>
          </p:cNvPr>
          <p:cNvSpPr txBox="1">
            <a:spLocks noGrp="1"/>
          </p:cNvSpPr>
          <p:nvPr>
            <p:ph type="sldNum" sz="quarter" idx="8"/>
          </p:nvPr>
        </p:nvSpPr>
        <p:spPr/>
        <p:txBody>
          <a:bodyPr/>
          <a:lstStyle>
            <a:lvl1pPr>
              <a:defRPr/>
            </a:lvl1pPr>
          </a:lstStyle>
          <a:p>
            <a:pPr lvl="0"/>
            <a:fld id="{89136FA3-61C9-48EF-8D16-AEB285982660}" type="slidenum">
              <a:t>‹#›</a:t>
            </a:fld>
            <a:endParaRPr lang="en-IN"/>
          </a:p>
        </p:txBody>
      </p:sp>
    </p:spTree>
    <p:extLst>
      <p:ext uri="{BB962C8B-B14F-4D97-AF65-F5344CB8AC3E}">
        <p14:creationId xmlns:p14="http://schemas.microsoft.com/office/powerpoint/2010/main" val="191101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1045C-6CAD-8F99-C04E-65133F21B5C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5157511-B779-8BA6-8C42-345ED2E57F8A}"/>
              </a:ext>
            </a:extLst>
          </p:cNvPr>
          <p:cNvSpPr txBox="1">
            <a:spLocks noGrp="1"/>
          </p:cNvSpPr>
          <p:nvPr>
            <p:ph type="dt" sz="half" idx="7"/>
          </p:nvPr>
        </p:nvSpPr>
        <p:spPr/>
        <p:txBody>
          <a:bodyPr/>
          <a:lstStyle>
            <a:lvl1pPr>
              <a:defRPr/>
            </a:lvl1pPr>
          </a:lstStyle>
          <a:p>
            <a:pPr lvl="0"/>
            <a:fld id="{65D4F42B-3A0B-4377-81B0-C154D9FF6E6A}" type="datetime1">
              <a:rPr lang="en-IN"/>
              <a:pPr lvl="0"/>
              <a:t>13-07-2023</a:t>
            </a:fld>
            <a:endParaRPr lang="en-IN"/>
          </a:p>
        </p:txBody>
      </p:sp>
      <p:sp>
        <p:nvSpPr>
          <p:cNvPr id="4" name="Footer Placeholder 3">
            <a:extLst>
              <a:ext uri="{FF2B5EF4-FFF2-40B4-BE49-F238E27FC236}">
                <a16:creationId xmlns:a16="http://schemas.microsoft.com/office/drawing/2014/main" id="{F2FD7CB2-7C35-15C1-B85D-EF7B014EF7E3}"/>
              </a:ext>
            </a:extLst>
          </p:cNvPr>
          <p:cNvSpPr txBox="1">
            <a:spLocks noGrp="1"/>
          </p:cNvSpPr>
          <p:nvPr>
            <p:ph type="ftr" sz="quarter" idx="9"/>
          </p:nvPr>
        </p:nvSpPr>
        <p:spPr/>
        <p:txBody>
          <a:bodyPr/>
          <a:lstStyle>
            <a:lvl1pPr>
              <a:defRPr/>
            </a:lvl1pPr>
          </a:lstStyle>
          <a:p>
            <a:pPr lvl="0"/>
            <a:endParaRPr lang="en-IN"/>
          </a:p>
        </p:txBody>
      </p:sp>
      <p:sp>
        <p:nvSpPr>
          <p:cNvPr id="5" name="Slide Number Placeholder 4">
            <a:extLst>
              <a:ext uri="{FF2B5EF4-FFF2-40B4-BE49-F238E27FC236}">
                <a16:creationId xmlns:a16="http://schemas.microsoft.com/office/drawing/2014/main" id="{CDA50A5F-99F6-6318-EF82-604026799D79}"/>
              </a:ext>
            </a:extLst>
          </p:cNvPr>
          <p:cNvSpPr txBox="1">
            <a:spLocks noGrp="1"/>
          </p:cNvSpPr>
          <p:nvPr>
            <p:ph type="sldNum" sz="quarter" idx="8"/>
          </p:nvPr>
        </p:nvSpPr>
        <p:spPr/>
        <p:txBody>
          <a:bodyPr/>
          <a:lstStyle>
            <a:lvl1pPr>
              <a:defRPr/>
            </a:lvl1pPr>
          </a:lstStyle>
          <a:p>
            <a:pPr lvl="0"/>
            <a:fld id="{CD210DEF-9B66-4870-8C10-7A617D96B0B3}" type="slidenum">
              <a:t>‹#›</a:t>
            </a:fld>
            <a:endParaRPr lang="en-IN"/>
          </a:p>
        </p:txBody>
      </p:sp>
    </p:spTree>
    <p:extLst>
      <p:ext uri="{BB962C8B-B14F-4D97-AF65-F5344CB8AC3E}">
        <p14:creationId xmlns:p14="http://schemas.microsoft.com/office/powerpoint/2010/main" val="1553023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476224-2606-A229-B8C9-2CA12F5F4290}"/>
              </a:ext>
            </a:extLst>
          </p:cNvPr>
          <p:cNvSpPr txBox="1">
            <a:spLocks noGrp="1"/>
          </p:cNvSpPr>
          <p:nvPr>
            <p:ph type="dt" sz="half" idx="7"/>
          </p:nvPr>
        </p:nvSpPr>
        <p:spPr/>
        <p:txBody>
          <a:bodyPr/>
          <a:lstStyle>
            <a:lvl1pPr>
              <a:defRPr/>
            </a:lvl1pPr>
          </a:lstStyle>
          <a:p>
            <a:pPr lvl="0"/>
            <a:fld id="{FE93BA1A-A311-4A9A-BADF-048324AFFA7C}" type="datetime1">
              <a:rPr lang="en-IN"/>
              <a:pPr lvl="0"/>
              <a:t>13-07-2023</a:t>
            </a:fld>
            <a:endParaRPr lang="en-IN"/>
          </a:p>
        </p:txBody>
      </p:sp>
      <p:sp>
        <p:nvSpPr>
          <p:cNvPr id="3" name="Footer Placeholder 2">
            <a:extLst>
              <a:ext uri="{FF2B5EF4-FFF2-40B4-BE49-F238E27FC236}">
                <a16:creationId xmlns:a16="http://schemas.microsoft.com/office/drawing/2014/main" id="{958CAB8D-CD92-14D1-74F6-0BE5D171366E}"/>
              </a:ext>
            </a:extLst>
          </p:cNvPr>
          <p:cNvSpPr txBox="1">
            <a:spLocks noGrp="1"/>
          </p:cNvSpPr>
          <p:nvPr>
            <p:ph type="ftr" sz="quarter" idx="9"/>
          </p:nvPr>
        </p:nvSpPr>
        <p:spPr/>
        <p:txBody>
          <a:bodyPr/>
          <a:lstStyle>
            <a:lvl1pPr>
              <a:defRPr/>
            </a:lvl1pPr>
          </a:lstStyle>
          <a:p>
            <a:pPr lvl="0"/>
            <a:endParaRPr lang="en-IN"/>
          </a:p>
        </p:txBody>
      </p:sp>
      <p:sp>
        <p:nvSpPr>
          <p:cNvPr id="4" name="Slide Number Placeholder 3">
            <a:extLst>
              <a:ext uri="{FF2B5EF4-FFF2-40B4-BE49-F238E27FC236}">
                <a16:creationId xmlns:a16="http://schemas.microsoft.com/office/drawing/2014/main" id="{B875DE55-C0DA-A2BC-1C88-1E6A1B40CA0E}"/>
              </a:ext>
            </a:extLst>
          </p:cNvPr>
          <p:cNvSpPr txBox="1">
            <a:spLocks noGrp="1"/>
          </p:cNvSpPr>
          <p:nvPr>
            <p:ph type="sldNum" sz="quarter" idx="8"/>
          </p:nvPr>
        </p:nvSpPr>
        <p:spPr/>
        <p:txBody>
          <a:bodyPr/>
          <a:lstStyle>
            <a:lvl1pPr>
              <a:defRPr/>
            </a:lvl1pPr>
          </a:lstStyle>
          <a:p>
            <a:pPr lvl="0"/>
            <a:fld id="{7A6F4298-55D4-488E-9970-138838F75F7F}" type="slidenum">
              <a:t>‹#›</a:t>
            </a:fld>
            <a:endParaRPr lang="en-IN"/>
          </a:p>
        </p:txBody>
      </p:sp>
    </p:spTree>
    <p:extLst>
      <p:ext uri="{BB962C8B-B14F-4D97-AF65-F5344CB8AC3E}">
        <p14:creationId xmlns:p14="http://schemas.microsoft.com/office/powerpoint/2010/main" val="1369437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3024-626E-E50A-7292-C0FC775936A4}"/>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290E6FA6-0549-3AC9-2225-171161F01F4A}"/>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E2FBEC0-72E3-0018-72E7-AB5DC0BBEF4A}"/>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2AFF236-89A1-862C-0BAC-0CE310B67917}"/>
              </a:ext>
            </a:extLst>
          </p:cNvPr>
          <p:cNvSpPr txBox="1">
            <a:spLocks noGrp="1"/>
          </p:cNvSpPr>
          <p:nvPr>
            <p:ph type="dt" sz="half" idx="7"/>
          </p:nvPr>
        </p:nvSpPr>
        <p:spPr/>
        <p:txBody>
          <a:bodyPr/>
          <a:lstStyle>
            <a:lvl1pPr>
              <a:defRPr/>
            </a:lvl1pPr>
          </a:lstStyle>
          <a:p>
            <a:pPr lvl="0"/>
            <a:fld id="{1B1ED94A-6226-4571-963A-FC98FE78F7DF}" type="datetime1">
              <a:rPr lang="en-IN"/>
              <a:pPr lvl="0"/>
              <a:t>13-07-2023</a:t>
            </a:fld>
            <a:endParaRPr lang="en-IN"/>
          </a:p>
        </p:txBody>
      </p:sp>
      <p:sp>
        <p:nvSpPr>
          <p:cNvPr id="6" name="Footer Placeholder 5">
            <a:extLst>
              <a:ext uri="{FF2B5EF4-FFF2-40B4-BE49-F238E27FC236}">
                <a16:creationId xmlns:a16="http://schemas.microsoft.com/office/drawing/2014/main" id="{1F9C5510-46DE-4FD6-C0A4-7D4D729F95CE}"/>
              </a:ext>
            </a:extLst>
          </p:cNvPr>
          <p:cNvSpPr txBox="1">
            <a:spLocks noGrp="1"/>
          </p:cNvSpPr>
          <p:nvPr>
            <p:ph type="ftr" sz="quarter" idx="9"/>
          </p:nvPr>
        </p:nvSpPr>
        <p:spPr/>
        <p:txBody>
          <a:bodyPr/>
          <a:lstStyle>
            <a:lvl1pPr>
              <a:defRPr/>
            </a:lvl1pPr>
          </a:lstStyle>
          <a:p>
            <a:pPr lvl="0"/>
            <a:endParaRPr lang="en-IN"/>
          </a:p>
        </p:txBody>
      </p:sp>
      <p:sp>
        <p:nvSpPr>
          <p:cNvPr id="7" name="Slide Number Placeholder 6">
            <a:extLst>
              <a:ext uri="{FF2B5EF4-FFF2-40B4-BE49-F238E27FC236}">
                <a16:creationId xmlns:a16="http://schemas.microsoft.com/office/drawing/2014/main" id="{DBEDD6B9-75C1-55F8-A5D9-D2B3F3A71F21}"/>
              </a:ext>
            </a:extLst>
          </p:cNvPr>
          <p:cNvSpPr txBox="1">
            <a:spLocks noGrp="1"/>
          </p:cNvSpPr>
          <p:nvPr>
            <p:ph type="sldNum" sz="quarter" idx="8"/>
          </p:nvPr>
        </p:nvSpPr>
        <p:spPr/>
        <p:txBody>
          <a:bodyPr/>
          <a:lstStyle>
            <a:lvl1pPr>
              <a:defRPr/>
            </a:lvl1pPr>
          </a:lstStyle>
          <a:p>
            <a:pPr lvl="0"/>
            <a:fld id="{146DC11E-1EBD-48ED-A687-07361048D2EA}" type="slidenum">
              <a:t>‹#›</a:t>
            </a:fld>
            <a:endParaRPr lang="en-IN"/>
          </a:p>
        </p:txBody>
      </p:sp>
    </p:spTree>
    <p:extLst>
      <p:ext uri="{BB962C8B-B14F-4D97-AF65-F5344CB8AC3E}">
        <p14:creationId xmlns:p14="http://schemas.microsoft.com/office/powerpoint/2010/main" val="49110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E5791-02F0-046C-C870-EB0DCDD874F7}"/>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2599A7A1-5A0C-E315-C041-1AC64F5C1801}"/>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86F3B90C-6C5D-14CC-F9EF-E5F9954C34E3}"/>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48622B9D-F275-8A17-D9F3-95E1EDE50720}"/>
              </a:ext>
            </a:extLst>
          </p:cNvPr>
          <p:cNvSpPr txBox="1">
            <a:spLocks noGrp="1"/>
          </p:cNvSpPr>
          <p:nvPr>
            <p:ph type="dt" sz="half" idx="7"/>
          </p:nvPr>
        </p:nvSpPr>
        <p:spPr/>
        <p:txBody>
          <a:bodyPr/>
          <a:lstStyle>
            <a:lvl1pPr>
              <a:defRPr/>
            </a:lvl1pPr>
          </a:lstStyle>
          <a:p>
            <a:pPr lvl="0"/>
            <a:fld id="{88588A40-3952-4CF4-A400-126496605AD3}" type="datetime1">
              <a:rPr lang="en-IN"/>
              <a:pPr lvl="0"/>
              <a:t>13-07-2023</a:t>
            </a:fld>
            <a:endParaRPr lang="en-IN"/>
          </a:p>
        </p:txBody>
      </p:sp>
      <p:sp>
        <p:nvSpPr>
          <p:cNvPr id="6" name="Footer Placeholder 5">
            <a:extLst>
              <a:ext uri="{FF2B5EF4-FFF2-40B4-BE49-F238E27FC236}">
                <a16:creationId xmlns:a16="http://schemas.microsoft.com/office/drawing/2014/main" id="{90BF13AA-1B58-9B36-9AEC-9658CD7EE25E}"/>
              </a:ext>
            </a:extLst>
          </p:cNvPr>
          <p:cNvSpPr txBox="1">
            <a:spLocks noGrp="1"/>
          </p:cNvSpPr>
          <p:nvPr>
            <p:ph type="ftr" sz="quarter" idx="9"/>
          </p:nvPr>
        </p:nvSpPr>
        <p:spPr/>
        <p:txBody>
          <a:bodyPr/>
          <a:lstStyle>
            <a:lvl1pPr>
              <a:defRPr/>
            </a:lvl1pPr>
          </a:lstStyle>
          <a:p>
            <a:pPr lvl="0"/>
            <a:endParaRPr lang="en-IN"/>
          </a:p>
        </p:txBody>
      </p:sp>
      <p:sp>
        <p:nvSpPr>
          <p:cNvPr id="7" name="Slide Number Placeholder 6">
            <a:extLst>
              <a:ext uri="{FF2B5EF4-FFF2-40B4-BE49-F238E27FC236}">
                <a16:creationId xmlns:a16="http://schemas.microsoft.com/office/drawing/2014/main" id="{7B6545D5-A100-36C8-DF45-1BACF068ED7C}"/>
              </a:ext>
            </a:extLst>
          </p:cNvPr>
          <p:cNvSpPr txBox="1">
            <a:spLocks noGrp="1"/>
          </p:cNvSpPr>
          <p:nvPr>
            <p:ph type="sldNum" sz="quarter" idx="8"/>
          </p:nvPr>
        </p:nvSpPr>
        <p:spPr/>
        <p:txBody>
          <a:bodyPr/>
          <a:lstStyle>
            <a:lvl1pPr>
              <a:defRPr/>
            </a:lvl1pPr>
          </a:lstStyle>
          <a:p>
            <a:pPr lvl="0"/>
            <a:fld id="{BCAC1201-D171-4AC4-B734-05A7B7FC21B8}" type="slidenum">
              <a:t>‹#›</a:t>
            </a:fld>
            <a:endParaRPr lang="en-IN"/>
          </a:p>
        </p:txBody>
      </p:sp>
    </p:spTree>
    <p:extLst>
      <p:ext uri="{BB962C8B-B14F-4D97-AF65-F5344CB8AC3E}">
        <p14:creationId xmlns:p14="http://schemas.microsoft.com/office/powerpoint/2010/main" val="22886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5833-D81B-D70D-E70A-F59F054078D2}"/>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1CBEDB49-5688-F89F-5C35-31906C0003BE}"/>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BDD79BD1-C2AA-1105-F7BF-5217B8B51B03}"/>
              </a:ext>
            </a:extLst>
          </p:cNvPr>
          <p:cNvSpPr txBox="1">
            <a:spLocks noGrp="1"/>
          </p:cNvSpPr>
          <p:nvPr>
            <p:ph type="dt" sz="half" idx="7"/>
          </p:nvPr>
        </p:nvSpPr>
        <p:spPr/>
        <p:txBody>
          <a:bodyPr/>
          <a:lstStyle>
            <a:lvl1pPr>
              <a:defRPr/>
            </a:lvl1pPr>
          </a:lstStyle>
          <a:p>
            <a:pPr lvl="0"/>
            <a:fld id="{800B22FF-C55A-429B-8AF9-59F984EDD3B2}" type="datetime1">
              <a:rPr lang="en-IN"/>
              <a:pPr lvl="0"/>
              <a:t>13-07-2023</a:t>
            </a:fld>
            <a:endParaRPr lang="en-IN"/>
          </a:p>
        </p:txBody>
      </p:sp>
      <p:sp>
        <p:nvSpPr>
          <p:cNvPr id="5" name="Footer Placeholder 4">
            <a:extLst>
              <a:ext uri="{FF2B5EF4-FFF2-40B4-BE49-F238E27FC236}">
                <a16:creationId xmlns:a16="http://schemas.microsoft.com/office/drawing/2014/main" id="{9E771EFC-446A-7EE6-50C5-164D38C0BAC9}"/>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56AF7836-74A4-CBCC-4D87-22A7846A7636}"/>
              </a:ext>
            </a:extLst>
          </p:cNvPr>
          <p:cNvSpPr txBox="1">
            <a:spLocks noGrp="1"/>
          </p:cNvSpPr>
          <p:nvPr>
            <p:ph type="sldNum" sz="quarter" idx="8"/>
          </p:nvPr>
        </p:nvSpPr>
        <p:spPr/>
        <p:txBody>
          <a:bodyPr/>
          <a:lstStyle>
            <a:lvl1pPr>
              <a:defRPr/>
            </a:lvl1pPr>
          </a:lstStyle>
          <a:p>
            <a:pPr lvl="0"/>
            <a:fld id="{94EF0998-5FB7-4B8D-AC55-19CF670BCF61}" type="slidenum">
              <a:t>‹#›</a:t>
            </a:fld>
            <a:endParaRPr lang="en-IN"/>
          </a:p>
        </p:txBody>
      </p:sp>
    </p:spTree>
    <p:extLst>
      <p:ext uri="{BB962C8B-B14F-4D97-AF65-F5344CB8AC3E}">
        <p14:creationId xmlns:p14="http://schemas.microsoft.com/office/powerpoint/2010/main" val="1815704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5115-6860-AB94-E4E8-2B9AE0428860}"/>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7CD04ED-94F5-0288-45DF-5E83603D32E6}"/>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6E82A8AE-4F68-7A31-DC83-9AE328BD1D0E}"/>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491FFBB6-36B1-6116-4365-50E94ED42B38}"/>
              </a:ext>
            </a:extLst>
          </p:cNvPr>
          <p:cNvSpPr txBox="1">
            <a:spLocks noGrp="1"/>
          </p:cNvSpPr>
          <p:nvPr>
            <p:ph type="dt" sz="half" idx="7"/>
          </p:nvPr>
        </p:nvSpPr>
        <p:spPr/>
        <p:txBody>
          <a:bodyPr/>
          <a:lstStyle>
            <a:lvl1pPr>
              <a:defRPr/>
            </a:lvl1pPr>
          </a:lstStyle>
          <a:p>
            <a:pPr lvl="0"/>
            <a:fld id="{82AE8EB7-CB5C-4C3E-982D-8C507F628086}" type="datetime1">
              <a:rPr lang="en-IN"/>
              <a:pPr lvl="0"/>
              <a:t>13-07-2023</a:t>
            </a:fld>
            <a:endParaRPr lang="en-IN"/>
          </a:p>
        </p:txBody>
      </p:sp>
      <p:sp>
        <p:nvSpPr>
          <p:cNvPr id="6" name="Footer Placeholder 4">
            <a:extLst>
              <a:ext uri="{FF2B5EF4-FFF2-40B4-BE49-F238E27FC236}">
                <a16:creationId xmlns:a16="http://schemas.microsoft.com/office/drawing/2014/main" id="{0619D9CD-BFDD-D111-EA76-042EFEBBE959}"/>
              </a:ext>
            </a:extLst>
          </p:cNvPr>
          <p:cNvSpPr txBox="1">
            <a:spLocks noGrp="1"/>
          </p:cNvSpPr>
          <p:nvPr>
            <p:ph type="ftr" sz="quarter" idx="9"/>
          </p:nvPr>
        </p:nvSpPr>
        <p:spPr/>
        <p:txBody>
          <a:bodyPr/>
          <a:lstStyle>
            <a:lvl1pPr>
              <a:defRPr/>
            </a:lvl1pPr>
          </a:lstStyle>
          <a:p>
            <a:pPr lvl="0"/>
            <a:endParaRPr lang="en-IN"/>
          </a:p>
        </p:txBody>
      </p:sp>
      <p:sp>
        <p:nvSpPr>
          <p:cNvPr id="7" name="Slide Number Placeholder 5">
            <a:extLst>
              <a:ext uri="{FF2B5EF4-FFF2-40B4-BE49-F238E27FC236}">
                <a16:creationId xmlns:a16="http://schemas.microsoft.com/office/drawing/2014/main" id="{A4270611-52A0-30AC-FBBA-6AAA97DA0A80}"/>
              </a:ext>
            </a:extLst>
          </p:cNvPr>
          <p:cNvSpPr txBox="1">
            <a:spLocks noGrp="1"/>
          </p:cNvSpPr>
          <p:nvPr>
            <p:ph type="sldNum" sz="quarter" idx="8"/>
          </p:nvPr>
        </p:nvSpPr>
        <p:spPr/>
        <p:txBody>
          <a:bodyPr/>
          <a:lstStyle>
            <a:lvl1pPr>
              <a:defRPr/>
            </a:lvl1pPr>
          </a:lstStyle>
          <a:p>
            <a:pPr lvl="0"/>
            <a:fld id="{A6236560-1DD7-4C04-B022-5F3EA4C979B1}" type="slidenum">
              <a:t>‹#›</a:t>
            </a:fld>
            <a:endParaRPr lang="en-IN"/>
          </a:p>
        </p:txBody>
      </p:sp>
      <p:sp>
        <p:nvSpPr>
          <p:cNvPr id="8" name="TextBox 19">
            <a:extLst>
              <a:ext uri="{FF2B5EF4-FFF2-40B4-BE49-F238E27FC236}">
                <a16:creationId xmlns:a16="http://schemas.microsoft.com/office/drawing/2014/main" id="{6C372345-E523-C417-5870-E7F356BC08CD}"/>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B5CB55CD-9EF7-2230-63E6-ED870C73E7EE}"/>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15619027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DF610-B390-36B2-591D-AFD12C11CB05}"/>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4A382039-A41C-6928-2598-6D54B2C906D4}"/>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67601E6E-59EC-C14D-9CE1-3443DCD8F843}"/>
              </a:ext>
            </a:extLst>
          </p:cNvPr>
          <p:cNvSpPr txBox="1">
            <a:spLocks noGrp="1"/>
          </p:cNvSpPr>
          <p:nvPr>
            <p:ph type="dt" sz="half" idx="7"/>
          </p:nvPr>
        </p:nvSpPr>
        <p:spPr/>
        <p:txBody>
          <a:bodyPr/>
          <a:lstStyle>
            <a:lvl1pPr>
              <a:defRPr/>
            </a:lvl1pPr>
          </a:lstStyle>
          <a:p>
            <a:pPr lvl="0"/>
            <a:fld id="{7B587EE9-78B0-4098-9F62-691C19A3012E}" type="datetime1">
              <a:rPr lang="en-IN"/>
              <a:pPr lvl="0"/>
              <a:t>13-07-2023</a:t>
            </a:fld>
            <a:endParaRPr lang="en-IN"/>
          </a:p>
        </p:txBody>
      </p:sp>
      <p:sp>
        <p:nvSpPr>
          <p:cNvPr id="5" name="Footer Placeholder 4">
            <a:extLst>
              <a:ext uri="{FF2B5EF4-FFF2-40B4-BE49-F238E27FC236}">
                <a16:creationId xmlns:a16="http://schemas.microsoft.com/office/drawing/2014/main" id="{EE410B49-54D6-98A0-58E4-135826010D8F}"/>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74BAA608-2903-FD94-C609-0187E298DCAE}"/>
              </a:ext>
            </a:extLst>
          </p:cNvPr>
          <p:cNvSpPr txBox="1">
            <a:spLocks noGrp="1"/>
          </p:cNvSpPr>
          <p:nvPr>
            <p:ph type="sldNum" sz="quarter" idx="8"/>
          </p:nvPr>
        </p:nvSpPr>
        <p:spPr/>
        <p:txBody>
          <a:bodyPr/>
          <a:lstStyle>
            <a:lvl1pPr>
              <a:defRPr/>
            </a:lvl1pPr>
          </a:lstStyle>
          <a:p>
            <a:pPr lvl="0"/>
            <a:fld id="{B0389ADB-3ECA-443A-A89A-66AF931BD467}" type="slidenum">
              <a:t>‹#›</a:t>
            </a:fld>
            <a:endParaRPr lang="en-IN"/>
          </a:p>
        </p:txBody>
      </p:sp>
    </p:spTree>
    <p:extLst>
      <p:ext uri="{BB962C8B-B14F-4D97-AF65-F5344CB8AC3E}">
        <p14:creationId xmlns:p14="http://schemas.microsoft.com/office/powerpoint/2010/main" val="2827855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F3695-FDE1-3A4D-EDA1-2834FE4ECFE0}"/>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642E6100-7503-DB56-E7C9-A1E1018FB2D6}"/>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F74EDDA5-D396-C940-E0F5-DB6D97FA67C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BFAAA530-50F3-221C-8EDF-DE9C4E3FAC2C}"/>
              </a:ext>
            </a:extLst>
          </p:cNvPr>
          <p:cNvSpPr txBox="1">
            <a:spLocks noGrp="1"/>
          </p:cNvSpPr>
          <p:nvPr>
            <p:ph type="dt" sz="half" idx="7"/>
          </p:nvPr>
        </p:nvSpPr>
        <p:spPr/>
        <p:txBody>
          <a:bodyPr/>
          <a:lstStyle>
            <a:lvl1pPr>
              <a:defRPr/>
            </a:lvl1pPr>
          </a:lstStyle>
          <a:p>
            <a:pPr lvl="0"/>
            <a:fld id="{C27FA1AB-7044-4340-A2CF-A6163AD4774A}" type="datetime1">
              <a:rPr lang="en-IN"/>
              <a:pPr lvl="0"/>
              <a:t>13-07-2023</a:t>
            </a:fld>
            <a:endParaRPr lang="en-IN"/>
          </a:p>
        </p:txBody>
      </p:sp>
      <p:sp>
        <p:nvSpPr>
          <p:cNvPr id="6" name="Footer Placeholder 4">
            <a:extLst>
              <a:ext uri="{FF2B5EF4-FFF2-40B4-BE49-F238E27FC236}">
                <a16:creationId xmlns:a16="http://schemas.microsoft.com/office/drawing/2014/main" id="{15F391ED-F261-3138-8361-4B58B86CD011}"/>
              </a:ext>
            </a:extLst>
          </p:cNvPr>
          <p:cNvSpPr txBox="1">
            <a:spLocks noGrp="1"/>
          </p:cNvSpPr>
          <p:nvPr>
            <p:ph type="ftr" sz="quarter" idx="9"/>
          </p:nvPr>
        </p:nvSpPr>
        <p:spPr/>
        <p:txBody>
          <a:bodyPr/>
          <a:lstStyle>
            <a:lvl1pPr>
              <a:defRPr/>
            </a:lvl1pPr>
          </a:lstStyle>
          <a:p>
            <a:pPr lvl="0"/>
            <a:endParaRPr lang="en-IN"/>
          </a:p>
        </p:txBody>
      </p:sp>
      <p:sp>
        <p:nvSpPr>
          <p:cNvPr id="7" name="Slide Number Placeholder 5">
            <a:extLst>
              <a:ext uri="{FF2B5EF4-FFF2-40B4-BE49-F238E27FC236}">
                <a16:creationId xmlns:a16="http://schemas.microsoft.com/office/drawing/2014/main" id="{F4CF968E-CA35-BB06-AE2B-C2F2E72E4E0D}"/>
              </a:ext>
            </a:extLst>
          </p:cNvPr>
          <p:cNvSpPr txBox="1">
            <a:spLocks noGrp="1"/>
          </p:cNvSpPr>
          <p:nvPr>
            <p:ph type="sldNum" sz="quarter" idx="8"/>
          </p:nvPr>
        </p:nvSpPr>
        <p:spPr/>
        <p:txBody>
          <a:bodyPr/>
          <a:lstStyle>
            <a:lvl1pPr>
              <a:defRPr/>
            </a:lvl1pPr>
          </a:lstStyle>
          <a:p>
            <a:pPr lvl="0"/>
            <a:fld id="{33629726-EE40-45AF-8327-D7EAA1090154}" type="slidenum">
              <a:t>‹#›</a:t>
            </a:fld>
            <a:endParaRPr lang="en-IN"/>
          </a:p>
        </p:txBody>
      </p:sp>
      <p:sp>
        <p:nvSpPr>
          <p:cNvPr id="8" name="TextBox 23">
            <a:extLst>
              <a:ext uri="{FF2B5EF4-FFF2-40B4-BE49-F238E27FC236}">
                <a16:creationId xmlns:a16="http://schemas.microsoft.com/office/drawing/2014/main" id="{AF883CE4-CBA9-9436-4145-2086F231C25E}"/>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EBBA3C7C-B713-3B0C-646B-E558D802965A}"/>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957139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45A3-74BC-9490-8058-A53FCDFDAC04}"/>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D4C6A8C9-E30C-E6BF-D16A-0C7D30A813AF}"/>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79D61947-62F2-4FAC-A8C3-FE5B0736D7F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A7E4AFBD-10A5-4C50-9AF2-89014514757E}"/>
              </a:ext>
            </a:extLst>
          </p:cNvPr>
          <p:cNvSpPr txBox="1">
            <a:spLocks noGrp="1"/>
          </p:cNvSpPr>
          <p:nvPr>
            <p:ph type="dt" sz="half" idx="7"/>
          </p:nvPr>
        </p:nvSpPr>
        <p:spPr/>
        <p:txBody>
          <a:bodyPr/>
          <a:lstStyle>
            <a:lvl1pPr>
              <a:defRPr/>
            </a:lvl1pPr>
          </a:lstStyle>
          <a:p>
            <a:pPr lvl="0"/>
            <a:fld id="{8049D876-1B75-42D3-95F5-2D287BA2F106}" type="datetime1">
              <a:rPr lang="en-IN"/>
              <a:pPr lvl="0"/>
              <a:t>13-07-2023</a:t>
            </a:fld>
            <a:endParaRPr lang="en-IN"/>
          </a:p>
        </p:txBody>
      </p:sp>
      <p:sp>
        <p:nvSpPr>
          <p:cNvPr id="6" name="Footer Placeholder 4">
            <a:extLst>
              <a:ext uri="{FF2B5EF4-FFF2-40B4-BE49-F238E27FC236}">
                <a16:creationId xmlns:a16="http://schemas.microsoft.com/office/drawing/2014/main" id="{EC30DC73-939F-581E-763F-34D75904865B}"/>
              </a:ext>
            </a:extLst>
          </p:cNvPr>
          <p:cNvSpPr txBox="1">
            <a:spLocks noGrp="1"/>
          </p:cNvSpPr>
          <p:nvPr>
            <p:ph type="ftr" sz="quarter" idx="9"/>
          </p:nvPr>
        </p:nvSpPr>
        <p:spPr/>
        <p:txBody>
          <a:bodyPr/>
          <a:lstStyle>
            <a:lvl1pPr>
              <a:defRPr/>
            </a:lvl1pPr>
          </a:lstStyle>
          <a:p>
            <a:pPr lvl="0"/>
            <a:endParaRPr lang="en-IN"/>
          </a:p>
        </p:txBody>
      </p:sp>
      <p:sp>
        <p:nvSpPr>
          <p:cNvPr id="7" name="Slide Number Placeholder 5">
            <a:extLst>
              <a:ext uri="{FF2B5EF4-FFF2-40B4-BE49-F238E27FC236}">
                <a16:creationId xmlns:a16="http://schemas.microsoft.com/office/drawing/2014/main" id="{388FD987-9AF2-F8BA-7368-3E2810AA9FD9}"/>
              </a:ext>
            </a:extLst>
          </p:cNvPr>
          <p:cNvSpPr txBox="1">
            <a:spLocks noGrp="1"/>
          </p:cNvSpPr>
          <p:nvPr>
            <p:ph type="sldNum" sz="quarter" idx="8"/>
          </p:nvPr>
        </p:nvSpPr>
        <p:spPr/>
        <p:txBody>
          <a:bodyPr/>
          <a:lstStyle>
            <a:lvl1pPr>
              <a:defRPr/>
            </a:lvl1pPr>
          </a:lstStyle>
          <a:p>
            <a:pPr lvl="0"/>
            <a:fld id="{B5FE8859-190A-473C-B112-B38D2D311B94}" type="slidenum">
              <a:t>‹#›</a:t>
            </a:fld>
            <a:endParaRPr lang="en-IN"/>
          </a:p>
        </p:txBody>
      </p:sp>
    </p:spTree>
    <p:extLst>
      <p:ext uri="{BB962C8B-B14F-4D97-AF65-F5344CB8AC3E}">
        <p14:creationId xmlns:p14="http://schemas.microsoft.com/office/powerpoint/2010/main" val="3968544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0397-9E7D-E755-4246-2E6D32F386F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280B773-B033-758C-7457-62C4974AA2D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6CF7CD-C259-EF62-15E2-6965C98FC2B0}"/>
              </a:ext>
            </a:extLst>
          </p:cNvPr>
          <p:cNvSpPr txBox="1">
            <a:spLocks noGrp="1"/>
          </p:cNvSpPr>
          <p:nvPr>
            <p:ph type="dt" sz="half" idx="7"/>
          </p:nvPr>
        </p:nvSpPr>
        <p:spPr/>
        <p:txBody>
          <a:bodyPr/>
          <a:lstStyle>
            <a:lvl1pPr>
              <a:defRPr/>
            </a:lvl1pPr>
          </a:lstStyle>
          <a:p>
            <a:pPr lvl="0"/>
            <a:fld id="{42B2D88E-78C9-4525-832D-8D1968C013C8}" type="datetime1">
              <a:rPr lang="en-IN"/>
              <a:pPr lvl="0"/>
              <a:t>13-07-2023</a:t>
            </a:fld>
            <a:endParaRPr lang="en-IN"/>
          </a:p>
        </p:txBody>
      </p:sp>
      <p:sp>
        <p:nvSpPr>
          <p:cNvPr id="5" name="Footer Placeholder 4">
            <a:extLst>
              <a:ext uri="{FF2B5EF4-FFF2-40B4-BE49-F238E27FC236}">
                <a16:creationId xmlns:a16="http://schemas.microsoft.com/office/drawing/2014/main" id="{E7412FC5-D130-E8C3-3B3E-AC0F1BCA2E9A}"/>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C26F827C-26E6-90DF-28AD-5F1E0E03223C}"/>
              </a:ext>
            </a:extLst>
          </p:cNvPr>
          <p:cNvSpPr txBox="1">
            <a:spLocks noGrp="1"/>
          </p:cNvSpPr>
          <p:nvPr>
            <p:ph type="sldNum" sz="quarter" idx="8"/>
          </p:nvPr>
        </p:nvSpPr>
        <p:spPr/>
        <p:txBody>
          <a:bodyPr/>
          <a:lstStyle>
            <a:lvl1pPr>
              <a:defRPr/>
            </a:lvl1pPr>
          </a:lstStyle>
          <a:p>
            <a:pPr lvl="0"/>
            <a:fld id="{C98F2A70-4E74-4B61-A574-F10D7B4A1DA8}" type="slidenum">
              <a:t>‹#›</a:t>
            </a:fld>
            <a:endParaRPr lang="en-IN"/>
          </a:p>
        </p:txBody>
      </p:sp>
    </p:spTree>
    <p:extLst>
      <p:ext uri="{BB962C8B-B14F-4D97-AF65-F5344CB8AC3E}">
        <p14:creationId xmlns:p14="http://schemas.microsoft.com/office/powerpoint/2010/main" val="351281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961F8A-D999-EE65-CDF4-BCF6F898E918}"/>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F5F5643-F180-50BB-AD6D-5E2E0EC3836C}"/>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64436A-C121-8CC1-4AE5-C3780E962AF8}"/>
              </a:ext>
            </a:extLst>
          </p:cNvPr>
          <p:cNvSpPr txBox="1">
            <a:spLocks noGrp="1"/>
          </p:cNvSpPr>
          <p:nvPr>
            <p:ph type="dt" sz="half" idx="7"/>
          </p:nvPr>
        </p:nvSpPr>
        <p:spPr/>
        <p:txBody>
          <a:bodyPr/>
          <a:lstStyle>
            <a:lvl1pPr>
              <a:defRPr/>
            </a:lvl1pPr>
          </a:lstStyle>
          <a:p>
            <a:pPr lvl="0"/>
            <a:fld id="{7A41E9FC-B1AE-4B0F-A802-8B169338E471}" type="datetime1">
              <a:rPr lang="en-IN"/>
              <a:pPr lvl="0"/>
              <a:t>13-07-2023</a:t>
            </a:fld>
            <a:endParaRPr lang="en-IN"/>
          </a:p>
        </p:txBody>
      </p:sp>
      <p:sp>
        <p:nvSpPr>
          <p:cNvPr id="5" name="Footer Placeholder 4">
            <a:extLst>
              <a:ext uri="{FF2B5EF4-FFF2-40B4-BE49-F238E27FC236}">
                <a16:creationId xmlns:a16="http://schemas.microsoft.com/office/drawing/2014/main" id="{B98320C6-0CCB-2A47-4EFF-AF34F61A4B00}"/>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EB9563CE-D243-0BDC-5D0D-619EE9F8F476}"/>
              </a:ext>
            </a:extLst>
          </p:cNvPr>
          <p:cNvSpPr txBox="1">
            <a:spLocks noGrp="1"/>
          </p:cNvSpPr>
          <p:nvPr>
            <p:ph type="sldNum" sz="quarter" idx="8"/>
          </p:nvPr>
        </p:nvSpPr>
        <p:spPr/>
        <p:txBody>
          <a:bodyPr/>
          <a:lstStyle>
            <a:lvl1pPr>
              <a:defRPr/>
            </a:lvl1pPr>
          </a:lstStyle>
          <a:p>
            <a:pPr lvl="0"/>
            <a:fld id="{3B56F659-9E87-4AD3-9306-22D013407F22}" type="slidenum">
              <a:t>‹#›</a:t>
            </a:fld>
            <a:endParaRPr lang="en-IN"/>
          </a:p>
        </p:txBody>
      </p:sp>
    </p:spTree>
    <p:extLst>
      <p:ext uri="{BB962C8B-B14F-4D97-AF65-F5344CB8AC3E}">
        <p14:creationId xmlns:p14="http://schemas.microsoft.com/office/powerpoint/2010/main" val="1047967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32870882-D55E-0A65-66F1-D9C06E086855}"/>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60E3469A-E916-0D9A-2FDE-8E4735F1D712}"/>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20">
              <a:extLst>
                <a:ext uri="{FF2B5EF4-FFF2-40B4-BE49-F238E27FC236}">
                  <a16:creationId xmlns:a16="http://schemas.microsoft.com/office/drawing/2014/main" id="{C3D83F67-F98A-81C3-732F-64A8BEE2E24D}"/>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1261A647-CE7F-8C2F-553C-806FF0C021C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A350C7C5-8222-2F44-274F-71B4DB74998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3">
              <a:extLst>
                <a:ext uri="{FF2B5EF4-FFF2-40B4-BE49-F238E27FC236}">
                  <a16:creationId xmlns:a16="http://schemas.microsoft.com/office/drawing/2014/main" id="{8B3AAF3D-1F6A-E955-F5E6-4B772175FD3C}"/>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1CDC5197-C4B3-9ACB-1426-F2D32B2DBFA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D20F8E73-14FA-00C2-FCE0-18D866F2BCA3}"/>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4C2BFE01-9598-24D1-05E0-C98EEF36AAF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27">
              <a:extLst>
                <a:ext uri="{FF2B5EF4-FFF2-40B4-BE49-F238E27FC236}">
                  <a16:creationId xmlns:a16="http://schemas.microsoft.com/office/drawing/2014/main" id="{B4E140EF-9160-46C3-C087-9F9359BEB894}"/>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28">
              <a:extLst>
                <a:ext uri="{FF2B5EF4-FFF2-40B4-BE49-F238E27FC236}">
                  <a16:creationId xmlns:a16="http://schemas.microsoft.com/office/drawing/2014/main" id="{C7907B0F-C845-9020-81CA-4EF1D114276B}"/>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E9662FAB-79C2-1237-6E60-78AF6946F4DE}"/>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366E3656-0F20-C274-CFEA-2B5309A2D4C2}"/>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6A98A2B2-706A-D9EE-B620-314835EDF11A}"/>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IN" sz="900" b="0" i="0" u="none" strike="noStrike" kern="1200" cap="none" spc="0" baseline="0">
                <a:solidFill>
                  <a:srgbClr val="898989"/>
                </a:solidFill>
                <a:uFillTx/>
                <a:latin typeface="Trebuchet MS"/>
              </a:defRPr>
            </a:lvl1pPr>
          </a:lstStyle>
          <a:p>
            <a:pPr lvl="0"/>
            <a:fld id="{33E43DB8-5064-4241-9B40-3EF0ED99AA23}" type="datetime1">
              <a:rPr lang="en-IN"/>
              <a:pPr lvl="0"/>
              <a:t>13-07-2023</a:t>
            </a:fld>
            <a:endParaRPr lang="en-IN"/>
          </a:p>
        </p:txBody>
      </p:sp>
      <p:sp>
        <p:nvSpPr>
          <p:cNvPr id="16" name="Footer Placeholder 4">
            <a:extLst>
              <a:ext uri="{FF2B5EF4-FFF2-40B4-BE49-F238E27FC236}">
                <a16:creationId xmlns:a16="http://schemas.microsoft.com/office/drawing/2014/main" id="{D91D23D5-DD66-A084-3253-B536EC6ED4B7}"/>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IN" sz="900" b="0" i="0" u="none" strike="noStrike" kern="1200" cap="none" spc="0" baseline="0">
                <a:solidFill>
                  <a:srgbClr val="898989"/>
                </a:solidFill>
                <a:uFillTx/>
                <a:latin typeface="Trebuchet MS"/>
              </a:defRPr>
            </a:lvl1pPr>
          </a:lstStyle>
          <a:p>
            <a:pPr lvl="0"/>
            <a:endParaRPr lang="en-IN"/>
          </a:p>
        </p:txBody>
      </p:sp>
      <p:sp>
        <p:nvSpPr>
          <p:cNvPr id="17" name="Slide Number Placeholder 5">
            <a:extLst>
              <a:ext uri="{FF2B5EF4-FFF2-40B4-BE49-F238E27FC236}">
                <a16:creationId xmlns:a16="http://schemas.microsoft.com/office/drawing/2014/main" id="{B9C48B59-7248-E33A-A31C-E1B44F79653D}"/>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IN" sz="900" b="0" i="0" u="none" strike="noStrike" kern="1200" cap="none" spc="0" baseline="0">
                <a:solidFill>
                  <a:srgbClr val="90C226"/>
                </a:solidFill>
                <a:uFillTx/>
                <a:latin typeface="Trebuchet MS"/>
              </a:defRPr>
            </a:lvl1pPr>
          </a:lstStyle>
          <a:p>
            <a:pPr lvl="0"/>
            <a:fld id="{5F96E9B7-CA55-434D-B3AE-66C9C71C4E30}" type="slidenum">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chapter/10.1007/978-981-19-8618-5_7" TargetMode="External"/><Relationship Id="rId7" Type="http://schemas.openxmlformats.org/officeDocument/2006/relationships/hyperlink" Target="https://francis-press.com/uploads/papers/yAlfwobmdUDyy0YXzuYLS0HmyaixreQKhMwv6F7j.pdf" TargetMode="External"/><Relationship Id="rId2" Type="http://schemas.openxmlformats.org/officeDocument/2006/relationships/hyperlink" Target="https://www.techtarget.com/whatis/definition/Amazon" TargetMode="External"/><Relationship Id="rId1" Type="http://schemas.openxmlformats.org/officeDocument/2006/relationships/slideLayout" Target="../slideLayouts/slideLayout2.xml"/><Relationship Id="rId6" Type="http://schemas.openxmlformats.org/officeDocument/2006/relationships/hyperlink" Target="https://www.earthdoc.org/content/papers/10.3997/2214-4609.202332014" TargetMode="External"/><Relationship Id="rId5" Type="http://schemas.openxmlformats.org/officeDocument/2006/relationships/hyperlink" Target="https://www.aboutamazon.com/planet#:~:text=In%20addition%20to%20reaching%20net,reforestation%20projects%20around%20the%20world" TargetMode="External"/><Relationship Id="rId4" Type="http://schemas.openxmlformats.org/officeDocument/2006/relationships/hyperlink" Target="https://link.springer.com/chapter/10.1007/978-3-319-91797-9_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C0A7-DAE2-A700-DC54-936B487B8332}"/>
              </a:ext>
            </a:extLst>
          </p:cNvPr>
          <p:cNvSpPr txBox="1">
            <a:spLocks noGrp="1"/>
          </p:cNvSpPr>
          <p:nvPr>
            <p:ph type="ctrTitle"/>
          </p:nvPr>
        </p:nvSpPr>
        <p:spPr/>
        <p:txBody>
          <a:bodyPr>
            <a:normAutofit/>
          </a:bodyPr>
          <a:lstStyle/>
          <a:p>
            <a:pPr lvl="0"/>
            <a:r>
              <a:rPr lang="en-IN" sz="4400" b="1">
                <a:latin typeface="Times New Roman" pitchFamily="18"/>
                <a:cs typeface="Times New Roman" pitchFamily="18"/>
              </a:rPr>
              <a:t>MARKETING MANAGEMENT</a:t>
            </a:r>
          </a:p>
        </p:txBody>
      </p:sp>
      <p:sp>
        <p:nvSpPr>
          <p:cNvPr id="3" name="Subtitle 2">
            <a:extLst>
              <a:ext uri="{FF2B5EF4-FFF2-40B4-BE49-F238E27FC236}">
                <a16:creationId xmlns:a16="http://schemas.microsoft.com/office/drawing/2014/main" id="{6A44B48E-C89B-B541-5D20-A7F9D71BE2FB}"/>
              </a:ext>
            </a:extLst>
          </p:cNvPr>
          <p:cNvSpPr txBox="1">
            <a:spLocks noGrp="1"/>
          </p:cNvSpPr>
          <p:nvPr>
            <p:ph type="subTitle" idx="1"/>
          </p:nvPr>
        </p:nvSpPr>
        <p:spPr/>
        <p:txBody>
          <a:bodyPr/>
          <a:lstStyle/>
          <a:p>
            <a:pPr lvl="0"/>
            <a:r>
              <a:rPr lang="en-IN">
                <a:solidFill>
                  <a:srgbClr val="000000"/>
                </a:solidFill>
                <a:latin typeface="Times New Roman" pitchFamily="18"/>
                <a:cs typeface="Times New Roman" pitchFamily="18"/>
              </a:rPr>
              <a:t>ABHISHEK BABUBHAI CHAUHAN</a:t>
            </a:r>
          </a:p>
          <a:p>
            <a:pPr lvl="0"/>
            <a:r>
              <a:rPr lang="en-IN">
                <a:solidFill>
                  <a:srgbClr val="000000"/>
                </a:solidFill>
                <a:latin typeface="Times New Roman" pitchFamily="18"/>
                <a:cs typeface="Times New Roman" pitchFamily="18"/>
              </a:rPr>
              <a:t>STUDENT ID :- 2242400</a:t>
            </a:r>
          </a:p>
        </p:txBody>
      </p:sp>
      <p:pic>
        <p:nvPicPr>
          <p:cNvPr id="4" name="Picture 2" descr="University of Wales Trinity Saint David - myday">
            <a:extLst>
              <a:ext uri="{FF2B5EF4-FFF2-40B4-BE49-F238E27FC236}">
                <a16:creationId xmlns:a16="http://schemas.microsoft.com/office/drawing/2014/main" id="{233311B0-EE03-340C-186A-5190B6BA0B13}"/>
              </a:ext>
            </a:extLst>
          </p:cNvPr>
          <p:cNvPicPr>
            <a:picLocks noChangeAspect="1"/>
          </p:cNvPicPr>
          <p:nvPr/>
        </p:nvPicPr>
        <p:blipFill>
          <a:blip r:embed="rId2"/>
          <a:srcRect/>
          <a:stretch>
            <a:fillRect/>
          </a:stretch>
        </p:blipFill>
        <p:spPr>
          <a:xfrm>
            <a:off x="1225323" y="353561"/>
            <a:ext cx="3209928" cy="1428750"/>
          </a:xfrm>
          <a:prstGeom prst="rect">
            <a:avLst/>
          </a:prstGeom>
          <a:noFill/>
          <a:ln cap="rnd">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C2F8F-672B-2281-DFB0-DE01D1D81310}"/>
              </a:ext>
            </a:extLst>
          </p:cNvPr>
          <p:cNvSpPr txBox="1">
            <a:spLocks noGrp="1"/>
          </p:cNvSpPr>
          <p:nvPr>
            <p:ph type="title"/>
          </p:nvPr>
        </p:nvSpPr>
        <p:spPr/>
        <p:txBody>
          <a:bodyPr anchorCtr="1"/>
          <a:lstStyle/>
          <a:p>
            <a:pPr lvl="0" algn="ctr"/>
            <a:r>
              <a:rPr lang="en-IN" b="1">
                <a:latin typeface="Times New Roman" pitchFamily="18"/>
                <a:cs typeface="Times New Roman" pitchFamily="18"/>
              </a:rPr>
              <a:t>Introduction:</a:t>
            </a:r>
          </a:p>
        </p:txBody>
      </p:sp>
      <p:sp>
        <p:nvSpPr>
          <p:cNvPr id="3" name="Content Placeholder 2">
            <a:extLst>
              <a:ext uri="{FF2B5EF4-FFF2-40B4-BE49-F238E27FC236}">
                <a16:creationId xmlns:a16="http://schemas.microsoft.com/office/drawing/2014/main" id="{6728A7BF-BE47-1486-2C6A-B55671E3CC8A}"/>
              </a:ext>
            </a:extLst>
          </p:cNvPr>
          <p:cNvSpPr txBox="1">
            <a:spLocks noGrp="1"/>
          </p:cNvSpPr>
          <p:nvPr>
            <p:ph idx="1"/>
          </p:nvPr>
        </p:nvSpPr>
        <p:spPr>
          <a:xfrm>
            <a:off x="838203" y="1825627"/>
            <a:ext cx="5627912" cy="4417329"/>
          </a:xfrm>
        </p:spPr>
        <p:txBody>
          <a:bodyPr/>
          <a:lstStyle/>
          <a:p>
            <a:pPr lvl="0"/>
            <a:r>
              <a:rPr lang="en-US" sz="2000">
                <a:latin typeface="Times New Roman" pitchFamily="18"/>
                <a:cs typeface="Times New Roman" pitchFamily="18"/>
              </a:rPr>
              <a:t>Amazon is a multinational technology company that started as an online marketplace for books and expanded to become one of the world's largest e-commerce platforms. Founded by Jeff Bezos in 1994, Amazon has grown to offer a wide range of products and services, including retail, technology, cloud computing, and entertainment. With a global presence and a focus on customer-centricity, Amazon has revolutionized the e-commerce industry and continues to be a dominant force in the digital marketplace.</a:t>
            </a:r>
            <a:endParaRPr lang="en-IN" sz="2000">
              <a:latin typeface="Times New Roman" pitchFamily="18"/>
              <a:cs typeface="Times New Roman" pitchFamily="18"/>
            </a:endParaRPr>
          </a:p>
        </p:txBody>
      </p:sp>
      <p:pic>
        <p:nvPicPr>
          <p:cNvPr id="4" name="Picture 2" descr="Amazon.com | TechCrunch">
            <a:extLst>
              <a:ext uri="{FF2B5EF4-FFF2-40B4-BE49-F238E27FC236}">
                <a16:creationId xmlns:a16="http://schemas.microsoft.com/office/drawing/2014/main" id="{8F37D0F5-7B27-7024-DA6F-4B18A1BC39E9}"/>
              </a:ext>
            </a:extLst>
          </p:cNvPr>
          <p:cNvPicPr>
            <a:picLocks noChangeAspect="1"/>
          </p:cNvPicPr>
          <p:nvPr/>
        </p:nvPicPr>
        <p:blipFill>
          <a:blip r:embed="rId2"/>
          <a:srcRect/>
          <a:stretch>
            <a:fillRect/>
          </a:stretch>
        </p:blipFill>
        <p:spPr>
          <a:xfrm>
            <a:off x="6887589" y="1888674"/>
            <a:ext cx="4772820" cy="3344454"/>
          </a:xfrm>
          <a:prstGeom prst="rect">
            <a:avLst/>
          </a:prstGeom>
          <a:noFill/>
          <a:ln cap="rnd">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CA182-858A-030B-CD16-3E19D952B9F5}"/>
              </a:ext>
            </a:extLst>
          </p:cNvPr>
          <p:cNvSpPr txBox="1">
            <a:spLocks noGrp="1"/>
          </p:cNvSpPr>
          <p:nvPr>
            <p:ph type="title"/>
          </p:nvPr>
        </p:nvSpPr>
        <p:spPr/>
        <p:txBody>
          <a:bodyPr anchorCtr="1"/>
          <a:lstStyle/>
          <a:p>
            <a:pPr lvl="0" algn="ctr"/>
            <a:r>
              <a:rPr lang="en-US" b="1">
                <a:latin typeface="Times New Roman" pitchFamily="18"/>
                <a:cs typeface="Times New Roman" pitchFamily="18"/>
              </a:rPr>
              <a:t>Market Analysis of Amazon's Global Business Environment</a:t>
            </a:r>
            <a:endParaRPr lang="en-IN" b="1">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6C7A186D-5EF6-E10C-4CE3-AFF2C9B3F1A5}"/>
              </a:ext>
            </a:extLst>
          </p:cNvPr>
          <p:cNvSpPr txBox="1">
            <a:spLocks noGrp="1"/>
          </p:cNvSpPr>
          <p:nvPr>
            <p:ph idx="1"/>
          </p:nvPr>
        </p:nvSpPr>
        <p:spPr/>
        <p:txBody>
          <a:bodyPr/>
          <a:lstStyle/>
          <a:p>
            <a:pPr lvl="0">
              <a:lnSpc>
                <a:spcPct val="80000"/>
              </a:lnSpc>
            </a:pPr>
            <a:r>
              <a:rPr lang="en-IN" sz="3000" b="1">
                <a:latin typeface="Times New Roman" pitchFamily="18"/>
                <a:cs typeface="Times New Roman" pitchFamily="18"/>
              </a:rPr>
              <a:t>Internal Factors</a:t>
            </a:r>
          </a:p>
          <a:p>
            <a:pPr lvl="0">
              <a:lnSpc>
                <a:spcPct val="87000"/>
              </a:lnSpc>
              <a:spcAft>
                <a:spcPts val="750"/>
              </a:spcAft>
              <a:buSzPts val="1000"/>
              <a:buFont typeface="Symbol" pitchFamily="18"/>
              <a:buChar char=""/>
              <a:tabLst>
                <a:tab pos="457200" algn="l"/>
              </a:tabLst>
            </a:pPr>
            <a:r>
              <a:rPr lang="en-IN" sz="1600" b="1" kern="0">
                <a:solidFill>
                  <a:srgbClr val="1F1F1F"/>
                </a:solidFill>
                <a:latin typeface="Times New Roman" pitchFamily="18"/>
                <a:cs typeface="Times New Roman" pitchFamily="18"/>
              </a:rPr>
              <a:t>Strong brand:</a:t>
            </a:r>
            <a:r>
              <a:rPr lang="en-IN" sz="1600" kern="0">
                <a:solidFill>
                  <a:srgbClr val="1F1F1F"/>
                </a:solidFill>
                <a:latin typeface="Times New Roman" pitchFamily="18"/>
                <a:cs typeface="Times New Roman" pitchFamily="18"/>
              </a:rPr>
              <a:t> Amazon has a strong brand that is recognized around the world. This gives the company a competitive advantage in new markets.</a:t>
            </a:r>
            <a:endParaRPr lang="en-IN" sz="1600">
              <a:solidFill>
                <a:srgbClr val="1F1F1F"/>
              </a:solidFill>
              <a:latin typeface="Times New Roman" pitchFamily="18"/>
              <a:cs typeface="Times New Roman" pitchFamily="18"/>
            </a:endParaRPr>
          </a:p>
          <a:p>
            <a:pPr lvl="0">
              <a:lnSpc>
                <a:spcPct val="87000"/>
              </a:lnSpc>
              <a:spcAft>
                <a:spcPts val="750"/>
              </a:spcAft>
              <a:buSzPts val="1000"/>
              <a:buFont typeface="Symbol" pitchFamily="18"/>
              <a:buChar char=""/>
              <a:tabLst>
                <a:tab pos="457200" algn="l"/>
              </a:tabLst>
            </a:pPr>
            <a:r>
              <a:rPr lang="en-IN" sz="1600" b="1" kern="0">
                <a:solidFill>
                  <a:srgbClr val="1F1F1F"/>
                </a:solidFill>
                <a:latin typeface="Times New Roman" pitchFamily="18"/>
                <a:cs typeface="Times New Roman" pitchFamily="18"/>
              </a:rPr>
              <a:t>Customer-centric focus:</a:t>
            </a:r>
            <a:r>
              <a:rPr lang="en-IN" sz="1600" kern="0">
                <a:solidFill>
                  <a:srgbClr val="1F1F1F"/>
                </a:solidFill>
                <a:latin typeface="Times New Roman" pitchFamily="18"/>
                <a:cs typeface="Times New Roman" pitchFamily="18"/>
              </a:rPr>
              <a:t> Amazon is focused on providing excellent customer service. This has helped the company to build a loyal customer base.</a:t>
            </a:r>
            <a:endParaRPr lang="en-IN" sz="1600">
              <a:solidFill>
                <a:srgbClr val="1F1F1F"/>
              </a:solidFill>
              <a:latin typeface="Times New Roman" pitchFamily="18"/>
              <a:cs typeface="Times New Roman" pitchFamily="18"/>
            </a:endParaRPr>
          </a:p>
          <a:p>
            <a:pPr lvl="0">
              <a:lnSpc>
                <a:spcPct val="87000"/>
              </a:lnSpc>
              <a:spcAft>
                <a:spcPts val="750"/>
              </a:spcAft>
              <a:buSzPts val="1000"/>
              <a:buFont typeface="Symbol" pitchFamily="18"/>
              <a:buChar char=""/>
              <a:tabLst>
                <a:tab pos="457200" algn="l"/>
              </a:tabLst>
            </a:pPr>
            <a:r>
              <a:rPr lang="en-IN" sz="1600" b="1" kern="0">
                <a:solidFill>
                  <a:srgbClr val="1F1F1F"/>
                </a:solidFill>
                <a:latin typeface="Times New Roman" pitchFamily="18"/>
                <a:cs typeface="Times New Roman" pitchFamily="18"/>
              </a:rPr>
              <a:t>Technology leadership:</a:t>
            </a:r>
            <a:r>
              <a:rPr lang="en-IN" sz="1600" kern="0">
                <a:solidFill>
                  <a:srgbClr val="1F1F1F"/>
                </a:solidFill>
                <a:latin typeface="Times New Roman" pitchFamily="18"/>
                <a:cs typeface="Times New Roman" pitchFamily="18"/>
              </a:rPr>
              <a:t> Amazon is a leader in e-commerce technology. This allows the company to offer a wide range of products and services, and to deliver them quickly and efficiently.</a:t>
            </a:r>
            <a:endParaRPr lang="en-IN" sz="1600">
              <a:solidFill>
                <a:srgbClr val="1F1F1F"/>
              </a:solidFill>
              <a:latin typeface="Times New Roman" pitchFamily="18"/>
              <a:cs typeface="Times New Roman" pitchFamily="18"/>
            </a:endParaRPr>
          </a:p>
          <a:p>
            <a:pPr lvl="0">
              <a:lnSpc>
                <a:spcPct val="87000"/>
              </a:lnSpc>
              <a:spcAft>
                <a:spcPts val="750"/>
              </a:spcAft>
              <a:buSzPts val="1000"/>
              <a:buFont typeface="Symbol" pitchFamily="18"/>
              <a:buChar char=""/>
              <a:tabLst>
                <a:tab pos="457200" algn="l"/>
              </a:tabLst>
            </a:pPr>
            <a:r>
              <a:rPr lang="en-IN" sz="1600" b="1" kern="0">
                <a:solidFill>
                  <a:srgbClr val="1F1F1F"/>
                </a:solidFill>
                <a:latin typeface="Times New Roman" pitchFamily="18"/>
                <a:cs typeface="Times New Roman" pitchFamily="18"/>
              </a:rPr>
              <a:t>Logistics network:</a:t>
            </a:r>
            <a:r>
              <a:rPr lang="en-IN" sz="1600" kern="0">
                <a:solidFill>
                  <a:srgbClr val="1F1F1F"/>
                </a:solidFill>
                <a:latin typeface="Times New Roman" pitchFamily="18"/>
                <a:cs typeface="Times New Roman" pitchFamily="18"/>
              </a:rPr>
              <a:t> Amazon has a well-developed logistics network that allows it to deliver products quickly and efficiently around the world.</a:t>
            </a:r>
            <a:endParaRPr lang="en-IN" sz="1600">
              <a:solidFill>
                <a:srgbClr val="1F1F1F"/>
              </a:solidFill>
              <a:latin typeface="Times New Roman" pitchFamily="18"/>
              <a:cs typeface="Times New Roman" pitchFamily="18"/>
            </a:endParaRPr>
          </a:p>
          <a:p>
            <a:pPr lvl="0">
              <a:lnSpc>
                <a:spcPct val="87000"/>
              </a:lnSpc>
              <a:spcAft>
                <a:spcPts val="750"/>
              </a:spcAft>
              <a:buSzPts val="1000"/>
              <a:buFont typeface="Symbol" pitchFamily="18"/>
              <a:buChar char=""/>
              <a:tabLst>
                <a:tab pos="457200" algn="l"/>
              </a:tabLst>
            </a:pPr>
            <a:r>
              <a:rPr lang="en-IN" sz="1600" b="1" kern="0">
                <a:solidFill>
                  <a:srgbClr val="1F1F1F"/>
                </a:solidFill>
                <a:latin typeface="Times New Roman" pitchFamily="18"/>
                <a:cs typeface="Times New Roman" pitchFamily="18"/>
              </a:rPr>
              <a:t>Global workforce:</a:t>
            </a:r>
            <a:r>
              <a:rPr lang="en-IN" sz="1600" kern="0">
                <a:solidFill>
                  <a:srgbClr val="1F1F1F"/>
                </a:solidFill>
                <a:latin typeface="Times New Roman" pitchFamily="18"/>
                <a:cs typeface="Times New Roman" pitchFamily="18"/>
              </a:rPr>
              <a:t> Amazon has a global workforce that allows it to understand and respond to the needs of customers in different countries.</a:t>
            </a:r>
            <a:endParaRPr lang="en-IN" sz="1600">
              <a:solidFill>
                <a:srgbClr val="1F1F1F"/>
              </a:solidFill>
              <a:latin typeface="Times New Roman" pitchFamily="18"/>
              <a:cs typeface="Times New Roman" pitchFamily="1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DA0DC0ED-AAF9-DD9C-6319-7D07E720BB35}"/>
              </a:ext>
            </a:extLst>
          </p:cNvPr>
          <p:cNvSpPr txBox="1">
            <a:spLocks noGrp="1"/>
          </p:cNvSpPr>
          <p:nvPr>
            <p:ph type="title"/>
          </p:nvPr>
        </p:nvSpPr>
        <p:spPr>
          <a:xfrm>
            <a:off x="838203" y="321585"/>
            <a:ext cx="10515600" cy="1325559"/>
          </a:xfrm>
        </p:spPr>
        <p:txBody>
          <a:bodyPr anchorCtr="1"/>
          <a:lstStyle/>
          <a:p>
            <a:pPr lvl="0" algn="ctr"/>
            <a:r>
              <a:rPr lang="en-US" b="1">
                <a:latin typeface="Times New Roman" pitchFamily="18"/>
                <a:cs typeface="Times New Roman" pitchFamily="18"/>
              </a:rPr>
              <a:t>Market Analysis of Amazon's Global Business Environment</a:t>
            </a:r>
            <a:endParaRPr lang="en-IN"/>
          </a:p>
        </p:txBody>
      </p:sp>
      <p:sp>
        <p:nvSpPr>
          <p:cNvPr id="3" name="Content Placeholder 5">
            <a:extLst>
              <a:ext uri="{FF2B5EF4-FFF2-40B4-BE49-F238E27FC236}">
                <a16:creationId xmlns:a16="http://schemas.microsoft.com/office/drawing/2014/main" id="{6A3887E4-9DD2-7E9F-BC1E-D2FE59600AF0}"/>
              </a:ext>
            </a:extLst>
          </p:cNvPr>
          <p:cNvSpPr txBox="1">
            <a:spLocks noGrp="1"/>
          </p:cNvSpPr>
          <p:nvPr>
            <p:ph idx="1"/>
          </p:nvPr>
        </p:nvSpPr>
        <p:spPr/>
        <p:txBody>
          <a:bodyPr/>
          <a:lstStyle/>
          <a:p>
            <a:pPr lvl="0">
              <a:lnSpc>
                <a:spcPct val="80000"/>
              </a:lnSpc>
            </a:pPr>
            <a:r>
              <a:rPr lang="en-IN" sz="3000" b="1">
                <a:solidFill>
                  <a:srgbClr val="1F1F1F"/>
                </a:solidFill>
                <a:latin typeface="Times New Roman" pitchFamily="18"/>
                <a:cs typeface="Times New Roman" pitchFamily="18"/>
              </a:rPr>
              <a:t>External Factors</a:t>
            </a:r>
          </a:p>
          <a:p>
            <a:pPr lvl="0">
              <a:lnSpc>
                <a:spcPct val="80000"/>
              </a:lnSpc>
              <a:buFont typeface="Arial" pitchFamily="34"/>
              <a:buChar char="•"/>
            </a:pPr>
            <a:r>
              <a:rPr lang="en-US" sz="1500" b="1">
                <a:solidFill>
                  <a:srgbClr val="1F1F1F"/>
                </a:solidFill>
                <a:latin typeface="Times New Roman" pitchFamily="18"/>
                <a:cs typeface="Times New Roman" pitchFamily="18"/>
              </a:rPr>
              <a:t>Economic environment:</a:t>
            </a:r>
            <a:r>
              <a:rPr lang="en-US" sz="1500">
                <a:solidFill>
                  <a:srgbClr val="1F1F1F"/>
                </a:solidFill>
                <a:latin typeface="Times New Roman" pitchFamily="18"/>
                <a:cs typeface="Times New Roman" pitchFamily="18"/>
              </a:rPr>
              <a:t> The economic environment can have a significant impact on Amazon's business. For example, a recession could lead to lower demand for products and services, which could hurt Amazon's sales.</a:t>
            </a:r>
          </a:p>
          <a:p>
            <a:pPr lvl="0">
              <a:lnSpc>
                <a:spcPct val="80000"/>
              </a:lnSpc>
              <a:buFont typeface="Arial" pitchFamily="34"/>
              <a:buChar char="•"/>
            </a:pPr>
            <a:r>
              <a:rPr lang="en-US" sz="1500" b="1">
                <a:solidFill>
                  <a:srgbClr val="1F1F1F"/>
                </a:solidFill>
                <a:latin typeface="Times New Roman" pitchFamily="18"/>
                <a:cs typeface="Times New Roman" pitchFamily="18"/>
              </a:rPr>
              <a:t>Political environment:</a:t>
            </a:r>
            <a:r>
              <a:rPr lang="en-US" sz="1500">
                <a:solidFill>
                  <a:srgbClr val="1F1F1F"/>
                </a:solidFill>
                <a:latin typeface="Times New Roman" pitchFamily="18"/>
                <a:cs typeface="Times New Roman" pitchFamily="18"/>
              </a:rPr>
              <a:t> The political environment can also have a significant impact on Amazon's business. For example, new regulations could make it more difficult for Amazon to operate in certain countries.</a:t>
            </a:r>
          </a:p>
          <a:p>
            <a:pPr lvl="0">
              <a:lnSpc>
                <a:spcPct val="80000"/>
              </a:lnSpc>
              <a:buFont typeface="Arial" pitchFamily="34"/>
              <a:buChar char="•"/>
            </a:pPr>
            <a:r>
              <a:rPr lang="en-US" sz="1500" b="1">
                <a:solidFill>
                  <a:srgbClr val="1F1F1F"/>
                </a:solidFill>
                <a:latin typeface="Times New Roman" pitchFamily="18"/>
                <a:cs typeface="Times New Roman" pitchFamily="18"/>
              </a:rPr>
              <a:t>Social environment:</a:t>
            </a:r>
            <a:r>
              <a:rPr lang="en-US" sz="1500">
                <a:solidFill>
                  <a:srgbClr val="1F1F1F"/>
                </a:solidFill>
                <a:latin typeface="Times New Roman" pitchFamily="18"/>
                <a:cs typeface="Times New Roman" pitchFamily="18"/>
              </a:rPr>
              <a:t> The social environment can also have a significant impact on Amazon's business. For example, changes in consumer preferences could lead to changes in the products and services that Amazon offers.</a:t>
            </a:r>
          </a:p>
          <a:p>
            <a:pPr lvl="0">
              <a:lnSpc>
                <a:spcPct val="80000"/>
              </a:lnSpc>
              <a:buFont typeface="Arial" pitchFamily="34"/>
              <a:buChar char="•"/>
            </a:pPr>
            <a:r>
              <a:rPr lang="en-US" sz="1500" b="1">
                <a:solidFill>
                  <a:srgbClr val="1F1F1F"/>
                </a:solidFill>
                <a:latin typeface="Times New Roman" pitchFamily="18"/>
                <a:cs typeface="Times New Roman" pitchFamily="18"/>
              </a:rPr>
              <a:t>Technological environment:</a:t>
            </a:r>
            <a:r>
              <a:rPr lang="en-US" sz="1500">
                <a:solidFill>
                  <a:srgbClr val="1F1F1F"/>
                </a:solidFill>
                <a:latin typeface="Times New Roman" pitchFamily="18"/>
                <a:cs typeface="Times New Roman" pitchFamily="18"/>
              </a:rPr>
              <a:t> The technological environment is also important for Amazon's business. For example, new technologies could make it easier for Amazon to compete with other e-commerce retailers.</a:t>
            </a:r>
          </a:p>
          <a:p>
            <a:pPr lvl="0">
              <a:lnSpc>
                <a:spcPct val="80000"/>
              </a:lnSpc>
              <a:buFont typeface="Arial" pitchFamily="34"/>
              <a:buChar char="•"/>
            </a:pPr>
            <a:r>
              <a:rPr lang="en-US" sz="1500" b="1">
                <a:solidFill>
                  <a:srgbClr val="1F1F1F"/>
                </a:solidFill>
                <a:latin typeface="Times New Roman" pitchFamily="18"/>
                <a:cs typeface="Times New Roman" pitchFamily="18"/>
              </a:rPr>
              <a:t>Competition:</a:t>
            </a:r>
            <a:r>
              <a:rPr lang="en-US" sz="1500">
                <a:solidFill>
                  <a:srgbClr val="1F1F1F"/>
                </a:solidFill>
                <a:latin typeface="Times New Roman" pitchFamily="18"/>
                <a:cs typeface="Times New Roman" pitchFamily="18"/>
              </a:rPr>
              <a:t> The competition in the e-commerce market is fierce. Amazon faces competition from other large e-commerce retailers, as well as from smaller retailers that are selling their products online.</a:t>
            </a:r>
            <a:endParaRPr lang="en-IN" sz="1500">
              <a:latin typeface="Times New Roman" pitchFamily="18"/>
              <a:cs typeface="Times New Roman" pitchFamily="18"/>
            </a:endParaRPr>
          </a:p>
          <a:p>
            <a:pPr lvl="0">
              <a:lnSpc>
                <a:spcPct val="80000"/>
              </a:lnSpc>
            </a:pPr>
            <a:endParaRPr lang="en-IN"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091ED5B0-65DB-4F0C-3696-ACFA2A0BC97A}"/>
              </a:ext>
            </a:extLst>
          </p:cNvPr>
          <p:cNvSpPr txBox="1">
            <a:spLocks noGrp="1"/>
          </p:cNvSpPr>
          <p:nvPr>
            <p:ph type="title"/>
          </p:nvPr>
        </p:nvSpPr>
        <p:spPr>
          <a:xfrm>
            <a:off x="677332" y="609603"/>
            <a:ext cx="8596667" cy="674909"/>
          </a:xfrm>
        </p:spPr>
        <p:txBody>
          <a:bodyPr anchorCtr="1"/>
          <a:lstStyle/>
          <a:p>
            <a:pPr lvl="0" algn="ctr"/>
            <a:r>
              <a:rPr lang="en-IN" b="1">
                <a:latin typeface="Times New Roman" pitchFamily="18"/>
                <a:cs typeface="Times New Roman" pitchFamily="18"/>
              </a:rPr>
              <a:t>Market Failure Factors</a:t>
            </a:r>
          </a:p>
        </p:txBody>
      </p:sp>
      <p:sp>
        <p:nvSpPr>
          <p:cNvPr id="3" name="Content Placeholder 11">
            <a:extLst>
              <a:ext uri="{FF2B5EF4-FFF2-40B4-BE49-F238E27FC236}">
                <a16:creationId xmlns:a16="http://schemas.microsoft.com/office/drawing/2014/main" id="{D6A30C27-5465-B06B-CE6F-5E54E632AB16}"/>
              </a:ext>
            </a:extLst>
          </p:cNvPr>
          <p:cNvSpPr txBox="1">
            <a:spLocks noGrp="1"/>
          </p:cNvSpPr>
          <p:nvPr>
            <p:ph idx="1"/>
          </p:nvPr>
        </p:nvSpPr>
        <p:spPr>
          <a:xfrm>
            <a:off x="813404" y="1208086"/>
            <a:ext cx="8596667" cy="5176381"/>
          </a:xfrm>
        </p:spPr>
        <p:txBody>
          <a:bodyPr>
            <a:noAutofit/>
          </a:bodyPr>
          <a:lstStyle/>
          <a:p>
            <a:pPr lvl="0"/>
            <a:r>
              <a:rPr lang="en-US" sz="3000" b="1">
                <a:latin typeface="Times New Roman" pitchFamily="18"/>
                <a:cs typeface="Times New Roman" pitchFamily="18"/>
              </a:rPr>
              <a:t>Key Factors Contributing to Market Failure for Amazon</a:t>
            </a:r>
          </a:p>
          <a:p>
            <a:pPr lvl="0">
              <a:buFont typeface="Arial" pitchFamily="34"/>
              <a:buChar char="•"/>
            </a:pPr>
            <a:r>
              <a:rPr lang="en-US" sz="1500" b="1">
                <a:solidFill>
                  <a:srgbClr val="1F1F1F"/>
                </a:solidFill>
                <a:latin typeface="Times New Roman" pitchFamily="18"/>
                <a:cs typeface="Times New Roman" pitchFamily="18"/>
              </a:rPr>
              <a:t>Increased competition:</a:t>
            </a:r>
            <a:r>
              <a:rPr lang="en-US" sz="1500">
                <a:solidFill>
                  <a:srgbClr val="1F1F1F"/>
                </a:solidFill>
                <a:latin typeface="Times New Roman" pitchFamily="18"/>
                <a:cs typeface="Times New Roman" pitchFamily="18"/>
              </a:rPr>
              <a:t> The e-commerce market is becoming increasingly competitive, and Amazon is facing pressure from new entrants, such as Walmart and Target. This could lead to lower profits and could make it difficult for Amazon to maintain its market share.</a:t>
            </a:r>
          </a:p>
          <a:p>
            <a:pPr lvl="0">
              <a:buFont typeface="Arial" pitchFamily="34"/>
              <a:buChar char="•"/>
            </a:pPr>
            <a:r>
              <a:rPr lang="en-US" sz="1500" b="1">
                <a:solidFill>
                  <a:srgbClr val="1F1F1F"/>
                </a:solidFill>
                <a:latin typeface="Times New Roman" pitchFamily="18"/>
                <a:cs typeface="Times New Roman" pitchFamily="18"/>
              </a:rPr>
              <a:t>Regulatory changes:</a:t>
            </a:r>
            <a:r>
              <a:rPr lang="en-US" sz="1500">
                <a:solidFill>
                  <a:srgbClr val="1F1F1F"/>
                </a:solidFill>
                <a:latin typeface="Times New Roman" pitchFamily="18"/>
                <a:cs typeface="Times New Roman" pitchFamily="18"/>
              </a:rPr>
              <a:t> Governments around the world are increasingly regulating e-commerce, and these regulations could make it more difficult for Amazon to operate. For example, new regulations could require Amazon to collect more taxes or to provide more information about its products and services.</a:t>
            </a:r>
          </a:p>
          <a:p>
            <a:pPr lvl="0">
              <a:buFont typeface="Arial" pitchFamily="34"/>
              <a:buChar char="•"/>
            </a:pPr>
            <a:r>
              <a:rPr lang="en-US" sz="1500" b="1">
                <a:solidFill>
                  <a:srgbClr val="1F1F1F"/>
                </a:solidFill>
                <a:latin typeface="Times New Roman" pitchFamily="18"/>
                <a:cs typeface="Times New Roman" pitchFamily="18"/>
              </a:rPr>
              <a:t>Technological advancements:</a:t>
            </a:r>
            <a:r>
              <a:rPr lang="en-US" sz="1500">
                <a:solidFill>
                  <a:srgbClr val="1F1F1F"/>
                </a:solidFill>
                <a:latin typeface="Times New Roman" pitchFamily="18"/>
                <a:cs typeface="Times New Roman" pitchFamily="18"/>
              </a:rPr>
              <a:t> Technological advancements could disrupt the e-commerce market and could lead to new competitors. For example, the rise of online marketplaces could make it easier for smaller retailers to sell their products online, which could take market share away from Amazon.</a:t>
            </a:r>
          </a:p>
          <a:p>
            <a:pPr lvl="0">
              <a:buFont typeface="Arial" pitchFamily="34"/>
              <a:buChar char="•"/>
            </a:pPr>
            <a:r>
              <a:rPr lang="en-US" sz="1500" b="1">
                <a:solidFill>
                  <a:srgbClr val="1F1F1F"/>
                </a:solidFill>
                <a:latin typeface="Times New Roman" pitchFamily="18"/>
                <a:cs typeface="Times New Roman" pitchFamily="18"/>
              </a:rPr>
              <a:t>Changes in consumer behavior:</a:t>
            </a:r>
            <a:r>
              <a:rPr lang="en-US" sz="1500">
                <a:solidFill>
                  <a:srgbClr val="1F1F1F"/>
                </a:solidFill>
                <a:latin typeface="Times New Roman" pitchFamily="18"/>
                <a:cs typeface="Times New Roman" pitchFamily="18"/>
              </a:rPr>
              <a:t> As consumers' needs and preferences change, Amazon may need to adapt its product offerings and services accordingly. If Amazon is unable to adapt to these changes, it could lose market share to competitors.</a:t>
            </a:r>
          </a:p>
          <a:p>
            <a:pPr lvl="0">
              <a:buFont typeface="Arial" pitchFamily="34"/>
              <a:buChar char="•"/>
            </a:pPr>
            <a:r>
              <a:rPr lang="en-US" sz="1500" b="1">
                <a:solidFill>
                  <a:srgbClr val="1F1F1F"/>
                </a:solidFill>
                <a:latin typeface="Times New Roman" pitchFamily="18"/>
                <a:cs typeface="Times New Roman" pitchFamily="18"/>
              </a:rPr>
              <a:t>Natural disasters:</a:t>
            </a:r>
            <a:r>
              <a:rPr lang="en-US" sz="1500">
                <a:solidFill>
                  <a:srgbClr val="1F1F1F"/>
                </a:solidFill>
                <a:latin typeface="Times New Roman" pitchFamily="18"/>
                <a:cs typeface="Times New Roman" pitchFamily="18"/>
              </a:rPr>
              <a:t> Natural disasters can disrupt supply chains and can make it difficult for Amazon to deliver products to customers. This could lead to lost sales and could damage Amazon's reputation.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1653BEDC-E4C8-AE68-20A9-E072803C67C6}"/>
              </a:ext>
            </a:extLst>
          </p:cNvPr>
          <p:cNvSpPr txBox="1">
            <a:spLocks noGrp="1"/>
          </p:cNvSpPr>
          <p:nvPr>
            <p:ph type="title"/>
          </p:nvPr>
        </p:nvSpPr>
        <p:spPr/>
        <p:txBody>
          <a:bodyPr anchorCtr="1"/>
          <a:lstStyle/>
          <a:p>
            <a:pPr lvl="0" algn="ctr"/>
            <a:r>
              <a:rPr lang="en-IN" b="1">
                <a:latin typeface="Times New Roman" pitchFamily="18"/>
                <a:cs typeface="Times New Roman" pitchFamily="18"/>
              </a:rPr>
              <a:t>Market Failure Factors</a:t>
            </a:r>
            <a:endParaRPr lang="en-IN"/>
          </a:p>
        </p:txBody>
      </p:sp>
      <p:sp>
        <p:nvSpPr>
          <p:cNvPr id="3" name="Content Placeholder 8">
            <a:extLst>
              <a:ext uri="{FF2B5EF4-FFF2-40B4-BE49-F238E27FC236}">
                <a16:creationId xmlns:a16="http://schemas.microsoft.com/office/drawing/2014/main" id="{3B3A72BE-01F7-4E59-98BC-B125180A8973}"/>
              </a:ext>
            </a:extLst>
          </p:cNvPr>
          <p:cNvSpPr txBox="1">
            <a:spLocks noGrp="1"/>
          </p:cNvSpPr>
          <p:nvPr>
            <p:ph idx="1"/>
          </p:nvPr>
        </p:nvSpPr>
        <p:spPr>
          <a:xfrm>
            <a:off x="677332" y="1747153"/>
            <a:ext cx="8596667" cy="4294205"/>
          </a:xfrm>
        </p:spPr>
        <p:txBody>
          <a:bodyPr/>
          <a:lstStyle/>
          <a:p>
            <a:pPr marL="0" lvl="0" indent="0">
              <a:lnSpc>
                <a:spcPct val="90000"/>
              </a:lnSpc>
              <a:buNone/>
            </a:pPr>
            <a:r>
              <a:rPr lang="en-US" sz="2200" b="1" kern="0">
                <a:solidFill>
                  <a:srgbClr val="1F1F1F"/>
                </a:solidFill>
                <a:latin typeface="Times New Roman" pitchFamily="18"/>
                <a:cs typeface="Times New Roman" pitchFamily="18"/>
              </a:rPr>
              <a:t>-Potential challenges and risks that Amazon faces in the post-pandemic era.</a:t>
            </a:r>
            <a:endParaRPr lang="en-IN" sz="2200" b="1">
              <a:latin typeface="Times New Roman" pitchFamily="18"/>
              <a:cs typeface="Times New Roman" pitchFamily="18"/>
            </a:endParaRPr>
          </a:p>
          <a:p>
            <a:pPr lvl="0">
              <a:lnSpc>
                <a:spcPct val="90000"/>
              </a:lnSpc>
              <a:buFont typeface="Arial" pitchFamily="34"/>
              <a:buChar char="•"/>
            </a:pPr>
            <a:r>
              <a:rPr lang="en-US" sz="1400" b="1">
                <a:solidFill>
                  <a:srgbClr val="1F1F1F"/>
                </a:solidFill>
                <a:latin typeface="Times New Roman" pitchFamily="18"/>
                <a:cs typeface="Times New Roman" pitchFamily="18"/>
              </a:rPr>
              <a:t>Increased competition:</a:t>
            </a:r>
            <a:r>
              <a:rPr lang="en-US" sz="1400">
                <a:solidFill>
                  <a:srgbClr val="1F1F1F"/>
                </a:solidFill>
                <a:latin typeface="Times New Roman" pitchFamily="18"/>
                <a:cs typeface="Times New Roman" pitchFamily="18"/>
              </a:rPr>
              <a:t> The e-commerce market is becoming increasingly competitive, and Amazon is facing pressure from new entrants, such as Walmart and Target. This could lead to lower profits and could make it difficult for Amazon to maintain its market share.</a:t>
            </a:r>
          </a:p>
          <a:p>
            <a:pPr lvl="0">
              <a:lnSpc>
                <a:spcPct val="90000"/>
              </a:lnSpc>
              <a:buFont typeface="Arial" pitchFamily="34"/>
              <a:buChar char="•"/>
            </a:pPr>
            <a:r>
              <a:rPr lang="en-US" sz="1400" b="1">
                <a:solidFill>
                  <a:srgbClr val="1F1F1F"/>
                </a:solidFill>
                <a:latin typeface="Times New Roman" pitchFamily="18"/>
                <a:cs typeface="Times New Roman" pitchFamily="18"/>
              </a:rPr>
              <a:t>Regulatory changes:</a:t>
            </a:r>
            <a:r>
              <a:rPr lang="en-US" sz="1400">
                <a:solidFill>
                  <a:srgbClr val="1F1F1F"/>
                </a:solidFill>
                <a:latin typeface="Times New Roman" pitchFamily="18"/>
                <a:cs typeface="Times New Roman" pitchFamily="18"/>
              </a:rPr>
              <a:t> Governments around the world are increasingly regulating e-commerce, and these regulations could make it more difficult for Amazon to operate. For example, new regulations could require Amazon to collect more taxes or to provide more information about its products and services.</a:t>
            </a:r>
          </a:p>
          <a:p>
            <a:pPr lvl="0">
              <a:lnSpc>
                <a:spcPct val="90000"/>
              </a:lnSpc>
              <a:buFont typeface="Arial" pitchFamily="34"/>
              <a:buChar char="•"/>
            </a:pPr>
            <a:r>
              <a:rPr lang="en-US" sz="1400" b="1">
                <a:solidFill>
                  <a:srgbClr val="1F1F1F"/>
                </a:solidFill>
                <a:latin typeface="Times New Roman" pitchFamily="18"/>
                <a:cs typeface="Times New Roman" pitchFamily="18"/>
              </a:rPr>
              <a:t>Technological advancements:</a:t>
            </a:r>
            <a:r>
              <a:rPr lang="en-US" sz="1400">
                <a:solidFill>
                  <a:srgbClr val="1F1F1F"/>
                </a:solidFill>
                <a:latin typeface="Times New Roman" pitchFamily="18"/>
                <a:cs typeface="Times New Roman" pitchFamily="18"/>
              </a:rPr>
              <a:t> Technological advancements could disrupt the e-commerce market and could lead to new competitors. For example, the rise of online marketplaces could make it easier for smaller retailers to sell their products online, which could take market share away from Amazon.</a:t>
            </a:r>
          </a:p>
          <a:p>
            <a:pPr lvl="0">
              <a:lnSpc>
                <a:spcPct val="90000"/>
              </a:lnSpc>
              <a:buFont typeface="Arial" pitchFamily="34"/>
              <a:buChar char="•"/>
            </a:pPr>
            <a:r>
              <a:rPr lang="en-US" sz="1400" b="1">
                <a:solidFill>
                  <a:srgbClr val="1F1F1F"/>
                </a:solidFill>
                <a:latin typeface="Times New Roman" pitchFamily="18"/>
                <a:cs typeface="Times New Roman" pitchFamily="18"/>
              </a:rPr>
              <a:t>Changes in consumer behavior:</a:t>
            </a:r>
            <a:r>
              <a:rPr lang="en-US" sz="1400">
                <a:solidFill>
                  <a:srgbClr val="1F1F1F"/>
                </a:solidFill>
                <a:latin typeface="Times New Roman" pitchFamily="18"/>
                <a:cs typeface="Times New Roman" pitchFamily="18"/>
              </a:rPr>
              <a:t> As consumers' needs and preferences change, Amazon may need to adapt its product offerings and services accordingly. If Amazon is unable to adapt to these changes, it could lose market share to competitors.</a:t>
            </a:r>
          </a:p>
          <a:p>
            <a:pPr lvl="0">
              <a:lnSpc>
                <a:spcPct val="90000"/>
              </a:lnSpc>
              <a:buFont typeface="Arial" pitchFamily="34"/>
              <a:buChar char="•"/>
            </a:pPr>
            <a:r>
              <a:rPr lang="en-US" sz="1400" b="1">
                <a:solidFill>
                  <a:srgbClr val="1F1F1F"/>
                </a:solidFill>
                <a:latin typeface="Times New Roman" pitchFamily="18"/>
                <a:cs typeface="Times New Roman" pitchFamily="18"/>
              </a:rPr>
              <a:t>Natural disasters:</a:t>
            </a:r>
            <a:r>
              <a:rPr lang="en-US" sz="1400">
                <a:solidFill>
                  <a:srgbClr val="1F1F1F"/>
                </a:solidFill>
                <a:latin typeface="Times New Roman" pitchFamily="18"/>
                <a:cs typeface="Times New Roman" pitchFamily="18"/>
              </a:rPr>
              <a:t> Natural disasters can disrupt supply chains and can make it difficult for Amazon to deliver products to customers. This could lead to lost sales and could damage Amazon's reputation.</a:t>
            </a:r>
          </a:p>
          <a:p>
            <a:pPr marL="0" lvl="0" indent="0">
              <a:lnSpc>
                <a:spcPct val="90000"/>
              </a:lnSpc>
              <a:buNone/>
            </a:pPr>
            <a:endParaRPr lang="en-IN" sz="1500">
              <a:latin typeface="Times New Roman" pitchFamily="18"/>
              <a:cs typeface="Times New Roman" pitchFamily="18"/>
            </a:endParaRPr>
          </a:p>
          <a:p>
            <a:pPr lvl="0">
              <a:lnSpc>
                <a:spcPct val="90000"/>
              </a:lnSpc>
            </a:pPr>
            <a:endParaRPr lang="en-IN" sz="1500">
              <a:latin typeface="Times New Roman" pitchFamily="18"/>
              <a:cs typeface="Times New Roman" pitchFamily="1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2219D-008C-9361-ED8F-23F29656681D}"/>
              </a:ext>
            </a:extLst>
          </p:cNvPr>
          <p:cNvSpPr txBox="1">
            <a:spLocks noGrp="1"/>
          </p:cNvSpPr>
          <p:nvPr>
            <p:ph type="title"/>
          </p:nvPr>
        </p:nvSpPr>
        <p:spPr/>
        <p:txBody>
          <a:bodyPr anchorCtr="1"/>
          <a:lstStyle/>
          <a:p>
            <a:pPr lvl="0" algn="ctr"/>
            <a:r>
              <a:rPr lang="en-US" b="1">
                <a:latin typeface="Times New Roman" pitchFamily="18"/>
                <a:cs typeface="Times New Roman" pitchFamily="18"/>
              </a:rPr>
              <a:t>Resource Allocation to Address Challenges of Amazon e commerce</a:t>
            </a:r>
            <a:endParaRPr lang="en-IN" b="1">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EE8AABFF-9964-F126-F844-9A96D7DF99FF}"/>
              </a:ext>
            </a:extLst>
          </p:cNvPr>
          <p:cNvSpPr txBox="1">
            <a:spLocks noGrp="1"/>
          </p:cNvSpPr>
          <p:nvPr>
            <p:ph idx="1"/>
          </p:nvPr>
        </p:nvSpPr>
        <p:spPr/>
        <p:txBody>
          <a:bodyPr/>
          <a:lstStyle/>
          <a:p>
            <a:pPr marL="0" lvl="0" indent="0">
              <a:buNone/>
            </a:pPr>
            <a:r>
              <a:rPr lang="en-US" sz="2400" b="1">
                <a:latin typeface="Times New Roman" pitchFamily="18"/>
                <a:cs typeface="Times New Roman" pitchFamily="18"/>
              </a:rPr>
              <a:t>-How Amazon allocates its resources to meet the current challenges within its environment?</a:t>
            </a:r>
          </a:p>
          <a:p>
            <a:pPr lvl="0">
              <a:buFont typeface="Arial" pitchFamily="34"/>
              <a:buChar char="•"/>
            </a:pPr>
            <a:r>
              <a:rPr lang="en-US" sz="1500" b="1">
                <a:solidFill>
                  <a:srgbClr val="1F1F1F"/>
                </a:solidFill>
                <a:latin typeface="Times New Roman" pitchFamily="18"/>
                <a:cs typeface="Times New Roman" pitchFamily="18"/>
              </a:rPr>
              <a:t>Amazon is investing heavily in technology:</a:t>
            </a:r>
            <a:r>
              <a:rPr lang="en-US" sz="1500">
                <a:solidFill>
                  <a:srgbClr val="1F1F1F"/>
                </a:solidFill>
                <a:latin typeface="Times New Roman" pitchFamily="18"/>
                <a:cs typeface="Times New Roman" pitchFamily="18"/>
              </a:rPr>
              <a:t> Amazon's Tech Investments: Amazon heavily invests in AI and machine learning to enhance logistics, inventory management, and personalized customer experiences.</a:t>
            </a:r>
          </a:p>
          <a:p>
            <a:pPr lvl="0">
              <a:buFont typeface="Arial" pitchFamily="34"/>
              <a:buChar char="•"/>
            </a:pPr>
            <a:r>
              <a:rPr lang="en-US" sz="1500" b="1">
                <a:solidFill>
                  <a:srgbClr val="1F1F1F"/>
                </a:solidFill>
                <a:latin typeface="Times New Roman" pitchFamily="18"/>
                <a:cs typeface="Times New Roman" pitchFamily="18"/>
              </a:rPr>
              <a:t>Amazon is expanding its global reach:</a:t>
            </a:r>
            <a:r>
              <a:rPr lang="en-US" sz="1500">
                <a:solidFill>
                  <a:srgbClr val="1F1F1F"/>
                </a:solidFill>
                <a:latin typeface="Times New Roman" pitchFamily="18"/>
                <a:cs typeface="Times New Roman" pitchFamily="18"/>
              </a:rPr>
              <a:t>  Amazon expands warehouses worldwide to reduce shipping costs and ensure faster product delivery.</a:t>
            </a:r>
          </a:p>
          <a:p>
            <a:pPr lvl="0">
              <a:buFont typeface="Arial" pitchFamily="34"/>
              <a:buChar char="•"/>
            </a:pPr>
            <a:r>
              <a:rPr lang="en-US" sz="1500" b="1">
                <a:solidFill>
                  <a:srgbClr val="1F1F1F"/>
                </a:solidFill>
                <a:latin typeface="Times New Roman" pitchFamily="18"/>
                <a:cs typeface="Times New Roman" pitchFamily="18"/>
              </a:rPr>
              <a:t>Amazon is investing in new products and services:</a:t>
            </a:r>
            <a:r>
              <a:rPr lang="en-US" sz="1500">
                <a:solidFill>
                  <a:srgbClr val="1F1F1F"/>
                </a:solidFill>
                <a:latin typeface="Times New Roman" pitchFamily="18"/>
                <a:cs typeface="Times New Roman" pitchFamily="18"/>
              </a:rPr>
              <a:t>  Amazon invests in new services like Prime Video and AWS to reduce reliance on e-commerce and expand revenue streams.</a:t>
            </a:r>
          </a:p>
          <a:p>
            <a:pPr lvl="0">
              <a:buFont typeface="Arial" pitchFamily="34"/>
              <a:buChar char="•"/>
            </a:pPr>
            <a:r>
              <a:rPr lang="en-US" sz="1500" b="1">
                <a:solidFill>
                  <a:srgbClr val="1F1F1F"/>
                </a:solidFill>
                <a:latin typeface="Times New Roman" pitchFamily="18"/>
                <a:cs typeface="Times New Roman" pitchFamily="18"/>
              </a:rPr>
              <a:t>Amazon is focusing on customer experience:</a:t>
            </a:r>
            <a:r>
              <a:rPr lang="en-US" sz="1500">
                <a:solidFill>
                  <a:srgbClr val="1F1F1F"/>
                </a:solidFill>
                <a:latin typeface="Times New Roman" pitchFamily="18"/>
                <a:cs typeface="Times New Roman" pitchFamily="18"/>
              </a:rPr>
              <a:t>  Amazon invests in convenient services like same-day delivery and easy returns, prioritizing customer satisfaction.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2523AA3B-031F-B5B3-F555-9C8ECC1B2087}"/>
              </a:ext>
            </a:extLst>
          </p:cNvPr>
          <p:cNvSpPr txBox="1">
            <a:spLocks noGrp="1"/>
          </p:cNvSpPr>
          <p:nvPr>
            <p:ph type="title"/>
          </p:nvPr>
        </p:nvSpPr>
        <p:spPr/>
        <p:txBody>
          <a:bodyPr anchorCtr="1"/>
          <a:lstStyle/>
          <a:p>
            <a:pPr lvl="0" algn="ctr"/>
            <a:r>
              <a:rPr lang="en-US" b="1">
                <a:latin typeface="Times New Roman" pitchFamily="18"/>
                <a:cs typeface="Times New Roman" pitchFamily="18"/>
              </a:rPr>
              <a:t>Resource Allocation to Address Challenges of Amazon e commerce</a:t>
            </a:r>
            <a:endParaRPr lang="en-IN"/>
          </a:p>
        </p:txBody>
      </p:sp>
      <p:sp>
        <p:nvSpPr>
          <p:cNvPr id="3" name="Content Placeholder 5">
            <a:extLst>
              <a:ext uri="{FF2B5EF4-FFF2-40B4-BE49-F238E27FC236}">
                <a16:creationId xmlns:a16="http://schemas.microsoft.com/office/drawing/2014/main" id="{8915D8AA-509D-CDB3-EE19-048FF66F7B53}"/>
              </a:ext>
            </a:extLst>
          </p:cNvPr>
          <p:cNvSpPr txBox="1">
            <a:spLocks noGrp="1"/>
          </p:cNvSpPr>
          <p:nvPr>
            <p:ph idx="1"/>
          </p:nvPr>
        </p:nvSpPr>
        <p:spPr/>
        <p:txBody>
          <a:bodyPr/>
          <a:lstStyle/>
          <a:p>
            <a:pPr marL="0" lvl="0" indent="0">
              <a:buNone/>
            </a:pPr>
            <a:r>
              <a:rPr lang="en-US" sz="2200" b="1">
                <a:latin typeface="Times New Roman" pitchFamily="18"/>
                <a:cs typeface="Times New Roman" pitchFamily="18"/>
              </a:rPr>
              <a:t>-Strategies and investments made by Amazon to adapt and respond effectively.</a:t>
            </a:r>
          </a:p>
          <a:p>
            <a:pPr lvl="0">
              <a:buFont typeface="Arial" pitchFamily="34"/>
              <a:buChar char="•"/>
            </a:pPr>
            <a:r>
              <a:rPr lang="en-US" sz="1600" b="1">
                <a:solidFill>
                  <a:srgbClr val="1F1F1F"/>
                </a:solidFill>
                <a:latin typeface="Times New Roman" pitchFamily="18"/>
                <a:cs typeface="Times New Roman" pitchFamily="18"/>
              </a:rPr>
              <a:t>Investment in technology:</a:t>
            </a:r>
            <a:r>
              <a:rPr lang="en-US" sz="1600">
                <a:solidFill>
                  <a:srgbClr val="1F1F1F"/>
                </a:solidFill>
                <a:latin typeface="Times New Roman" pitchFamily="18"/>
                <a:cs typeface="Times New Roman" pitchFamily="18"/>
              </a:rPr>
              <a:t> Amazon invests in AI, machine learning, and robotics to enhance logistics, customer service, and product offerings.</a:t>
            </a:r>
          </a:p>
          <a:p>
            <a:pPr lvl="0">
              <a:buFont typeface="Arial" pitchFamily="34"/>
              <a:buChar char="•"/>
            </a:pPr>
            <a:r>
              <a:rPr lang="en-US" sz="1600" b="1">
                <a:solidFill>
                  <a:srgbClr val="1F1F1F"/>
                </a:solidFill>
                <a:latin typeface="Times New Roman" pitchFamily="18"/>
                <a:cs typeface="Times New Roman" pitchFamily="18"/>
              </a:rPr>
              <a:t>Expansion into new markets:</a:t>
            </a:r>
            <a:r>
              <a:rPr lang="en-US" sz="1600">
                <a:solidFill>
                  <a:srgbClr val="1F1F1F"/>
                </a:solidFill>
                <a:latin typeface="Times New Roman" pitchFamily="18"/>
                <a:cs typeface="Times New Roman" pitchFamily="18"/>
              </a:rPr>
              <a:t>  Amazon opens new warehouses worldwide for faster, cost-effective product delivery.</a:t>
            </a:r>
          </a:p>
          <a:p>
            <a:pPr lvl="0">
              <a:buFont typeface="Arial" pitchFamily="34"/>
              <a:buChar char="•"/>
            </a:pPr>
            <a:r>
              <a:rPr lang="en-US" sz="1600" b="1">
                <a:solidFill>
                  <a:srgbClr val="1F1F1F"/>
                </a:solidFill>
                <a:latin typeface="Times New Roman" pitchFamily="18"/>
                <a:cs typeface="Times New Roman" pitchFamily="18"/>
              </a:rPr>
              <a:t>Diversification of its product offerings:</a:t>
            </a:r>
            <a:r>
              <a:rPr lang="en-US" sz="1600">
                <a:solidFill>
                  <a:srgbClr val="1F1F1F"/>
                </a:solidFill>
                <a:latin typeface="Times New Roman" pitchFamily="18"/>
                <a:cs typeface="Times New Roman" pitchFamily="18"/>
              </a:rPr>
              <a:t> Amazon expands beyond e-commerce, offering cloud computing, streaming media, and advertising, reducing reliance on e-commerce sales.</a:t>
            </a:r>
          </a:p>
          <a:p>
            <a:pPr lvl="0">
              <a:buFont typeface="Arial" pitchFamily="34"/>
              <a:buChar char="•"/>
            </a:pPr>
            <a:r>
              <a:rPr lang="en-US" sz="1600" b="1">
                <a:solidFill>
                  <a:srgbClr val="1F1F1F"/>
                </a:solidFill>
                <a:latin typeface="Times New Roman" pitchFamily="18"/>
                <a:cs typeface="Times New Roman" pitchFamily="18"/>
              </a:rPr>
              <a:t>Focus on customer experience:</a:t>
            </a:r>
            <a:r>
              <a:rPr lang="en-US" sz="1600">
                <a:solidFill>
                  <a:srgbClr val="1F1F1F"/>
                </a:solidFill>
                <a:latin typeface="Times New Roman" pitchFamily="18"/>
                <a:cs typeface="Times New Roman" pitchFamily="18"/>
              </a:rPr>
              <a:t> Amazon invests in personalized experiences and efficient assistance, training representatives and utilizing cutting-edge technologies for exceptional customer support.</a:t>
            </a:r>
            <a:endParaRPr lang="en-IN" sz="1600">
              <a:latin typeface="Times New Roman" pitchFamily="18"/>
              <a:cs typeface="Times New Roman" pitchFamily="1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2346-F587-09D8-A5E4-42D57B268B55}"/>
              </a:ext>
            </a:extLst>
          </p:cNvPr>
          <p:cNvSpPr txBox="1">
            <a:spLocks noGrp="1"/>
          </p:cNvSpPr>
          <p:nvPr>
            <p:ph type="title"/>
          </p:nvPr>
        </p:nvSpPr>
        <p:spPr/>
        <p:txBody>
          <a:bodyPr anchorCtr="1"/>
          <a:lstStyle/>
          <a:p>
            <a:pPr lvl="0" algn="ctr"/>
            <a:r>
              <a:rPr lang="en-US" b="1">
                <a:latin typeface="Times New Roman" pitchFamily="18"/>
                <a:cs typeface="Times New Roman" pitchFamily="18"/>
              </a:rPr>
              <a:t>Competitive Strategy for Global Business Environment</a:t>
            </a:r>
            <a:endParaRPr lang="en-IN" b="1">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19CBE01B-1039-8608-0814-1D1E2F11EBD1}"/>
              </a:ext>
            </a:extLst>
          </p:cNvPr>
          <p:cNvSpPr txBox="1">
            <a:spLocks noGrp="1"/>
          </p:cNvSpPr>
          <p:nvPr>
            <p:ph idx="1"/>
          </p:nvPr>
        </p:nvSpPr>
        <p:spPr>
          <a:xfrm>
            <a:off x="838203" y="1825627"/>
            <a:ext cx="10124209" cy="4351336"/>
          </a:xfrm>
        </p:spPr>
        <p:txBody>
          <a:bodyPr>
            <a:noAutofit/>
          </a:bodyPr>
          <a:lstStyle/>
          <a:p>
            <a:pPr marL="0" lvl="0" indent="0">
              <a:buNone/>
            </a:pPr>
            <a:r>
              <a:rPr lang="en-US" b="1">
                <a:latin typeface="Times New Roman" pitchFamily="18"/>
                <a:cs typeface="Times New Roman" pitchFamily="18"/>
              </a:rPr>
              <a:t>-Competitive strategy for Amazon to gain a competitive advantage in the post-pandemic era</a:t>
            </a:r>
            <a:r>
              <a:rPr lang="en-US">
                <a:latin typeface="Times New Roman" pitchFamily="18"/>
                <a:cs typeface="Times New Roman" pitchFamily="18"/>
              </a:rPr>
              <a:t>.</a:t>
            </a:r>
          </a:p>
          <a:p>
            <a:pPr lvl="0">
              <a:buFont typeface="Arial" pitchFamily="34"/>
              <a:buChar char="•"/>
            </a:pPr>
            <a:r>
              <a:rPr lang="en-US" sz="1600">
                <a:latin typeface="Times New Roman" pitchFamily="18"/>
                <a:cs typeface="Times New Roman" pitchFamily="18"/>
              </a:rPr>
              <a:t>Amazon should invest in technology (AI, machine learning, robotics) to enhance logistics, customer service, and product offerings. It should expand into new markets, diversify its product range, focus on customer experience, make strategic acquisitions and partnerships, and prioritize innovation to stay ahead and succeed.</a:t>
            </a:r>
          </a:p>
          <a:p>
            <a:pPr marL="0" lvl="0" indent="0">
              <a:buNone/>
            </a:pPr>
            <a:r>
              <a:rPr lang="en-US" b="1">
                <a:latin typeface="Times New Roman" pitchFamily="18"/>
                <a:cs typeface="Times New Roman" pitchFamily="18"/>
              </a:rPr>
              <a:t>-The specific challenges faced by Amazon and discuss strategies for differentiation, innovation, and customer-centricity.</a:t>
            </a:r>
          </a:p>
          <a:p>
            <a:pPr lvl="0"/>
            <a:r>
              <a:rPr lang="en-IN" sz="1600">
                <a:latin typeface="Times New Roman" pitchFamily="18"/>
                <a:cs typeface="Times New Roman" pitchFamily="18"/>
              </a:rPr>
              <a:t>Amazon can overcome regulatory challenges by collaborating with local governments, adhering to regulations, and promoting the benefits of e-commerce. To adapt to changing consumer behavior, Amazon should invest in its e-commerce platform and expand product offerings. To mitigate growing labor costs, Amazon can automate operations and invest in productivity-enhancing technologies.</a:t>
            </a:r>
            <a:endParaRPr lang="en-US" sz="1600" b="1">
              <a:latin typeface="Times New Roman" pitchFamily="18"/>
              <a:cs typeface="Times New Roman" pitchFamily="18"/>
            </a:endParaRPr>
          </a:p>
          <a:p>
            <a:pPr lvl="0">
              <a:buFont typeface="Arial" pitchFamily="34"/>
              <a:buChar char="•"/>
            </a:pPr>
            <a:endParaRPr lang="en-US" sz="1600">
              <a:latin typeface="Times New Roman" pitchFamily="18"/>
              <a:cs typeface="Times New Roman" pitchFamily="18"/>
            </a:endParaRPr>
          </a:p>
        </p:txBody>
      </p:sp>
      <p:sp>
        <p:nvSpPr>
          <p:cNvPr id="4" name="Title 1">
            <a:extLst>
              <a:ext uri="{FF2B5EF4-FFF2-40B4-BE49-F238E27FC236}">
                <a16:creationId xmlns:a16="http://schemas.microsoft.com/office/drawing/2014/main" id="{7DCCC84E-0758-784C-2008-0EE914F851F9}"/>
              </a:ext>
            </a:extLst>
          </p:cNvPr>
          <p:cNvSpPr txBox="1"/>
          <p:nvPr/>
        </p:nvSpPr>
        <p:spPr>
          <a:xfrm>
            <a:off x="838203" y="321585"/>
            <a:ext cx="10515600" cy="1325559"/>
          </a:xfrm>
          <a:prstGeom prst="rect">
            <a:avLst/>
          </a:prstGeom>
          <a:noFill/>
          <a:ln cap="rnd">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IN" sz="4400" b="0" i="0" u="none" strike="noStrike" kern="1200" cap="none" spc="0" baseline="0">
              <a:solidFill>
                <a:srgbClr val="000000"/>
              </a:solidFill>
              <a:uFillTx/>
              <a:latin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A451-56BB-E315-4393-0B2F8B49DD12}"/>
              </a:ext>
            </a:extLst>
          </p:cNvPr>
          <p:cNvSpPr txBox="1">
            <a:spLocks noGrp="1"/>
          </p:cNvSpPr>
          <p:nvPr>
            <p:ph type="title"/>
          </p:nvPr>
        </p:nvSpPr>
        <p:spPr/>
        <p:txBody>
          <a:bodyPr anchorCtr="1"/>
          <a:lstStyle/>
          <a:p>
            <a:pPr lvl="0" algn="ctr"/>
            <a:r>
              <a:rPr lang="en-US" sz="3800" b="1">
                <a:latin typeface="Times New Roman" pitchFamily="18"/>
                <a:cs typeface="Times New Roman" pitchFamily="18"/>
              </a:rPr>
              <a:t>Green Marketing and Corporate Social Responsibility Strategies</a:t>
            </a:r>
            <a:endParaRPr lang="en-IN" sz="3800" b="1">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EE29DE2E-FC7E-414D-F898-76E81006E526}"/>
              </a:ext>
            </a:extLst>
          </p:cNvPr>
          <p:cNvSpPr txBox="1">
            <a:spLocks noGrp="1"/>
          </p:cNvSpPr>
          <p:nvPr>
            <p:ph idx="1"/>
          </p:nvPr>
        </p:nvSpPr>
        <p:spPr/>
        <p:txBody>
          <a:bodyPr/>
          <a:lstStyle/>
          <a:p>
            <a:pPr lvl="0">
              <a:lnSpc>
                <a:spcPct val="80000"/>
              </a:lnSpc>
            </a:pPr>
            <a:r>
              <a:rPr lang="en-US" b="1">
                <a:latin typeface="Times New Roman" pitchFamily="18"/>
                <a:cs typeface="Times New Roman" pitchFamily="18"/>
              </a:rPr>
              <a:t>The green marketing and corporate social responsibility strategies implemented by Amazon.</a:t>
            </a:r>
          </a:p>
          <a:p>
            <a:pPr marL="0" lvl="0" indent="0">
              <a:lnSpc>
                <a:spcPct val="80000"/>
              </a:lnSpc>
              <a:buNone/>
            </a:pPr>
            <a:endParaRPr lang="en-US" b="1">
              <a:latin typeface="Times New Roman" pitchFamily="18"/>
              <a:cs typeface="Times New Roman" pitchFamily="18"/>
            </a:endParaRPr>
          </a:p>
          <a:p>
            <a:pPr lvl="0">
              <a:lnSpc>
                <a:spcPct val="87000"/>
              </a:lnSpc>
              <a:spcAft>
                <a:spcPts val="750"/>
              </a:spcAft>
            </a:pPr>
            <a:r>
              <a:rPr lang="en-IN" sz="1400" kern="0">
                <a:solidFill>
                  <a:srgbClr val="1F1F1F"/>
                </a:solidFill>
                <a:latin typeface="Times New Roman" pitchFamily="18"/>
                <a:cs typeface="Times New Roman" pitchFamily="18"/>
              </a:rPr>
              <a:t>Amazon aims to achieve net-zero carbon emissions by 2040 by reducing emissions from its operations and products. It invests in renewable energy, energy efficiency, and carbon offsets. Amazon also focuses on minimizing packaging waste through recycled materials and sustainable alternatives. </a:t>
            </a:r>
          </a:p>
          <a:p>
            <a:pPr lvl="0">
              <a:lnSpc>
                <a:spcPct val="87000"/>
              </a:lnSpc>
              <a:spcAft>
                <a:spcPts val="750"/>
              </a:spcAft>
            </a:pPr>
            <a:r>
              <a:rPr lang="en-IN" sz="1400" kern="0">
                <a:solidFill>
                  <a:srgbClr val="1F1F1F"/>
                </a:solidFill>
                <a:latin typeface="Times New Roman" pitchFamily="18"/>
                <a:cs typeface="Times New Roman" pitchFamily="18"/>
              </a:rPr>
              <a:t>Sustainable transportation, reforestation projects, and sustainability education for employees and customers are among Amazon's efforts to promote environmental responsibility.</a:t>
            </a:r>
            <a:endParaRPr lang="en-IN" sz="1400">
              <a:latin typeface="Times New Roman" pitchFamily="18"/>
              <a:cs typeface="Times New Roman" pitchFamily="18"/>
            </a:endParaRPr>
          </a:p>
        </p:txBody>
      </p:sp>
      <p:sp>
        <p:nvSpPr>
          <p:cNvPr id="4" name="Content Placeholder 3">
            <a:extLst>
              <a:ext uri="{FF2B5EF4-FFF2-40B4-BE49-F238E27FC236}">
                <a16:creationId xmlns:a16="http://schemas.microsoft.com/office/drawing/2014/main" id="{607BAA58-11B5-4C46-2EA7-557BCD483508}"/>
              </a:ext>
            </a:extLst>
          </p:cNvPr>
          <p:cNvSpPr txBox="1">
            <a:spLocks noGrp="1"/>
          </p:cNvSpPr>
          <p:nvPr>
            <p:ph idx="2"/>
          </p:nvPr>
        </p:nvSpPr>
        <p:spPr/>
        <p:txBody>
          <a:bodyPr/>
          <a:lstStyle/>
          <a:p>
            <a:pPr lvl="0">
              <a:lnSpc>
                <a:spcPct val="80000"/>
              </a:lnSpc>
            </a:pPr>
            <a:r>
              <a:rPr lang="en-US" b="1">
                <a:latin typeface="Times New Roman" pitchFamily="18"/>
                <a:cs typeface="Times New Roman" pitchFamily="18"/>
              </a:rPr>
              <a:t>Amazon's initiatives for environmental sustainability, social impact, and corporate citizenship.</a:t>
            </a:r>
          </a:p>
          <a:p>
            <a:pPr marL="0" lvl="0" indent="0">
              <a:lnSpc>
                <a:spcPct val="80000"/>
              </a:lnSpc>
              <a:buNone/>
            </a:pPr>
            <a:endParaRPr lang="en-US" b="1">
              <a:latin typeface="Times New Roman" pitchFamily="18"/>
              <a:cs typeface="Times New Roman" pitchFamily="18"/>
            </a:endParaRPr>
          </a:p>
          <a:p>
            <a:pPr lvl="0">
              <a:lnSpc>
                <a:spcPct val="80000"/>
              </a:lnSpc>
              <a:buFont typeface="Arial" pitchFamily="34"/>
              <a:buChar char="•"/>
            </a:pPr>
            <a:r>
              <a:rPr lang="en-US" sz="1400" kern="0">
                <a:solidFill>
                  <a:srgbClr val="1F1F1F"/>
                </a:solidFill>
                <a:latin typeface="Times New Roman" pitchFamily="18"/>
                <a:cs typeface="Times New Roman" pitchFamily="18"/>
              </a:rPr>
              <a:t>Amazon prioritizes environmental sustainability by aiming for net-zero carbon emissions by 2040, renewable energy usage by 2025, and reducing packaging waste. </a:t>
            </a:r>
          </a:p>
          <a:p>
            <a:pPr lvl="0">
              <a:lnSpc>
                <a:spcPct val="80000"/>
              </a:lnSpc>
              <a:buFont typeface="Arial" pitchFamily="34"/>
              <a:buChar char="•"/>
            </a:pPr>
            <a:endParaRPr lang="en-US" sz="1400" kern="0">
              <a:solidFill>
                <a:srgbClr val="1F1F1F"/>
              </a:solidFill>
              <a:latin typeface="Times New Roman" pitchFamily="18"/>
              <a:cs typeface="Times New Roman" pitchFamily="18"/>
            </a:endParaRPr>
          </a:p>
          <a:p>
            <a:pPr lvl="0">
              <a:lnSpc>
                <a:spcPct val="80000"/>
              </a:lnSpc>
              <a:buFont typeface="Arial" pitchFamily="34"/>
              <a:buChar char="•"/>
            </a:pPr>
            <a:r>
              <a:rPr lang="en-US" sz="1400" kern="0">
                <a:solidFill>
                  <a:srgbClr val="1F1F1F"/>
                </a:solidFill>
                <a:latin typeface="Times New Roman" pitchFamily="18"/>
                <a:cs typeface="Times New Roman" pitchFamily="18"/>
              </a:rPr>
              <a:t>They also focus on social impact through workplace diversity, equitable housing access, and support for the Black community. As corporate citizens, Amazon contributes to climate change mitigation, provides STEM scholarships, and aids conservation efforts in the Amazon rainforest.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7BF5-BA02-956F-8976-8573E355F7B8}"/>
              </a:ext>
            </a:extLst>
          </p:cNvPr>
          <p:cNvSpPr txBox="1">
            <a:spLocks noGrp="1"/>
          </p:cNvSpPr>
          <p:nvPr>
            <p:ph type="title"/>
          </p:nvPr>
        </p:nvSpPr>
        <p:spPr/>
        <p:txBody>
          <a:bodyPr anchorCtr="1"/>
          <a:lstStyle/>
          <a:p>
            <a:pPr lvl="0" algn="ctr"/>
            <a:r>
              <a:rPr lang="en-IN" b="1">
                <a:latin typeface="Times New Roman" pitchFamily="18"/>
                <a:cs typeface="Times New Roman" pitchFamily="18"/>
              </a:rPr>
              <a:t>Recommendations for Amazon</a:t>
            </a:r>
          </a:p>
        </p:txBody>
      </p:sp>
      <p:sp>
        <p:nvSpPr>
          <p:cNvPr id="3" name="Content Placeholder 5">
            <a:extLst>
              <a:ext uri="{FF2B5EF4-FFF2-40B4-BE49-F238E27FC236}">
                <a16:creationId xmlns:a16="http://schemas.microsoft.com/office/drawing/2014/main" id="{5C7BE8C8-9AEA-CE08-5EF1-57F46C6B784A}"/>
              </a:ext>
            </a:extLst>
          </p:cNvPr>
          <p:cNvSpPr txBox="1">
            <a:spLocks noGrp="1"/>
          </p:cNvSpPr>
          <p:nvPr>
            <p:ph idx="1"/>
          </p:nvPr>
        </p:nvSpPr>
        <p:spPr>
          <a:xfrm>
            <a:off x="838203" y="1825627"/>
            <a:ext cx="10368646" cy="4351336"/>
          </a:xfrm>
        </p:spPr>
        <p:txBody>
          <a:bodyPr/>
          <a:lstStyle/>
          <a:p>
            <a:pPr lvl="0">
              <a:lnSpc>
                <a:spcPct val="90000"/>
              </a:lnSpc>
              <a:buFont typeface="Arial" pitchFamily="34"/>
              <a:buChar char="•"/>
            </a:pPr>
            <a:r>
              <a:rPr lang="en-US" sz="1400">
                <a:solidFill>
                  <a:srgbClr val="1F1F1F"/>
                </a:solidFill>
                <a:latin typeface="Times New Roman" pitchFamily="18"/>
                <a:cs typeface="Times New Roman" pitchFamily="18"/>
              </a:rPr>
              <a:t>Reduce the number of deliveries: Offer more flexible delivery options and work with suppliers to reduce packaging.</a:t>
            </a:r>
          </a:p>
          <a:p>
            <a:pPr lvl="0">
              <a:lnSpc>
                <a:spcPct val="90000"/>
              </a:lnSpc>
              <a:buFont typeface="Arial" pitchFamily="34"/>
              <a:buChar char="•"/>
            </a:pPr>
            <a:r>
              <a:rPr lang="en-US" sz="1400">
                <a:solidFill>
                  <a:srgbClr val="1F1F1F"/>
                </a:solidFill>
                <a:latin typeface="Times New Roman" pitchFamily="18"/>
                <a:cs typeface="Times New Roman" pitchFamily="18"/>
              </a:rPr>
              <a:t>Invest in new technologies: Invest in electric vehicles and solar panels, and develop new ways to track and manage energy usage.</a:t>
            </a:r>
          </a:p>
          <a:p>
            <a:pPr lvl="0">
              <a:lnSpc>
                <a:spcPct val="90000"/>
              </a:lnSpc>
              <a:buFont typeface="Arial" pitchFamily="34"/>
              <a:buChar char="•"/>
            </a:pPr>
            <a:r>
              <a:rPr lang="en-US" sz="1400">
                <a:solidFill>
                  <a:srgbClr val="1F1F1F"/>
                </a:solidFill>
                <a:latin typeface="Times New Roman" pitchFamily="18"/>
                <a:cs typeface="Times New Roman" pitchFamily="18"/>
              </a:rPr>
              <a:t>Educate customers: Educate customers about climate change and how they can reduce their own carbon footprint.</a:t>
            </a:r>
          </a:p>
          <a:p>
            <a:pPr marL="0" lvl="0" indent="0">
              <a:lnSpc>
                <a:spcPct val="90000"/>
              </a:lnSpc>
              <a:buNone/>
            </a:pPr>
            <a:endParaRPr lang="en-US" sz="1400">
              <a:solidFill>
                <a:srgbClr val="1F1F1F"/>
              </a:solidFill>
              <a:latin typeface="Times New Roman" pitchFamily="18"/>
              <a:cs typeface="Times New Roman" pitchFamily="18"/>
            </a:endParaRPr>
          </a:p>
          <a:p>
            <a:pPr marL="0" lvl="0" indent="0">
              <a:lnSpc>
                <a:spcPct val="90000"/>
              </a:lnSpc>
              <a:buNone/>
            </a:pPr>
            <a:r>
              <a:rPr lang="en-US" sz="1400" b="1">
                <a:latin typeface="Times New Roman" pitchFamily="18"/>
                <a:cs typeface="Times New Roman" pitchFamily="18"/>
              </a:rPr>
              <a:t>Sustainability: </a:t>
            </a:r>
            <a:r>
              <a:rPr lang="en-US" sz="1400">
                <a:latin typeface="Times New Roman" pitchFamily="18"/>
                <a:cs typeface="Times New Roman" pitchFamily="18"/>
              </a:rPr>
              <a:t>Reduce carbon footprint by investing in renewable energy, improving energy efficiency, and using sustainable packaging.</a:t>
            </a:r>
          </a:p>
          <a:p>
            <a:pPr marL="0" lvl="0" indent="0">
              <a:lnSpc>
                <a:spcPct val="90000"/>
              </a:lnSpc>
              <a:buNone/>
            </a:pPr>
            <a:r>
              <a:rPr lang="en-US" sz="1400">
                <a:latin typeface="Times New Roman" pitchFamily="18"/>
                <a:cs typeface="Times New Roman" pitchFamily="18"/>
              </a:rPr>
              <a:t>Source products from sustainable suppliers.</a:t>
            </a:r>
          </a:p>
          <a:p>
            <a:pPr marL="0" lvl="0" indent="0">
              <a:lnSpc>
                <a:spcPct val="90000"/>
              </a:lnSpc>
              <a:buNone/>
            </a:pPr>
            <a:r>
              <a:rPr lang="en-US" sz="1400">
                <a:latin typeface="Times New Roman" pitchFamily="18"/>
                <a:cs typeface="Times New Roman" pitchFamily="18"/>
              </a:rPr>
              <a:t>Educate customers about sustainability.</a:t>
            </a:r>
          </a:p>
          <a:p>
            <a:pPr marL="0" lvl="0" indent="0">
              <a:lnSpc>
                <a:spcPct val="90000"/>
              </a:lnSpc>
              <a:buNone/>
            </a:pPr>
            <a:r>
              <a:rPr lang="en-US" sz="1400" b="1">
                <a:latin typeface="Times New Roman" pitchFamily="18"/>
                <a:cs typeface="Times New Roman" pitchFamily="18"/>
              </a:rPr>
              <a:t>Customer Experience: </a:t>
            </a:r>
            <a:r>
              <a:rPr lang="en-US" sz="1400">
                <a:latin typeface="Times New Roman" pitchFamily="18"/>
                <a:cs typeface="Times New Roman" pitchFamily="18"/>
              </a:rPr>
              <a:t>Personalize the shopping experience.</a:t>
            </a:r>
          </a:p>
          <a:p>
            <a:pPr marL="0" lvl="0" indent="0">
              <a:lnSpc>
                <a:spcPct val="90000"/>
              </a:lnSpc>
              <a:buNone/>
            </a:pPr>
            <a:r>
              <a:rPr lang="en-US" sz="1400">
                <a:latin typeface="Times New Roman" pitchFamily="18"/>
                <a:cs typeface="Times New Roman" pitchFamily="18"/>
              </a:rPr>
              <a:t>Make it easy to return items.</a:t>
            </a:r>
          </a:p>
          <a:p>
            <a:pPr marL="0" lvl="0" indent="0">
              <a:lnSpc>
                <a:spcPct val="90000"/>
              </a:lnSpc>
              <a:buNone/>
            </a:pPr>
            <a:r>
              <a:rPr lang="en-US" sz="1400">
                <a:latin typeface="Times New Roman" pitchFamily="18"/>
                <a:cs typeface="Times New Roman" pitchFamily="18"/>
              </a:rPr>
              <a:t>Provide excellent customer service.</a:t>
            </a:r>
          </a:p>
          <a:p>
            <a:pPr marL="0" lvl="0" indent="0">
              <a:lnSpc>
                <a:spcPct val="90000"/>
              </a:lnSpc>
              <a:buNone/>
            </a:pPr>
            <a:r>
              <a:rPr lang="en-US" sz="1400" b="1">
                <a:latin typeface="Times New Roman" pitchFamily="18"/>
                <a:cs typeface="Times New Roman" pitchFamily="18"/>
              </a:rPr>
              <a:t>Market Position: </a:t>
            </a:r>
            <a:r>
              <a:rPr lang="en-US" sz="1400">
                <a:latin typeface="Times New Roman" pitchFamily="18"/>
                <a:cs typeface="Times New Roman" pitchFamily="18"/>
              </a:rPr>
              <a:t>Expand into new markets.</a:t>
            </a:r>
          </a:p>
          <a:p>
            <a:pPr marL="0" lvl="0" indent="0">
              <a:lnSpc>
                <a:spcPct val="90000"/>
              </a:lnSpc>
              <a:buNone/>
            </a:pPr>
            <a:r>
              <a:rPr lang="en-US" sz="1400">
                <a:latin typeface="Times New Roman" pitchFamily="18"/>
                <a:cs typeface="Times New Roman" pitchFamily="18"/>
              </a:rPr>
              <a:t>Partner with other businesses.</a:t>
            </a:r>
          </a:p>
          <a:p>
            <a:pPr marL="0" lvl="0" indent="0">
              <a:lnSpc>
                <a:spcPct val="90000"/>
              </a:lnSpc>
              <a:buNone/>
            </a:pPr>
            <a:r>
              <a:rPr lang="en-US" sz="1400">
                <a:latin typeface="Times New Roman" pitchFamily="18"/>
                <a:cs typeface="Times New Roman" pitchFamily="18"/>
              </a:rPr>
              <a:t>Invest in marketing.</a:t>
            </a:r>
          </a:p>
          <a:p>
            <a:pPr lvl="0">
              <a:lnSpc>
                <a:spcPct val="90000"/>
              </a:lnSpc>
              <a:buFont typeface="Arial" pitchFamily="34"/>
              <a:buChar char="•"/>
            </a:pPr>
            <a:endParaRPr lang="en-US" sz="1400">
              <a:solidFill>
                <a:srgbClr val="1F1F1F"/>
              </a:solidFill>
              <a:latin typeface="Times New Roman" pitchFamily="18"/>
              <a:cs typeface="Times New Roman" pitchFamily="18"/>
            </a:endParaRPr>
          </a:p>
        </p:txBody>
      </p:sp>
      <p:sp>
        <p:nvSpPr>
          <p:cNvPr id="4" name="Title 1">
            <a:extLst>
              <a:ext uri="{FF2B5EF4-FFF2-40B4-BE49-F238E27FC236}">
                <a16:creationId xmlns:a16="http://schemas.microsoft.com/office/drawing/2014/main" id="{18B24140-DB14-57DB-3CBE-BA8867899781}"/>
              </a:ext>
            </a:extLst>
          </p:cNvPr>
          <p:cNvSpPr txBox="1"/>
          <p:nvPr/>
        </p:nvSpPr>
        <p:spPr>
          <a:xfrm>
            <a:off x="838203" y="321585"/>
            <a:ext cx="10515600" cy="1325559"/>
          </a:xfrm>
          <a:prstGeom prst="rect">
            <a:avLst/>
          </a:prstGeom>
          <a:noFill/>
          <a:ln cap="rnd">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IN" sz="4400" b="0" i="0" u="none" strike="noStrike" kern="1200" cap="none" spc="0" baseline="0">
              <a:solidFill>
                <a:srgbClr val="000000"/>
              </a:solidFill>
              <a:uFillTx/>
              <a:latin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C163F7C3-96C7-0F60-8E6A-673E8F42D0CC}"/>
              </a:ext>
            </a:extLst>
          </p:cNvPr>
          <p:cNvSpPr txBox="1">
            <a:spLocks noGrp="1"/>
          </p:cNvSpPr>
          <p:nvPr>
            <p:ph type="title"/>
          </p:nvPr>
        </p:nvSpPr>
        <p:spPr/>
        <p:txBody>
          <a:bodyPr anchorCtr="1"/>
          <a:lstStyle/>
          <a:p>
            <a:pPr lvl="0" algn="ctr"/>
            <a:r>
              <a:rPr lang="en-IN" b="1">
                <a:latin typeface="Times New Roman" pitchFamily="18"/>
                <a:cs typeface="Times New Roman" pitchFamily="18"/>
              </a:rPr>
              <a:t>Conclusion</a:t>
            </a:r>
          </a:p>
        </p:txBody>
      </p:sp>
      <p:sp>
        <p:nvSpPr>
          <p:cNvPr id="3" name="Content Placeholder 5">
            <a:extLst>
              <a:ext uri="{FF2B5EF4-FFF2-40B4-BE49-F238E27FC236}">
                <a16:creationId xmlns:a16="http://schemas.microsoft.com/office/drawing/2014/main" id="{BB43AAE8-E9BC-136C-B4E6-712DBB25F076}"/>
              </a:ext>
            </a:extLst>
          </p:cNvPr>
          <p:cNvSpPr txBox="1">
            <a:spLocks noGrp="1"/>
          </p:cNvSpPr>
          <p:nvPr>
            <p:ph idx="1"/>
          </p:nvPr>
        </p:nvSpPr>
        <p:spPr/>
        <p:txBody>
          <a:bodyPr/>
          <a:lstStyle/>
          <a:p>
            <a:pPr lvl="0"/>
            <a:r>
              <a:rPr lang="en-IN" sz="1500" kern="0">
                <a:solidFill>
                  <a:srgbClr val="1F1F1F"/>
                </a:solidFill>
                <a:latin typeface="Arial" pitchFamily="34"/>
                <a:cs typeface="Times New Roman" pitchFamily="18"/>
              </a:rPr>
              <a:t>In conclusion, Amazon's key strengths lie in its strong brand, customer-centric approach, technology leadership, logistics network, and global workforce. However, it faces challenges from increased competition, regulatory changes, technological advancements, changing consumer behaviour, and natural disasters. To address these challenges, Amazon allocates resources to technology investments, global expansion, product development, and customer experience. It also prioritizes green marketing and corporate social responsibility. Recommendations for Amazon include reducing deliveries, investing in new technologies, promoting sustainability, personalizing the shopping experience, expanding into new markets, and fostering partnerships. These strategies will help Amazon maintain its competitive advantage in the post-pandemic era.</a:t>
            </a:r>
            <a:endParaRPr lang="en-IN" sz="1500">
              <a:latin typeface="Calibri" pitchFamily="34"/>
              <a:cs typeface="Times New Roman" pitchFamily="1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1AEE7-53D2-7153-26E0-DB2BB91490C3}"/>
              </a:ext>
            </a:extLst>
          </p:cNvPr>
          <p:cNvSpPr txBox="1">
            <a:spLocks noGrp="1"/>
          </p:cNvSpPr>
          <p:nvPr>
            <p:ph type="title"/>
          </p:nvPr>
        </p:nvSpPr>
        <p:spPr/>
        <p:txBody>
          <a:bodyPr/>
          <a:lstStyle/>
          <a:p>
            <a:pPr lvl="0"/>
            <a:r>
              <a:rPr lang="en-IN" b="1">
                <a:latin typeface="Times New Roman" pitchFamily="18"/>
                <a:cs typeface="Times New Roman" pitchFamily="18"/>
              </a:rPr>
              <a:t>References</a:t>
            </a:r>
          </a:p>
        </p:txBody>
      </p:sp>
      <p:sp>
        <p:nvSpPr>
          <p:cNvPr id="3" name="Content Placeholder 2">
            <a:extLst>
              <a:ext uri="{FF2B5EF4-FFF2-40B4-BE49-F238E27FC236}">
                <a16:creationId xmlns:a16="http://schemas.microsoft.com/office/drawing/2014/main" id="{E1ECACE5-1887-0673-4326-957C5E37AAE9}"/>
              </a:ext>
            </a:extLst>
          </p:cNvPr>
          <p:cNvSpPr txBox="1">
            <a:spLocks noGrp="1"/>
          </p:cNvSpPr>
          <p:nvPr>
            <p:ph idx="1"/>
          </p:nvPr>
        </p:nvSpPr>
        <p:spPr>
          <a:xfrm>
            <a:off x="677332" y="1485900"/>
            <a:ext cx="8596667" cy="4980215"/>
          </a:xfrm>
        </p:spPr>
        <p:txBody>
          <a:bodyPr>
            <a:noAutofit/>
          </a:bodyPr>
          <a:lstStyle/>
          <a:p>
            <a:pPr lvl="0"/>
            <a:r>
              <a:rPr lang="en-IN" sz="1300">
                <a:latin typeface="Times New Roman" pitchFamily="18"/>
                <a:cs typeface="Times New Roman" pitchFamily="18"/>
                <a:hlinkClick r:id="rId2"/>
              </a:rPr>
              <a:t>https://www.techtarget.com/whatis/definition/Amazon</a:t>
            </a:r>
            <a:endParaRPr lang="en-IN" sz="1300">
              <a:latin typeface="Times New Roman" pitchFamily="18"/>
              <a:cs typeface="Times New Roman" pitchFamily="18"/>
            </a:endParaRPr>
          </a:p>
          <a:p>
            <a:pPr lvl="0"/>
            <a:r>
              <a:rPr lang="en-IN" sz="1300" kern="0">
                <a:solidFill>
                  <a:srgbClr val="222222"/>
                </a:solidFill>
                <a:latin typeface="Times New Roman" pitchFamily="18"/>
                <a:cs typeface="Times New Roman" pitchFamily="18"/>
              </a:rPr>
              <a:t>Sadq, Z.M., Sabir, H.N. and Saeed, V.S.H., 2018. Analyzing the Amazon success strategies. </a:t>
            </a:r>
            <a:r>
              <a:rPr lang="en-IN" sz="1300" i="1" kern="0">
                <a:solidFill>
                  <a:srgbClr val="222222"/>
                </a:solidFill>
                <a:latin typeface="Times New Roman" pitchFamily="18"/>
                <a:cs typeface="Times New Roman" pitchFamily="18"/>
              </a:rPr>
              <a:t>Journal of process management and new technologies</a:t>
            </a:r>
            <a:r>
              <a:rPr lang="en-IN" sz="1300" kern="0">
                <a:solidFill>
                  <a:srgbClr val="222222"/>
                </a:solidFill>
                <a:latin typeface="Times New Roman" pitchFamily="18"/>
                <a:cs typeface="Times New Roman" pitchFamily="18"/>
              </a:rPr>
              <a:t>, </a:t>
            </a:r>
            <a:r>
              <a:rPr lang="en-IN" sz="1300" i="1" kern="0">
                <a:solidFill>
                  <a:srgbClr val="222222"/>
                </a:solidFill>
                <a:latin typeface="Times New Roman" pitchFamily="18"/>
                <a:cs typeface="Times New Roman" pitchFamily="18"/>
              </a:rPr>
              <a:t>6</a:t>
            </a:r>
            <a:r>
              <a:rPr lang="en-IN" sz="1300" kern="0">
                <a:solidFill>
                  <a:srgbClr val="222222"/>
                </a:solidFill>
                <a:latin typeface="Times New Roman" pitchFamily="18"/>
                <a:cs typeface="Times New Roman" pitchFamily="18"/>
              </a:rPr>
              <a:t>(4).</a:t>
            </a:r>
          </a:p>
          <a:p>
            <a:pPr lvl="0"/>
            <a:r>
              <a:rPr lang="en-IN" sz="1300" kern="0">
                <a:solidFill>
                  <a:srgbClr val="222222"/>
                </a:solidFill>
                <a:latin typeface="Times New Roman" pitchFamily="18"/>
                <a:cs typeface="Times New Roman" pitchFamily="18"/>
              </a:rPr>
              <a:t>Barreto, P. and Silva, D., 2009. The challenges to more sustainable ranching in the Amazon. </a:t>
            </a:r>
            <a:r>
              <a:rPr lang="en-IN" sz="1300" i="1" kern="0">
                <a:solidFill>
                  <a:srgbClr val="222222"/>
                </a:solidFill>
                <a:latin typeface="Times New Roman" pitchFamily="18"/>
                <a:cs typeface="Times New Roman" pitchFamily="18"/>
              </a:rPr>
              <a:t>IMAZON state of the Amazon report</a:t>
            </a:r>
            <a:r>
              <a:rPr lang="en-IN" sz="1300" kern="0">
                <a:solidFill>
                  <a:srgbClr val="222222"/>
                </a:solidFill>
                <a:latin typeface="Times New Roman" pitchFamily="18"/>
                <a:cs typeface="Times New Roman" pitchFamily="18"/>
              </a:rPr>
              <a:t>, </a:t>
            </a:r>
            <a:r>
              <a:rPr lang="en-IN" sz="1300" i="1" kern="0">
                <a:solidFill>
                  <a:srgbClr val="222222"/>
                </a:solidFill>
                <a:latin typeface="Times New Roman" pitchFamily="18"/>
                <a:cs typeface="Times New Roman" pitchFamily="18"/>
              </a:rPr>
              <a:t>14</a:t>
            </a:r>
            <a:r>
              <a:rPr lang="en-IN" sz="1300" kern="0">
                <a:solidFill>
                  <a:srgbClr val="222222"/>
                </a:solidFill>
                <a:latin typeface="Times New Roman" pitchFamily="18"/>
                <a:cs typeface="Times New Roman" pitchFamily="18"/>
              </a:rPr>
              <a:t>, pp.554-556.</a:t>
            </a:r>
          </a:p>
          <a:p>
            <a:pPr lvl="0"/>
            <a:r>
              <a:rPr lang="en-IN" sz="1300" kern="0">
                <a:solidFill>
                  <a:srgbClr val="222222"/>
                </a:solidFill>
                <a:latin typeface="Times New Roman" pitchFamily="18"/>
                <a:cs typeface="Times New Roman" pitchFamily="18"/>
              </a:rPr>
              <a:t>Vrana, V. and Das, S., 2023. Role of Enterprises and Their Digital Transformation in Post-pandemic Sustainable Development. In </a:t>
            </a:r>
            <a:r>
              <a:rPr lang="en-IN" sz="1300" i="1" kern="0">
                <a:solidFill>
                  <a:srgbClr val="222222"/>
                </a:solidFill>
                <a:latin typeface="Times New Roman" pitchFamily="18"/>
                <a:cs typeface="Times New Roman" pitchFamily="18"/>
              </a:rPr>
              <a:t>New Normal in Digital Enterprises: Strategies for Sustainable Development</a:t>
            </a:r>
            <a:r>
              <a:rPr lang="en-IN" sz="1300" kern="0">
                <a:solidFill>
                  <a:srgbClr val="222222"/>
                </a:solidFill>
                <a:latin typeface="Times New Roman" pitchFamily="18"/>
                <a:cs typeface="Times New Roman" pitchFamily="18"/>
              </a:rPr>
              <a:t> (pp. 137-157). Singapore: Springer Nature Singapore. </a:t>
            </a:r>
            <a:r>
              <a:rPr lang="en-IN" sz="1300" kern="0">
                <a:solidFill>
                  <a:srgbClr val="222222"/>
                </a:solidFill>
                <a:latin typeface="Times New Roman" pitchFamily="18"/>
                <a:cs typeface="Times New Roman" pitchFamily="18"/>
                <a:hlinkClick r:id="rId3"/>
              </a:rPr>
              <a:t>https://link.springer.com/chapter/10.1007/978-981-19-8618-5_7</a:t>
            </a:r>
            <a:endParaRPr lang="en-IN" sz="1300" kern="0">
              <a:solidFill>
                <a:srgbClr val="222222"/>
              </a:solidFill>
              <a:latin typeface="Times New Roman" pitchFamily="18"/>
              <a:cs typeface="Times New Roman" pitchFamily="18"/>
            </a:endParaRPr>
          </a:p>
          <a:p>
            <a:pPr lvl="0"/>
            <a:r>
              <a:rPr lang="en-IN" sz="1300" kern="0">
                <a:solidFill>
                  <a:srgbClr val="222222"/>
                </a:solidFill>
                <a:latin typeface="Times New Roman" pitchFamily="18"/>
                <a:cs typeface="Times New Roman" pitchFamily="18"/>
              </a:rPr>
              <a:t>Riedmann-Streitz, C., 2018. Redefining the customer centricity approach in the digital age. In </a:t>
            </a:r>
            <a:r>
              <a:rPr lang="en-IN" sz="1300" i="1" kern="0">
                <a:solidFill>
                  <a:srgbClr val="222222"/>
                </a:solidFill>
                <a:latin typeface="Times New Roman" pitchFamily="18"/>
                <a:cs typeface="Times New Roman" pitchFamily="18"/>
              </a:rPr>
              <a:t>Design, User Experience, and Usability: Theory and Practice: 7th International Conference, DUXU 2018, Held as Part of HCI International 2018, Las Vegas, NV, USA, July 15-20, 2018, Proceedings, Part I 7</a:t>
            </a:r>
            <a:r>
              <a:rPr lang="en-IN" sz="1300" kern="0">
                <a:solidFill>
                  <a:srgbClr val="222222"/>
                </a:solidFill>
                <a:latin typeface="Times New Roman" pitchFamily="18"/>
                <a:cs typeface="Times New Roman" pitchFamily="18"/>
              </a:rPr>
              <a:t> (pp. 203-222). Springer International Publishing. </a:t>
            </a:r>
            <a:r>
              <a:rPr lang="en-IN" sz="1300" kern="0">
                <a:solidFill>
                  <a:srgbClr val="222222"/>
                </a:solidFill>
                <a:latin typeface="Times New Roman" pitchFamily="18"/>
                <a:cs typeface="Times New Roman" pitchFamily="18"/>
                <a:hlinkClick r:id="rId4"/>
              </a:rPr>
              <a:t>https://link.springer.com/chapter/10.1007/978-3-319-91797-9_15</a:t>
            </a:r>
            <a:endParaRPr lang="en-IN" sz="1300" kern="0">
              <a:solidFill>
                <a:srgbClr val="222222"/>
              </a:solidFill>
              <a:latin typeface="Times New Roman" pitchFamily="18"/>
              <a:cs typeface="Times New Roman" pitchFamily="18"/>
            </a:endParaRPr>
          </a:p>
          <a:p>
            <a:pPr lvl="0"/>
            <a:r>
              <a:rPr lang="en-IN" sz="1300" kern="0">
                <a:solidFill>
                  <a:srgbClr val="222222"/>
                </a:solidFill>
                <a:latin typeface="Times New Roman" pitchFamily="18"/>
                <a:cs typeface="Times New Roman" pitchFamily="18"/>
                <a:hlinkClick r:id="rId5"/>
              </a:rPr>
              <a:t>https://www.aboutamazon.com/planet#:~:text=In%20addition%20to%20reaching%20net,reforestation%20projects%20around%20the%20world</a:t>
            </a:r>
            <a:r>
              <a:rPr lang="en-IN" sz="1300" kern="0">
                <a:solidFill>
                  <a:srgbClr val="222222"/>
                </a:solidFill>
                <a:latin typeface="Times New Roman" pitchFamily="18"/>
                <a:cs typeface="Times New Roman" pitchFamily="18"/>
              </a:rPr>
              <a:t>.</a:t>
            </a:r>
          </a:p>
          <a:p>
            <a:pPr lvl="0"/>
            <a:r>
              <a:rPr lang="en-IN" sz="1300" kern="0">
                <a:solidFill>
                  <a:srgbClr val="222222"/>
                </a:solidFill>
                <a:latin typeface="Times New Roman" pitchFamily="18"/>
                <a:cs typeface="Times New Roman" pitchFamily="18"/>
              </a:rPr>
              <a:t>Ma, N., 2023, March. AWS Solutions for New Energy Wind Solar Farm Management. In </a:t>
            </a:r>
            <a:r>
              <a:rPr lang="en-IN" sz="1300" i="1" kern="0">
                <a:solidFill>
                  <a:srgbClr val="222222"/>
                </a:solidFill>
                <a:latin typeface="Times New Roman" pitchFamily="18"/>
                <a:cs typeface="Times New Roman" pitchFamily="18"/>
              </a:rPr>
              <a:t>Third EAGE Digitalization Conference and Exhibition</a:t>
            </a:r>
            <a:r>
              <a:rPr lang="en-IN" sz="1300" kern="0">
                <a:solidFill>
                  <a:srgbClr val="222222"/>
                </a:solidFill>
                <a:latin typeface="Times New Roman" pitchFamily="18"/>
                <a:cs typeface="Times New Roman" pitchFamily="18"/>
              </a:rPr>
              <a:t> (Vol. 2023, No. 1, pp. 1-5). European Association of Geoscientists &amp; Engineers. </a:t>
            </a:r>
            <a:r>
              <a:rPr lang="en-IN" sz="1300" kern="0">
                <a:solidFill>
                  <a:srgbClr val="222222"/>
                </a:solidFill>
                <a:latin typeface="Times New Roman" pitchFamily="18"/>
                <a:cs typeface="Times New Roman" pitchFamily="18"/>
                <a:hlinkClick r:id="rId6"/>
              </a:rPr>
              <a:t>https://www.earthdoc.org/content/papers/10.3997/2214-4609.202332014</a:t>
            </a:r>
            <a:endParaRPr lang="en-IN" sz="1300" kern="0">
              <a:solidFill>
                <a:srgbClr val="222222"/>
              </a:solidFill>
              <a:latin typeface="Times New Roman" pitchFamily="18"/>
              <a:cs typeface="Times New Roman" pitchFamily="18"/>
            </a:endParaRPr>
          </a:p>
          <a:p>
            <a:pPr lvl="0"/>
            <a:r>
              <a:rPr lang="en-IN" sz="1300" kern="0">
                <a:solidFill>
                  <a:srgbClr val="222222"/>
                </a:solidFill>
                <a:latin typeface="Times New Roman" pitchFamily="18"/>
                <a:cs typeface="Times New Roman" pitchFamily="18"/>
              </a:rPr>
              <a:t>Li, W., 2023. Critical Analysis of Sustainable Development Goal 13 Climate Action: A Case Study of Amazon. </a:t>
            </a:r>
            <a:r>
              <a:rPr lang="en-IN" sz="1300" i="1" kern="0">
                <a:solidFill>
                  <a:srgbClr val="222222"/>
                </a:solidFill>
                <a:latin typeface="Times New Roman" pitchFamily="18"/>
                <a:cs typeface="Times New Roman" pitchFamily="18"/>
              </a:rPr>
              <a:t>The Frontiers of Society, Science and Technology</a:t>
            </a:r>
            <a:r>
              <a:rPr lang="en-IN" sz="1300" kern="0">
                <a:solidFill>
                  <a:srgbClr val="222222"/>
                </a:solidFill>
                <a:latin typeface="Times New Roman" pitchFamily="18"/>
                <a:cs typeface="Times New Roman" pitchFamily="18"/>
              </a:rPr>
              <a:t>, </a:t>
            </a:r>
            <a:r>
              <a:rPr lang="en-IN" sz="1300" i="1" kern="0">
                <a:solidFill>
                  <a:srgbClr val="222222"/>
                </a:solidFill>
                <a:latin typeface="Times New Roman" pitchFamily="18"/>
                <a:cs typeface="Times New Roman" pitchFamily="18"/>
              </a:rPr>
              <a:t>5</a:t>
            </a:r>
            <a:r>
              <a:rPr lang="en-IN" sz="1300" kern="0">
                <a:solidFill>
                  <a:srgbClr val="222222"/>
                </a:solidFill>
                <a:latin typeface="Times New Roman" pitchFamily="18"/>
                <a:cs typeface="Times New Roman" pitchFamily="18"/>
              </a:rPr>
              <a:t>(1). </a:t>
            </a:r>
            <a:r>
              <a:rPr lang="en-IN" sz="1300" kern="0">
                <a:solidFill>
                  <a:srgbClr val="222222"/>
                </a:solidFill>
                <a:latin typeface="Times New Roman" pitchFamily="18"/>
                <a:cs typeface="Times New Roman" pitchFamily="18"/>
                <a:hlinkClick r:id="rId7"/>
              </a:rPr>
              <a:t>https://francis-press.com/uploads/papers/yAlfwobmdUDyy0YXzuYLS0HmyaixreQKhMwv6F7j.pdf</a:t>
            </a:r>
            <a:endParaRPr lang="en-IN" sz="1300" kern="0">
              <a:solidFill>
                <a:srgbClr val="222222"/>
              </a:solidFill>
              <a:latin typeface="Times New Roman" pitchFamily="18"/>
              <a:cs typeface="Times New Roman" pitchFamily="18"/>
            </a:endParaRPr>
          </a:p>
          <a:p>
            <a:pPr lvl="0"/>
            <a:endParaRPr lang="en-IN" sz="1300">
              <a:latin typeface="Times New Roman" pitchFamily="18"/>
              <a:cs typeface="Times New Roman" pitchFamily="18"/>
            </a:endParaRP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186</TotalTime>
  <Words>2054</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Symbol</vt:lpstr>
      <vt:lpstr>Times New Roman</vt:lpstr>
      <vt:lpstr>Trebuchet MS</vt:lpstr>
      <vt:lpstr>Wingdings 3</vt:lpstr>
      <vt:lpstr>Facet</vt:lpstr>
      <vt:lpstr>MARKETING MANAGEMENT</vt:lpstr>
      <vt:lpstr>Introduction:</vt:lpstr>
      <vt:lpstr>Market Analysis of Amazon's Global Business Environment</vt:lpstr>
      <vt:lpstr>Market Analysis of Amazon's Global Business Environment</vt:lpstr>
      <vt:lpstr>Market Failure Factors</vt:lpstr>
      <vt:lpstr>Market Failure Factors</vt:lpstr>
      <vt:lpstr>Resource Allocation to Address Challenges of Amazon e commerce</vt:lpstr>
      <vt:lpstr>Resource Allocation to Address Challenges of Amazon e commerce</vt:lpstr>
      <vt:lpstr>Competitive Strategy for Global Business Environment</vt:lpstr>
      <vt:lpstr>Green Marketing and Corporate Social Responsibility Strategies</vt:lpstr>
      <vt:lpstr>Recommendations for Amazon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Abhishek Chauhan</dc:creator>
  <cp:lastModifiedBy>Tufil Ahmed Mubinmiya Shaikh (2243082)</cp:lastModifiedBy>
  <cp:revision>12</cp:revision>
  <dcterms:created xsi:type="dcterms:W3CDTF">2023-07-12T14:48:36Z</dcterms:created>
  <dcterms:modified xsi:type="dcterms:W3CDTF">2023-07-13T14:54:40Z</dcterms:modified>
</cp:coreProperties>
</file>