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sldIdLst>
    <p:sldId id="256" r:id="rId2"/>
    <p:sldId id="257" r:id="rId3"/>
    <p:sldId id="259" r:id="rId4"/>
    <p:sldId id="261" r:id="rId5"/>
    <p:sldId id="262"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526141A-8A2A-415B-8D36-26008627B7AB}" type="datetimeFigureOut">
              <a:rPr lang="en-GB" smtClean="0"/>
              <a:t>03/07/2022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6187620B-6105-4DC4-B0D7-371D3AEA80FB}" type="slidenum">
              <a:rPr lang="en-GB" smtClean="0"/>
              <a:t>‹#›</a:t>
            </a:fld>
            <a:endParaRPr lang="en-GB"/>
          </a:p>
        </p:txBody>
      </p:sp>
    </p:spTree>
    <p:extLst>
      <p:ext uri="{BB962C8B-B14F-4D97-AF65-F5344CB8AC3E}">
        <p14:creationId xmlns:p14="http://schemas.microsoft.com/office/powerpoint/2010/main" val="36851696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26141A-8A2A-415B-8D36-26008627B7AB}" type="datetimeFigureOut">
              <a:rPr lang="en-GB" smtClean="0"/>
              <a:t>03/07/2022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87620B-6105-4DC4-B0D7-371D3AEA80FB}" type="slidenum">
              <a:rPr lang="en-GB" smtClean="0"/>
              <a:t>‹#›</a:t>
            </a:fld>
            <a:endParaRPr lang="en-GB"/>
          </a:p>
        </p:txBody>
      </p:sp>
    </p:spTree>
    <p:extLst>
      <p:ext uri="{BB962C8B-B14F-4D97-AF65-F5344CB8AC3E}">
        <p14:creationId xmlns:p14="http://schemas.microsoft.com/office/powerpoint/2010/main" val="32433917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A526141A-8A2A-415B-8D36-26008627B7AB}" type="datetimeFigureOut">
              <a:rPr lang="en-GB" smtClean="0"/>
              <a:t>03/07/2022</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6187620B-6105-4DC4-B0D7-371D3AEA80FB}" type="slidenum">
              <a:rPr lang="en-GB" smtClean="0"/>
              <a:t>‹#›</a:t>
            </a:fld>
            <a:endParaRPr lang="en-GB"/>
          </a:p>
        </p:txBody>
      </p:sp>
    </p:spTree>
    <p:extLst>
      <p:ext uri="{BB962C8B-B14F-4D97-AF65-F5344CB8AC3E}">
        <p14:creationId xmlns:p14="http://schemas.microsoft.com/office/powerpoint/2010/main" val="37857280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526141A-8A2A-415B-8D36-26008627B7AB}" type="datetimeFigureOut">
              <a:rPr lang="en-GB" smtClean="0"/>
              <a:t>03/07/2022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87620B-6105-4DC4-B0D7-371D3AEA80FB}" type="slidenum">
              <a:rPr lang="en-GB" smtClean="0"/>
              <a:t>‹#›</a:t>
            </a:fld>
            <a:endParaRPr lang="en-GB"/>
          </a:p>
        </p:txBody>
      </p:sp>
    </p:spTree>
    <p:extLst>
      <p:ext uri="{BB962C8B-B14F-4D97-AF65-F5344CB8AC3E}">
        <p14:creationId xmlns:p14="http://schemas.microsoft.com/office/powerpoint/2010/main" val="42805607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526141A-8A2A-415B-8D36-26008627B7AB}" type="datetimeFigureOut">
              <a:rPr lang="en-GB" smtClean="0"/>
              <a:t>03/07/2022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187620B-6105-4DC4-B0D7-371D3AEA80FB}" type="slidenum">
              <a:rPr lang="en-GB" smtClean="0"/>
              <a:t>‹#›</a:t>
            </a:fld>
            <a:endParaRPr lang="en-GB"/>
          </a:p>
        </p:txBody>
      </p:sp>
    </p:spTree>
    <p:extLst>
      <p:ext uri="{BB962C8B-B14F-4D97-AF65-F5344CB8AC3E}">
        <p14:creationId xmlns:p14="http://schemas.microsoft.com/office/powerpoint/2010/main" val="248910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526141A-8A2A-415B-8D36-26008627B7AB}" type="datetimeFigureOut">
              <a:rPr lang="en-GB" smtClean="0"/>
              <a:t>03/07/2022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187620B-6105-4DC4-B0D7-371D3AEA80FB}" type="slidenum">
              <a:rPr lang="en-GB" smtClean="0"/>
              <a:t>‹#›</a:t>
            </a:fld>
            <a:endParaRPr lang="en-GB"/>
          </a:p>
        </p:txBody>
      </p:sp>
    </p:spTree>
    <p:extLst>
      <p:ext uri="{BB962C8B-B14F-4D97-AF65-F5344CB8AC3E}">
        <p14:creationId xmlns:p14="http://schemas.microsoft.com/office/powerpoint/2010/main" val="36044088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26141A-8A2A-415B-8D36-26008627B7AB}" type="datetimeFigureOut">
              <a:rPr lang="en-GB" smtClean="0"/>
              <a:t>03/07/2022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187620B-6105-4DC4-B0D7-371D3AEA80FB}" type="slidenum">
              <a:rPr lang="en-GB" smtClean="0"/>
              <a:t>‹#›</a:t>
            </a:fld>
            <a:endParaRPr lang="en-GB"/>
          </a:p>
        </p:txBody>
      </p:sp>
    </p:spTree>
    <p:extLst>
      <p:ext uri="{BB962C8B-B14F-4D97-AF65-F5344CB8AC3E}">
        <p14:creationId xmlns:p14="http://schemas.microsoft.com/office/powerpoint/2010/main" val="23736264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526141A-8A2A-415B-8D36-26008627B7AB}" type="datetimeFigureOut">
              <a:rPr lang="en-GB" smtClean="0"/>
              <a:t>03/07/2022</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6187620B-6105-4DC4-B0D7-371D3AEA80FB}" type="slidenum">
              <a:rPr lang="en-GB" smtClean="0"/>
              <a:t>‹#›</a:t>
            </a:fld>
            <a:endParaRPr lang="en-GB"/>
          </a:p>
        </p:txBody>
      </p:sp>
    </p:spTree>
    <p:extLst>
      <p:ext uri="{BB962C8B-B14F-4D97-AF65-F5344CB8AC3E}">
        <p14:creationId xmlns:p14="http://schemas.microsoft.com/office/powerpoint/2010/main" val="22574527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526141A-8A2A-415B-8D36-26008627B7AB}" type="datetimeFigureOut">
              <a:rPr lang="en-GB" smtClean="0"/>
              <a:t>03/07/2022</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6187620B-6105-4DC4-B0D7-371D3AEA80FB}" type="slidenum">
              <a:rPr lang="en-GB" smtClean="0"/>
              <a:t>‹#›</a:t>
            </a:fld>
            <a:endParaRPr lang="en-GB"/>
          </a:p>
        </p:txBody>
      </p:sp>
    </p:spTree>
    <p:extLst>
      <p:ext uri="{BB962C8B-B14F-4D97-AF65-F5344CB8AC3E}">
        <p14:creationId xmlns:p14="http://schemas.microsoft.com/office/powerpoint/2010/main" val="23433563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26141A-8A2A-415B-8D36-26008627B7AB}" type="datetimeFigureOut">
              <a:rPr lang="en-GB" smtClean="0"/>
              <a:t>03/07/2022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87620B-6105-4DC4-B0D7-371D3AEA80FB}" type="slidenum">
              <a:rPr lang="en-GB" smtClean="0"/>
              <a:t>‹#›</a:t>
            </a:fld>
            <a:endParaRPr lang="en-GB"/>
          </a:p>
        </p:txBody>
      </p:sp>
    </p:spTree>
    <p:extLst>
      <p:ext uri="{BB962C8B-B14F-4D97-AF65-F5344CB8AC3E}">
        <p14:creationId xmlns:p14="http://schemas.microsoft.com/office/powerpoint/2010/main" val="32587952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26141A-8A2A-415B-8D36-26008627B7AB}" type="datetimeFigureOut">
              <a:rPr lang="en-GB" smtClean="0"/>
              <a:t>03/07/2022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87620B-6105-4DC4-B0D7-371D3AEA80FB}" type="slidenum">
              <a:rPr lang="en-GB" smtClean="0"/>
              <a:t>‹#›</a:t>
            </a:fld>
            <a:endParaRPr lang="en-GB"/>
          </a:p>
        </p:txBody>
      </p:sp>
    </p:spTree>
    <p:extLst>
      <p:ext uri="{BB962C8B-B14F-4D97-AF65-F5344CB8AC3E}">
        <p14:creationId xmlns:p14="http://schemas.microsoft.com/office/powerpoint/2010/main" val="34142907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A526141A-8A2A-415B-8D36-26008627B7AB}" type="datetimeFigureOut">
              <a:rPr lang="en-GB" smtClean="0"/>
              <a:t>03/07/2022</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6187620B-6105-4DC4-B0D7-371D3AEA80FB}" type="slidenum">
              <a:rPr lang="en-GB" smtClean="0"/>
              <a:t>‹#›</a:t>
            </a:fld>
            <a:endParaRPr lang="en-GB"/>
          </a:p>
        </p:txBody>
      </p:sp>
    </p:spTree>
    <p:extLst>
      <p:ext uri="{BB962C8B-B14F-4D97-AF65-F5344CB8AC3E}">
        <p14:creationId xmlns:p14="http://schemas.microsoft.com/office/powerpoint/2010/main" val="1621074369"/>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hyperlink" Target="https://freepngimg.com/png/12772-education-png-hd" TargetMode="External"/><Relationship Id="rId3" Type="http://schemas.openxmlformats.org/officeDocument/2006/relationships/image" Target="../media/image6.jpg"/><Relationship Id="rId7"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hyperlink" Target="https://freepngimg.com/png/33947-kids-learning-clipart" TargetMode="External"/><Relationship Id="rId11" Type="http://schemas.openxmlformats.org/officeDocument/2006/relationships/image" Target="../media/image2.png"/><Relationship Id="rId5" Type="http://schemas.openxmlformats.org/officeDocument/2006/relationships/image" Target="../media/image7.png"/><Relationship Id="rId10" Type="http://schemas.openxmlformats.org/officeDocument/2006/relationships/hyperlink" Target="https://englishsafalleida.blogspot.com/2014/09/welcome-back-to-school-we-are-in.html" TargetMode="External"/><Relationship Id="rId4" Type="http://schemas.openxmlformats.org/officeDocument/2006/relationships/hyperlink" Target="https://edtech4beginners.com/2016/09/25/guest-blog-post-how-to-choose-the-perfect-app-for-your-child/" TargetMode="External"/><Relationship Id="rId9" Type="http://schemas.openxmlformats.org/officeDocument/2006/relationships/image" Target="../media/image9.png"/></Relationships>
</file>

<file path=ppt/slides/_rels/slide3.xml.rels><?xml version="1.0" encoding="UTF-8" standalone="yes"?>
<Relationships xmlns="http://schemas.openxmlformats.org/package/2006/relationships"><Relationship Id="rId3" Type="http://schemas.openxmlformats.org/officeDocument/2006/relationships/hyperlink" Target="https://freepngimg.com/png/82443-science-brand-angle-studies-research-free-photo-png" TargetMode="External"/><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hyperlink" Target="https://pixabay.com/en/books-library-studying-reading-1614700/" TargetMode="External"/><Relationship Id="rId4" Type="http://schemas.openxmlformats.org/officeDocument/2006/relationships/image" Target="../media/image11.jpg"/></Relationships>
</file>

<file path=ppt/slides/_rels/slide4.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hdphoto" Target="../media/hdphoto2.wdp"/><Relationship Id="rId7" Type="http://schemas.openxmlformats.org/officeDocument/2006/relationships/hyperlink" Target="http://www.gobmenorca.com/bruixoles-actualitzades-0" TargetMode="Externa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14.jpg"/><Relationship Id="rId5" Type="http://schemas.openxmlformats.org/officeDocument/2006/relationships/image" Target="../media/image13.svg"/><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3" Type="http://schemas.microsoft.com/office/2007/relationships/hdphoto" Target="../media/hdphoto2.wdp"/><Relationship Id="rId7"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hyperlink" Target="https://www.nottingham.ac.uk/helmopen/rlos/child/foundation/page_one.html" TargetMode="External"/><Relationship Id="rId5" Type="http://schemas.openxmlformats.org/officeDocument/2006/relationships/hyperlink" Target="https://www.nhsggc.org.uk/kids/child-development/" TargetMode="External"/><Relationship Id="rId4" Type="http://schemas.openxmlformats.org/officeDocument/2006/relationships/hyperlink" Target="https://www.cerritos.edu/hr/_includes/docs/August_2021_The_Impact_of_Technology_on_Children_ua.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9" name="Group 28">
            <a:extLst>
              <a:ext uri="{FF2B5EF4-FFF2-40B4-BE49-F238E27FC236}">
                <a16:creationId xmlns:a16="http://schemas.microsoft.com/office/drawing/2014/main" id="{EC78E3E1-BBBA-4058-AAEB-714F04B025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30" name="Oval 29">
              <a:extLst>
                <a:ext uri="{FF2B5EF4-FFF2-40B4-BE49-F238E27FC236}">
                  <a16:creationId xmlns:a16="http://schemas.microsoft.com/office/drawing/2014/main" id="{86860FA5-CE2B-4019-8FD1-031D7D84E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1" name="Oval 30">
              <a:extLst>
                <a:ext uri="{FF2B5EF4-FFF2-40B4-BE49-F238E27FC236}">
                  <a16:creationId xmlns:a16="http://schemas.microsoft.com/office/drawing/2014/main" id="{392DF474-2C37-4DC7-B889-E88EAADEA6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useBgFill="1">
        <p:nvSpPr>
          <p:cNvPr id="33" name="Rectangle 32">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0F0E5E-8431-95F5-C9EE-0019A0454CC9}"/>
              </a:ext>
            </a:extLst>
          </p:cNvPr>
          <p:cNvSpPr>
            <a:spLocks noGrp="1"/>
          </p:cNvSpPr>
          <p:nvPr>
            <p:ph type="ctrTitle"/>
          </p:nvPr>
        </p:nvSpPr>
        <p:spPr>
          <a:xfrm>
            <a:off x="6386284" y="484632"/>
            <a:ext cx="4741963" cy="1971964"/>
          </a:xfrm>
        </p:spPr>
        <p:txBody>
          <a:bodyPr vert="horz" lIns="91440" tIns="45720" rIns="91440" bIns="45720" rtlCol="0" anchor="ctr">
            <a:normAutofit fontScale="90000"/>
          </a:bodyPr>
          <a:lstStyle/>
          <a:p>
            <a:pPr>
              <a:lnSpc>
                <a:spcPct val="90000"/>
              </a:lnSpc>
              <a:spcAft>
                <a:spcPts val="800"/>
              </a:spcAft>
            </a:pPr>
            <a:r>
              <a:rPr lang="en-US" sz="1900" b="1" dirty="0">
                <a:blipFill>
                  <a:blip r:embed="rId4">
                    <a:extLst>
                      <a:ext uri="{28A0092B-C50C-407E-A947-70E740481C1C}">
                        <a14:useLocalDpi xmlns:a14="http://schemas.microsoft.com/office/drawing/2010/main" val="0"/>
                      </a:ext>
                    </a:extLst>
                  </a:blip>
                  <a:tile tx="6350" ty="-127000" sx="65000" sy="64000" flip="none" algn="tl"/>
                </a:blipFill>
                <a:effectLst/>
                <a:latin typeface="Arial" panose="020B0604020202020204" pitchFamily="34" charset="0"/>
                <a:cs typeface="Arial" panose="020B0604020202020204" pitchFamily="34" charset="0"/>
              </a:rPr>
              <a:t>BSc (Hons) Health and Social Care</a:t>
            </a:r>
            <a:br>
              <a:rPr lang="en-US" sz="1900" b="1" dirty="0">
                <a:blipFill>
                  <a:blip r:embed="rId4">
                    <a:extLst>
                      <a:ext uri="{28A0092B-C50C-407E-A947-70E740481C1C}">
                        <a14:useLocalDpi xmlns:a14="http://schemas.microsoft.com/office/drawing/2010/main" val="0"/>
                      </a:ext>
                    </a:extLst>
                  </a:blip>
                  <a:tile tx="6350" ty="-127000" sx="65000" sy="64000" flip="none" algn="tl"/>
                </a:blipFill>
                <a:effectLst/>
                <a:latin typeface="Arial" panose="020B0604020202020204" pitchFamily="34" charset="0"/>
                <a:cs typeface="Arial" panose="020B0604020202020204" pitchFamily="34" charset="0"/>
              </a:rPr>
            </a:br>
            <a:r>
              <a:rPr lang="en-US" sz="1900" b="1" dirty="0">
                <a:blipFill>
                  <a:blip r:embed="rId4">
                    <a:extLst>
                      <a:ext uri="{28A0092B-C50C-407E-A947-70E740481C1C}">
                        <a14:useLocalDpi xmlns:a14="http://schemas.microsoft.com/office/drawing/2010/main" val="0"/>
                      </a:ext>
                    </a:extLst>
                  </a:blip>
                  <a:tile tx="6350" ty="-127000" sx="65000" sy="64000" flip="none" algn="tl"/>
                </a:blipFill>
                <a:effectLst/>
                <a:latin typeface="Arial" panose="020B0604020202020204" pitchFamily="34" charset="0"/>
                <a:cs typeface="Arial" panose="020B0604020202020204" pitchFamily="34" charset="0"/>
              </a:rPr>
              <a:t>Module: Independent Project (BMHP6020_LON)</a:t>
            </a:r>
            <a:br>
              <a:rPr lang="en-US" sz="1900" b="1" dirty="0">
                <a:blipFill>
                  <a:blip r:embed="rId4">
                    <a:extLst>
                      <a:ext uri="{28A0092B-C50C-407E-A947-70E740481C1C}">
                        <a14:useLocalDpi xmlns:a14="http://schemas.microsoft.com/office/drawing/2010/main" val="0"/>
                      </a:ext>
                    </a:extLst>
                  </a:blip>
                  <a:tile tx="6350" ty="-127000" sx="65000" sy="64000" flip="none" algn="tl"/>
                </a:blipFill>
                <a:effectLst/>
                <a:latin typeface="Arial" panose="020B0604020202020204" pitchFamily="34" charset="0"/>
                <a:cs typeface="Arial" panose="020B0604020202020204" pitchFamily="34" charset="0"/>
              </a:rPr>
            </a:br>
            <a:r>
              <a:rPr lang="en-US" sz="1900" b="1" dirty="0">
                <a:blipFill>
                  <a:blip r:embed="rId4">
                    <a:extLst>
                      <a:ext uri="{28A0092B-C50C-407E-A947-70E740481C1C}">
                        <a14:useLocalDpi xmlns:a14="http://schemas.microsoft.com/office/drawing/2010/main" val="0"/>
                      </a:ext>
                    </a:extLst>
                  </a:blip>
                  <a:tile tx="6350" ty="-127000" sx="65000" sy="64000" flip="none" algn="tl"/>
                </a:blipFill>
                <a:effectLst/>
                <a:latin typeface="Arial" panose="020B0604020202020204" pitchFamily="34" charset="0"/>
                <a:cs typeface="Arial" panose="020B0604020202020204" pitchFamily="34" charset="0"/>
              </a:rPr>
              <a:t> </a:t>
            </a:r>
            <a:br>
              <a:rPr lang="en-US" sz="1900" b="1" dirty="0">
                <a:blipFill>
                  <a:blip r:embed="rId4">
                    <a:extLst>
                      <a:ext uri="{28A0092B-C50C-407E-A947-70E740481C1C}">
                        <a14:useLocalDpi xmlns:a14="http://schemas.microsoft.com/office/drawing/2010/main" val="0"/>
                      </a:ext>
                    </a:extLst>
                  </a:blip>
                  <a:tile tx="6350" ty="-127000" sx="65000" sy="64000" flip="none" algn="tl"/>
                </a:blipFill>
                <a:effectLst/>
                <a:latin typeface="Arial" panose="020B0604020202020204" pitchFamily="34" charset="0"/>
                <a:cs typeface="Arial" panose="020B0604020202020204" pitchFamily="34" charset="0"/>
              </a:rPr>
            </a:br>
            <a:r>
              <a:rPr lang="en-US" sz="1900" b="1" dirty="0">
                <a:blipFill>
                  <a:blip r:embed="rId4">
                    <a:extLst>
                      <a:ext uri="{28A0092B-C50C-407E-A947-70E740481C1C}">
                        <a14:useLocalDpi xmlns:a14="http://schemas.microsoft.com/office/drawing/2010/main" val="0"/>
                      </a:ext>
                    </a:extLst>
                  </a:blip>
                  <a:tile tx="6350" ty="-127000" sx="65000" sy="64000" flip="none" algn="tl"/>
                </a:blipFill>
                <a:effectLst/>
                <a:latin typeface="Arial" panose="020B0604020202020204" pitchFamily="34" charset="0"/>
                <a:cs typeface="Arial" panose="020B0604020202020204" pitchFamily="34" charset="0"/>
              </a:rPr>
              <a:t>Assessment title: Stage 1 - Project Proposal </a:t>
            </a:r>
            <a:br>
              <a:rPr lang="en-US" sz="1900" b="1" dirty="0">
                <a:blipFill>
                  <a:blip r:embed="rId4">
                    <a:extLst>
                      <a:ext uri="{28A0092B-C50C-407E-A947-70E740481C1C}">
                        <a14:useLocalDpi xmlns:a14="http://schemas.microsoft.com/office/drawing/2010/main" val="0"/>
                      </a:ext>
                    </a:extLst>
                  </a:blip>
                  <a:tile tx="6350" ty="-127000" sx="65000" sy="64000" flip="none" algn="tl"/>
                </a:blipFill>
                <a:effectLst/>
                <a:latin typeface="Arial" panose="020B0604020202020204" pitchFamily="34" charset="0"/>
                <a:cs typeface="Arial" panose="020B0604020202020204" pitchFamily="34" charset="0"/>
              </a:rPr>
            </a:br>
            <a:r>
              <a:rPr lang="en-US" sz="1900" b="1" dirty="0">
                <a:blipFill>
                  <a:blip r:embed="rId4">
                    <a:extLst>
                      <a:ext uri="{28A0092B-C50C-407E-A947-70E740481C1C}">
                        <a14:useLocalDpi xmlns:a14="http://schemas.microsoft.com/office/drawing/2010/main" val="0"/>
                      </a:ext>
                    </a:extLst>
                  </a:blip>
                  <a:tile tx="6350" ty="-127000" sx="65000" sy="64000" flip="none" algn="tl"/>
                </a:blipFill>
                <a:effectLst/>
                <a:latin typeface="Arial" panose="020B0604020202020204" pitchFamily="34" charset="0"/>
                <a:cs typeface="Arial" panose="020B0604020202020204" pitchFamily="34" charset="0"/>
              </a:rPr>
              <a:t>Output: Dissertation</a:t>
            </a:r>
            <a:br>
              <a:rPr lang="en-US" sz="1900" b="1" dirty="0">
                <a:blipFill>
                  <a:blip r:embed="rId4">
                    <a:extLst>
                      <a:ext uri="{28A0092B-C50C-407E-A947-70E740481C1C}">
                        <a14:useLocalDpi xmlns:a14="http://schemas.microsoft.com/office/drawing/2010/main" val="0"/>
                      </a:ext>
                    </a:extLst>
                  </a:blip>
                  <a:tile tx="6350" ty="-127000" sx="65000" sy="64000" flip="none" algn="tl"/>
                </a:blipFill>
                <a:effectLst/>
                <a:latin typeface="Arial" panose="020B0604020202020204" pitchFamily="34" charset="0"/>
                <a:cs typeface="Arial" panose="020B0604020202020204" pitchFamily="34" charset="0"/>
              </a:rPr>
            </a:br>
            <a:endParaRPr lang="en-US" sz="1900" b="1" dirty="0">
              <a:blipFill>
                <a:blip r:embed="rId4">
                  <a:extLst>
                    <a:ext uri="{28A0092B-C50C-407E-A947-70E740481C1C}">
                      <a14:useLocalDpi xmlns:a14="http://schemas.microsoft.com/office/drawing/2010/main" val="0"/>
                    </a:ext>
                  </a:extLst>
                </a:blip>
                <a:tile tx="6350" ty="-127000" sx="65000" sy="64000" flip="none" algn="tl"/>
              </a:blipFill>
              <a:latin typeface="Arial" panose="020B0604020202020204" pitchFamily="34" charset="0"/>
              <a:cs typeface="Arial" panose="020B0604020202020204" pitchFamily="34" charset="0"/>
            </a:endParaRPr>
          </a:p>
        </p:txBody>
      </p:sp>
      <p:sp>
        <p:nvSpPr>
          <p:cNvPr id="35" name="Freeform: Shape 34">
            <a:extLst>
              <a:ext uri="{FF2B5EF4-FFF2-40B4-BE49-F238E27FC236}">
                <a16:creationId xmlns:a16="http://schemas.microsoft.com/office/drawing/2014/main" id="{E5821A2D-F010-4C2B-8819-23281D9C77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3"/>
            <a:ext cx="6095695" cy="6857997"/>
          </a:xfrm>
          <a:custGeom>
            <a:avLst/>
            <a:gdLst>
              <a:gd name="connsiteX0" fmla="*/ 3435036 w 6095695"/>
              <a:gd name="connsiteY0" fmla="*/ 0 h 6857997"/>
              <a:gd name="connsiteX1" fmla="*/ 4198562 w 6095695"/>
              <a:gd name="connsiteY1" fmla="*/ 0 h 6857997"/>
              <a:gd name="connsiteX2" fmla="*/ 4365987 w 6095695"/>
              <a:gd name="connsiteY2" fmla="*/ 128761 h 6857997"/>
              <a:gd name="connsiteX3" fmla="*/ 6095695 w 6095695"/>
              <a:gd name="connsiteY3" fmla="*/ 3718209 h 6857997"/>
              <a:gd name="connsiteX4" fmla="*/ 4860911 w 6095695"/>
              <a:gd name="connsiteY4" fmla="*/ 6845880 h 6857997"/>
              <a:gd name="connsiteX5" fmla="*/ 4849107 w 6095695"/>
              <a:gd name="connsiteY5" fmla="*/ 6857997 h 6857997"/>
              <a:gd name="connsiteX6" fmla="*/ 4253869 w 6095695"/>
              <a:gd name="connsiteY6" fmla="*/ 6857997 h 6857997"/>
              <a:gd name="connsiteX7" fmla="*/ 4409441 w 6095695"/>
              <a:gd name="connsiteY7" fmla="*/ 6719623 h 6857997"/>
              <a:gd name="connsiteX8" fmla="*/ 5679794 w 6095695"/>
              <a:gd name="connsiteY8" fmla="*/ 3718209 h 6857997"/>
              <a:gd name="connsiteX9" fmla="*/ 3591563 w 6095695"/>
              <a:gd name="connsiteY9" fmla="*/ 88079 h 6857997"/>
              <a:gd name="connsiteX10" fmla="*/ 0 w 6095695"/>
              <a:gd name="connsiteY10" fmla="*/ 0 h 6857997"/>
              <a:gd name="connsiteX11" fmla="*/ 3177466 w 6095695"/>
              <a:gd name="connsiteY11" fmla="*/ 0 h 6857997"/>
              <a:gd name="connsiteX12" fmla="*/ 3353291 w 6095695"/>
              <a:gd name="connsiteY12" fmla="*/ 88129 h 6857997"/>
              <a:gd name="connsiteX13" fmla="*/ 5560965 w 6095695"/>
              <a:gd name="connsiteY13" fmla="*/ 3718209 h 6857997"/>
              <a:gd name="connsiteX14" fmla="*/ 4325417 w 6095695"/>
              <a:gd name="connsiteY14" fmla="*/ 6637392 h 6857997"/>
              <a:gd name="connsiteX15" fmla="*/ 4077394 w 6095695"/>
              <a:gd name="connsiteY15" fmla="*/ 6857997 h 6857997"/>
              <a:gd name="connsiteX16" fmla="*/ 0 w 6095695"/>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 name="Picture 8" descr="Text&#10;&#10;Description automatically generated">
            <a:extLst>
              <a:ext uri="{FF2B5EF4-FFF2-40B4-BE49-F238E27FC236}">
                <a16:creationId xmlns:a16="http://schemas.microsoft.com/office/drawing/2014/main" id="{AC99200B-DACD-7793-DF42-D2BEA4E3B5E0}"/>
              </a:ext>
            </a:extLst>
          </p:cNvPr>
          <p:cNvPicPr>
            <a:picLocks noChangeAspect="1"/>
          </p:cNvPicPr>
          <p:nvPr/>
        </p:nvPicPr>
        <p:blipFill>
          <a:blip r:embed="rId5"/>
          <a:stretch>
            <a:fillRect/>
          </a:stretch>
        </p:blipFill>
        <p:spPr>
          <a:xfrm>
            <a:off x="823396" y="2674852"/>
            <a:ext cx="3573675" cy="1599220"/>
          </a:xfrm>
          <a:prstGeom prst="rect">
            <a:avLst/>
          </a:prstGeom>
        </p:spPr>
      </p:pic>
      <p:sp>
        <p:nvSpPr>
          <p:cNvPr id="3" name="Subtitle 2">
            <a:extLst>
              <a:ext uri="{FF2B5EF4-FFF2-40B4-BE49-F238E27FC236}">
                <a16:creationId xmlns:a16="http://schemas.microsoft.com/office/drawing/2014/main" id="{3DF93446-7988-2833-A6CF-7A27477E0612}"/>
              </a:ext>
            </a:extLst>
          </p:cNvPr>
          <p:cNvSpPr>
            <a:spLocks noGrp="1"/>
          </p:cNvSpPr>
          <p:nvPr>
            <p:ph type="subTitle" idx="1"/>
          </p:nvPr>
        </p:nvSpPr>
        <p:spPr>
          <a:xfrm>
            <a:off x="6386286" y="2456596"/>
            <a:ext cx="4741962" cy="3715603"/>
          </a:xfrm>
        </p:spPr>
        <p:txBody>
          <a:bodyPr vert="horz" lIns="91440" tIns="45720" rIns="91440" bIns="45720" rtlCol="0">
            <a:normAutofit/>
          </a:bodyPr>
          <a:lstStyle/>
          <a:p>
            <a:pPr indent="-182880">
              <a:buFont typeface="Wingdings" pitchFamily="2" charset="2"/>
              <a:buChar char="§"/>
            </a:pPr>
            <a:endParaRPr lang="en-US" b="1" dirty="0">
              <a:latin typeface="Arial" panose="020B0604020202020204" pitchFamily="34" charset="0"/>
              <a:cs typeface="Arial" panose="020B0604020202020204" pitchFamily="34" charset="0"/>
            </a:endParaRPr>
          </a:p>
          <a:p>
            <a:pPr indent="-182880">
              <a:buFont typeface="Wingdings" pitchFamily="2" charset="2"/>
              <a:buChar char="§"/>
            </a:pPr>
            <a:r>
              <a:rPr lang="en-US" b="1" dirty="0">
                <a:latin typeface="Arial" panose="020B0604020202020204" pitchFamily="34" charset="0"/>
                <a:cs typeface="Arial" panose="020B0604020202020204" pitchFamily="34" charset="0"/>
              </a:rPr>
              <a:t>Student: Alia Ashrafi </a:t>
            </a:r>
          </a:p>
          <a:p>
            <a:pPr indent="-182880">
              <a:buFont typeface="Wingdings" pitchFamily="2" charset="2"/>
              <a:buChar char="§"/>
            </a:pPr>
            <a:r>
              <a:rPr lang="en-US" b="1" dirty="0">
                <a:latin typeface="Arial" panose="020B0604020202020204" pitchFamily="34" charset="0"/>
                <a:cs typeface="Arial" panose="020B0604020202020204" pitchFamily="34" charset="0"/>
              </a:rPr>
              <a:t>1916229</a:t>
            </a:r>
          </a:p>
          <a:p>
            <a:pPr indent="-182880">
              <a:buFont typeface="Wingdings" pitchFamily="2" charset="2"/>
              <a:buChar char="§"/>
            </a:pPr>
            <a:r>
              <a:rPr lang="en-US" b="1" dirty="0">
                <a:latin typeface="Arial" panose="020B0604020202020204" pitchFamily="34" charset="0"/>
                <a:cs typeface="Arial" panose="020B0604020202020204" pitchFamily="34" charset="0"/>
              </a:rPr>
              <a:t>Lecturer: Eleni </a:t>
            </a:r>
            <a:r>
              <a:rPr lang="en-US" b="1" dirty="0" err="1">
                <a:latin typeface="Arial" panose="020B0604020202020204" pitchFamily="34" charset="0"/>
                <a:cs typeface="Arial" panose="020B0604020202020204" pitchFamily="34" charset="0"/>
              </a:rPr>
              <a:t>Koutsogeorgou</a:t>
            </a:r>
            <a:endParaRPr lang="en-US" b="1" dirty="0">
              <a:latin typeface="Arial" panose="020B0604020202020204" pitchFamily="34" charset="0"/>
              <a:cs typeface="Arial" panose="020B0604020202020204" pitchFamily="34" charset="0"/>
            </a:endParaRPr>
          </a:p>
          <a:p>
            <a:pPr indent="-182880">
              <a:buFont typeface="Wingdings" pitchFamily="2" charset="2"/>
              <a:buChar char="§"/>
            </a:pPr>
            <a:r>
              <a:rPr lang="en-US" b="1" dirty="0">
                <a:latin typeface="Arial" panose="020B0604020202020204" pitchFamily="34" charset="0"/>
                <a:cs typeface="Arial" panose="020B0604020202020204" pitchFamily="34" charset="0"/>
              </a:rPr>
              <a:t>Date: 04/07/2022</a:t>
            </a:r>
          </a:p>
          <a:p>
            <a:endParaRPr lang="en-US" dirty="0"/>
          </a:p>
        </p:txBody>
      </p:sp>
      <p:grpSp>
        <p:nvGrpSpPr>
          <p:cNvPr id="37" name="Group 36">
            <a:extLst>
              <a:ext uri="{FF2B5EF4-FFF2-40B4-BE49-F238E27FC236}">
                <a16:creationId xmlns:a16="http://schemas.microsoft.com/office/drawing/2014/main" id="{D68B9961-F007-40D1-AF51-61B6DE5106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38" name="Oval 37">
              <a:extLst>
                <a:ext uri="{FF2B5EF4-FFF2-40B4-BE49-F238E27FC236}">
                  <a16:creationId xmlns:a16="http://schemas.microsoft.com/office/drawing/2014/main" id="{E9FDF494-C7FB-47DF-BD39-1F65FA550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39" name="Oval 38">
              <a:extLst>
                <a:ext uri="{FF2B5EF4-FFF2-40B4-BE49-F238E27FC236}">
                  <a16:creationId xmlns:a16="http://schemas.microsoft.com/office/drawing/2014/main" id="{3A822E1C-4C1A-4BEE-B19C-0FFB2D57B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Tree>
    <p:extLst>
      <p:ext uri="{BB962C8B-B14F-4D97-AF65-F5344CB8AC3E}">
        <p14:creationId xmlns:p14="http://schemas.microsoft.com/office/powerpoint/2010/main" val="11476707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6" name="Rectangle 44">
            <a:extLst>
              <a:ext uri="{FF2B5EF4-FFF2-40B4-BE49-F238E27FC236}">
                <a16:creationId xmlns:a16="http://schemas.microsoft.com/office/drawing/2014/main" id="{B4C4F541-7DD5-4952-9DF7-D56A3314A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3" y="321733"/>
            <a:ext cx="5774268" cy="5780684"/>
          </a:xfrm>
          <a:prstGeom prst="rect">
            <a:avLst/>
          </a:prstGeom>
          <a:blipFill dpi="0" rotWithShape="1">
            <a:blip r:embed="rId2">
              <a:alphaModFix amt="6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C0548D-A65D-7B6A-8148-D1E07A4DAB9E}"/>
              </a:ext>
            </a:extLst>
          </p:cNvPr>
          <p:cNvSpPr>
            <a:spLocks noGrp="1"/>
          </p:cNvSpPr>
          <p:nvPr>
            <p:ph type="title"/>
          </p:nvPr>
        </p:nvSpPr>
        <p:spPr>
          <a:xfrm>
            <a:off x="644893" y="484632"/>
            <a:ext cx="5168168" cy="1609344"/>
          </a:xfrm>
        </p:spPr>
        <p:txBody>
          <a:bodyPr>
            <a:normAutofit/>
          </a:bodyPr>
          <a:lstStyle/>
          <a:p>
            <a:r>
              <a:rPr lang="en-GB" sz="2400" b="1">
                <a:latin typeface="Arial" panose="020B0604020202020204" pitchFamily="34" charset="0"/>
                <a:cs typeface="Arial" panose="020B0604020202020204" pitchFamily="34" charset="0"/>
              </a:rPr>
              <a:t>Project title: </a:t>
            </a:r>
            <a:r>
              <a:rPr lang="en-GB" sz="2400">
                <a:effectLst/>
                <a:latin typeface="Arial" panose="020B0604020202020204" pitchFamily="34" charset="0"/>
                <a:ea typeface="Hiragino Sans CNS W3"/>
                <a:cs typeface="Arial" panose="020B0604020202020204" pitchFamily="34" charset="0"/>
              </a:rPr>
              <a:t>The </a:t>
            </a:r>
            <a:r>
              <a:rPr lang="en-GB" sz="2400">
                <a:latin typeface="Arial" panose="020B0604020202020204" pitchFamily="34" charset="0"/>
                <a:ea typeface="Hiragino Sans CNS W3"/>
                <a:cs typeface="Arial" panose="020B0604020202020204" pitchFamily="34" charset="0"/>
              </a:rPr>
              <a:t>effect </a:t>
            </a:r>
            <a:r>
              <a:rPr lang="en-GB" sz="2400">
                <a:effectLst/>
                <a:latin typeface="Arial" panose="020B0604020202020204" pitchFamily="34" charset="0"/>
                <a:ea typeface="Hiragino Sans CNS W3"/>
                <a:cs typeface="Arial" panose="020B0604020202020204" pitchFamily="34" charset="0"/>
              </a:rPr>
              <a:t>of the use of modern technology on early childhood development </a:t>
            </a:r>
            <a:endParaRPr lang="en-GB" sz="24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95CABD8-3051-9DF0-2F60-A10106D55ECF}"/>
              </a:ext>
            </a:extLst>
          </p:cNvPr>
          <p:cNvSpPr>
            <a:spLocks noGrp="1"/>
          </p:cNvSpPr>
          <p:nvPr>
            <p:ph idx="1"/>
          </p:nvPr>
        </p:nvSpPr>
        <p:spPr>
          <a:xfrm>
            <a:off x="644893" y="2121408"/>
            <a:ext cx="5168168" cy="3759628"/>
          </a:xfrm>
        </p:spPr>
        <p:txBody>
          <a:bodyPr>
            <a:normAutofit/>
          </a:bodyPr>
          <a:lstStyle/>
          <a:p>
            <a:pPr marL="0" indent="0">
              <a:buNone/>
            </a:pPr>
            <a:endParaRPr lang="en-GB" sz="1800" b="1"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Aim: </a:t>
            </a:r>
            <a:r>
              <a:rPr lang="en-GB" sz="1800" dirty="0">
                <a:latin typeface="Arial" panose="020B0604020202020204" pitchFamily="34" charset="0"/>
                <a:cs typeface="Arial" panose="020B0604020202020204" pitchFamily="34" charset="0"/>
              </a:rPr>
              <a:t>The aim of this report is to examine and acquire information on the effect that today's technology has on early childhood development.</a:t>
            </a:r>
          </a:p>
          <a:p>
            <a:pPr marL="0" indent="0">
              <a:buNone/>
            </a:pPr>
            <a:r>
              <a:rPr lang="en-GB" sz="1800" b="1" dirty="0">
                <a:latin typeface="Arial" panose="020B0604020202020204" pitchFamily="34" charset="0"/>
                <a:cs typeface="Arial" panose="020B0604020202020204" pitchFamily="34" charset="0"/>
              </a:rPr>
              <a:t>Objective: </a:t>
            </a:r>
            <a:r>
              <a:rPr lang="en-GB" sz="1800" dirty="0">
                <a:effectLst/>
                <a:latin typeface="Arial" panose="020B0604020202020204" pitchFamily="34" charset="0"/>
                <a:ea typeface="Calibri" panose="020F0502020204030204" pitchFamily="34" charset="0"/>
              </a:rPr>
              <a:t>The report will look at the relevant journal articles and books to identify and explore how modern technology effects young children's development. It will investigate and critically evaluate the positive and negative impacts of modern technology on early childhood development and the report will conclude with a set of recommendations.</a:t>
            </a:r>
            <a:endParaRPr lang="en-GB" sz="1800" dirty="0">
              <a:latin typeface="Arial" panose="020B0604020202020204" pitchFamily="34" charset="0"/>
              <a:cs typeface="Arial" panose="020B0604020202020204" pitchFamily="34" charset="0"/>
            </a:endParaRPr>
          </a:p>
          <a:p>
            <a:pPr marL="0" indent="0">
              <a:buNone/>
            </a:pP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pic>
        <p:nvPicPr>
          <p:cNvPr id="18" name="Picture 17" descr="A picture containing text, indoor&#10;&#10;Description automatically generated">
            <a:extLst>
              <a:ext uri="{FF2B5EF4-FFF2-40B4-BE49-F238E27FC236}">
                <a16:creationId xmlns:a16="http://schemas.microsoft.com/office/drawing/2014/main" id="{C217BDA5-0EA2-1035-920B-A191D0566593}"/>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1017" r="11919" b="5"/>
          <a:stretch/>
        </p:blipFill>
        <p:spPr>
          <a:xfrm>
            <a:off x="6241217" y="321733"/>
            <a:ext cx="2451592" cy="2842075"/>
          </a:xfrm>
          <a:prstGeom prst="rect">
            <a:avLst/>
          </a:prstGeom>
        </p:spPr>
      </p:pic>
      <p:pic>
        <p:nvPicPr>
          <p:cNvPr id="14" name="Picture 13" descr="A child and child using laptops&#10;&#10;Description automatically generated with medium confidence">
            <a:extLst>
              <a:ext uri="{FF2B5EF4-FFF2-40B4-BE49-F238E27FC236}">
                <a16:creationId xmlns:a16="http://schemas.microsoft.com/office/drawing/2014/main" id="{C1B6D5F1-6856-FC8C-2C31-0B3B98559625}"/>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r="1169" b="3"/>
          <a:stretch/>
        </p:blipFill>
        <p:spPr>
          <a:xfrm>
            <a:off x="8776087" y="321736"/>
            <a:ext cx="3106457" cy="1917297"/>
          </a:xfrm>
          <a:prstGeom prst="rect">
            <a:avLst/>
          </a:prstGeom>
        </p:spPr>
      </p:pic>
      <p:pic>
        <p:nvPicPr>
          <p:cNvPr id="33" name="Picture 32" descr="A picture containing text, worktable&#10;&#10;Description automatically generated">
            <a:extLst>
              <a:ext uri="{FF2B5EF4-FFF2-40B4-BE49-F238E27FC236}">
                <a16:creationId xmlns:a16="http://schemas.microsoft.com/office/drawing/2014/main" id="{BC8B8CA2-2D8B-1482-52F0-F718DB5D96AA}"/>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11890" r="1926" b="-1"/>
          <a:stretch/>
        </p:blipFill>
        <p:spPr>
          <a:xfrm>
            <a:off x="6241217" y="3257795"/>
            <a:ext cx="2451592" cy="2844620"/>
          </a:xfrm>
          <a:prstGeom prst="rect">
            <a:avLst/>
          </a:prstGeom>
        </p:spPr>
      </p:pic>
      <p:pic>
        <p:nvPicPr>
          <p:cNvPr id="17" name="Picture 16" descr="Text&#10;&#10;Description automatically generated with low confidence">
            <a:extLst>
              <a:ext uri="{FF2B5EF4-FFF2-40B4-BE49-F238E27FC236}">
                <a16:creationId xmlns:a16="http://schemas.microsoft.com/office/drawing/2014/main" id="{4F52BED1-0CA2-4B11-0F3F-4055E55C0185}"/>
              </a:ext>
            </a:extLst>
          </p:cNvPr>
          <p:cNvPicPr>
            <a:picLocks noChangeAspect="1"/>
          </p:cNvPicPr>
          <p:nvPr/>
        </p:nvPicPr>
        <p:blipFill rotWithShape="1">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l="24170" r="14679" b="-1"/>
          <a:stretch/>
        </p:blipFill>
        <p:spPr>
          <a:xfrm>
            <a:off x="8776087" y="2330472"/>
            <a:ext cx="3106457" cy="3771945"/>
          </a:xfrm>
          <a:prstGeom prst="rect">
            <a:avLst/>
          </a:prstGeom>
        </p:spPr>
      </p:pic>
      <p:grpSp>
        <p:nvGrpSpPr>
          <p:cNvPr id="67" name="Group 46">
            <a:extLst>
              <a:ext uri="{FF2B5EF4-FFF2-40B4-BE49-F238E27FC236}">
                <a16:creationId xmlns:a16="http://schemas.microsoft.com/office/drawing/2014/main" id="{8B08BF21-8D99-46EC-BEE7-9774026D0A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48" name="Oval 47">
              <a:extLst>
                <a:ext uri="{FF2B5EF4-FFF2-40B4-BE49-F238E27FC236}">
                  <a16:creationId xmlns:a16="http://schemas.microsoft.com/office/drawing/2014/main" id="{0C7C5B93-23C6-4AD8-9344-638B128C4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11">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68" name="Oval 48">
              <a:extLst>
                <a:ext uri="{FF2B5EF4-FFF2-40B4-BE49-F238E27FC236}">
                  <a16:creationId xmlns:a16="http://schemas.microsoft.com/office/drawing/2014/main" id="{436F4D3D-419A-44A4-AF0F-B20F3EE6D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22084238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8695E-3C03-8A82-85CA-647EBEC45B36}"/>
              </a:ext>
            </a:extLst>
          </p:cNvPr>
          <p:cNvSpPr>
            <a:spLocks noGrp="1"/>
          </p:cNvSpPr>
          <p:nvPr>
            <p:ph type="title"/>
          </p:nvPr>
        </p:nvSpPr>
        <p:spPr>
          <a:xfrm>
            <a:off x="634000" y="484632"/>
            <a:ext cx="7495874" cy="1609344"/>
          </a:xfrm>
        </p:spPr>
        <p:txBody>
          <a:bodyPr>
            <a:normAutofit/>
          </a:bodyPr>
          <a:lstStyle/>
          <a:p>
            <a:r>
              <a:rPr lang="en-GB" b="1">
                <a:effectLst/>
                <a:latin typeface="Arial" panose="020B0604020202020204" pitchFamily="34" charset="0"/>
                <a:ea typeface="DengXian Light" panose="020B0503020204020204" pitchFamily="2" charset="-122"/>
              </a:rPr>
              <a:t>Background</a:t>
            </a:r>
            <a:br>
              <a:rPr lang="en-GB" b="1" i="1">
                <a:effectLst/>
                <a:latin typeface="Arial" panose="020B0604020202020204" pitchFamily="34" charset="0"/>
                <a:ea typeface="DengXian Light" panose="020B0503020204020204" pitchFamily="2" charset="-122"/>
              </a:rPr>
            </a:br>
            <a:endParaRPr lang="en-GB"/>
          </a:p>
        </p:txBody>
      </p:sp>
      <p:sp>
        <p:nvSpPr>
          <p:cNvPr id="3" name="Content Placeholder 2">
            <a:extLst>
              <a:ext uri="{FF2B5EF4-FFF2-40B4-BE49-F238E27FC236}">
                <a16:creationId xmlns:a16="http://schemas.microsoft.com/office/drawing/2014/main" id="{D988A58D-1318-4732-E7F3-0C85D1AF427E}"/>
              </a:ext>
            </a:extLst>
          </p:cNvPr>
          <p:cNvSpPr>
            <a:spLocks noGrp="1"/>
          </p:cNvSpPr>
          <p:nvPr>
            <p:ph idx="1"/>
          </p:nvPr>
        </p:nvSpPr>
        <p:spPr>
          <a:xfrm>
            <a:off x="634000" y="2121408"/>
            <a:ext cx="7495874" cy="4050792"/>
          </a:xfrm>
        </p:spPr>
        <p:txBody>
          <a:bodyPr>
            <a:normAutofit/>
          </a:bodyPr>
          <a:lstStyle/>
          <a:p>
            <a:r>
              <a:rPr lang="en-GB" sz="1700" dirty="0">
                <a:effectLst/>
                <a:latin typeface="Arial" panose="020B0604020202020204" pitchFamily="34" charset="0"/>
                <a:ea typeface="Calibri" panose="020F0502020204030204" pitchFamily="34" charset="0"/>
                <a:cs typeface="Times New Roman" panose="02020603050405020304" pitchFamily="18" charset="0"/>
              </a:rPr>
              <a:t>Childhood development is the process through which a child grows and evolves. (NHS, 2017)</a:t>
            </a:r>
          </a:p>
          <a:p>
            <a:r>
              <a:rPr lang="en-GB" sz="1700" dirty="0">
                <a:effectLst/>
                <a:latin typeface="Arial" panose="020B0604020202020204" pitchFamily="34" charset="0"/>
                <a:ea typeface="Calibri" panose="020F0502020204030204" pitchFamily="34" charset="0"/>
                <a:cs typeface="Times New Roman" panose="02020603050405020304" pitchFamily="18" charset="0"/>
              </a:rPr>
              <a:t>A variety of elements influence the course and evolution of a child's development inside a person. (NHS, 2017)</a:t>
            </a:r>
          </a:p>
          <a:p>
            <a:r>
              <a:rPr lang="en-GB" sz="1700" dirty="0">
                <a:effectLst/>
                <a:latin typeface="Arial" panose="020B0604020202020204" pitchFamily="34" charset="0"/>
                <a:ea typeface="Calibri" panose="020F0502020204030204" pitchFamily="34" charset="0"/>
                <a:cs typeface="Times New Roman" panose="02020603050405020304" pitchFamily="18" charset="0"/>
              </a:rPr>
              <a:t>Because of recent technological breakthroughs, parenting children of today presents a distinct set of obstacles. (</a:t>
            </a:r>
            <a:r>
              <a:rPr lang="en-GB" sz="1700" dirty="0" err="1">
                <a:effectLst/>
                <a:latin typeface="Arial" panose="020B0604020202020204" pitchFamily="34" charset="0"/>
                <a:ea typeface="Calibri" panose="020F0502020204030204" pitchFamily="34" charset="0"/>
                <a:cs typeface="Times New Roman" panose="02020603050405020304" pitchFamily="18" charset="0"/>
              </a:rPr>
              <a:t>Nechtem</a:t>
            </a:r>
            <a:r>
              <a:rPr lang="en-GB" sz="1700" dirty="0">
                <a:effectLst/>
                <a:latin typeface="Arial" panose="020B0604020202020204" pitchFamily="34" charset="0"/>
                <a:ea typeface="Calibri" panose="020F0502020204030204" pitchFamily="34" charset="0"/>
                <a:cs typeface="Times New Roman" panose="02020603050405020304" pitchFamily="18" charset="0"/>
              </a:rPr>
              <a:t>, 2021)</a:t>
            </a:r>
          </a:p>
          <a:p>
            <a:r>
              <a:rPr lang="en-GB" sz="1700" dirty="0">
                <a:effectLst/>
                <a:latin typeface="Arial" panose="020B0604020202020204" pitchFamily="34" charset="0"/>
                <a:ea typeface="Calibri" panose="020F0502020204030204" pitchFamily="34" charset="0"/>
                <a:cs typeface="Times New Roman" panose="02020603050405020304" pitchFamily="18" charset="0"/>
              </a:rPr>
              <a:t>Young children now live in a world where they are continuously exposed to technology, whether at home, school, or elsewhere (</a:t>
            </a:r>
            <a:r>
              <a:rPr lang="en-GB" sz="1700" dirty="0" err="1">
                <a:effectLst/>
                <a:latin typeface="Arial" panose="020B0604020202020204" pitchFamily="34" charset="0"/>
                <a:ea typeface="Calibri" panose="020F0502020204030204" pitchFamily="34" charset="0"/>
                <a:cs typeface="Times New Roman" panose="02020603050405020304" pitchFamily="18" charset="0"/>
              </a:rPr>
              <a:t>Nechtem</a:t>
            </a:r>
            <a:r>
              <a:rPr lang="en-GB" sz="1700" dirty="0">
                <a:effectLst/>
                <a:latin typeface="Arial" panose="020B0604020202020204" pitchFamily="34" charset="0"/>
                <a:ea typeface="Calibri" panose="020F0502020204030204" pitchFamily="34" charset="0"/>
                <a:cs typeface="Times New Roman" panose="02020603050405020304" pitchFamily="18" charset="0"/>
              </a:rPr>
              <a:t>, 2021)</a:t>
            </a:r>
          </a:p>
          <a:p>
            <a:r>
              <a:rPr lang="en-GB" sz="1700" dirty="0">
                <a:effectLst/>
                <a:latin typeface="Arial" panose="020B0604020202020204" pitchFamily="34" charset="0"/>
                <a:ea typeface="Calibri" panose="020F0502020204030204" pitchFamily="34" charset="0"/>
                <a:cs typeface="Times New Roman" panose="02020603050405020304" pitchFamily="18" charset="0"/>
              </a:rPr>
              <a:t>Children's technological experiences will therefore have a big impact on their development and future lives. (The University of Nottingham, 2020)</a:t>
            </a:r>
          </a:p>
          <a:p>
            <a:r>
              <a:rPr lang="en-GB" sz="1700" dirty="0">
                <a:effectLst/>
                <a:latin typeface="Arial" panose="020B0604020202020204" pitchFamily="34" charset="0"/>
                <a:ea typeface="Calibri" panose="020F0502020204030204" pitchFamily="34" charset="0"/>
                <a:cs typeface="Times New Roman" panose="02020603050405020304" pitchFamily="18" charset="0"/>
              </a:rPr>
              <a:t>In a conclusion, the chosen focus is to explore and assess the harmful and beneficial effects of technology on children's development throughout their early years.</a:t>
            </a:r>
            <a:endParaRPr lang="en-GB" sz="17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endParaRPr lang="en-GB" sz="1700" dirty="0"/>
          </a:p>
        </p:txBody>
      </p:sp>
      <p:pic>
        <p:nvPicPr>
          <p:cNvPr id="7" name="Picture 6" descr="A picture containing icon&#10;&#10;Description automatically generated">
            <a:extLst>
              <a:ext uri="{FF2B5EF4-FFF2-40B4-BE49-F238E27FC236}">
                <a16:creationId xmlns:a16="http://schemas.microsoft.com/office/drawing/2014/main" id="{53028172-3E4F-1E06-ED98-2BBE16B8CA5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990148" y="640080"/>
            <a:ext cx="2045078" cy="2605194"/>
          </a:xfrm>
          <a:prstGeom prst="rect">
            <a:avLst/>
          </a:prstGeom>
        </p:spPr>
      </p:pic>
      <p:pic>
        <p:nvPicPr>
          <p:cNvPr id="5" name="Picture 4" descr="Graphical user interface&#10;&#10;Description automatically generated">
            <a:extLst>
              <a:ext uri="{FF2B5EF4-FFF2-40B4-BE49-F238E27FC236}">
                <a16:creationId xmlns:a16="http://schemas.microsoft.com/office/drawing/2014/main" id="{ED09BF7F-CFC2-5459-DAD2-3356C10966E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710090" y="3423830"/>
            <a:ext cx="2605194" cy="2605194"/>
          </a:xfrm>
          <a:prstGeom prst="rect">
            <a:avLst/>
          </a:prstGeom>
        </p:spPr>
      </p:pic>
    </p:spTree>
    <p:extLst>
      <p:ext uri="{BB962C8B-B14F-4D97-AF65-F5344CB8AC3E}">
        <p14:creationId xmlns:p14="http://schemas.microsoft.com/office/powerpoint/2010/main" val="10605192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04C6A80A-C3F4-48DE-80ED-845C8B3E13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0070" y="0"/>
            <a:ext cx="7541930"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Books">
            <a:extLst>
              <a:ext uri="{FF2B5EF4-FFF2-40B4-BE49-F238E27FC236}">
                <a16:creationId xmlns:a16="http://schemas.microsoft.com/office/drawing/2014/main" id="{B32FD74F-6BE9-6E49-8C10-477CE60DEAF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70475" y="639447"/>
            <a:ext cx="2709120" cy="2709120"/>
          </a:xfrm>
          <a:prstGeom prst="rect">
            <a:avLst/>
          </a:prstGeom>
        </p:spPr>
      </p:pic>
      <p:pic>
        <p:nvPicPr>
          <p:cNvPr id="23" name="Picture 22" descr="Logo&#10;&#10;Description automatically generated with low confidence">
            <a:extLst>
              <a:ext uri="{FF2B5EF4-FFF2-40B4-BE49-F238E27FC236}">
                <a16:creationId xmlns:a16="http://schemas.microsoft.com/office/drawing/2014/main" id="{84B03846-4BE0-2E98-06F0-B86C426708F6}"/>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40080" y="3804106"/>
            <a:ext cx="3369910" cy="2047220"/>
          </a:xfrm>
          <a:prstGeom prst="rect">
            <a:avLst/>
          </a:prstGeom>
        </p:spPr>
      </p:pic>
      <p:sp>
        <p:nvSpPr>
          <p:cNvPr id="24" name="Content Placeholder 2">
            <a:extLst>
              <a:ext uri="{FF2B5EF4-FFF2-40B4-BE49-F238E27FC236}">
                <a16:creationId xmlns:a16="http://schemas.microsoft.com/office/drawing/2014/main" id="{E07A94BA-46BA-2FCF-4E20-5635859E0B13}"/>
              </a:ext>
            </a:extLst>
          </p:cNvPr>
          <p:cNvSpPr>
            <a:spLocks noGrp="1"/>
          </p:cNvSpPr>
          <p:nvPr>
            <p:ph idx="1"/>
          </p:nvPr>
        </p:nvSpPr>
        <p:spPr>
          <a:xfrm>
            <a:off x="4970109" y="342900"/>
            <a:ext cx="6730276" cy="5829300"/>
          </a:xfrm>
        </p:spPr>
        <p:txBody>
          <a:bodyPr>
            <a:normAutofit/>
          </a:bodyPr>
          <a:lstStyle/>
          <a:p>
            <a:pPr marL="0" indent="0">
              <a:buNone/>
            </a:pPr>
            <a:endParaRPr lang="en-GB" sz="1800" b="1" i="0" dirty="0">
              <a:latin typeface="Arial" panose="020B0604020202020204" pitchFamily="34" charset="0"/>
              <a:cs typeface="Arial" panose="020B0604020202020204" pitchFamily="34" charset="0"/>
            </a:endParaRPr>
          </a:p>
          <a:p>
            <a:pPr marL="0" indent="0">
              <a:buNone/>
            </a:pPr>
            <a:r>
              <a:rPr lang="en-GB" sz="1800" b="1" i="0" dirty="0">
                <a:latin typeface="Arial" panose="020B0604020202020204" pitchFamily="34" charset="0"/>
                <a:cs typeface="Arial" panose="020B0604020202020204" pitchFamily="34" charset="0"/>
              </a:rPr>
              <a:t>Methods:</a:t>
            </a:r>
            <a:r>
              <a:rPr lang="en-GB" sz="1800" b="0" i="0" dirty="0">
                <a:latin typeface="Arial" panose="020B0604020202020204" pitchFamily="34" charset="0"/>
                <a:cs typeface="Arial" panose="020B0604020202020204" pitchFamily="34" charset="0"/>
              </a:rPr>
              <a:t> As part of the secondary research, a systematic review of articles about the effects of modern technology on the development of children will be done.</a:t>
            </a:r>
            <a:br>
              <a:rPr lang="en-US" sz="1800" b="0" i="0" dirty="0">
                <a:latin typeface="Arial" panose="020B0604020202020204" pitchFamily="34" charset="0"/>
                <a:cs typeface="Arial" panose="020B0604020202020204" pitchFamily="34" charset="0"/>
              </a:rPr>
            </a:br>
            <a:endParaRPr lang="en-US" sz="1800" b="0" i="0"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Resources:</a:t>
            </a:r>
            <a:r>
              <a:rPr lang="en-US" sz="1800"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E-library, books, computer,</a:t>
            </a:r>
            <a:r>
              <a:rPr lang="en-US" sz="1800" dirty="0">
                <a:latin typeface="Arial" panose="020B0604020202020204" pitchFamily="34" charset="0"/>
                <a:cs typeface="Arial" panose="020B0604020202020204" pitchFamily="34" charset="0"/>
              </a:rPr>
              <a:t> university, teachers, supervisor, data sources: ProQuest, Wiley Online Library, BMC Public Health</a:t>
            </a:r>
            <a:r>
              <a:rPr lang="en-US" sz="1800">
                <a:latin typeface="Arial" panose="020B0604020202020204" pitchFamily="34" charset="0"/>
                <a:cs typeface="Arial" panose="020B0604020202020204" pitchFamily="34" charset="0"/>
              </a:rPr>
              <a:t>, SAGE </a:t>
            </a:r>
            <a:r>
              <a:rPr lang="en-US" sz="1800" dirty="0">
                <a:latin typeface="Arial" panose="020B0604020202020204" pitchFamily="34" charset="0"/>
                <a:cs typeface="Arial" panose="020B0604020202020204" pitchFamily="34" charset="0"/>
              </a:rPr>
              <a:t>journals</a:t>
            </a:r>
          </a:p>
          <a:p>
            <a:pPr marL="0" indent="0">
              <a:spcBef>
                <a:spcPts val="200"/>
              </a:spcBef>
              <a:buNone/>
            </a:pPr>
            <a:endParaRPr lang="en-GB" sz="1800" b="1" dirty="0">
              <a:effectLst/>
              <a:latin typeface="Arial" panose="020B0604020202020204" pitchFamily="34" charset="0"/>
              <a:ea typeface="DengXian Light" panose="020B0503020204020204" pitchFamily="2" charset="-122"/>
              <a:cs typeface="Arial" panose="020B0604020202020204" pitchFamily="34" charset="0"/>
            </a:endParaRPr>
          </a:p>
          <a:p>
            <a:pPr marL="0" indent="0">
              <a:spcBef>
                <a:spcPts val="200"/>
              </a:spcBef>
              <a:buNone/>
            </a:pPr>
            <a:r>
              <a:rPr lang="en-GB" sz="1800" b="1" dirty="0">
                <a:effectLst/>
                <a:latin typeface="Arial" panose="020B0604020202020204" pitchFamily="34" charset="0"/>
                <a:ea typeface="DengXian Light" panose="020B0503020204020204" pitchFamily="2" charset="-122"/>
                <a:cs typeface="Arial" panose="020B0604020202020204" pitchFamily="34" charset="0"/>
              </a:rPr>
              <a:t>Timescale: </a:t>
            </a:r>
          </a:p>
          <a:p>
            <a:pPr>
              <a:spcBef>
                <a:spcPts val="200"/>
              </a:spcBef>
            </a:pPr>
            <a:r>
              <a:rPr lang="en-GB" sz="1800" dirty="0">
                <a:effectLst/>
                <a:latin typeface="Arial" panose="020B0604020202020204" pitchFamily="34" charset="0"/>
                <a:ea typeface="DengXian Light" panose="020B0503020204020204" pitchFamily="2" charset="-122"/>
                <a:cs typeface="Arial" panose="020B0604020202020204" pitchFamily="34" charset="0"/>
              </a:rPr>
              <a:t>Stage 1 Project Proposal and Viva- 4/07/2022</a:t>
            </a:r>
          </a:p>
          <a:p>
            <a:pPr>
              <a:spcBef>
                <a:spcPts val="200"/>
              </a:spcBef>
            </a:pPr>
            <a:r>
              <a:rPr lang="en-GB" sz="1800" dirty="0">
                <a:effectLst/>
                <a:latin typeface="Arial" panose="020B0604020202020204" pitchFamily="34" charset="0"/>
                <a:ea typeface="DengXian Light" panose="020B0503020204020204" pitchFamily="2" charset="-122"/>
                <a:cs typeface="Arial" panose="020B0604020202020204" pitchFamily="34" charset="0"/>
              </a:rPr>
              <a:t>Chapter 1 – July 2022</a:t>
            </a:r>
          </a:p>
          <a:p>
            <a:pPr>
              <a:spcBef>
                <a:spcPts val="200"/>
              </a:spcBef>
            </a:pPr>
            <a:r>
              <a:rPr lang="en-GB" sz="1800" dirty="0">
                <a:latin typeface="Arial" panose="020B0604020202020204" pitchFamily="34" charset="0"/>
                <a:ea typeface="DengXian Light" panose="020B0503020204020204" pitchFamily="2" charset="-122"/>
                <a:cs typeface="Arial" panose="020B0604020202020204" pitchFamily="34" charset="0"/>
              </a:rPr>
              <a:t>Chapter 2 – August 20</a:t>
            </a:r>
          </a:p>
          <a:p>
            <a:pPr>
              <a:spcBef>
                <a:spcPts val="200"/>
              </a:spcBef>
            </a:pPr>
            <a:r>
              <a:rPr lang="en-GB" sz="1800" dirty="0">
                <a:effectLst/>
                <a:latin typeface="Arial" panose="020B0604020202020204" pitchFamily="34" charset="0"/>
                <a:ea typeface="Calibri" panose="020F0502020204030204" pitchFamily="34" charset="0"/>
                <a:cs typeface="Arial" panose="020B0604020202020204" pitchFamily="34" charset="0"/>
              </a:rPr>
              <a:t>Chapter 3 – October 2022</a:t>
            </a:r>
          </a:p>
          <a:p>
            <a:pPr>
              <a:spcBef>
                <a:spcPts val="200"/>
              </a:spcBef>
            </a:pPr>
            <a:r>
              <a:rPr lang="en-GB" sz="1800" dirty="0">
                <a:latin typeface="Arial" panose="020B0604020202020204" pitchFamily="34" charset="0"/>
                <a:ea typeface="Calibri" panose="020F0502020204030204" pitchFamily="34" charset="0"/>
                <a:cs typeface="Arial" panose="020B0604020202020204" pitchFamily="34" charset="0"/>
              </a:rPr>
              <a:t>Chapter </a:t>
            </a:r>
            <a:r>
              <a:rPr lang="en-GB" sz="1800" dirty="0">
                <a:effectLst/>
                <a:latin typeface="Arial" panose="020B0604020202020204" pitchFamily="34" charset="0"/>
                <a:ea typeface="Calibri" panose="020F0502020204030204" pitchFamily="34" charset="0"/>
                <a:cs typeface="Arial" panose="020B0604020202020204" pitchFamily="34" charset="0"/>
              </a:rPr>
              <a:t>4 – November 2022</a:t>
            </a:r>
          </a:p>
          <a:p>
            <a:pPr>
              <a:spcBef>
                <a:spcPts val="200"/>
              </a:spcBef>
            </a:pPr>
            <a:r>
              <a:rPr lang="en-GB" sz="1800" dirty="0">
                <a:latin typeface="Arial" panose="020B0604020202020204" pitchFamily="34" charset="0"/>
                <a:ea typeface="Calibri" panose="020F0502020204030204" pitchFamily="34" charset="0"/>
                <a:cs typeface="Arial" panose="020B0604020202020204" pitchFamily="34" charset="0"/>
              </a:rPr>
              <a:t>Chapter </a:t>
            </a:r>
            <a:r>
              <a:rPr lang="en-GB" sz="1800" dirty="0">
                <a:effectLst/>
                <a:latin typeface="Arial" panose="020B0604020202020204" pitchFamily="34" charset="0"/>
                <a:ea typeface="Calibri" panose="020F0502020204030204" pitchFamily="34" charset="0"/>
                <a:cs typeface="Arial" panose="020B0604020202020204" pitchFamily="34" charset="0"/>
              </a:rPr>
              <a:t>5 – December 2022</a:t>
            </a:r>
          </a:p>
          <a:p>
            <a:pPr>
              <a:spcBef>
                <a:spcPts val="200"/>
              </a:spcBef>
            </a:pPr>
            <a:r>
              <a:rPr lang="en-GB" sz="1800" dirty="0">
                <a:effectLst/>
                <a:latin typeface="Arial" panose="020B0604020202020204" pitchFamily="34" charset="0"/>
                <a:ea typeface="Calibri" panose="020F0502020204030204" pitchFamily="34" charset="0"/>
                <a:cs typeface="Arial" panose="020B0604020202020204" pitchFamily="34" charset="0"/>
              </a:rPr>
              <a:t>Dissertation submission and  VIVA – January 2023</a:t>
            </a:r>
          </a:p>
          <a:p>
            <a:pPr marL="0" indent="0">
              <a:buNone/>
            </a:pPr>
            <a:endParaRPr lang="en-GB" sz="1800" b="1" kern="0" dirty="0">
              <a:effectLst/>
              <a:latin typeface="Arial" panose="020B0604020202020204" pitchFamily="34" charset="0"/>
              <a:ea typeface="DengXian Light" panose="020B0503020204020204" pitchFamily="2" charset="-122"/>
              <a:cs typeface="Arial" panose="020B0604020202020204" pitchFamily="34" charset="0"/>
            </a:endParaRPr>
          </a:p>
          <a:p>
            <a:pPr marL="0" indent="0">
              <a:buNone/>
            </a:pPr>
            <a:endParaRPr lang="en-GB" sz="1400" dirty="0"/>
          </a:p>
        </p:txBody>
      </p:sp>
      <p:grpSp>
        <p:nvGrpSpPr>
          <p:cNvPr id="31" name="Group 30">
            <a:extLst>
              <a:ext uri="{FF2B5EF4-FFF2-40B4-BE49-F238E27FC236}">
                <a16:creationId xmlns:a16="http://schemas.microsoft.com/office/drawing/2014/main" id="{9E2417C7-A82F-44F7-A96F-B751F3302F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32" name="Oval 31">
              <a:extLst>
                <a:ext uri="{FF2B5EF4-FFF2-40B4-BE49-F238E27FC236}">
                  <a16:creationId xmlns:a16="http://schemas.microsoft.com/office/drawing/2014/main" id="{C41F7344-9C8B-4289-B22F-5A9BE386F0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8">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3" name="Oval 32">
              <a:extLst>
                <a:ext uri="{FF2B5EF4-FFF2-40B4-BE49-F238E27FC236}">
                  <a16:creationId xmlns:a16="http://schemas.microsoft.com/office/drawing/2014/main" id="{3D44D01D-A2CB-4AC9-9D70-A4DC027D1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41654665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9448C41C-07EE-80EB-FB36-37E0E7A299E3}"/>
              </a:ext>
            </a:extLst>
          </p:cNvPr>
          <p:cNvSpPr>
            <a:spLocks noGrp="1"/>
          </p:cNvSpPr>
          <p:nvPr>
            <p:ph idx="1"/>
          </p:nvPr>
        </p:nvSpPr>
        <p:spPr>
          <a:xfrm>
            <a:off x="1069848" y="2320412"/>
            <a:ext cx="10058400" cy="3851787"/>
          </a:xfrm>
        </p:spPr>
        <p:txBody>
          <a:bodyPr>
            <a:normAutofit/>
          </a:bodyPr>
          <a:lstStyle/>
          <a:p>
            <a:pPr marL="0" indent="0">
              <a:buNone/>
            </a:pPr>
            <a:r>
              <a:rPr lang="en-GB" b="1" kern="0">
                <a:effectLst/>
                <a:latin typeface="Arial" panose="020B0604020202020204" pitchFamily="34" charset="0"/>
                <a:ea typeface="DengXian Light" panose="020B0503020204020204" pitchFamily="2" charset="-122"/>
                <a:cs typeface="Arial" panose="020B0604020202020204" pitchFamily="34" charset="0"/>
              </a:rPr>
              <a:t>References:</a:t>
            </a:r>
            <a:endParaRPr lang="en-GB" b="1" kern="0">
              <a:effectLst/>
              <a:latin typeface="Arial" panose="020B0604020202020204" pitchFamily="34" charset="0"/>
              <a:ea typeface="DengXian Light" panose="020B0503020204020204" pitchFamily="2" charset="-122"/>
              <a:cs typeface="Times New Roman" panose="02020603050405020304" pitchFamily="18" charset="0"/>
            </a:endParaRPr>
          </a:p>
          <a:p>
            <a:pPr>
              <a:spcAft>
                <a:spcPts val="1200"/>
              </a:spcAft>
            </a:pPr>
            <a:r>
              <a:rPr lang="en-US" err="1">
                <a:effectLst/>
                <a:latin typeface="Times New Roman" panose="02020603050405020304" pitchFamily="18" charset="0"/>
                <a:ea typeface="Times New Roman" panose="02020603050405020304" pitchFamily="18" charset="0"/>
                <a:cs typeface="Times New Roman" panose="02020603050405020304" pitchFamily="18" charset="0"/>
              </a:rPr>
              <a:t>Nechtem</a:t>
            </a:r>
            <a:r>
              <a:rPr lang="en-US">
                <a:effectLst/>
                <a:latin typeface="Times New Roman" panose="02020603050405020304" pitchFamily="18" charset="0"/>
                <a:ea typeface="Times New Roman" panose="02020603050405020304" pitchFamily="18" charset="0"/>
                <a:cs typeface="Times New Roman" panose="02020603050405020304" pitchFamily="18" charset="0"/>
              </a:rPr>
              <a:t>, C. (2021). </a:t>
            </a:r>
            <a:r>
              <a:rPr lang="en-US" i="1">
                <a:effectLst/>
                <a:latin typeface="Times New Roman" panose="02020603050405020304" pitchFamily="18" charset="0"/>
                <a:ea typeface="Times New Roman" panose="02020603050405020304" pitchFamily="18" charset="0"/>
                <a:cs typeface="Times New Roman" panose="02020603050405020304" pitchFamily="18" charset="0"/>
              </a:rPr>
              <a:t>The Impact of Technology on Children</a:t>
            </a:r>
            <a:r>
              <a:rPr lang="en-US">
                <a:effectLst/>
                <a:latin typeface="Times New Roman" panose="02020603050405020304" pitchFamily="18" charset="0"/>
                <a:ea typeface="Times New Roman" panose="02020603050405020304" pitchFamily="18" charset="0"/>
                <a:cs typeface="Times New Roman" panose="02020603050405020304" pitchFamily="18" charset="0"/>
              </a:rPr>
              <a:t>. [online] Available at: </a:t>
            </a:r>
            <a:r>
              <a:rPr lang="en-US" u="none" strike="noStrike">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https://www.cerritos.edu/hr/_includes/docs/August_2021_The_Impact_of_Technology_on_Children_ua.pdf</a:t>
            </a:r>
            <a:r>
              <a:rPr lang="en-US">
                <a:effectLst/>
                <a:latin typeface="Times New Roman" panose="02020603050405020304" pitchFamily="18" charset="0"/>
                <a:ea typeface="Times New Roman" panose="02020603050405020304" pitchFamily="18" charset="0"/>
                <a:cs typeface="Times New Roman" panose="02020603050405020304" pitchFamily="18" charset="0"/>
              </a:rPr>
              <a:t> [Accessed 4 Jul. 2022].</a:t>
            </a:r>
          </a:p>
          <a:p>
            <a:pPr>
              <a:spcAft>
                <a:spcPts val="1200"/>
              </a:spcAft>
            </a:pPr>
            <a:r>
              <a:rPr lang="en-US">
                <a:effectLst/>
                <a:latin typeface="Times New Roman" panose="02020603050405020304" pitchFamily="18" charset="0"/>
                <a:ea typeface="Times New Roman" panose="02020603050405020304" pitchFamily="18" charset="0"/>
                <a:cs typeface="Times New Roman" panose="02020603050405020304" pitchFamily="18" charset="0"/>
              </a:rPr>
              <a:t>NHS Greater Glasgow and Clyde (2017). </a:t>
            </a:r>
            <a:r>
              <a:rPr lang="en-US" i="1">
                <a:effectLst/>
                <a:latin typeface="Times New Roman" panose="02020603050405020304" pitchFamily="18" charset="0"/>
                <a:ea typeface="Times New Roman" panose="02020603050405020304" pitchFamily="18" charset="0"/>
                <a:cs typeface="Times New Roman" panose="02020603050405020304" pitchFamily="18" charset="0"/>
              </a:rPr>
              <a:t>Child Development</a:t>
            </a:r>
            <a:r>
              <a:rPr lang="en-US">
                <a:effectLst/>
                <a:latin typeface="Times New Roman" panose="02020603050405020304" pitchFamily="18" charset="0"/>
                <a:ea typeface="Times New Roman" panose="02020603050405020304" pitchFamily="18" charset="0"/>
                <a:cs typeface="Times New Roman" panose="02020603050405020304" pitchFamily="18" charset="0"/>
              </a:rPr>
              <a:t>. [online] NHS GGC. Available at: </a:t>
            </a:r>
            <a:r>
              <a:rPr lang="en-US" u="none" strike="noStrike">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https://www.nhsggc.org.uk/kids/child-development/</a:t>
            </a:r>
            <a:r>
              <a:rPr lang="en-US">
                <a:effectLst/>
                <a:latin typeface="Times New Roman" panose="02020603050405020304" pitchFamily="18" charset="0"/>
                <a:ea typeface="Times New Roman" panose="02020603050405020304" pitchFamily="18" charset="0"/>
                <a:cs typeface="Times New Roman" panose="02020603050405020304" pitchFamily="18" charset="0"/>
              </a:rPr>
              <a:t> [Accessed 4 Jul. 2022].</a:t>
            </a:r>
            <a:endParaRPr lang="en-GB">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1200"/>
              </a:spcAft>
            </a:pPr>
            <a:r>
              <a:rPr lang="en-US">
                <a:effectLst/>
                <a:latin typeface="Times New Roman" panose="02020603050405020304" pitchFamily="18" charset="0"/>
                <a:ea typeface="Times New Roman" panose="02020603050405020304" pitchFamily="18" charset="0"/>
                <a:cs typeface="Times New Roman" panose="02020603050405020304" pitchFamily="18" charset="0"/>
              </a:rPr>
              <a:t>The University of Nottingham (2020). </a:t>
            </a:r>
            <a:r>
              <a:rPr lang="en-US" i="1">
                <a:effectLst/>
                <a:latin typeface="Times New Roman" panose="02020603050405020304" pitchFamily="18" charset="0"/>
                <a:ea typeface="Times New Roman" panose="02020603050405020304" pitchFamily="18" charset="0"/>
                <a:cs typeface="Times New Roman" panose="02020603050405020304" pitchFamily="18" charset="0"/>
              </a:rPr>
              <a:t>Introduction to childhood development</a:t>
            </a:r>
            <a:r>
              <a:rPr lang="en-US">
                <a:effectLst/>
                <a:latin typeface="Times New Roman" panose="02020603050405020304" pitchFamily="18" charset="0"/>
                <a:ea typeface="Times New Roman" panose="02020603050405020304" pitchFamily="18" charset="0"/>
                <a:cs typeface="Times New Roman" panose="02020603050405020304" pitchFamily="18" charset="0"/>
              </a:rPr>
              <a:t>. [online] Nottingham.ac.uk. Available at: </a:t>
            </a:r>
            <a:r>
              <a:rPr lang="en-US" u="none" strike="noStrike">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https://www.nottingham.ac.uk/helmopen/rlos/child/foundation/page_one.html</a:t>
            </a:r>
            <a:r>
              <a:rPr lang="en-US">
                <a:effectLst/>
                <a:latin typeface="Times New Roman" panose="02020603050405020304" pitchFamily="18" charset="0"/>
                <a:ea typeface="Times New Roman" panose="02020603050405020304" pitchFamily="18" charset="0"/>
                <a:cs typeface="Times New Roman" panose="02020603050405020304" pitchFamily="18" charset="0"/>
              </a:rPr>
              <a:t> [Accessed 4 Jul. 2022].</a:t>
            </a:r>
            <a:endParaRPr lang="en-GB">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endParaRPr lang="en-GB" b="1" i="1">
              <a:effectLst/>
              <a:latin typeface="Arial" panose="020B0604020202020204" pitchFamily="34" charset="0"/>
              <a:ea typeface="DengXian Light" panose="020B0503020204020204" pitchFamily="2" charset="-122"/>
            </a:endParaRPr>
          </a:p>
          <a:p>
            <a:pPr marL="0" indent="0">
              <a:buNone/>
            </a:pPr>
            <a:endParaRPr lang="en-GB" dirty="0"/>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7">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89653282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Wood Type</Template>
  <TotalTime>3923</TotalTime>
  <Words>540</Words>
  <Application>Microsoft Office PowerPoint</Application>
  <PresentationFormat>Widescreen</PresentationFormat>
  <Paragraphs>34</Paragraphs>
  <Slides>5</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vt:i4>
      </vt:variant>
    </vt:vector>
  </HeadingPairs>
  <TitlesOfParts>
    <vt:vector size="13" baseType="lpstr">
      <vt:lpstr>Arial</vt:lpstr>
      <vt:lpstr>Calibri</vt:lpstr>
      <vt:lpstr>Rockwell</vt:lpstr>
      <vt:lpstr>Rockwell Condensed</vt:lpstr>
      <vt:lpstr>Rockwell Extra Bold</vt:lpstr>
      <vt:lpstr>Times New Roman</vt:lpstr>
      <vt:lpstr>Wingdings</vt:lpstr>
      <vt:lpstr>Wood Type</vt:lpstr>
      <vt:lpstr>BSc (Hons) Health and Social Care Module: Independent Project (BMHP6020_LON)   Assessment title: Stage 1 - Project Proposal  Output: Dissertation </vt:lpstr>
      <vt:lpstr>Project title: The effect of the use of modern technology on early childhood development </vt:lpstr>
      <vt:lpstr>Background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(Hons) Health and Social Care Module: Independent Project (BMHP6020_LON)   Assessment title: Stage 1 - Project Proposal  Output: Dissertation </dc:title>
  <dc:creator>Stranger Danger</dc:creator>
  <cp:lastModifiedBy>Stranger Danger</cp:lastModifiedBy>
  <cp:revision>35</cp:revision>
  <dcterms:created xsi:type="dcterms:W3CDTF">2022-07-01T11:32:45Z</dcterms:created>
  <dcterms:modified xsi:type="dcterms:W3CDTF">2022-07-04T11:00:20Z</dcterms:modified>
</cp:coreProperties>
</file>