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Lst>
  <p:sldSz cx="12192000" cy="6858000"/>
  <p:notesSz cx="9874250" cy="1322228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546A"/>
    <a:srgbClr val="D9D9D9"/>
    <a:srgbClr val="E64B3C"/>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100" d="100"/>
          <a:sy n="100" d="100"/>
        </p:scale>
        <p:origin x="-38" y="-72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4CEE99-E0C5-CF05-3B93-8E8E5246118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8239F6F-AF85-75B3-9666-C2171DD7D0A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EA6E3FA-2AB0-F274-7B26-3300E11EBD8D}"/>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AD10AAE8-C8A6-7E51-80AF-EE497BE615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CFF1C0-84ED-E535-5DCA-655AE186ADDB}"/>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420380054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F84AD1-AB98-8524-7486-40CB77380F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54C33185-D56C-7004-EB1A-A17780EBE90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6C981F6-5830-0185-3830-692622E2CD50}"/>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8326A8AB-45BB-E9A2-60E8-822FD65447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24B366A8-C12B-5066-BD10-8B8F65566AE6}"/>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116241477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BCED9-D551-6985-DE79-44E4E46B15C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99BD8A3-BDA3-38B6-D669-DA921BBB116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2F26313-0D56-FDA9-F88B-215DFF63B3CE}"/>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E51085CE-177F-B8DD-A7E0-8B6335530B9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FDDEFD0-61A3-A3A5-C903-CDE364688C0E}"/>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40650151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634FF9-FADA-02CC-01E9-9AF947F2EBC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333C5E2-2DB2-F957-C11C-6B354A5D80E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436766C3-5CCB-A8B8-3FD9-36E0233688C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F444F14-5039-D5BD-D46B-9EB950331C51}"/>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6" name="Footer Placeholder 5">
            <a:extLst>
              <a:ext uri="{FF2B5EF4-FFF2-40B4-BE49-F238E27FC236}">
                <a16:creationId xmlns:a16="http://schemas.microsoft.com/office/drawing/2014/main" id="{B157A7AB-5EDD-3A7F-9622-8836766798E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CB3BA0C-DD65-7124-7474-EAB8EAC62BAD}"/>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1412682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FBA54-D781-03CD-4615-2AF26B862AC1}"/>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05860E2-1A0A-9A9D-F640-18FFA4DF95A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55FC356-6EDE-37F1-40DE-2485B061133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A0B6E8A-1A46-03F7-05C5-C5FF038A061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846B183D-80ED-A65E-2500-A606317F8DE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CFD72EC-D83D-A74A-CD90-AF6E3F24BCE0}"/>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8" name="Footer Placeholder 7">
            <a:extLst>
              <a:ext uri="{FF2B5EF4-FFF2-40B4-BE49-F238E27FC236}">
                <a16:creationId xmlns:a16="http://schemas.microsoft.com/office/drawing/2014/main" id="{C486290B-0748-822E-8C2A-7656F535FCE5}"/>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2EA4A76A-4FE8-A79C-4426-32A156CDA743}"/>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4615586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A3D770-C6EE-BE9B-2DA4-A6CFEBC2059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F7D4C13-4D2D-514F-2264-2B96A3FB1D5F}"/>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4" name="Footer Placeholder 3">
            <a:extLst>
              <a:ext uri="{FF2B5EF4-FFF2-40B4-BE49-F238E27FC236}">
                <a16:creationId xmlns:a16="http://schemas.microsoft.com/office/drawing/2014/main" id="{23AAB55E-82C0-7547-0649-36DD8131C7C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C6D06017-EA6C-DB5C-D385-8FF11C093DFB}"/>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85798183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B157D6E-624A-6E7A-03D9-FB90F81DF712}"/>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3" name="Footer Placeholder 2">
            <a:extLst>
              <a:ext uri="{FF2B5EF4-FFF2-40B4-BE49-F238E27FC236}">
                <a16:creationId xmlns:a16="http://schemas.microsoft.com/office/drawing/2014/main" id="{9D80C2F8-CA8D-31B6-2D36-3CF073966CF0}"/>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E9D88A0A-A145-2581-37D2-774441E34265}"/>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25955795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F9F978-A694-C605-96E8-35C3D23B0C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D3AA20F7-B77A-9AF4-475E-8D7C289D0FB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85CB253-9B89-DA8C-96DF-3C460CD51F7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B26D7DE-385B-FAD1-BEE9-F77824CF05CD}"/>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6" name="Footer Placeholder 5">
            <a:extLst>
              <a:ext uri="{FF2B5EF4-FFF2-40B4-BE49-F238E27FC236}">
                <a16:creationId xmlns:a16="http://schemas.microsoft.com/office/drawing/2014/main" id="{C8FE273D-E407-019A-CD61-9BC3D34C9B7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6115DA5-7A65-DEB6-AE7E-7F2B2BF4BD99}"/>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33275135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478E86-2025-281E-0096-6D3F2654C1E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B6080E4-51F8-2CE3-0066-1100B9104EDF}"/>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D86B5A4-4E98-3296-ED64-474D765B912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F0DAB3-0639-2018-2C63-3577C4031592}"/>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6" name="Footer Placeholder 5">
            <a:extLst>
              <a:ext uri="{FF2B5EF4-FFF2-40B4-BE49-F238E27FC236}">
                <a16:creationId xmlns:a16="http://schemas.microsoft.com/office/drawing/2014/main" id="{6B206B4A-8AFE-AC35-1C43-DB496D8D71B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B61905E-D10F-C70F-CCDC-C6006B8221A6}"/>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16971895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D9F68B-11AE-558C-C470-7E72D0F48CF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F09464C-CC48-BD55-9F1B-6A8F06AC923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7692DBA-0C04-3D7B-2553-569BAE9ABB78}"/>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218018E9-B9C6-B6E4-7098-FCABF41DBAE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C48E6BF-A8F4-59E1-14A5-A6292FCBD45E}"/>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18896553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53DB5C-2FE7-4420-739F-F18AE40E0CE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80B6D11F-3AD7-2C63-0045-CE899A9C02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88A5BC4-0833-6AB2-45E5-346BED8A656F}"/>
              </a:ext>
            </a:extLst>
          </p:cNvPr>
          <p:cNvSpPr>
            <a:spLocks noGrp="1"/>
          </p:cNvSpPr>
          <p:nvPr>
            <p:ph type="dt" sz="half" idx="10"/>
          </p:nvPr>
        </p:nvSpPr>
        <p:spPr/>
        <p:txBody>
          <a:body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C8E17705-C0F2-E367-BA52-971D4F4CB82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B4999D8-683D-B8B5-3C1B-4D7AD6A5026E}"/>
              </a:ext>
            </a:extLst>
          </p:cNvPr>
          <p:cNvSpPr>
            <a:spLocks noGrp="1"/>
          </p:cNvSpPr>
          <p:nvPr>
            <p:ph type="sldNum" sz="quarter" idx="12"/>
          </p:nvPr>
        </p:nvSpPr>
        <p:spPr/>
        <p:txBody>
          <a:bodyPr/>
          <a:lstStyle/>
          <a:p>
            <a:fld id="{2C37C9F0-0CF1-4901-AAFB-8CF748E0EFD5}" type="slidenum">
              <a:rPr lang="en-GB" smtClean="0"/>
              <a:t>‹#›</a:t>
            </a:fld>
            <a:endParaRPr lang="en-GB"/>
          </a:p>
        </p:txBody>
      </p:sp>
    </p:spTree>
    <p:extLst>
      <p:ext uri="{BB962C8B-B14F-4D97-AF65-F5344CB8AC3E}">
        <p14:creationId xmlns:p14="http://schemas.microsoft.com/office/powerpoint/2010/main" val="165021233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7F19CD5-6369-DA40-41FF-074C6455420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EF36A262-911A-94D9-E00D-BDCD198D4FC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48AB2A-9819-2612-E456-41E0B63880F2}"/>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1AC0F69-97E9-4631-BF85-83511CD948D9}" type="datetimeFigureOut">
              <a:rPr lang="en-GB" smtClean="0"/>
              <a:t>26/09/2022</a:t>
            </a:fld>
            <a:endParaRPr lang="en-GB"/>
          </a:p>
        </p:txBody>
      </p:sp>
      <p:sp>
        <p:nvSpPr>
          <p:cNvPr id="5" name="Footer Placeholder 4">
            <a:extLst>
              <a:ext uri="{FF2B5EF4-FFF2-40B4-BE49-F238E27FC236}">
                <a16:creationId xmlns:a16="http://schemas.microsoft.com/office/drawing/2014/main" id="{CB8D3C5B-76D7-2CE0-A85E-7E2EBE6AEDD7}"/>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AC7354E-158F-E96F-CE86-6E83197CF1A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C37C9F0-0CF1-4901-AAFB-8CF748E0EFD5}" type="slidenum">
              <a:rPr lang="en-GB" smtClean="0"/>
              <a:t>‹#›</a:t>
            </a:fld>
            <a:endParaRPr lang="en-GB"/>
          </a:p>
        </p:txBody>
      </p:sp>
    </p:spTree>
    <p:extLst>
      <p:ext uri="{BB962C8B-B14F-4D97-AF65-F5344CB8AC3E}">
        <p14:creationId xmlns:p14="http://schemas.microsoft.com/office/powerpoint/2010/main" val="27269048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4.png"/><Relationship Id="rId5" Type="http://schemas.microsoft.com/office/2007/relationships/hdphoto" Target="../media/hdphoto1.wdp"/><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3.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D9D9D9"/>
        </a:solidFill>
        <a:effectLst/>
      </p:bgPr>
    </p:bg>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C9E1E1F6-AB24-9C76-12D4-9C22571149E9}"/>
              </a:ext>
            </a:extLst>
          </p:cNvPr>
          <p:cNvSpPr txBox="1"/>
          <p:nvPr/>
        </p:nvSpPr>
        <p:spPr>
          <a:xfrm>
            <a:off x="0" y="0"/>
            <a:ext cx="12192000" cy="1138773"/>
          </a:xfrm>
          <a:prstGeom prst="rect">
            <a:avLst/>
          </a:prstGeom>
          <a:solidFill>
            <a:schemeClr val="tx2"/>
          </a:solidFill>
          <a:ln w="22225">
            <a:solidFill>
              <a:schemeClr val="tx1"/>
            </a:solidFill>
          </a:ln>
        </p:spPr>
        <p:txBody>
          <a:bodyPr wrap="square" anchor="ctr">
            <a:spAutoFit/>
          </a:bodyPr>
          <a:lstStyle/>
          <a:p>
            <a:pPr lvl="1" algn="ctr"/>
            <a:r>
              <a:rPr lang="en-GB" sz="3200" b="1" dirty="0">
                <a:solidFill>
                  <a:schemeClr val="bg1"/>
                </a:solidFill>
                <a:latin typeface="Courier New" panose="02070309020205020404" pitchFamily="49" charset="0"/>
                <a:cs typeface="Courier New" panose="02070309020205020404" pitchFamily="49" charset="0"/>
              </a:rPr>
              <a:t> Critical Thinking</a:t>
            </a:r>
          </a:p>
          <a:p>
            <a:pPr lvl="1" algn="ctr"/>
            <a:r>
              <a:rPr lang="en-GB" b="1" dirty="0">
                <a:solidFill>
                  <a:schemeClr val="bg1"/>
                </a:solidFill>
                <a:latin typeface="Courier New" panose="02070309020205020404" pitchFamily="49" charset="0"/>
                <a:cs typeface="Courier New" panose="02070309020205020404" pitchFamily="49" charset="0"/>
              </a:rPr>
              <a:t>James Cunliffe (0600004) Academic study skills for students</a:t>
            </a:r>
          </a:p>
          <a:p>
            <a:pPr algn="ctr"/>
            <a:endParaRPr lang="en-GB" sz="1800" dirty="0"/>
          </a:p>
        </p:txBody>
      </p:sp>
      <p:sp>
        <p:nvSpPr>
          <p:cNvPr id="5" name="Rectangle 167">
            <a:extLst>
              <a:ext uri="{FF2B5EF4-FFF2-40B4-BE49-F238E27FC236}">
                <a16:creationId xmlns:a16="http://schemas.microsoft.com/office/drawing/2014/main" id="{3902FEF4-8997-F34A-1B20-A15B5F3B3833}"/>
              </a:ext>
            </a:extLst>
          </p:cNvPr>
          <p:cNvSpPr>
            <a:spLocks noChangeArrowheads="1"/>
          </p:cNvSpPr>
          <p:nvPr/>
        </p:nvSpPr>
        <p:spPr bwMode="auto">
          <a:xfrm>
            <a:off x="41401" y="1186549"/>
            <a:ext cx="2304766" cy="520031"/>
          </a:xfrm>
          <a:prstGeom prst="roundRect">
            <a:avLst/>
          </a:prstGeom>
          <a:solidFill>
            <a:srgbClr val="E64B3C"/>
          </a:solidFill>
          <a:ln w="25400">
            <a:solidFill>
              <a:srgbClr val="44546A"/>
            </a:solidFill>
            <a:miter lim="800000"/>
          </a:ln>
        </p:spPr>
        <p:txBody>
          <a:bodyPr wrap="none" lIns="137160" tIns="68580" rIns="137160" bIns="68580" anchor="ctr"/>
          <a:lstStyle>
            <a:defPPr>
              <a:defRPr kern="1200"/>
            </a:defPPr>
          </a:lstStyle>
          <a:p>
            <a:pPr algn="ctr" defTabSz="3762375"/>
            <a:r>
              <a:rPr lang="en-US" sz="1200" b="1" dirty="0">
                <a:solidFill>
                  <a:schemeClr val="bg1"/>
                </a:solidFill>
                <a:latin typeface="Courier New" panose="02070309020205020404" pitchFamily="49" charset="0"/>
                <a:cs typeface="Courier New" panose="02070309020205020404" pitchFamily="49" charset="0"/>
              </a:rPr>
              <a:t>INTRODUCTION</a:t>
            </a:r>
          </a:p>
        </p:txBody>
      </p:sp>
      <p:sp>
        <p:nvSpPr>
          <p:cNvPr id="6" name="TextBox 5">
            <a:extLst>
              <a:ext uri="{FF2B5EF4-FFF2-40B4-BE49-F238E27FC236}">
                <a16:creationId xmlns:a16="http://schemas.microsoft.com/office/drawing/2014/main" id="{28DEB368-A261-401D-4902-A8EA7DB8F445}"/>
              </a:ext>
            </a:extLst>
          </p:cNvPr>
          <p:cNvSpPr txBox="1"/>
          <p:nvPr/>
        </p:nvSpPr>
        <p:spPr>
          <a:xfrm>
            <a:off x="41401" y="1754354"/>
            <a:ext cx="2304766" cy="4626908"/>
          </a:xfrm>
          <a:prstGeom prst="rect">
            <a:avLst/>
          </a:prstGeom>
          <a:noFill/>
        </p:spPr>
        <p:txBody>
          <a:bodyPr wrap="square" rtlCol="0">
            <a:spAutoFit/>
          </a:bodyPr>
          <a:lstStyle/>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In today’s multimedia World, we are bombarded by information from a wide range of information sources, much of which may reflect differing facts, views and opinions.  In some cases, we may be presented with total untruths masquerading as fact.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To eliminate potential confusion or bias, we must adopt a critical thinking approach.</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It could be suggested that critical thinking may be an essential tool in navigating our own society.</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Cottrell (2017, p. 2) suggests that critical thinking equips an individual with the skills to consider whether information is reliable, credible, or valid.  There are many factors that may influence our interpretation of information, such as considering different opinions and whether views expressed are sensible and sufficiently evidenced. When weighing up arguments an unbiased approach should be adopted.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You would expect therefore that the aspiring academic would adopt a solid ‘Critical Thinking’ approach.  This may include:</a:t>
            </a:r>
          </a:p>
          <a:p>
            <a:pPr marL="342900" lvl="0" indent="-342900">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Not accepting information at face value.</a:t>
            </a:r>
          </a:p>
          <a:p>
            <a:pPr marL="342900" lvl="0" indent="-342900">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Considering several opinions and views.</a:t>
            </a:r>
          </a:p>
          <a:p>
            <a:pPr marL="342900" lvl="0" indent="-342900">
              <a:spcAft>
                <a:spcPts val="800"/>
              </a:spcAft>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Seeking correlation and authenticity of information provided/opinions expressed.</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To achieve these aims, the Critical Thinker may adopt the following study tools:</a:t>
            </a:r>
          </a:p>
          <a:p>
            <a:pPr marL="342900" lvl="0" indent="-342900">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Time Management</a:t>
            </a:r>
          </a:p>
          <a:p>
            <a:pPr marL="342900" lvl="0" indent="-342900">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Goal Setting</a:t>
            </a:r>
          </a:p>
          <a:p>
            <a:pPr marL="342900" lvl="0" indent="-342900">
              <a:spcAft>
                <a:spcPts val="800"/>
              </a:spcAft>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Note Taking</a:t>
            </a:r>
          </a:p>
        </p:txBody>
      </p:sp>
      <p:sp>
        <p:nvSpPr>
          <p:cNvPr id="13" name="Rectangle 167">
            <a:extLst>
              <a:ext uri="{FF2B5EF4-FFF2-40B4-BE49-F238E27FC236}">
                <a16:creationId xmlns:a16="http://schemas.microsoft.com/office/drawing/2014/main" id="{EA211974-D7D6-4A65-45E6-913C4BD6E143}"/>
              </a:ext>
            </a:extLst>
          </p:cNvPr>
          <p:cNvSpPr>
            <a:spLocks noChangeArrowheads="1"/>
          </p:cNvSpPr>
          <p:nvPr/>
        </p:nvSpPr>
        <p:spPr bwMode="auto">
          <a:xfrm>
            <a:off x="2470729" y="1186547"/>
            <a:ext cx="2304767" cy="520031"/>
          </a:xfrm>
          <a:prstGeom prst="roundRect">
            <a:avLst/>
          </a:prstGeom>
          <a:solidFill>
            <a:srgbClr val="E64B3C"/>
          </a:solidFill>
          <a:ln w="25400">
            <a:solidFill>
              <a:srgbClr val="44546A"/>
            </a:solidFill>
            <a:miter lim="800000"/>
          </a:ln>
        </p:spPr>
        <p:txBody>
          <a:bodyPr wrap="none" lIns="137160" tIns="68580" rIns="137160" bIns="68580" anchor="ctr"/>
          <a:lstStyle>
            <a:defPPr>
              <a:defRPr kern="1200"/>
            </a:defPPr>
          </a:lstStyle>
          <a:p>
            <a:pPr algn="ctr" defTabSz="3762375"/>
            <a:r>
              <a:rPr lang="en-US" sz="1200" b="1" dirty="0">
                <a:solidFill>
                  <a:schemeClr val="bg1"/>
                </a:solidFill>
                <a:latin typeface="Courier New" panose="02070309020205020404" pitchFamily="49" charset="0"/>
                <a:cs typeface="Courier New" panose="02070309020205020404" pitchFamily="49" charset="0"/>
              </a:rPr>
              <a:t>TIME MANAGEMENT</a:t>
            </a:r>
          </a:p>
        </p:txBody>
      </p:sp>
      <p:sp>
        <p:nvSpPr>
          <p:cNvPr id="14" name="Rectangle 167">
            <a:extLst>
              <a:ext uri="{FF2B5EF4-FFF2-40B4-BE49-F238E27FC236}">
                <a16:creationId xmlns:a16="http://schemas.microsoft.com/office/drawing/2014/main" id="{799A5F9D-798C-1E5A-2AF9-E9C52E1E73B0}"/>
              </a:ext>
            </a:extLst>
          </p:cNvPr>
          <p:cNvSpPr>
            <a:spLocks noChangeArrowheads="1"/>
          </p:cNvSpPr>
          <p:nvPr/>
        </p:nvSpPr>
        <p:spPr bwMode="auto">
          <a:xfrm>
            <a:off x="7311385" y="1186547"/>
            <a:ext cx="2304767" cy="520031"/>
          </a:xfrm>
          <a:prstGeom prst="roundRect">
            <a:avLst/>
          </a:prstGeom>
          <a:solidFill>
            <a:srgbClr val="E64B3C"/>
          </a:solidFill>
          <a:ln w="25400">
            <a:solidFill>
              <a:srgbClr val="44546A"/>
            </a:solidFill>
            <a:miter lim="800000"/>
          </a:ln>
        </p:spPr>
        <p:txBody>
          <a:bodyPr wrap="none" lIns="137160" tIns="68580" rIns="137160" bIns="68580" anchor="ctr"/>
          <a:lstStyle>
            <a:defPPr>
              <a:defRPr kern="1200"/>
            </a:defPPr>
          </a:lstStyle>
          <a:p>
            <a:pPr algn="ctr" defTabSz="3762375"/>
            <a:r>
              <a:rPr lang="en-US" sz="1200" b="1" dirty="0">
                <a:solidFill>
                  <a:schemeClr val="bg1"/>
                </a:solidFill>
                <a:latin typeface="Courier New" panose="02070309020205020404" pitchFamily="49" charset="0"/>
                <a:cs typeface="Courier New" panose="02070309020205020404" pitchFamily="49" charset="0"/>
              </a:rPr>
              <a:t>REFLECTION</a:t>
            </a:r>
          </a:p>
        </p:txBody>
      </p:sp>
      <p:sp>
        <p:nvSpPr>
          <p:cNvPr id="16" name="Rectangle 167">
            <a:extLst>
              <a:ext uri="{FF2B5EF4-FFF2-40B4-BE49-F238E27FC236}">
                <a16:creationId xmlns:a16="http://schemas.microsoft.com/office/drawing/2014/main" id="{F5848703-2556-7708-9CDF-FCB6F7FE70F7}"/>
              </a:ext>
            </a:extLst>
          </p:cNvPr>
          <p:cNvSpPr>
            <a:spLocks noChangeArrowheads="1"/>
          </p:cNvSpPr>
          <p:nvPr/>
        </p:nvSpPr>
        <p:spPr bwMode="auto">
          <a:xfrm>
            <a:off x="4900057" y="1186547"/>
            <a:ext cx="2304767" cy="520031"/>
          </a:xfrm>
          <a:prstGeom prst="roundRect">
            <a:avLst/>
          </a:prstGeom>
          <a:solidFill>
            <a:srgbClr val="E64B3C"/>
          </a:solidFill>
          <a:ln w="25400">
            <a:solidFill>
              <a:srgbClr val="44546A"/>
            </a:solidFill>
            <a:miter lim="800000"/>
          </a:ln>
        </p:spPr>
        <p:txBody>
          <a:bodyPr wrap="none" lIns="137160" tIns="68580" rIns="137160" bIns="68580" anchor="ctr"/>
          <a:lstStyle>
            <a:defPPr>
              <a:defRPr kern="1200"/>
            </a:defPPr>
          </a:lstStyle>
          <a:p>
            <a:pPr algn="ctr" defTabSz="3762375"/>
            <a:r>
              <a:rPr lang="en-US" sz="1200" b="1" dirty="0">
                <a:solidFill>
                  <a:schemeClr val="bg1"/>
                </a:solidFill>
                <a:latin typeface="Courier New" panose="02070309020205020404" pitchFamily="49" charset="0"/>
                <a:cs typeface="Courier New" panose="02070309020205020404" pitchFamily="49" charset="0"/>
              </a:rPr>
              <a:t>NOTE TAKING</a:t>
            </a:r>
          </a:p>
        </p:txBody>
      </p:sp>
      <p:sp>
        <p:nvSpPr>
          <p:cNvPr id="17" name="Rectangle 167">
            <a:extLst>
              <a:ext uri="{FF2B5EF4-FFF2-40B4-BE49-F238E27FC236}">
                <a16:creationId xmlns:a16="http://schemas.microsoft.com/office/drawing/2014/main" id="{61D0C526-496D-4AB7-2442-38BE13784FA2}"/>
              </a:ext>
            </a:extLst>
          </p:cNvPr>
          <p:cNvSpPr>
            <a:spLocks noChangeArrowheads="1"/>
          </p:cNvSpPr>
          <p:nvPr/>
        </p:nvSpPr>
        <p:spPr bwMode="auto">
          <a:xfrm>
            <a:off x="9740714" y="1186547"/>
            <a:ext cx="2304767" cy="520031"/>
          </a:xfrm>
          <a:prstGeom prst="roundRect">
            <a:avLst/>
          </a:prstGeom>
          <a:solidFill>
            <a:srgbClr val="E64B3C"/>
          </a:solidFill>
          <a:ln w="25400">
            <a:solidFill>
              <a:srgbClr val="44546A"/>
            </a:solidFill>
            <a:miter lim="800000"/>
          </a:ln>
        </p:spPr>
        <p:txBody>
          <a:bodyPr wrap="none" lIns="137160" tIns="68580" rIns="137160" bIns="68580" anchor="ctr"/>
          <a:lstStyle>
            <a:defPPr>
              <a:defRPr kern="1200"/>
            </a:defPPr>
          </a:lstStyle>
          <a:p>
            <a:pPr algn="ctr" defTabSz="3762375"/>
            <a:r>
              <a:rPr lang="en-US" sz="1200" b="1" dirty="0">
                <a:solidFill>
                  <a:schemeClr val="bg1"/>
                </a:solidFill>
                <a:latin typeface="Courier New" panose="02070309020205020404" pitchFamily="49" charset="0"/>
                <a:cs typeface="Courier New" panose="02070309020205020404" pitchFamily="49" charset="0"/>
              </a:rPr>
              <a:t>CONCLUSION</a:t>
            </a:r>
          </a:p>
        </p:txBody>
      </p:sp>
      <p:sp>
        <p:nvSpPr>
          <p:cNvPr id="2" name="TextBox 1">
            <a:extLst>
              <a:ext uri="{FF2B5EF4-FFF2-40B4-BE49-F238E27FC236}">
                <a16:creationId xmlns:a16="http://schemas.microsoft.com/office/drawing/2014/main" id="{7BE55029-BA23-DBD5-BF01-CDA2030E3642}"/>
              </a:ext>
            </a:extLst>
          </p:cNvPr>
          <p:cNvSpPr txBox="1"/>
          <p:nvPr/>
        </p:nvSpPr>
        <p:spPr>
          <a:xfrm>
            <a:off x="2470729" y="1754352"/>
            <a:ext cx="2304766" cy="3960058"/>
          </a:xfrm>
          <a:prstGeom prst="rect">
            <a:avLst/>
          </a:prstGeom>
          <a:noFill/>
        </p:spPr>
        <p:txBody>
          <a:bodyPr wrap="square" rtlCol="0">
            <a:spAutoFit/>
          </a:bodyPr>
          <a:lstStyle/>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The University of Sheffield (2020), states that one of the key skills required by a studying academic may be that of managing one’s time.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Time management is setting out a programme ensuring that sufficient allowance is made to achieve the completion of all required tasks.  A good balance between study time and other necessary commitments is often required.  Time management should not just include work/study, but also should allow sufficient downtime, (Leisure, family, social).  Where possible, the programme should be dynamic in making allowance for the unexpected.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Furthermore, McMillan (2021) suggests that the keeping of a diary / timetable / planner will allow students to monitor upcoming events, deadlines for academic work.  Daily lists with an order of priority will keep track of what actions are required on any day.  They will also allow more involved work to be scheduled at more productive hours, taking advantage of short study spells perhaps whilst travelling.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The importance of good organisation and having a set plan would also be beneficial.  </a:t>
            </a:r>
          </a:p>
          <a:p>
            <a:pPr>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Avoid procrastination!</a:t>
            </a:r>
          </a:p>
          <a:p>
            <a:endParaRPr lang="en-GB" dirty="0"/>
          </a:p>
        </p:txBody>
      </p:sp>
      <p:pic>
        <p:nvPicPr>
          <p:cNvPr id="15" name="Picture 14">
            <a:extLst>
              <a:ext uri="{FF2B5EF4-FFF2-40B4-BE49-F238E27FC236}">
                <a16:creationId xmlns:a16="http://schemas.microsoft.com/office/drawing/2014/main" id="{4C356FB8-C434-9295-6F41-BE20FAB71D2A}"/>
              </a:ext>
            </a:extLst>
          </p:cNvPr>
          <p:cNvPicPr>
            <a:picLocks noChangeAspect="1"/>
          </p:cNvPicPr>
          <p:nvPr/>
        </p:nvPicPr>
        <p:blipFill rotWithShape="1">
          <a:blip r:embed="rId2"/>
          <a:srcRect l="17453" t="6221" r="3419" b="3496"/>
          <a:stretch/>
        </p:blipFill>
        <p:spPr>
          <a:xfrm>
            <a:off x="2556165" y="5353002"/>
            <a:ext cx="2133895" cy="1138773"/>
          </a:xfrm>
          <a:prstGeom prst="rect">
            <a:avLst/>
          </a:prstGeom>
          <a:ln w="25400">
            <a:solidFill>
              <a:srgbClr val="44546A"/>
            </a:solidFill>
          </a:ln>
        </p:spPr>
      </p:pic>
      <p:sp>
        <p:nvSpPr>
          <p:cNvPr id="18" name="TextBox 17">
            <a:extLst>
              <a:ext uri="{FF2B5EF4-FFF2-40B4-BE49-F238E27FC236}">
                <a16:creationId xmlns:a16="http://schemas.microsoft.com/office/drawing/2014/main" id="{791402D3-BC8F-2CDD-8658-08258166AB15}"/>
              </a:ext>
            </a:extLst>
          </p:cNvPr>
          <p:cNvSpPr txBox="1"/>
          <p:nvPr/>
        </p:nvSpPr>
        <p:spPr>
          <a:xfrm>
            <a:off x="2556164" y="5353002"/>
            <a:ext cx="1011624" cy="194898"/>
          </a:xfrm>
          <a:prstGeom prst="rect">
            <a:avLst/>
          </a:prstGeom>
          <a:solidFill>
            <a:srgbClr val="FFFFFF"/>
          </a:solidFill>
          <a:ln w="25400">
            <a:noFill/>
          </a:ln>
        </p:spPr>
        <p:txBody>
          <a:bodyPr wrap="square" rtlCol="0">
            <a:spAutoFit/>
          </a:bodyPr>
          <a:lstStyle/>
          <a:p>
            <a:endParaRPr lang="en-GB" dirty="0"/>
          </a:p>
        </p:txBody>
      </p:sp>
      <p:sp>
        <p:nvSpPr>
          <p:cNvPr id="21" name="TextBox 20">
            <a:extLst>
              <a:ext uri="{FF2B5EF4-FFF2-40B4-BE49-F238E27FC236}">
                <a16:creationId xmlns:a16="http://schemas.microsoft.com/office/drawing/2014/main" id="{06EF66EC-43FB-4D84-FED0-7A384F8655BC}"/>
              </a:ext>
            </a:extLst>
          </p:cNvPr>
          <p:cNvSpPr txBox="1"/>
          <p:nvPr/>
        </p:nvSpPr>
        <p:spPr>
          <a:xfrm>
            <a:off x="3623112" y="6276331"/>
            <a:ext cx="1083951" cy="215444"/>
          </a:xfrm>
          <a:prstGeom prst="rect">
            <a:avLst/>
          </a:prstGeom>
          <a:noFill/>
        </p:spPr>
        <p:txBody>
          <a:bodyPr wrap="none" rtlCol="0">
            <a:spAutoFit/>
          </a:bodyPr>
          <a:lstStyle/>
          <a:p>
            <a:r>
              <a:rPr lang="en-GB" sz="800" dirty="0"/>
              <a:t>Source: Cottrell, 2019</a:t>
            </a:r>
          </a:p>
        </p:txBody>
      </p:sp>
      <p:sp>
        <p:nvSpPr>
          <p:cNvPr id="22" name="TextBox 21">
            <a:extLst>
              <a:ext uri="{FF2B5EF4-FFF2-40B4-BE49-F238E27FC236}">
                <a16:creationId xmlns:a16="http://schemas.microsoft.com/office/drawing/2014/main" id="{38791A82-8C15-EA44-A716-B4D10C7B96AC}"/>
              </a:ext>
            </a:extLst>
          </p:cNvPr>
          <p:cNvSpPr txBox="1"/>
          <p:nvPr/>
        </p:nvSpPr>
        <p:spPr>
          <a:xfrm>
            <a:off x="4900057" y="1754352"/>
            <a:ext cx="2304766" cy="5282600"/>
          </a:xfrm>
          <a:prstGeom prst="rect">
            <a:avLst/>
          </a:prstGeom>
          <a:noFill/>
        </p:spPr>
        <p:txBody>
          <a:bodyPr wrap="square" rtlCol="0">
            <a:spAutoFit/>
          </a:bodyPr>
          <a:lstStyle/>
          <a:p>
            <a:pPr>
              <a:lnSpc>
                <a:spcPct val="107000"/>
              </a:lnSpc>
              <a:spcAft>
                <a:spcPts val="800"/>
              </a:spcAft>
            </a:pPr>
            <a:r>
              <a:rPr lang="en-GB" sz="800" dirty="0"/>
              <a:t>As opined by Microsoft (NO DATE) an individuals mind is an unreliable, inconsistent assistant that can not always be relied upon.  Everyone has accidentally forgotten that exciting light bulb moment!  Good </a:t>
            </a:r>
            <a:r>
              <a:rPr lang="en-GB" sz="800" dirty="0">
                <a:latin typeface="Calibri" panose="020F0502020204030204" pitchFamily="34" charset="0"/>
                <a:cs typeface="Times New Roman" panose="02020603050405020304" pitchFamily="18" charset="0"/>
              </a:rPr>
              <a:t>n</a:t>
            </a:r>
            <a:r>
              <a:rPr lang="en-GB" sz="800" dirty="0">
                <a:latin typeface="Calibri" panose="020F0502020204030204" pitchFamily="34" charset="0"/>
                <a:ea typeface="Calibri" panose="020F0502020204030204" pitchFamily="34" charset="0"/>
                <a:cs typeface="Times New Roman" panose="02020603050405020304" pitchFamily="18" charset="0"/>
              </a:rPr>
              <a:t>ote taking is a potential strategy to avoid this eventuality.</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According to McMillan (2021) university teaching is predominantly delivered within a lecture room environment.  Often there is a large amount of information to be absorbed and retained by the student.  To aid memory and to provide easier recall, taking notes by different means appears common practice.  </a:t>
            </a:r>
            <a:r>
              <a:rPr lang="en-GB" sz="800" dirty="0">
                <a:latin typeface="Calibri" panose="020F0502020204030204" pitchFamily="34" charset="0"/>
                <a:ea typeface="Calibri" panose="020F0502020204030204" pitchFamily="34" charset="0"/>
                <a:cs typeface="Times New Roman" panose="02020603050405020304" pitchFamily="18" charset="0"/>
              </a:rPr>
              <a:t>McMillan (2021)</a:t>
            </a:r>
            <a:r>
              <a:rPr lang="en-GB" sz="800" dirty="0">
                <a:effectLst/>
                <a:latin typeface="Calibri" panose="020F0502020204030204" pitchFamily="34" charset="0"/>
                <a:ea typeface="Calibri" panose="020F0502020204030204" pitchFamily="34" charset="0"/>
                <a:cs typeface="Times New Roman" panose="02020603050405020304" pitchFamily="18" charset="0"/>
              </a:rPr>
              <a:t> also stated that there are three methods:</a:t>
            </a:r>
          </a:p>
          <a:p>
            <a:pPr marL="342900" lvl="0" indent="-342900">
              <a:lnSpc>
                <a:spcPct val="107000"/>
              </a:lnSpc>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Taking notes in written form.</a:t>
            </a:r>
          </a:p>
          <a:p>
            <a:pPr marL="342900" lvl="0" indent="-342900">
              <a:lnSpc>
                <a:spcPct val="107000"/>
              </a:lnSpc>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Utilising laptops and other digital media devices.</a:t>
            </a:r>
          </a:p>
          <a:p>
            <a:pPr marL="342900" lvl="0" indent="-342900">
              <a:lnSpc>
                <a:spcPct val="107000"/>
              </a:lnSpc>
              <a:spcAft>
                <a:spcPts val="800"/>
              </a:spcAft>
              <a:buFont typeface="Symbol" panose="05050102010706020507" pitchFamily="18" charset="2"/>
              <a:buChar char=""/>
            </a:pPr>
            <a:r>
              <a:rPr lang="en-GB" sz="800" dirty="0">
                <a:effectLst/>
                <a:latin typeface="Calibri" panose="020F0502020204030204" pitchFamily="34" charset="0"/>
                <a:ea typeface="Calibri" panose="020F0502020204030204" pitchFamily="34" charset="0"/>
                <a:cs typeface="Times New Roman" panose="02020603050405020304" pitchFamily="18" charset="0"/>
              </a:rPr>
              <a:t>Note Recording apps.</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When taking notes in any form, it is important not to try and record everything but to filter and retain only those items critical to the content.  Often topic areas of note are emphasized, repeated, and highlighted by the lecturer and/or resources.  Similarly, having an organised note-taking process/system would be beneficial when reading later. </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Referring to Burns and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Sinfield</a:t>
            </a:r>
            <a:r>
              <a:rPr lang="en-GB" sz="800" dirty="0">
                <a:effectLst/>
                <a:latin typeface="Calibri" panose="020F0502020204030204" pitchFamily="34" charset="0"/>
                <a:ea typeface="Calibri" panose="020F0502020204030204" pitchFamily="34" charset="0"/>
                <a:cs typeface="Times New Roman" panose="02020603050405020304" pitchFamily="18" charset="0"/>
              </a:rPr>
              <a:t> (2012), effective note-taking allows you to retain, comprehend and sort data.  It is highlighted to be one of the most powerful skills you may practice as an academic. </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 “A good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notemaking</a:t>
            </a:r>
            <a:r>
              <a:rPr lang="en-GB" sz="800" dirty="0">
                <a:effectLst/>
                <a:latin typeface="Calibri" panose="020F0502020204030204" pitchFamily="34" charset="0"/>
                <a:ea typeface="Calibri" panose="020F0502020204030204" pitchFamily="34" charset="0"/>
                <a:cs typeface="Times New Roman" panose="02020603050405020304" pitchFamily="18" charset="0"/>
              </a:rPr>
              <a:t> system also saves you TIME” (Burns and </a:t>
            </a:r>
            <a:r>
              <a:rPr lang="en-GB" sz="800" dirty="0" err="1">
                <a:effectLst/>
                <a:latin typeface="Calibri" panose="020F0502020204030204" pitchFamily="34" charset="0"/>
                <a:ea typeface="Calibri" panose="020F0502020204030204" pitchFamily="34" charset="0"/>
                <a:cs typeface="Times New Roman" panose="02020603050405020304" pitchFamily="18" charset="0"/>
              </a:rPr>
              <a:t>Sinfield</a:t>
            </a:r>
            <a:r>
              <a:rPr lang="en-GB" sz="800" dirty="0">
                <a:effectLst/>
                <a:latin typeface="Calibri" panose="020F0502020204030204" pitchFamily="34" charset="0"/>
                <a:ea typeface="Calibri" panose="020F0502020204030204" pitchFamily="34" charset="0"/>
                <a:cs typeface="Times New Roman" panose="02020603050405020304" pitchFamily="18" charset="0"/>
              </a:rPr>
              <a:t>, 2012, p.164)</a:t>
            </a: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3" name="TextBox 22">
            <a:extLst>
              <a:ext uri="{FF2B5EF4-FFF2-40B4-BE49-F238E27FC236}">
                <a16:creationId xmlns:a16="http://schemas.microsoft.com/office/drawing/2014/main" id="{2D62A9B0-E2F6-7742-6327-A7886182B5F6}"/>
              </a:ext>
            </a:extLst>
          </p:cNvPr>
          <p:cNvSpPr txBox="1"/>
          <p:nvPr/>
        </p:nvSpPr>
        <p:spPr>
          <a:xfrm>
            <a:off x="7311385" y="1754352"/>
            <a:ext cx="2286767" cy="1737655"/>
          </a:xfrm>
          <a:prstGeom prst="rect">
            <a:avLst/>
          </a:prstGeom>
          <a:noFill/>
        </p:spPr>
        <p:txBody>
          <a:bodyPr wrap="square" rtlCol="0">
            <a:spAutoFit/>
          </a:bodyPr>
          <a:lstStyle/>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Within an academic setting, students will complete a variety of subject tasks.  In these scenarios it would be expected that an element of reflection takes place.  It would be unusual to look back and not find some areas for improvement.  </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Cottrell (2021) tells us that reflection is a normal reaction.  At times, we all revisit our actions and thoughts wishing we could reconsider our initial approach and what the alternative could have been or even whether we had it correct first time.  </a:t>
            </a:r>
          </a:p>
          <a:p>
            <a:endParaRPr lang="en-GB" sz="800" dirty="0"/>
          </a:p>
        </p:txBody>
      </p:sp>
      <p:pic>
        <p:nvPicPr>
          <p:cNvPr id="1026" name="Picture 2" descr="Gibbs' Reflective Cycle - Helping People Learn From Experience">
            <a:extLst>
              <a:ext uri="{FF2B5EF4-FFF2-40B4-BE49-F238E27FC236}">
                <a16:creationId xmlns:a16="http://schemas.microsoft.com/office/drawing/2014/main" id="{F084CDB0-CA58-D36E-C63D-C7CC71BD99A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67703" y="3328446"/>
            <a:ext cx="1581072" cy="1282425"/>
          </a:xfrm>
          <a:prstGeom prst="rect">
            <a:avLst/>
          </a:prstGeom>
          <a:noFill/>
          <a:ln w="25400">
            <a:solidFill>
              <a:srgbClr val="44546A"/>
            </a:solidFill>
          </a:ln>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3B67C3F4-031B-E66F-C2F1-8E67070AF1EE}"/>
              </a:ext>
            </a:extLst>
          </p:cNvPr>
          <p:cNvSpPr txBox="1"/>
          <p:nvPr/>
        </p:nvSpPr>
        <p:spPr>
          <a:xfrm>
            <a:off x="7329384" y="4828747"/>
            <a:ext cx="2268767" cy="1769587"/>
          </a:xfrm>
          <a:prstGeom prst="rect">
            <a:avLst/>
          </a:prstGeom>
          <a:noFill/>
        </p:spPr>
        <p:txBody>
          <a:bodyPr wrap="square" rtlCol="0">
            <a:spAutoFit/>
          </a:bodyPr>
          <a:lstStyle/>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Reflection is a mind skill hopefully addressing a clearer comprehension of past events.  We are not always pleased to uncover our inner selves and any weaknesses thereof.  When the reflective process is in action, we find out things that make us feel uneasy and would prefer to point the failing to another.  Although to our detriment, these are often things we need to know most.</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It would appear that reflection does not come easy to many, but when mastered, perhaps helps produce a fair-minded and well-rounded individual.</a:t>
            </a:r>
          </a:p>
        </p:txBody>
      </p:sp>
      <p:sp>
        <p:nvSpPr>
          <p:cNvPr id="25" name="TextBox 24">
            <a:extLst>
              <a:ext uri="{FF2B5EF4-FFF2-40B4-BE49-F238E27FC236}">
                <a16:creationId xmlns:a16="http://schemas.microsoft.com/office/drawing/2014/main" id="{169D6C37-22B9-51A2-CD55-E447F56C339D}"/>
              </a:ext>
            </a:extLst>
          </p:cNvPr>
          <p:cNvSpPr txBox="1"/>
          <p:nvPr/>
        </p:nvSpPr>
        <p:spPr>
          <a:xfrm>
            <a:off x="7817414" y="4605567"/>
            <a:ext cx="1274708" cy="215444"/>
          </a:xfrm>
          <a:prstGeom prst="rect">
            <a:avLst/>
          </a:prstGeom>
          <a:noFill/>
        </p:spPr>
        <p:txBody>
          <a:bodyPr wrap="none" rtlCol="0">
            <a:spAutoFit/>
          </a:bodyPr>
          <a:lstStyle/>
          <a:p>
            <a:r>
              <a:rPr lang="en-GB" sz="800" dirty="0"/>
              <a:t>Source: Mind Tools (2022)</a:t>
            </a:r>
          </a:p>
        </p:txBody>
      </p:sp>
      <p:sp>
        <p:nvSpPr>
          <p:cNvPr id="26" name="TextBox 25">
            <a:extLst>
              <a:ext uri="{FF2B5EF4-FFF2-40B4-BE49-F238E27FC236}">
                <a16:creationId xmlns:a16="http://schemas.microsoft.com/office/drawing/2014/main" id="{F3F07B7F-CD72-146F-F6B8-4ABA21807E6D}"/>
              </a:ext>
            </a:extLst>
          </p:cNvPr>
          <p:cNvSpPr txBox="1"/>
          <p:nvPr/>
        </p:nvSpPr>
        <p:spPr>
          <a:xfrm>
            <a:off x="9740713" y="1754352"/>
            <a:ext cx="2304767" cy="4960973"/>
          </a:xfrm>
          <a:prstGeom prst="rect">
            <a:avLst/>
          </a:prstGeom>
          <a:noFill/>
        </p:spPr>
        <p:txBody>
          <a:bodyPr wrap="square" rtlCol="0">
            <a:spAutoFit/>
          </a:bodyPr>
          <a:lstStyle/>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One would hope that critical thinking would naturally form part of all interaction and debates between parties.  However, undertaking a task suc</a:t>
            </a:r>
            <a:r>
              <a:rPr lang="en-GB" sz="800" dirty="0">
                <a:latin typeface="Calibri" panose="020F0502020204030204" pitchFamily="34" charset="0"/>
                <a:ea typeface="Calibri" panose="020F0502020204030204" pitchFamily="34" charset="0"/>
                <a:cs typeface="Times New Roman" panose="02020603050405020304" pitchFamily="18" charset="0"/>
              </a:rPr>
              <a:t>h as this suggests that this may not always be the case.  It is far too easy for judgment to be clouded by personal or life experiences.</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latin typeface="Calibri" panose="020F0502020204030204" pitchFamily="34" charset="0"/>
                <a:ea typeface="Calibri" panose="020F0502020204030204" pitchFamily="34" charset="0"/>
                <a:cs typeface="Times New Roman" panose="02020603050405020304" pitchFamily="18" charset="0"/>
              </a:rPr>
              <a:t>In essence, a good rule to follow would be to “question everything and validate!” Notwithstanding this bold statement, one has to consider the reality.</a:t>
            </a: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en-GB" sz="8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800" dirty="0">
                <a:ea typeface="Calibri" panose="020F0502020204030204" pitchFamily="34" charset="0"/>
                <a:cs typeface="Times New Roman" panose="02020603050405020304" pitchFamily="18" charset="0"/>
              </a:rPr>
              <a:t>As defined by the </a:t>
            </a:r>
            <a:r>
              <a:rPr lang="en-GB" sz="800" i="0" dirty="0">
                <a:solidFill>
                  <a:srgbClr val="000000"/>
                </a:solidFill>
                <a:effectLst/>
              </a:rPr>
              <a:t>National Council for Excellence in Critical Thinking (1987)</a:t>
            </a:r>
            <a:r>
              <a:rPr lang="en-GB" sz="800" dirty="0">
                <a:ea typeface="Calibri" panose="020F0502020204030204" pitchFamily="34" charset="0"/>
                <a:cs typeface="Times New Roman" panose="02020603050405020304" pitchFamily="18" charset="0"/>
              </a:rPr>
              <a:t>  All types of critical thinking are never common to a single person.  All of us are prone to spells of wild or unjustified thoughts.</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The three chosen elements within this academic poster, address some of the skills needed to be a competent critical thinker.  Time management, note-taking and reflection all have a part to play, but are by no means exclusive. </a:t>
            </a:r>
          </a:p>
          <a:p>
            <a:pPr>
              <a:lnSpc>
                <a:spcPct val="107000"/>
              </a:lnSpc>
              <a:spcAft>
                <a:spcPts val="800"/>
              </a:spcAft>
            </a:pPr>
            <a:r>
              <a:rPr lang="en-GB" sz="800" dirty="0">
                <a:effectLst/>
                <a:latin typeface="Calibri" panose="020F0502020204030204" pitchFamily="34" charset="0"/>
                <a:ea typeface="Calibri" panose="020F0502020204030204" pitchFamily="34" charset="0"/>
                <a:cs typeface="Times New Roman" panose="02020603050405020304" pitchFamily="18" charset="0"/>
              </a:rPr>
              <a:t>There are many other skills that contribute to the critical thinker’s ability.   However, these three attributes were selected for inclusion in this document as they could be considered as being significant.</a:t>
            </a:r>
          </a:p>
        </p:txBody>
      </p:sp>
      <p:grpSp>
        <p:nvGrpSpPr>
          <p:cNvPr id="34" name="Group 33">
            <a:extLst>
              <a:ext uri="{FF2B5EF4-FFF2-40B4-BE49-F238E27FC236}">
                <a16:creationId xmlns:a16="http://schemas.microsoft.com/office/drawing/2014/main" id="{40AEE8C2-05EC-84FA-1D2F-5A8D72716162}"/>
              </a:ext>
            </a:extLst>
          </p:cNvPr>
          <p:cNvGrpSpPr/>
          <p:nvPr/>
        </p:nvGrpSpPr>
        <p:grpSpPr>
          <a:xfrm>
            <a:off x="-30349" y="0"/>
            <a:ext cx="1278125" cy="1138773"/>
            <a:chOff x="-30349" y="0"/>
            <a:chExt cx="1278125" cy="1138773"/>
          </a:xfrm>
        </p:grpSpPr>
        <p:sp>
          <p:nvSpPr>
            <p:cNvPr id="27" name="Right Triangle 26">
              <a:extLst>
                <a:ext uri="{FF2B5EF4-FFF2-40B4-BE49-F238E27FC236}">
                  <a16:creationId xmlns:a16="http://schemas.microsoft.com/office/drawing/2014/main" id="{C6FF4CEF-3D11-EF28-BC66-81B7923C9CDD}"/>
                </a:ext>
              </a:extLst>
            </p:cNvPr>
            <p:cNvSpPr/>
            <p:nvPr/>
          </p:nvSpPr>
          <p:spPr>
            <a:xfrm rot="5400000">
              <a:off x="75201" y="-33802"/>
              <a:ext cx="1119723" cy="1225427"/>
            </a:xfrm>
            <a:prstGeom prst="rtTriangle">
              <a:avLst/>
            </a:prstGeom>
            <a:solidFill>
              <a:srgbClr val="E64B3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8" name="Picture 4" descr="Critical Thinking Logo, HD Png Download - kindpng">
              <a:extLst>
                <a:ext uri="{FF2B5EF4-FFF2-40B4-BE49-F238E27FC236}">
                  <a16:creationId xmlns:a16="http://schemas.microsoft.com/office/drawing/2014/main" id="{0938736A-FFBC-1B81-1CA0-6B3E952D40DB}"/>
                </a:ext>
              </a:extLst>
            </p:cNvPr>
            <p:cNvPicPr>
              <a:picLocks noChangeAspect="1" noChangeArrowheads="1"/>
            </p:cNvPicPr>
            <p:nvPr/>
          </p:nvPicPr>
          <p:blipFill>
            <a:blip r:embed="rId4">
              <a:extLst>
                <a:ext uri="{BEBA8EAE-BF5A-486C-A8C5-ECC9F3942E4B}">
                  <a14:imgProps xmlns:a14="http://schemas.microsoft.com/office/drawing/2010/main">
                    <a14:imgLayer r:embed="rId5">
                      <a14:imgEffect>
                        <a14:backgroundRemoval t="6706" b="91058" l="10000" r="90000">
                          <a14:foregroundMark x1="47209" y1="6855" x2="47209" y2="6855"/>
                          <a14:foregroundMark x1="45814" y1="36066" x2="45814" y2="36066"/>
                          <a14:foregroundMark x1="56628" y1="28167" x2="56628" y2="28167"/>
                          <a14:foregroundMark x1="26163" y1="67660" x2="26163" y2="67660"/>
                          <a14:foregroundMark x1="50930" y1="91058" x2="50930" y2="91058"/>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30349" y="0"/>
              <a:ext cx="852085" cy="662336"/>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30" name="Straight Connector 29">
            <a:extLst>
              <a:ext uri="{FF2B5EF4-FFF2-40B4-BE49-F238E27FC236}">
                <a16:creationId xmlns:a16="http://schemas.microsoft.com/office/drawing/2014/main" id="{2DEB532A-D184-1782-A301-85C12AFFB81D}"/>
              </a:ext>
            </a:extLst>
          </p:cNvPr>
          <p:cNvCxnSpPr/>
          <p:nvPr/>
        </p:nvCxnSpPr>
        <p:spPr>
          <a:xfrm>
            <a:off x="2346167" y="1866900"/>
            <a:ext cx="0" cy="4514362"/>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66BD5B7F-8286-EDFE-D4BA-4B40BC6B42B5}"/>
              </a:ext>
            </a:extLst>
          </p:cNvPr>
          <p:cNvCxnSpPr/>
          <p:nvPr/>
        </p:nvCxnSpPr>
        <p:spPr>
          <a:xfrm>
            <a:off x="4832645" y="1871121"/>
            <a:ext cx="0" cy="4514362"/>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FCDDA14E-EED9-E8F5-D32C-B5544C09948E}"/>
              </a:ext>
            </a:extLst>
          </p:cNvPr>
          <p:cNvCxnSpPr/>
          <p:nvPr/>
        </p:nvCxnSpPr>
        <p:spPr>
          <a:xfrm>
            <a:off x="7252448" y="1847694"/>
            <a:ext cx="0" cy="4514362"/>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33" name="Straight Connector 32">
            <a:extLst>
              <a:ext uri="{FF2B5EF4-FFF2-40B4-BE49-F238E27FC236}">
                <a16:creationId xmlns:a16="http://schemas.microsoft.com/office/drawing/2014/main" id="{3DC43F2F-A15C-3E29-52E7-E624DA12413A}"/>
              </a:ext>
            </a:extLst>
          </p:cNvPr>
          <p:cNvCxnSpPr/>
          <p:nvPr/>
        </p:nvCxnSpPr>
        <p:spPr>
          <a:xfrm>
            <a:off x="9676138" y="1839202"/>
            <a:ext cx="0" cy="4514362"/>
          </a:xfrm>
          <a:prstGeom prst="line">
            <a:avLst/>
          </a:prstGeom>
          <a:ln w="25400">
            <a:solidFill>
              <a:schemeClr val="accent1"/>
            </a:solidFill>
          </a:ln>
        </p:spPr>
        <p:style>
          <a:lnRef idx="1">
            <a:schemeClr val="accent1"/>
          </a:lnRef>
          <a:fillRef idx="0">
            <a:schemeClr val="accent1"/>
          </a:fillRef>
          <a:effectRef idx="0">
            <a:schemeClr val="accent1"/>
          </a:effectRef>
          <a:fontRef idx="minor">
            <a:schemeClr val="tx1"/>
          </a:fontRef>
        </p:style>
      </p:cxnSp>
      <p:pic>
        <p:nvPicPr>
          <p:cNvPr id="1034" name="Picture 10" descr="Ms. Elliott's Blog: Practice What You Preach: The Obligation to Critical  Thinking in Resource Selection">
            <a:extLst>
              <a:ext uri="{FF2B5EF4-FFF2-40B4-BE49-F238E27FC236}">
                <a16:creationId xmlns:a16="http://schemas.microsoft.com/office/drawing/2014/main" id="{4892E5B3-F41E-ED05-1EF4-13BA02DDCBA2}"/>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3524" t="2466" r="3334" b="8694"/>
          <a:stretch/>
        </p:blipFill>
        <p:spPr bwMode="auto">
          <a:xfrm>
            <a:off x="10364432" y="3328447"/>
            <a:ext cx="871007" cy="969234"/>
          </a:xfrm>
          <a:prstGeom prst="rect">
            <a:avLst/>
          </a:prstGeom>
          <a:noFill/>
          <a:ln w="25400">
            <a:solidFill>
              <a:srgbClr val="44546A"/>
            </a:solidFill>
          </a:ln>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1FF965C1-E713-E10C-6749-39A388D816B6}"/>
              </a:ext>
            </a:extLst>
          </p:cNvPr>
          <p:cNvSpPr txBox="1"/>
          <p:nvPr/>
        </p:nvSpPr>
        <p:spPr>
          <a:xfrm>
            <a:off x="11241485" y="3595528"/>
            <a:ext cx="858343" cy="461665"/>
          </a:xfrm>
          <a:prstGeom prst="rect">
            <a:avLst/>
          </a:prstGeom>
          <a:noFill/>
        </p:spPr>
        <p:txBody>
          <a:bodyPr wrap="square" rtlCol="0">
            <a:spAutoFit/>
          </a:bodyPr>
          <a:lstStyle/>
          <a:p>
            <a:pPr algn="ctr"/>
            <a:r>
              <a:rPr lang="en-GB" sz="800" dirty="0"/>
              <a:t>Source: mselliottslibrary.blogspot.com</a:t>
            </a:r>
          </a:p>
        </p:txBody>
      </p:sp>
    </p:spTree>
    <p:extLst>
      <p:ext uri="{BB962C8B-B14F-4D97-AF65-F5344CB8AC3E}">
        <p14:creationId xmlns:p14="http://schemas.microsoft.com/office/powerpoint/2010/main" val="33278975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85000"/>
          </a:schemeClr>
        </a:solidFill>
        <a:effectLst/>
      </p:bgPr>
    </p:bg>
    <p:spTree>
      <p:nvGrpSpPr>
        <p:cNvPr id="1" name=""/>
        <p:cNvGrpSpPr/>
        <p:nvPr/>
      </p:nvGrpSpPr>
      <p:grpSpPr>
        <a:xfrm>
          <a:off x="0" y="0"/>
          <a:ext cx="0" cy="0"/>
          <a:chOff x="0" y="0"/>
          <a:chExt cx="0" cy="0"/>
        </a:xfrm>
      </p:grpSpPr>
      <p:sp>
        <p:nvSpPr>
          <p:cNvPr id="10" name="TextBox 9">
            <a:extLst>
              <a:ext uri="{FF2B5EF4-FFF2-40B4-BE49-F238E27FC236}">
                <a16:creationId xmlns:a16="http://schemas.microsoft.com/office/drawing/2014/main" id="{B91D8CB9-320C-6B1D-A883-DDDA856C2E6C}"/>
              </a:ext>
            </a:extLst>
          </p:cNvPr>
          <p:cNvSpPr txBox="1"/>
          <p:nvPr/>
        </p:nvSpPr>
        <p:spPr>
          <a:xfrm>
            <a:off x="0" y="0"/>
            <a:ext cx="12192000" cy="1138773"/>
          </a:xfrm>
          <a:prstGeom prst="rect">
            <a:avLst/>
          </a:prstGeom>
          <a:solidFill>
            <a:schemeClr val="tx2"/>
          </a:solidFill>
          <a:ln w="22225">
            <a:solidFill>
              <a:schemeClr val="tx1"/>
            </a:solidFill>
          </a:ln>
        </p:spPr>
        <p:txBody>
          <a:bodyPr wrap="square" anchor="ctr">
            <a:spAutoFit/>
          </a:bodyPr>
          <a:lstStyle/>
          <a:p>
            <a:pPr lvl="1" algn="ctr"/>
            <a:r>
              <a:rPr lang="en-GB" sz="3200" b="1" dirty="0">
                <a:solidFill>
                  <a:schemeClr val="bg1"/>
                </a:solidFill>
                <a:latin typeface="Courier New" panose="02070309020205020404" pitchFamily="49" charset="0"/>
                <a:cs typeface="Courier New" panose="02070309020205020404" pitchFamily="49" charset="0"/>
              </a:rPr>
              <a:t>REFERENCE</a:t>
            </a:r>
          </a:p>
          <a:p>
            <a:pPr lvl="1" algn="ctr"/>
            <a:r>
              <a:rPr lang="en-GB" b="1" dirty="0">
                <a:solidFill>
                  <a:schemeClr val="bg1"/>
                </a:solidFill>
                <a:latin typeface="Courier New" panose="02070309020205020404" pitchFamily="49" charset="0"/>
                <a:cs typeface="Courier New" panose="02070309020205020404" pitchFamily="49" charset="0"/>
              </a:rPr>
              <a:t>James Cunliffe (0600004) Academic study skills for students</a:t>
            </a:r>
          </a:p>
          <a:p>
            <a:pPr algn="ctr"/>
            <a:endParaRPr lang="en-GB" sz="1800" dirty="0"/>
          </a:p>
        </p:txBody>
      </p:sp>
      <p:grpSp>
        <p:nvGrpSpPr>
          <p:cNvPr id="11" name="Group 10">
            <a:extLst>
              <a:ext uri="{FF2B5EF4-FFF2-40B4-BE49-F238E27FC236}">
                <a16:creationId xmlns:a16="http://schemas.microsoft.com/office/drawing/2014/main" id="{656FFCA1-E631-9D62-C615-99F273946FAC}"/>
              </a:ext>
            </a:extLst>
          </p:cNvPr>
          <p:cNvGrpSpPr/>
          <p:nvPr/>
        </p:nvGrpSpPr>
        <p:grpSpPr>
          <a:xfrm>
            <a:off x="-30349" y="0"/>
            <a:ext cx="1278125" cy="1138773"/>
            <a:chOff x="-30349" y="0"/>
            <a:chExt cx="1278125" cy="1138773"/>
          </a:xfrm>
        </p:grpSpPr>
        <p:sp>
          <p:nvSpPr>
            <p:cNvPr id="12" name="Right Triangle 11">
              <a:extLst>
                <a:ext uri="{FF2B5EF4-FFF2-40B4-BE49-F238E27FC236}">
                  <a16:creationId xmlns:a16="http://schemas.microsoft.com/office/drawing/2014/main" id="{AE460210-2B3E-7B66-B357-FF6B8E715544}"/>
                </a:ext>
              </a:extLst>
            </p:cNvPr>
            <p:cNvSpPr/>
            <p:nvPr/>
          </p:nvSpPr>
          <p:spPr>
            <a:xfrm rot="5400000">
              <a:off x="75201" y="-33802"/>
              <a:ext cx="1119723" cy="1225427"/>
            </a:xfrm>
            <a:prstGeom prst="rtTriangle">
              <a:avLst/>
            </a:prstGeom>
            <a:solidFill>
              <a:srgbClr val="E64B3C"/>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3" name="Picture 4" descr="Critical Thinking Logo, HD Png Download - kindpng">
              <a:extLst>
                <a:ext uri="{FF2B5EF4-FFF2-40B4-BE49-F238E27FC236}">
                  <a16:creationId xmlns:a16="http://schemas.microsoft.com/office/drawing/2014/main" id="{DBF196EE-200B-4E2B-4A98-7FADDD9C1A7D}"/>
                </a:ext>
              </a:extLst>
            </p:cNvPr>
            <p:cNvPicPr>
              <a:picLocks noChangeAspect="1" noChangeArrowheads="1"/>
            </p:cNvPicPr>
            <p:nvPr/>
          </p:nvPicPr>
          <p:blipFill>
            <a:blip r:embed="rId2">
              <a:extLst>
                <a:ext uri="{BEBA8EAE-BF5A-486C-A8C5-ECC9F3942E4B}">
                  <a14:imgProps xmlns:a14="http://schemas.microsoft.com/office/drawing/2010/main">
                    <a14:imgLayer r:embed="rId3">
                      <a14:imgEffect>
                        <a14:backgroundRemoval t="6706" b="91058" l="10000" r="90000">
                          <a14:foregroundMark x1="47209" y1="6855" x2="47209" y2="6855"/>
                          <a14:foregroundMark x1="45814" y1="36066" x2="45814" y2="36066"/>
                          <a14:foregroundMark x1="56628" y1="28167" x2="56628" y2="28167"/>
                          <a14:foregroundMark x1="26163" y1="67660" x2="26163" y2="67660"/>
                          <a14:foregroundMark x1="50930" y1="91058" x2="50930" y2="91058"/>
                        </a14:backgroundRemoval>
                      </a14:imgEffect>
                    </a14:imgLayer>
                  </a14:imgProps>
                </a:ext>
                <a:ext uri="{28A0092B-C50C-407E-A947-70E740481C1C}">
                  <a14:useLocalDpi xmlns:a14="http://schemas.microsoft.com/office/drawing/2010/main" val="0"/>
                </a:ext>
              </a:extLst>
            </a:blip>
            <a:srcRect/>
            <a:stretch>
              <a:fillRect/>
            </a:stretch>
          </p:blipFill>
          <p:spPr bwMode="auto">
            <a:xfrm flipH="1">
              <a:off x="-30349" y="0"/>
              <a:ext cx="852085" cy="662336"/>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1049711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TotalTime>
  <Words>1095</Words>
  <Application>Microsoft Office PowerPoint</Application>
  <PresentationFormat>Widescreen</PresentationFormat>
  <Paragraphs>51</Paragraphs>
  <Slides>2</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Courier New</vt:lpstr>
      <vt:lpstr>Symbol</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James</dc:creator>
  <cp:lastModifiedBy>JAMES CUNLIFFE</cp:lastModifiedBy>
  <cp:revision>37</cp:revision>
  <cp:lastPrinted>2022-09-23T20:21:32Z</cp:lastPrinted>
  <dcterms:created xsi:type="dcterms:W3CDTF">2022-09-18T18:11:41Z</dcterms:created>
  <dcterms:modified xsi:type="dcterms:W3CDTF">2022-09-26T22:32:55Z</dcterms:modified>
</cp:coreProperties>
</file>