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1pPr>
    <a:lvl2pPr marL="0" marR="0" indent="4572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2pPr>
    <a:lvl3pPr marL="0" marR="0" indent="9144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3pPr>
    <a:lvl4pPr marL="0" marR="0" indent="13716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4pPr>
    <a:lvl5pPr marL="0" marR="0" indent="18288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5pPr>
    <a:lvl6pPr marL="0" marR="0" indent="22860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6pPr>
    <a:lvl7pPr marL="0" marR="0" indent="27432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7pPr>
    <a:lvl8pPr marL="0" marR="0" indent="32004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8pPr>
    <a:lvl9pPr marL="0" marR="0" indent="365760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4"/>
          </a:solidFill>
        </a:fill>
      </a:tcStyle>
    </a:firstCol>
    <a:la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Graphik Semibold"/>
          <a:ea typeface="Graphik Semibold"/>
          <a:cs typeface="Graphik Semi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EFA07"/>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12700" cap="flat">
              <a:solidFill>
                <a:srgbClr val="4D4D4D"/>
              </a:solidFill>
              <a:prstDash val="solid"/>
              <a:miter lim="400000"/>
            </a:ln>
          </a:left>
          <a:right>
            <a:ln w="254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no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254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chemeClr val="accent4">
              <a:hueOff val="3712597"/>
              <a:satOff val="-23099"/>
              <a:lumOff val="5802"/>
            </a:schemeClr>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12700" cap="flat">
              <a:solidFill>
                <a:srgbClr val="5E5E5E"/>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9BCEF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5E5E5E"/>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Graphik Semibold"/>
          <a:ea typeface="Graphik Semibold"/>
          <a:cs typeface="Graphik Semi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5E5E5E"/>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2871FF"/>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FFFF"/>
          </a:solidFill>
        </a:fill>
      </a:tcStyle>
    </a:wholeTbl>
    <a:band2H>
      <a:tcTxStyle/>
      <a:tcStyle>
        <a:tcBdr/>
        <a:fill>
          <a:solidFill>
            <a:srgbClr val="E3E5E8"/>
          </a:solidFill>
        </a:fill>
      </a:tcStyle>
    </a:band2H>
    <a:firstCol>
      <a:tcTxStyle b="on" i="off">
        <a:font>
          <a:latin typeface="Graphik Semibold"/>
          <a:ea typeface="Graphik Semibold"/>
          <a:cs typeface="Graphik Semi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D1F6"/>
          </a:solidFill>
        </a:fill>
      </a:tcStyle>
    </a:firstCol>
    <a:lastRow>
      <a:tcTxStyle b="on" i="off">
        <a:font>
          <a:latin typeface="Graphik Semibold"/>
          <a:ea typeface="Graphik Semibold"/>
          <a:cs typeface="Graphik Semi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noFill/>
        </a:fill>
      </a:tcStyle>
    </a:lastRow>
    <a:firstRow>
      <a:tcTxStyle b="on" i="off">
        <a:font>
          <a:latin typeface="Graphik Semibold"/>
          <a:ea typeface="Graphik Semibold"/>
          <a:cs typeface="Graphik Semi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E7FE9"/>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D5D5D5"/>
          </a:solidFill>
        </a:fill>
      </a:tcStyle>
    </a:wholeTbl>
    <a:band2H>
      <a:tcTxStyle/>
      <a:tcStyle>
        <a:tcBdr/>
        <a:fill>
          <a:solidFill>
            <a:srgbClr val="EAEAEA"/>
          </a:solidFill>
        </a:fill>
      </a:tcStyle>
    </a:band2H>
    <a:firstCol>
      <a:tcTxStyle b="on" i="off">
        <a:font>
          <a:latin typeface="Graphik Semibold"/>
          <a:ea typeface="Graphik Semibold"/>
          <a:cs typeface="Graphik Semibold"/>
        </a:font>
        <a:srgbClr val="FFFFFF"/>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929292"/>
          </a:solidFill>
        </a:fill>
      </a:tcStyle>
    </a:firstCol>
    <a:lastRow>
      <a:tcTxStyle b="on" i="off">
        <a:font>
          <a:latin typeface="Graphik Semibold"/>
          <a:ea typeface="Graphik Semibold"/>
          <a:cs typeface="Graphik Semibold"/>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D5D5D5"/>
          </a:solidFill>
        </a:fill>
      </a:tcStyle>
    </a:lastRow>
    <a:firstRow>
      <a:tcTxStyle b="on" i="off">
        <a:font>
          <a:latin typeface="Graphik Semibold"/>
          <a:ea typeface="Graphik Semibold"/>
          <a:cs typeface="Graphik Semibold"/>
        </a:font>
        <a:srgbClr val="FFFFFF"/>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snapToGrid="0" snapToObjects="1">
      <p:cViewPr varScale="1">
        <p:scale>
          <a:sx n="52" d="100"/>
          <a:sy n="52"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7" name="Shape 157"/>
          <p:cNvSpPr>
            <a:spLocks noGrp="1" noRot="1" noChangeAspect="1"/>
          </p:cNvSpPr>
          <p:nvPr>
            <p:ph type="sldImg"/>
          </p:nvPr>
        </p:nvSpPr>
        <p:spPr>
          <a:xfrm>
            <a:off x="1143000" y="685800"/>
            <a:ext cx="4572000" cy="3429000"/>
          </a:xfrm>
          <a:prstGeom prst="rect">
            <a:avLst/>
          </a:prstGeom>
        </p:spPr>
        <p:txBody>
          <a:bodyPr/>
          <a:lstStyle/>
          <a:p>
            <a:endParaRPr/>
          </a:p>
        </p:txBody>
      </p:sp>
      <p:sp>
        <p:nvSpPr>
          <p:cNvPr id="158" name="Shape 15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Presentation Title"/>
          <p:cNvSpPr txBox="1">
            <a:spLocks noGrp="1"/>
          </p:cNvSpPr>
          <p:nvPr>
            <p:ph type="title" hasCustomPrompt="1"/>
          </p:nvPr>
        </p:nvSpPr>
        <p:spPr>
          <a:prstGeom prst="rect">
            <a:avLst/>
          </a:prstGeom>
        </p:spPr>
        <p:txBody>
          <a:bodyPr/>
          <a:lstStyle/>
          <a:p>
            <a:r>
              <a:t>Presentation Title</a:t>
            </a:r>
          </a:p>
        </p:txBody>
      </p:sp>
      <p:sp>
        <p:nvSpPr>
          <p:cNvPr id="12" name="Nivel corp unu…"/>
          <p:cNvSpPr txBox="1">
            <a:spLocks noGrp="1"/>
          </p:cNvSpPr>
          <p:nvPr>
            <p:ph type="body" sz="quarter" idx="1" hasCustomPrompt="1"/>
          </p:nvPr>
        </p:nvSpPr>
        <p:spPr>
          <a:prstGeom prst="rect">
            <a:avLst/>
          </a:prstGeom>
        </p:spPr>
        <p:txBody>
          <a:bodyPr/>
          <a:lstStyle/>
          <a:p>
            <a:r>
              <a:t>Presentation Subtitle </a:t>
            </a:r>
          </a:p>
          <a:p>
            <a:pPr lvl="1"/>
            <a:endParaRPr/>
          </a:p>
          <a:p>
            <a:pPr lvl="2"/>
            <a:endParaRPr/>
          </a:p>
          <a:p>
            <a:pPr lvl="3"/>
            <a:endParaRPr/>
          </a:p>
          <a:p>
            <a:pPr lvl="4"/>
            <a:endParaRPr/>
          </a:p>
        </p:txBody>
      </p:sp>
      <p:sp>
        <p:nvSpPr>
          <p:cNvPr id="13"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solidFill>
          <a:srgbClr val="FFFFFF"/>
        </a:solidFill>
        <a:effectLst/>
      </p:bgPr>
    </p:bg>
    <p:spTree>
      <p:nvGrpSpPr>
        <p:cNvPr id="1" name=""/>
        <p:cNvGrpSpPr/>
        <p:nvPr/>
      </p:nvGrpSpPr>
      <p:grpSpPr>
        <a:xfrm>
          <a:off x="0" y="0"/>
          <a:ext cx="0" cy="0"/>
          <a:chOff x="0" y="0"/>
          <a:chExt cx="0" cy="0"/>
        </a:xfrm>
      </p:grpSpPr>
      <p:sp>
        <p:nvSpPr>
          <p:cNvPr id="20" name="Low-angle view of a building and palm trees under a bright sky"/>
          <p:cNvSpPr>
            <a:spLocks noGrp="1"/>
          </p:cNvSpPr>
          <p:nvPr>
            <p:ph type="pic" idx="21"/>
          </p:nvPr>
        </p:nvSpPr>
        <p:spPr>
          <a:xfrm>
            <a:off x="-254000" y="-3937000"/>
            <a:ext cx="24980900" cy="18739909"/>
          </a:xfrm>
          <a:prstGeom prst="rect">
            <a:avLst/>
          </a:prstGeom>
        </p:spPr>
        <p:txBody>
          <a:bodyPr lIns="91439" tIns="45719" rIns="91439" bIns="45719">
            <a:noAutofit/>
          </a:bodyPr>
          <a:lstStyle/>
          <a:p>
            <a:endParaRPr/>
          </a:p>
        </p:txBody>
      </p:sp>
      <p:sp>
        <p:nvSpPr>
          <p:cNvPr id="21" name="Presentation Title"/>
          <p:cNvSpPr txBox="1">
            <a:spLocks noGrp="1"/>
          </p:cNvSpPr>
          <p:nvPr>
            <p:ph type="title" hasCustomPrompt="1"/>
          </p:nvPr>
        </p:nvSpPr>
        <p:spPr>
          <a:xfrm>
            <a:off x="1295400" y="4384675"/>
            <a:ext cx="21869400" cy="4699000"/>
          </a:xfrm>
          <a:prstGeom prst="rect">
            <a:avLst/>
          </a:prstGeom>
        </p:spPr>
        <p:txBody>
          <a:bodyPr/>
          <a:lstStyle/>
          <a:p>
            <a:r>
              <a:t>Presentation Title</a:t>
            </a:r>
          </a:p>
        </p:txBody>
      </p:sp>
      <p:sp>
        <p:nvSpPr>
          <p:cNvPr id="22" name="Nivel corp unu…"/>
          <p:cNvSpPr txBox="1">
            <a:spLocks noGrp="1"/>
          </p:cNvSpPr>
          <p:nvPr>
            <p:ph type="body" sz="quarter" idx="1" hasCustomPrompt="1"/>
          </p:nvPr>
        </p:nvSpPr>
        <p:spPr>
          <a:xfrm>
            <a:off x="1295400" y="9268776"/>
            <a:ext cx="21869400" cy="1422714"/>
          </a:xfrm>
          <a:prstGeom prst="rect">
            <a:avLst/>
          </a:prstGeom>
        </p:spPr>
        <p:txBody>
          <a:bodyPr/>
          <a:lstStyle/>
          <a:p>
            <a:r>
              <a:t>Presentation Subtitle</a:t>
            </a:r>
          </a:p>
          <a:p>
            <a:pPr lvl="1"/>
            <a:endParaRPr/>
          </a:p>
          <a:p>
            <a:pPr lvl="2"/>
            <a:endParaRPr/>
          </a:p>
          <a:p>
            <a:pPr lvl="3"/>
            <a:endParaRPr/>
          </a:p>
          <a:p>
            <a:pPr lvl="4"/>
            <a:endParaRPr/>
          </a:p>
        </p:txBody>
      </p:sp>
      <p:sp>
        <p:nvSpPr>
          <p:cNvPr id="23"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30" name="Dreptunghi"/>
          <p:cNvSpPr/>
          <p:nvPr/>
        </p:nvSpPr>
        <p:spPr>
          <a:xfrm>
            <a:off x="-1" y="1270000"/>
            <a:ext cx="24384001" cy="12446000"/>
          </a:xfrm>
          <a:prstGeom prst="rect">
            <a:avLst/>
          </a:prstGeom>
          <a:solidFill>
            <a:srgbClr val="FFFFFF">
              <a:alpha val="90149"/>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31" name="Low-angle view of a palm tree with Dubai’s skyscrapers in the background"/>
          <p:cNvSpPr>
            <a:spLocks noGrp="1"/>
          </p:cNvSpPr>
          <p:nvPr>
            <p:ph type="pic" idx="21"/>
          </p:nvPr>
        </p:nvSpPr>
        <p:spPr>
          <a:xfrm>
            <a:off x="14033251" y="-897806"/>
            <a:ext cx="10349536" cy="15511609"/>
          </a:xfrm>
          <a:prstGeom prst="rect">
            <a:avLst/>
          </a:prstGeom>
        </p:spPr>
        <p:txBody>
          <a:bodyPr lIns="91439" tIns="45719" rIns="91439" bIns="45719">
            <a:noAutofit/>
          </a:bodyPr>
          <a:lstStyle/>
          <a:p>
            <a:endParaRPr/>
          </a:p>
        </p:txBody>
      </p:sp>
      <p:sp>
        <p:nvSpPr>
          <p:cNvPr id="32" name="Slide Title"/>
          <p:cNvSpPr txBox="1">
            <a:spLocks noGrp="1"/>
          </p:cNvSpPr>
          <p:nvPr>
            <p:ph type="title" hasCustomPrompt="1"/>
          </p:nvPr>
        </p:nvSpPr>
        <p:spPr>
          <a:xfrm>
            <a:off x="1295400" y="3743016"/>
            <a:ext cx="11442700" cy="5334001"/>
          </a:xfrm>
          <a:prstGeom prst="rect">
            <a:avLst/>
          </a:prstGeom>
        </p:spPr>
        <p:txBody>
          <a:bodyPr/>
          <a:lstStyle/>
          <a:p>
            <a:r>
              <a:t>Slide Title</a:t>
            </a:r>
          </a:p>
        </p:txBody>
      </p:sp>
      <p:sp>
        <p:nvSpPr>
          <p:cNvPr id="33" name="Nivel corp unu…"/>
          <p:cNvSpPr txBox="1">
            <a:spLocks noGrp="1"/>
          </p:cNvSpPr>
          <p:nvPr>
            <p:ph type="body" sz="quarter" idx="1" hasCustomPrompt="1"/>
          </p:nvPr>
        </p:nvSpPr>
        <p:spPr>
          <a:xfrm>
            <a:off x="1295400" y="9271000"/>
            <a:ext cx="11442700" cy="3175000"/>
          </a:xfrm>
          <a:prstGeom prst="rect">
            <a:avLst/>
          </a:prstGeom>
        </p:spPr>
        <p:txBody>
          <a:bodyPr/>
          <a:lstStyle/>
          <a:p>
            <a:r>
              <a:t>Slide Subtitle</a:t>
            </a:r>
          </a:p>
          <a:p>
            <a:pPr lvl="1"/>
            <a:endParaRPr/>
          </a:p>
          <a:p>
            <a:pPr lvl="2"/>
            <a:endParaRPr/>
          </a:p>
          <a:p>
            <a:pPr lvl="3"/>
            <a:endParaRPr/>
          </a:p>
          <a:p>
            <a:pPr lvl="4"/>
            <a:endParaRPr/>
          </a:p>
        </p:txBody>
      </p:sp>
      <p:sp>
        <p:nvSpPr>
          <p:cNvPr id="34"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1" name="Dreptunghi"/>
          <p:cNvSpPr/>
          <p:nvPr/>
        </p:nvSpPr>
        <p:spPr>
          <a:xfrm>
            <a:off x="-1" y="1270000"/>
            <a:ext cx="24384001" cy="12446000"/>
          </a:xfrm>
          <a:prstGeom prst="rect">
            <a:avLst/>
          </a:prstGeom>
          <a:solidFill>
            <a:srgbClr val="FFFFFF">
              <a:alpha val="90149"/>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42" name="Author and Date"/>
          <p:cNvSpPr txBox="1">
            <a:spLocks noGrp="1"/>
          </p:cNvSpPr>
          <p:nvPr>
            <p:ph type="body" sz="quarter" idx="21" hasCustomPrompt="1"/>
          </p:nvPr>
        </p:nvSpPr>
        <p:spPr>
          <a:xfrm>
            <a:off x="1295400" y="12955885"/>
            <a:ext cx="21869400" cy="429261"/>
          </a:xfrm>
          <a:prstGeom prst="rect">
            <a:avLst/>
          </a:prstGeom>
        </p:spPr>
        <p:txBody>
          <a:bodyPr/>
          <a:lstStyle>
            <a:lvl1pPr defTabSz="584200">
              <a:spcBef>
                <a:spcPts val="3200"/>
              </a:spcBef>
              <a:defRPr sz="2000" spc="-59">
                <a:latin typeface="Graphik-Medium"/>
                <a:ea typeface="Graphik-Medium"/>
                <a:cs typeface="Graphik-Medium"/>
                <a:sym typeface="Graphik Medium"/>
              </a:defRPr>
            </a:lvl1pPr>
          </a:lstStyle>
          <a:p>
            <a:r>
              <a:t>Author and Date</a:t>
            </a:r>
          </a:p>
        </p:txBody>
      </p:sp>
      <p:sp>
        <p:nvSpPr>
          <p:cNvPr id="43" name="Slide Subtitle"/>
          <p:cNvSpPr txBox="1">
            <a:spLocks noGrp="1"/>
          </p:cNvSpPr>
          <p:nvPr>
            <p:ph type="body" sz="quarter" idx="22" hasCustomPrompt="1"/>
          </p:nvPr>
        </p:nvSpPr>
        <p:spPr>
          <a:xfrm>
            <a:off x="1295400" y="3543455"/>
            <a:ext cx="21869400" cy="694056"/>
          </a:xfrm>
          <a:prstGeom prst="rect">
            <a:avLst/>
          </a:prstGeom>
        </p:spPr>
        <p:txBody>
          <a:bodyPr/>
          <a:lstStyle/>
          <a:p>
            <a:r>
              <a:t>Slide Subtitle</a:t>
            </a:r>
          </a:p>
        </p:txBody>
      </p:sp>
      <p:sp>
        <p:nvSpPr>
          <p:cNvPr id="44" name="Slide Title"/>
          <p:cNvSpPr txBox="1">
            <a:spLocks noGrp="1"/>
          </p:cNvSpPr>
          <p:nvPr>
            <p:ph type="title" hasCustomPrompt="1"/>
          </p:nvPr>
        </p:nvSpPr>
        <p:spPr>
          <a:xfrm>
            <a:off x="1295400" y="1620697"/>
            <a:ext cx="21869400" cy="1778386"/>
          </a:xfrm>
          <a:prstGeom prst="rect">
            <a:avLst/>
          </a:prstGeom>
        </p:spPr>
        <p:txBody>
          <a:bodyPr anchor="t"/>
          <a:lstStyle>
            <a:lvl1pPr defTabSz="584200">
              <a:defRPr sz="10000" spc="-400"/>
            </a:lvl1pPr>
          </a:lstStyle>
          <a:p>
            <a:r>
              <a:t>Slide Title</a:t>
            </a:r>
          </a:p>
        </p:txBody>
      </p:sp>
      <p:sp>
        <p:nvSpPr>
          <p:cNvPr id="45" name="Nivel corp unu…"/>
          <p:cNvSpPr txBox="1">
            <a:spLocks noGrp="1"/>
          </p:cNvSpPr>
          <p:nvPr>
            <p:ph type="body" idx="1" hasCustomPrompt="1"/>
          </p:nvPr>
        </p:nvSpPr>
        <p:spPr>
          <a:xfrm>
            <a:off x="1295400" y="5270500"/>
            <a:ext cx="21869400" cy="7137400"/>
          </a:xfrm>
          <a:prstGeom prst="rect">
            <a:avLst/>
          </a:prstGeom>
        </p:spPr>
        <p:txBody>
          <a:bodyPr/>
          <a:lstStyle>
            <a:lvl1pPr defTabSz="584200">
              <a:spcBef>
                <a:spcPts val="3300"/>
              </a:spcBef>
              <a:defRPr sz="4000" cap="none" spc="0"/>
            </a:lvl1pPr>
            <a:lvl2pPr defTabSz="584200">
              <a:spcBef>
                <a:spcPts val="3300"/>
              </a:spcBef>
              <a:defRPr sz="4000" cap="none" spc="0"/>
            </a:lvl2pPr>
            <a:lvl3pPr defTabSz="584200">
              <a:spcBef>
                <a:spcPts val="3300"/>
              </a:spcBef>
              <a:defRPr sz="4000" cap="none" spc="0"/>
            </a:lvl3pPr>
            <a:lvl4pPr defTabSz="584200">
              <a:spcBef>
                <a:spcPts val="3300"/>
              </a:spcBef>
              <a:defRPr sz="4000" cap="none" spc="0"/>
            </a:lvl4pPr>
            <a:lvl5pPr defTabSz="584200">
              <a:spcBef>
                <a:spcPts val="3300"/>
              </a:spcBef>
              <a:defRPr sz="4000" cap="none" spc="0"/>
            </a:lvl5pPr>
          </a:lstStyle>
          <a:p>
            <a:r>
              <a:t>Slide bullet text</a:t>
            </a:r>
          </a:p>
          <a:p>
            <a:pPr lvl="1"/>
            <a:endParaRPr/>
          </a:p>
          <a:p>
            <a:pPr lvl="2"/>
            <a:endParaRPr/>
          </a:p>
          <a:p>
            <a:pPr lvl="3"/>
            <a:endParaRPr/>
          </a:p>
          <a:p>
            <a:pPr lvl="4"/>
            <a:endParaRPr/>
          </a:p>
        </p:txBody>
      </p:sp>
      <p:sp>
        <p:nvSpPr>
          <p:cNvPr id="46" name="Număr diapozitiv"/>
          <p:cNvSpPr txBox="1">
            <a:spLocks noGrp="1"/>
          </p:cNvSpPr>
          <p:nvPr>
            <p:ph type="sldNum" sz="quarter" idx="2"/>
          </p:nvPr>
        </p:nvSpPr>
        <p:spPr>
          <a:xfrm>
            <a:off x="22793706" y="12981031"/>
            <a:ext cx="361189" cy="404115"/>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3" name="Dreptunghi"/>
          <p:cNvSpPr/>
          <p:nvPr/>
        </p:nvSpPr>
        <p:spPr>
          <a:xfrm>
            <a:off x="-1" y="1270000"/>
            <a:ext cx="24384001" cy="12446000"/>
          </a:xfrm>
          <a:prstGeom prst="rect">
            <a:avLst/>
          </a:prstGeom>
          <a:solidFill>
            <a:srgbClr val="FFFFFF">
              <a:alpha val="90149"/>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54" name="Author and Date"/>
          <p:cNvSpPr txBox="1">
            <a:spLocks noGrp="1"/>
          </p:cNvSpPr>
          <p:nvPr>
            <p:ph type="body" sz="quarter" idx="21" hasCustomPrompt="1"/>
          </p:nvPr>
        </p:nvSpPr>
        <p:spPr>
          <a:xfrm>
            <a:off x="1295400" y="12955885"/>
            <a:ext cx="21869400" cy="429261"/>
          </a:xfrm>
          <a:prstGeom prst="rect">
            <a:avLst/>
          </a:prstGeom>
        </p:spPr>
        <p:txBody>
          <a:bodyPr/>
          <a:lstStyle>
            <a:lvl1pPr defTabSz="584200">
              <a:spcBef>
                <a:spcPts val="3200"/>
              </a:spcBef>
              <a:defRPr sz="2000" spc="-59">
                <a:latin typeface="Graphik-Medium"/>
                <a:ea typeface="Graphik-Medium"/>
                <a:cs typeface="Graphik-Medium"/>
                <a:sym typeface="Graphik Medium"/>
              </a:defRPr>
            </a:lvl1pPr>
          </a:lstStyle>
          <a:p>
            <a:r>
              <a:t>Author and Date</a:t>
            </a:r>
          </a:p>
        </p:txBody>
      </p:sp>
      <p:sp>
        <p:nvSpPr>
          <p:cNvPr id="55" name="Nivel corp unu…"/>
          <p:cNvSpPr txBox="1">
            <a:spLocks noGrp="1"/>
          </p:cNvSpPr>
          <p:nvPr>
            <p:ph type="body" idx="1" hasCustomPrompt="1"/>
          </p:nvPr>
        </p:nvSpPr>
        <p:spPr>
          <a:xfrm>
            <a:off x="1295400" y="5270500"/>
            <a:ext cx="21869400" cy="7135317"/>
          </a:xfrm>
          <a:prstGeom prst="rect">
            <a:avLst/>
          </a:prstGeom>
        </p:spPr>
        <p:txBody>
          <a:bodyPr numCol="2" spcCol="1093469"/>
          <a:lstStyle>
            <a:lvl1pPr defTabSz="584200">
              <a:spcBef>
                <a:spcPts val="3300"/>
              </a:spcBef>
              <a:defRPr sz="4000" cap="none" spc="0"/>
            </a:lvl1pPr>
            <a:lvl2pPr defTabSz="584200">
              <a:spcBef>
                <a:spcPts val="3300"/>
              </a:spcBef>
              <a:defRPr sz="4000" cap="none" spc="0"/>
            </a:lvl2pPr>
            <a:lvl3pPr defTabSz="584200">
              <a:spcBef>
                <a:spcPts val="3300"/>
              </a:spcBef>
              <a:defRPr sz="4000" cap="none" spc="0"/>
            </a:lvl3pPr>
            <a:lvl4pPr defTabSz="584200">
              <a:spcBef>
                <a:spcPts val="3300"/>
              </a:spcBef>
              <a:defRPr sz="4000" cap="none" spc="0"/>
            </a:lvl4pPr>
            <a:lvl5pPr defTabSz="584200">
              <a:spcBef>
                <a:spcPts val="3300"/>
              </a:spcBef>
              <a:defRPr sz="4000" cap="none" spc="0"/>
            </a:lvl5pPr>
          </a:lstStyle>
          <a:p>
            <a:r>
              <a:t>Slide bullet text</a:t>
            </a:r>
          </a:p>
          <a:p>
            <a:pPr lvl="1"/>
            <a:endParaRPr/>
          </a:p>
          <a:p>
            <a:pPr lvl="2"/>
            <a:endParaRPr/>
          </a:p>
          <a:p>
            <a:pPr lvl="3"/>
            <a:endParaRPr/>
          </a:p>
          <a:p>
            <a:pPr lvl="4"/>
            <a:endParaRPr/>
          </a:p>
        </p:txBody>
      </p:sp>
      <p:sp>
        <p:nvSpPr>
          <p:cNvPr id="56"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3" name="Dreptunghi"/>
          <p:cNvSpPr/>
          <p:nvPr/>
        </p:nvSpPr>
        <p:spPr>
          <a:xfrm>
            <a:off x="-1" y="1270000"/>
            <a:ext cx="24384001" cy="12446000"/>
          </a:xfrm>
          <a:prstGeom prst="rect">
            <a:avLst/>
          </a:prstGeom>
          <a:solidFill>
            <a:srgbClr val="FFFFFF">
              <a:alpha val="90149"/>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64" name="A blue and white director’s chair beside a pool with a floating blue inflatable ring"/>
          <p:cNvSpPr>
            <a:spLocks noGrp="1"/>
          </p:cNvSpPr>
          <p:nvPr>
            <p:ph type="pic" idx="21"/>
          </p:nvPr>
        </p:nvSpPr>
        <p:spPr>
          <a:xfrm>
            <a:off x="14034290" y="-250431"/>
            <a:ext cx="10358781" cy="14229560"/>
          </a:xfrm>
          <a:prstGeom prst="rect">
            <a:avLst/>
          </a:prstGeom>
        </p:spPr>
        <p:txBody>
          <a:bodyPr lIns="91439" tIns="45719" rIns="91439" bIns="45719">
            <a:noAutofit/>
          </a:bodyPr>
          <a:lstStyle/>
          <a:p>
            <a:endParaRPr/>
          </a:p>
        </p:txBody>
      </p:sp>
      <p:sp>
        <p:nvSpPr>
          <p:cNvPr id="65" name="Nivel corp unu…"/>
          <p:cNvSpPr txBox="1">
            <a:spLocks noGrp="1"/>
          </p:cNvSpPr>
          <p:nvPr>
            <p:ph type="body" sz="half" idx="1" hasCustomPrompt="1"/>
          </p:nvPr>
        </p:nvSpPr>
        <p:spPr>
          <a:xfrm>
            <a:off x="1295400" y="5257800"/>
            <a:ext cx="11442700" cy="6886575"/>
          </a:xfrm>
          <a:prstGeom prst="rect">
            <a:avLst/>
          </a:prstGeom>
        </p:spPr>
        <p:txBody>
          <a:bodyPr/>
          <a:lstStyle>
            <a:lvl1pPr defTabSz="584200">
              <a:spcBef>
                <a:spcPts val="3300"/>
              </a:spcBef>
              <a:defRPr sz="4000" cap="none" spc="0"/>
            </a:lvl1pPr>
            <a:lvl2pPr defTabSz="584200">
              <a:spcBef>
                <a:spcPts val="3300"/>
              </a:spcBef>
              <a:defRPr sz="4000" cap="none" spc="0"/>
            </a:lvl2pPr>
            <a:lvl3pPr defTabSz="584200">
              <a:spcBef>
                <a:spcPts val="3300"/>
              </a:spcBef>
              <a:defRPr sz="4000" cap="none" spc="0"/>
            </a:lvl3pPr>
            <a:lvl4pPr defTabSz="584200">
              <a:spcBef>
                <a:spcPts val="3300"/>
              </a:spcBef>
              <a:defRPr sz="4000" cap="none" spc="0"/>
            </a:lvl4pPr>
            <a:lvl5pPr defTabSz="584200">
              <a:spcBef>
                <a:spcPts val="3300"/>
              </a:spcBef>
              <a:defRPr sz="4000" cap="none" spc="0"/>
            </a:lvl5pPr>
          </a:lstStyle>
          <a:p>
            <a:r>
              <a:t>Slide bullet text</a:t>
            </a:r>
          </a:p>
          <a:p>
            <a:pPr lvl="1"/>
            <a:endParaRPr/>
          </a:p>
          <a:p>
            <a:pPr lvl="2"/>
            <a:endParaRPr/>
          </a:p>
          <a:p>
            <a:pPr lvl="3"/>
            <a:endParaRPr/>
          </a:p>
          <a:p>
            <a:pPr lvl="4"/>
            <a:endParaRPr/>
          </a:p>
        </p:txBody>
      </p:sp>
      <p:sp>
        <p:nvSpPr>
          <p:cNvPr id="66" name="Author and Date"/>
          <p:cNvSpPr txBox="1">
            <a:spLocks noGrp="1"/>
          </p:cNvSpPr>
          <p:nvPr>
            <p:ph type="body" sz="quarter" idx="22" hasCustomPrompt="1"/>
          </p:nvPr>
        </p:nvSpPr>
        <p:spPr>
          <a:xfrm>
            <a:off x="1295400" y="12955885"/>
            <a:ext cx="11442700" cy="429261"/>
          </a:xfrm>
          <a:prstGeom prst="rect">
            <a:avLst/>
          </a:prstGeom>
        </p:spPr>
        <p:txBody>
          <a:bodyPr/>
          <a:lstStyle>
            <a:lvl1pPr defTabSz="584200">
              <a:spcBef>
                <a:spcPts val="3200"/>
              </a:spcBef>
              <a:defRPr sz="2000" spc="-59">
                <a:latin typeface="Graphik-Medium"/>
                <a:ea typeface="Graphik-Medium"/>
                <a:cs typeface="Graphik-Medium"/>
                <a:sym typeface="Graphik Medium"/>
              </a:defRPr>
            </a:lvl1pPr>
          </a:lstStyle>
          <a:p>
            <a:r>
              <a:t>Author and Date</a:t>
            </a:r>
          </a:p>
        </p:txBody>
      </p:sp>
      <p:sp>
        <p:nvSpPr>
          <p:cNvPr id="67" name="Slide Title"/>
          <p:cNvSpPr txBox="1">
            <a:spLocks noGrp="1"/>
          </p:cNvSpPr>
          <p:nvPr>
            <p:ph type="title" hasCustomPrompt="1"/>
          </p:nvPr>
        </p:nvSpPr>
        <p:spPr>
          <a:xfrm>
            <a:off x="1295400" y="1625600"/>
            <a:ext cx="11442700" cy="2466975"/>
          </a:xfrm>
          <a:prstGeom prst="rect">
            <a:avLst/>
          </a:prstGeom>
        </p:spPr>
        <p:txBody>
          <a:bodyPr anchor="t"/>
          <a:lstStyle>
            <a:lvl1pPr defTabSz="584200">
              <a:defRPr sz="10000" spc="-400"/>
            </a:lvl1pPr>
          </a:lstStyle>
          <a:p>
            <a:r>
              <a:t>Slide Title</a:t>
            </a:r>
          </a:p>
        </p:txBody>
      </p:sp>
      <p:sp>
        <p:nvSpPr>
          <p:cNvPr id="68" name="Slide Subtitle"/>
          <p:cNvSpPr txBox="1">
            <a:spLocks noGrp="1"/>
          </p:cNvSpPr>
          <p:nvPr>
            <p:ph type="body" sz="quarter" idx="23" hasCustomPrompt="1"/>
          </p:nvPr>
        </p:nvSpPr>
        <p:spPr>
          <a:xfrm>
            <a:off x="1295400" y="4092575"/>
            <a:ext cx="11442701" cy="678372"/>
          </a:xfrm>
          <a:prstGeom prst="rect">
            <a:avLst/>
          </a:prstGeom>
        </p:spPr>
        <p:txBody>
          <a:bodyPr/>
          <a:lstStyle>
            <a:lvl1pPr defTabSz="566674">
              <a:defRPr sz="3395" spc="-101"/>
            </a:lvl1pPr>
          </a:lstStyle>
          <a:p>
            <a:r>
              <a:t>Slide Subtitle</a:t>
            </a:r>
          </a:p>
        </p:txBody>
      </p:sp>
      <p:sp>
        <p:nvSpPr>
          <p:cNvPr id="69"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Secti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6" name="Section Title"/>
          <p:cNvSpPr txBox="1">
            <a:spLocks noGrp="1"/>
          </p:cNvSpPr>
          <p:nvPr>
            <p:ph type="title" hasCustomPrompt="1"/>
          </p:nvPr>
        </p:nvSpPr>
        <p:spPr>
          <a:xfrm>
            <a:off x="1295400" y="5404408"/>
            <a:ext cx="21869400" cy="2881785"/>
          </a:xfrm>
          <a:prstGeom prst="rect">
            <a:avLst/>
          </a:prstGeom>
        </p:spPr>
        <p:txBody>
          <a:bodyPr anchor="ctr"/>
          <a:lstStyle>
            <a:lvl1pPr defTabSz="825500">
              <a:defRPr sz="10200" spc="-408"/>
            </a:lvl1pPr>
          </a:lstStyle>
          <a:p>
            <a:r>
              <a:t>Section Title</a:t>
            </a:r>
          </a:p>
        </p:txBody>
      </p:sp>
      <p:sp>
        <p:nvSpPr>
          <p:cNvPr id="77"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4" name="Dreptunghi"/>
          <p:cNvSpPr/>
          <p:nvPr/>
        </p:nvSpPr>
        <p:spPr>
          <a:xfrm>
            <a:off x="-1" y="1270000"/>
            <a:ext cx="24384001" cy="12446000"/>
          </a:xfrm>
          <a:prstGeom prst="rect">
            <a:avLst/>
          </a:prstGeom>
          <a:solidFill>
            <a:srgbClr val="FFFFFF">
              <a:alpha val="85000"/>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85" name="Author and Date"/>
          <p:cNvSpPr txBox="1">
            <a:spLocks noGrp="1"/>
          </p:cNvSpPr>
          <p:nvPr>
            <p:ph type="body" sz="quarter" idx="21" hasCustomPrompt="1"/>
          </p:nvPr>
        </p:nvSpPr>
        <p:spPr>
          <a:xfrm>
            <a:off x="1295400" y="12955885"/>
            <a:ext cx="21869400" cy="429261"/>
          </a:xfrm>
          <a:prstGeom prst="rect">
            <a:avLst/>
          </a:prstGeom>
        </p:spPr>
        <p:txBody>
          <a:bodyPr/>
          <a:lstStyle>
            <a:lvl1pPr defTabSz="584200">
              <a:spcBef>
                <a:spcPts val="3200"/>
              </a:spcBef>
              <a:defRPr sz="2000" spc="-59">
                <a:latin typeface="Graphik-Medium"/>
                <a:ea typeface="Graphik-Medium"/>
                <a:cs typeface="Graphik-Medium"/>
                <a:sym typeface="Graphik Medium"/>
              </a:defRPr>
            </a:lvl1pPr>
          </a:lstStyle>
          <a:p>
            <a:r>
              <a:t>Author and Date</a:t>
            </a:r>
          </a:p>
        </p:txBody>
      </p:sp>
      <p:sp>
        <p:nvSpPr>
          <p:cNvPr id="86" name="Slide Subtitle"/>
          <p:cNvSpPr txBox="1">
            <a:spLocks noGrp="1"/>
          </p:cNvSpPr>
          <p:nvPr>
            <p:ph type="body" sz="quarter" idx="22" hasCustomPrompt="1"/>
          </p:nvPr>
        </p:nvSpPr>
        <p:spPr>
          <a:xfrm>
            <a:off x="1295400" y="3543455"/>
            <a:ext cx="21869400" cy="694056"/>
          </a:xfrm>
          <a:prstGeom prst="rect">
            <a:avLst/>
          </a:prstGeom>
        </p:spPr>
        <p:txBody>
          <a:bodyPr/>
          <a:lstStyle/>
          <a:p>
            <a:r>
              <a:t>Slide Subtitle </a:t>
            </a:r>
          </a:p>
        </p:txBody>
      </p:sp>
      <p:sp>
        <p:nvSpPr>
          <p:cNvPr id="87" name="Slide Title"/>
          <p:cNvSpPr txBox="1">
            <a:spLocks noGrp="1"/>
          </p:cNvSpPr>
          <p:nvPr>
            <p:ph type="title" hasCustomPrompt="1"/>
          </p:nvPr>
        </p:nvSpPr>
        <p:spPr>
          <a:xfrm>
            <a:off x="1295400" y="1620697"/>
            <a:ext cx="21869400" cy="1778001"/>
          </a:xfrm>
          <a:prstGeom prst="rect">
            <a:avLst/>
          </a:prstGeom>
        </p:spPr>
        <p:txBody>
          <a:bodyPr anchor="t"/>
          <a:lstStyle>
            <a:lvl1pPr defTabSz="584200">
              <a:defRPr sz="10000" spc="-400"/>
            </a:lvl1pPr>
          </a:lstStyle>
          <a:p>
            <a:r>
              <a:t>Slide Title</a:t>
            </a:r>
          </a:p>
        </p:txBody>
      </p:sp>
      <p:sp>
        <p:nvSpPr>
          <p:cNvPr id="88"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5" name="Dreptunghi"/>
          <p:cNvSpPr/>
          <p:nvPr/>
        </p:nvSpPr>
        <p:spPr>
          <a:xfrm>
            <a:off x="-1" y="1270000"/>
            <a:ext cx="24384001" cy="12446000"/>
          </a:xfrm>
          <a:prstGeom prst="rect">
            <a:avLst/>
          </a:prstGeom>
          <a:solidFill>
            <a:srgbClr val="FFFFFF">
              <a:alpha val="85000"/>
            </a:srgbClr>
          </a:solidFill>
          <a:ln w="12700">
            <a:miter lim="400000"/>
          </a:ln>
        </p:spPr>
        <p:txBody>
          <a:bodyPr lIns="50800" tIns="50800" rIns="50800" bIns="50800" anchor="ctr"/>
          <a:lstStyle/>
          <a:p>
            <a:pPr>
              <a:lnSpc>
                <a:spcPct val="100000"/>
              </a:lnSpc>
              <a:spcBef>
                <a:spcPts val="0"/>
              </a:spcBef>
              <a:tabLst/>
              <a:defRPr sz="2200" spc="-44">
                <a:solidFill>
                  <a:srgbClr val="FFFFFF"/>
                </a:solidFill>
                <a:latin typeface="Graphik-SemiboldItalic"/>
                <a:ea typeface="Graphik-SemiboldItalic"/>
                <a:cs typeface="Graphik-SemiboldItalic"/>
                <a:sym typeface="Graphik Semibold"/>
              </a:defRPr>
            </a:pPr>
            <a:endParaRPr/>
          </a:p>
        </p:txBody>
      </p:sp>
      <p:sp>
        <p:nvSpPr>
          <p:cNvPr id="96" name="Author and Date"/>
          <p:cNvSpPr txBox="1">
            <a:spLocks noGrp="1"/>
          </p:cNvSpPr>
          <p:nvPr>
            <p:ph type="body" sz="quarter" idx="21" hasCustomPrompt="1"/>
          </p:nvPr>
        </p:nvSpPr>
        <p:spPr>
          <a:xfrm>
            <a:off x="1295400" y="12955885"/>
            <a:ext cx="21869400" cy="429261"/>
          </a:xfrm>
          <a:prstGeom prst="rect">
            <a:avLst/>
          </a:prstGeom>
        </p:spPr>
        <p:txBody>
          <a:bodyPr/>
          <a:lstStyle>
            <a:lvl1pPr defTabSz="584200">
              <a:spcBef>
                <a:spcPts val="3200"/>
              </a:spcBef>
              <a:defRPr sz="2000" spc="-59">
                <a:latin typeface="Graphik-Medium"/>
                <a:ea typeface="Graphik-Medium"/>
                <a:cs typeface="Graphik-Medium"/>
                <a:sym typeface="Graphik Medium"/>
              </a:defRPr>
            </a:lvl1pPr>
          </a:lstStyle>
          <a:p>
            <a:r>
              <a:t>Author and Date</a:t>
            </a:r>
          </a:p>
        </p:txBody>
      </p:sp>
      <p:sp>
        <p:nvSpPr>
          <p:cNvPr id="97" name="Agenda Subtitle"/>
          <p:cNvSpPr txBox="1">
            <a:spLocks noGrp="1"/>
          </p:cNvSpPr>
          <p:nvPr>
            <p:ph type="body" sz="quarter" idx="22" hasCustomPrompt="1"/>
          </p:nvPr>
        </p:nvSpPr>
        <p:spPr>
          <a:xfrm>
            <a:off x="1295400" y="3543455"/>
            <a:ext cx="21869400" cy="694056"/>
          </a:xfrm>
          <a:prstGeom prst="rect">
            <a:avLst/>
          </a:prstGeom>
        </p:spPr>
        <p:txBody>
          <a:bodyPr/>
          <a:lstStyle/>
          <a:p>
            <a:r>
              <a:t>Agenda Subtitle</a:t>
            </a:r>
          </a:p>
        </p:txBody>
      </p:sp>
      <p:sp>
        <p:nvSpPr>
          <p:cNvPr id="98" name="Nivel corp unu…"/>
          <p:cNvSpPr txBox="1">
            <a:spLocks noGrp="1"/>
          </p:cNvSpPr>
          <p:nvPr>
            <p:ph type="body" idx="1" hasCustomPrompt="1"/>
          </p:nvPr>
        </p:nvSpPr>
        <p:spPr>
          <a:xfrm>
            <a:off x="1295400" y="5118100"/>
            <a:ext cx="21869400" cy="7137400"/>
          </a:xfrm>
          <a:prstGeom prst="rect">
            <a:avLst/>
          </a:prstGeom>
        </p:spPr>
        <p:txBody>
          <a:bodyPr/>
          <a:lstStyle>
            <a:lvl1pPr defTabSz="825500">
              <a:spcBef>
                <a:spcPts val="3200"/>
              </a:spcBef>
              <a:defRPr sz="5400" b="1" u="sng" cap="none" spc="-53">
                <a:latin typeface="+mn-lt"/>
                <a:ea typeface="+mn-ea"/>
                <a:cs typeface="+mn-cs"/>
                <a:sym typeface="Graphik"/>
              </a:defRPr>
            </a:lvl1pPr>
            <a:lvl2pPr defTabSz="825500">
              <a:spcBef>
                <a:spcPts val="3200"/>
              </a:spcBef>
              <a:defRPr sz="5400" b="1" u="sng" cap="none" spc="-53">
                <a:latin typeface="+mn-lt"/>
                <a:ea typeface="+mn-ea"/>
                <a:cs typeface="+mn-cs"/>
                <a:sym typeface="Graphik"/>
              </a:defRPr>
            </a:lvl2pPr>
            <a:lvl3pPr defTabSz="825500">
              <a:spcBef>
                <a:spcPts val="3200"/>
              </a:spcBef>
              <a:defRPr sz="5400" b="1" u="sng" cap="none" spc="-53">
                <a:latin typeface="+mn-lt"/>
                <a:ea typeface="+mn-ea"/>
                <a:cs typeface="+mn-cs"/>
                <a:sym typeface="Graphik"/>
              </a:defRPr>
            </a:lvl3pPr>
            <a:lvl4pPr defTabSz="825500">
              <a:spcBef>
                <a:spcPts val="3200"/>
              </a:spcBef>
              <a:defRPr sz="5400" b="1" u="sng" cap="none" spc="-53">
                <a:latin typeface="+mn-lt"/>
                <a:ea typeface="+mn-ea"/>
                <a:cs typeface="+mn-cs"/>
                <a:sym typeface="Graphik"/>
              </a:defRPr>
            </a:lvl4pPr>
            <a:lvl5pPr defTabSz="825500">
              <a:spcBef>
                <a:spcPts val="3200"/>
              </a:spcBef>
              <a:defRPr sz="5400" b="1" u="sng" cap="none" spc="-53">
                <a:latin typeface="+mn-lt"/>
                <a:ea typeface="+mn-ea"/>
                <a:cs typeface="+mn-cs"/>
                <a:sym typeface="Graphik"/>
              </a:defRPr>
            </a:lvl5pPr>
          </a:lstStyle>
          <a:p>
            <a:r>
              <a:t>Agenda Topics</a:t>
            </a:r>
          </a:p>
          <a:p>
            <a:pPr lvl="1"/>
            <a:endParaRPr/>
          </a:p>
          <a:p>
            <a:pPr lvl="2"/>
            <a:endParaRPr/>
          </a:p>
          <a:p>
            <a:pPr lvl="3"/>
            <a:endParaRPr/>
          </a:p>
          <a:p>
            <a:pPr lvl="4"/>
            <a:endParaRPr/>
          </a:p>
        </p:txBody>
      </p:sp>
      <p:sp>
        <p:nvSpPr>
          <p:cNvPr id="99" name="Agenda Title"/>
          <p:cNvSpPr txBox="1">
            <a:spLocks noGrp="1"/>
          </p:cNvSpPr>
          <p:nvPr>
            <p:ph type="title" hasCustomPrompt="1"/>
          </p:nvPr>
        </p:nvSpPr>
        <p:spPr>
          <a:xfrm>
            <a:off x="1295400" y="1620697"/>
            <a:ext cx="21869400" cy="1778001"/>
          </a:xfrm>
          <a:prstGeom prst="rect">
            <a:avLst/>
          </a:prstGeom>
        </p:spPr>
        <p:txBody>
          <a:bodyPr anchor="t"/>
          <a:lstStyle>
            <a:lvl1pPr defTabSz="584200">
              <a:defRPr sz="10000" spc="-400"/>
            </a:lvl1pPr>
          </a:lstStyle>
          <a:p>
            <a:r>
              <a:t>Agenda Title</a:t>
            </a:r>
          </a:p>
        </p:txBody>
      </p:sp>
      <p:sp>
        <p:nvSpPr>
          <p:cNvPr id="100"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tatem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7" name="Nivel corp unu…"/>
          <p:cNvSpPr txBox="1">
            <a:spLocks noGrp="1"/>
          </p:cNvSpPr>
          <p:nvPr>
            <p:ph type="body" sz="half" idx="1" hasCustomPrompt="1"/>
          </p:nvPr>
        </p:nvSpPr>
        <p:spPr>
          <a:xfrm>
            <a:off x="1298277" y="4927600"/>
            <a:ext cx="21863646" cy="3853767"/>
          </a:xfrm>
          <a:prstGeom prst="rect">
            <a:avLst/>
          </a:prstGeom>
        </p:spPr>
        <p:txBody>
          <a:bodyPr anchor="ctr"/>
          <a:lstStyle>
            <a:lvl1pPr algn="ctr" defTabSz="1160859">
              <a:defRPr sz="10200" b="1" spc="-408">
                <a:latin typeface="+mn-lt"/>
                <a:ea typeface="+mn-ea"/>
                <a:cs typeface="+mn-cs"/>
                <a:sym typeface="Graphik"/>
              </a:defRPr>
            </a:lvl1pPr>
            <a:lvl2pPr algn="ctr" defTabSz="1160859">
              <a:defRPr sz="10200" b="1" spc="-408">
                <a:latin typeface="+mn-lt"/>
                <a:ea typeface="+mn-ea"/>
                <a:cs typeface="+mn-cs"/>
                <a:sym typeface="Graphik"/>
              </a:defRPr>
            </a:lvl2pPr>
            <a:lvl3pPr algn="ctr" defTabSz="1160859">
              <a:defRPr sz="10200" b="1" spc="-408">
                <a:latin typeface="+mn-lt"/>
                <a:ea typeface="+mn-ea"/>
                <a:cs typeface="+mn-cs"/>
                <a:sym typeface="Graphik"/>
              </a:defRPr>
            </a:lvl3pPr>
            <a:lvl4pPr algn="ctr" defTabSz="1160859">
              <a:defRPr sz="10200" b="1" spc="-408">
                <a:latin typeface="+mn-lt"/>
                <a:ea typeface="+mn-ea"/>
                <a:cs typeface="+mn-cs"/>
                <a:sym typeface="Graphik"/>
              </a:defRPr>
            </a:lvl4pPr>
            <a:lvl5pPr algn="ctr" defTabSz="1160859">
              <a:defRPr sz="10200" b="1" spc="-408">
                <a:latin typeface="+mn-lt"/>
                <a:ea typeface="+mn-ea"/>
                <a:cs typeface="+mn-cs"/>
                <a:sym typeface="Graphik"/>
              </a:defRPr>
            </a:lvl5pPr>
          </a:lstStyle>
          <a:p>
            <a:r>
              <a:t>Statement</a:t>
            </a:r>
          </a:p>
          <a:p>
            <a:pPr lvl="1"/>
            <a:endParaRPr/>
          </a:p>
          <a:p>
            <a:pPr lvl="2"/>
            <a:endParaRPr/>
          </a:p>
          <a:p>
            <a:pPr lvl="3"/>
            <a:endParaRPr/>
          </a:p>
          <a:p>
            <a:pPr lvl="4"/>
            <a:endParaRPr/>
          </a:p>
        </p:txBody>
      </p:sp>
      <p:sp>
        <p:nvSpPr>
          <p:cNvPr id="108"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ig Fac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5" name="Nivel corp unu…"/>
          <p:cNvSpPr txBox="1">
            <a:spLocks noGrp="1"/>
          </p:cNvSpPr>
          <p:nvPr>
            <p:ph type="body" sz="half" idx="1" hasCustomPrompt="1"/>
          </p:nvPr>
        </p:nvSpPr>
        <p:spPr>
          <a:xfrm>
            <a:off x="1295400" y="3587043"/>
            <a:ext cx="21869400" cy="4730168"/>
          </a:xfrm>
          <a:prstGeom prst="rect">
            <a:avLst/>
          </a:prstGeom>
        </p:spPr>
        <p:txBody>
          <a:bodyPr anchor="b"/>
          <a:lstStyle>
            <a:lvl1pPr algn="ctr" defTabSz="825500">
              <a:lnSpc>
                <a:spcPct val="70000"/>
              </a:lnSpc>
              <a:defRPr sz="22400" b="1" spc="-448">
                <a:latin typeface="+mn-lt"/>
                <a:ea typeface="+mn-ea"/>
                <a:cs typeface="+mn-cs"/>
                <a:sym typeface="Graphik"/>
              </a:defRPr>
            </a:lvl1pPr>
            <a:lvl2pPr algn="ctr" defTabSz="825500">
              <a:lnSpc>
                <a:spcPct val="70000"/>
              </a:lnSpc>
              <a:defRPr sz="22400" b="1" spc="-448">
                <a:latin typeface="+mn-lt"/>
                <a:ea typeface="+mn-ea"/>
                <a:cs typeface="+mn-cs"/>
                <a:sym typeface="Graphik"/>
              </a:defRPr>
            </a:lvl2pPr>
            <a:lvl3pPr algn="ctr" defTabSz="825500">
              <a:lnSpc>
                <a:spcPct val="70000"/>
              </a:lnSpc>
              <a:defRPr sz="22400" b="1" spc="-448">
                <a:latin typeface="+mn-lt"/>
                <a:ea typeface="+mn-ea"/>
                <a:cs typeface="+mn-cs"/>
                <a:sym typeface="Graphik"/>
              </a:defRPr>
            </a:lvl3pPr>
            <a:lvl4pPr algn="ctr" defTabSz="825500">
              <a:lnSpc>
                <a:spcPct val="70000"/>
              </a:lnSpc>
              <a:defRPr sz="22400" b="1" spc="-448">
                <a:latin typeface="+mn-lt"/>
                <a:ea typeface="+mn-ea"/>
                <a:cs typeface="+mn-cs"/>
                <a:sym typeface="Graphik"/>
              </a:defRPr>
            </a:lvl4pPr>
            <a:lvl5pPr algn="ctr" defTabSz="825500">
              <a:lnSpc>
                <a:spcPct val="70000"/>
              </a:lnSpc>
              <a:defRPr sz="22400" b="1" spc="-448">
                <a:latin typeface="+mn-lt"/>
                <a:ea typeface="+mn-ea"/>
                <a:cs typeface="+mn-cs"/>
                <a:sym typeface="Graphik"/>
              </a:defRPr>
            </a:lvl5pPr>
          </a:lstStyle>
          <a:p>
            <a:r>
              <a:t>100%</a:t>
            </a:r>
          </a:p>
          <a:p>
            <a:pPr lvl="1"/>
            <a:endParaRPr/>
          </a:p>
          <a:p>
            <a:pPr lvl="2"/>
            <a:endParaRPr/>
          </a:p>
          <a:p>
            <a:pPr lvl="3"/>
            <a:endParaRPr/>
          </a:p>
          <a:p>
            <a:pPr lvl="4"/>
            <a:endParaRPr/>
          </a:p>
        </p:txBody>
      </p:sp>
      <p:sp>
        <p:nvSpPr>
          <p:cNvPr id="116" name="Fact information"/>
          <p:cNvSpPr txBox="1">
            <a:spLocks noGrp="1"/>
          </p:cNvSpPr>
          <p:nvPr>
            <p:ph type="body" sz="quarter" idx="21" hasCustomPrompt="1"/>
          </p:nvPr>
        </p:nvSpPr>
        <p:spPr>
          <a:xfrm>
            <a:off x="1295400" y="8117284"/>
            <a:ext cx="21869400" cy="592456"/>
          </a:xfrm>
          <a:prstGeom prst="rect">
            <a:avLst/>
          </a:prstGeom>
        </p:spPr>
        <p:txBody>
          <a:bodyPr/>
          <a:lstStyle>
            <a:lvl1pPr algn="ctr" defTabSz="490727">
              <a:spcBef>
                <a:spcPts val="2600"/>
              </a:spcBef>
              <a:defRPr sz="2940" spc="-88"/>
            </a:lvl1pPr>
          </a:lstStyle>
          <a:p>
            <a:r>
              <a:t>Fact information</a:t>
            </a:r>
          </a:p>
        </p:txBody>
      </p:sp>
      <p:sp>
        <p:nvSpPr>
          <p:cNvPr id="117"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4" name="Attribution"/>
          <p:cNvSpPr txBox="1">
            <a:spLocks noGrp="1"/>
          </p:cNvSpPr>
          <p:nvPr>
            <p:ph type="body" sz="quarter" idx="21" hasCustomPrompt="1"/>
          </p:nvPr>
        </p:nvSpPr>
        <p:spPr>
          <a:xfrm>
            <a:off x="2252674" y="10353079"/>
            <a:ext cx="20691414" cy="567945"/>
          </a:xfrm>
          <a:prstGeom prst="rect">
            <a:avLst/>
          </a:prstGeom>
        </p:spPr>
        <p:txBody>
          <a:bodyPr/>
          <a:lstStyle>
            <a:lvl1pPr defTabSz="584200">
              <a:defRPr sz="2800" spc="-84"/>
            </a:lvl1pPr>
          </a:lstStyle>
          <a:p>
            <a:r>
              <a:t>Attribution </a:t>
            </a:r>
          </a:p>
        </p:txBody>
      </p:sp>
      <p:sp>
        <p:nvSpPr>
          <p:cNvPr id="125" name="Nivel corp unu…"/>
          <p:cNvSpPr txBox="1">
            <a:spLocks noGrp="1"/>
          </p:cNvSpPr>
          <p:nvPr>
            <p:ph type="body" sz="half" idx="1" hasCustomPrompt="1"/>
          </p:nvPr>
        </p:nvSpPr>
        <p:spPr>
          <a:xfrm>
            <a:off x="1439912" y="4332885"/>
            <a:ext cx="21504176" cy="5497468"/>
          </a:xfrm>
          <a:prstGeom prst="rect">
            <a:avLst/>
          </a:prstGeom>
        </p:spPr>
        <p:txBody>
          <a:bodyPr anchor="b"/>
          <a:lstStyle>
            <a:lvl1pPr marL="714375" indent="-714375" defTabSz="1160859">
              <a:lnSpc>
                <a:spcPct val="70000"/>
              </a:lnSpc>
              <a:defRPr sz="13300" b="1" i="1" spc="-532">
                <a:latin typeface="+mn-lt"/>
                <a:ea typeface="+mn-ea"/>
                <a:cs typeface="+mn-cs"/>
                <a:sym typeface="Graphik"/>
              </a:defRPr>
            </a:lvl1pPr>
            <a:lvl2pPr marL="714375" indent="-257175" defTabSz="1160859">
              <a:lnSpc>
                <a:spcPct val="70000"/>
              </a:lnSpc>
              <a:defRPr sz="13300" b="1" i="1" spc="-532">
                <a:latin typeface="+mn-lt"/>
                <a:ea typeface="+mn-ea"/>
                <a:cs typeface="+mn-cs"/>
                <a:sym typeface="Graphik"/>
              </a:defRPr>
            </a:lvl2pPr>
            <a:lvl3pPr marL="714375" indent="200025" defTabSz="1160859">
              <a:lnSpc>
                <a:spcPct val="70000"/>
              </a:lnSpc>
              <a:defRPr sz="13300" b="1" i="1" spc="-532">
                <a:latin typeface="+mn-lt"/>
                <a:ea typeface="+mn-ea"/>
                <a:cs typeface="+mn-cs"/>
                <a:sym typeface="Graphik"/>
              </a:defRPr>
            </a:lvl3pPr>
            <a:lvl4pPr marL="714375" indent="657225" defTabSz="1160859">
              <a:lnSpc>
                <a:spcPct val="70000"/>
              </a:lnSpc>
              <a:defRPr sz="13300" b="1" i="1" spc="-532">
                <a:latin typeface="+mn-lt"/>
                <a:ea typeface="+mn-ea"/>
                <a:cs typeface="+mn-cs"/>
                <a:sym typeface="Graphik"/>
              </a:defRPr>
            </a:lvl4pPr>
            <a:lvl5pPr marL="714375" indent="1114425" defTabSz="1160859">
              <a:lnSpc>
                <a:spcPct val="70000"/>
              </a:lnSpc>
              <a:defRPr sz="13300" b="1" i="1" spc="-532">
                <a:latin typeface="+mn-lt"/>
                <a:ea typeface="+mn-ea"/>
                <a:cs typeface="+mn-cs"/>
                <a:sym typeface="Graphik"/>
              </a:defRPr>
            </a:lvl5pPr>
          </a:lstStyle>
          <a:p>
            <a:r>
              <a:t>“Notable Quote”</a:t>
            </a:r>
          </a:p>
          <a:p>
            <a:pPr lvl="1"/>
            <a:endParaRPr/>
          </a:p>
          <a:p>
            <a:pPr lvl="2"/>
            <a:endParaRPr/>
          </a:p>
          <a:p>
            <a:pPr lvl="3"/>
            <a:endParaRPr/>
          </a:p>
          <a:p>
            <a:pPr lvl="4"/>
            <a:endParaRPr/>
          </a:p>
        </p:txBody>
      </p:sp>
      <p:sp>
        <p:nvSpPr>
          <p:cNvPr id="126"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33" name="High-angle view of a pink inflatable raft in a pool"/>
          <p:cNvSpPr>
            <a:spLocks noGrp="1"/>
          </p:cNvSpPr>
          <p:nvPr>
            <p:ph type="pic" idx="21"/>
          </p:nvPr>
        </p:nvSpPr>
        <p:spPr>
          <a:xfrm>
            <a:off x="5867400" y="0"/>
            <a:ext cx="20573997" cy="13715999"/>
          </a:xfrm>
          <a:prstGeom prst="rect">
            <a:avLst/>
          </a:prstGeom>
        </p:spPr>
        <p:txBody>
          <a:bodyPr lIns="91439" tIns="45719" rIns="91439" bIns="45719">
            <a:noAutofit/>
          </a:bodyPr>
          <a:lstStyle/>
          <a:p>
            <a:endParaRPr/>
          </a:p>
        </p:txBody>
      </p:sp>
      <p:sp>
        <p:nvSpPr>
          <p:cNvPr id="134" name="Palm trees against a pink and purple sky after sunset"/>
          <p:cNvSpPr>
            <a:spLocks noGrp="1"/>
          </p:cNvSpPr>
          <p:nvPr>
            <p:ph type="pic" sz="half" idx="22"/>
          </p:nvPr>
        </p:nvSpPr>
        <p:spPr>
          <a:xfrm>
            <a:off x="-1" y="-1159934"/>
            <a:ext cx="12065001" cy="9050868"/>
          </a:xfrm>
          <a:prstGeom prst="rect">
            <a:avLst/>
          </a:prstGeom>
        </p:spPr>
        <p:txBody>
          <a:bodyPr lIns="91439" tIns="45719" rIns="91439" bIns="45719">
            <a:noAutofit/>
          </a:bodyPr>
          <a:lstStyle/>
          <a:p>
            <a:endParaRPr/>
          </a:p>
        </p:txBody>
      </p:sp>
      <p:sp>
        <p:nvSpPr>
          <p:cNvPr id="135" name="A pink inflatable ring floating in a pool"/>
          <p:cNvSpPr>
            <a:spLocks noGrp="1"/>
          </p:cNvSpPr>
          <p:nvPr>
            <p:ph type="pic" sz="half" idx="23"/>
          </p:nvPr>
        </p:nvSpPr>
        <p:spPr>
          <a:xfrm>
            <a:off x="-1" y="6326054"/>
            <a:ext cx="12065001" cy="8043335"/>
          </a:xfrm>
          <a:prstGeom prst="rect">
            <a:avLst/>
          </a:prstGeom>
        </p:spPr>
        <p:txBody>
          <a:bodyPr lIns="91439" tIns="45719" rIns="91439" bIns="45719">
            <a:noAutofit/>
          </a:bodyPr>
          <a:lstStyle/>
          <a:p>
            <a:endParaRPr/>
          </a:p>
        </p:txBody>
      </p:sp>
      <p:sp>
        <p:nvSpPr>
          <p:cNvPr id="136"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p:bg>
      <p:bgPr>
        <a:solidFill>
          <a:srgbClr val="FFFFFF"/>
        </a:solidFill>
        <a:effectLst/>
      </p:bgPr>
    </p:bg>
    <p:spTree>
      <p:nvGrpSpPr>
        <p:cNvPr id="1" name=""/>
        <p:cNvGrpSpPr/>
        <p:nvPr/>
      </p:nvGrpSpPr>
      <p:grpSpPr>
        <a:xfrm>
          <a:off x="0" y="0"/>
          <a:ext cx="0" cy="0"/>
          <a:chOff x="0" y="0"/>
          <a:chExt cx="0" cy="0"/>
        </a:xfrm>
      </p:grpSpPr>
      <p:sp>
        <p:nvSpPr>
          <p:cNvPr id="143" name="Miami Beach palm trees against a pink sky after sunset with art deco buildings in the background"/>
          <p:cNvSpPr>
            <a:spLocks noGrp="1"/>
          </p:cNvSpPr>
          <p:nvPr>
            <p:ph type="pic" idx="21"/>
          </p:nvPr>
        </p:nvSpPr>
        <p:spPr>
          <a:xfrm>
            <a:off x="-368300" y="-482600"/>
            <a:ext cx="25133300" cy="16752711"/>
          </a:xfrm>
          <a:prstGeom prst="rect">
            <a:avLst/>
          </a:prstGeom>
        </p:spPr>
        <p:txBody>
          <a:bodyPr lIns="91439" tIns="45719" rIns="91439" bIns="45719">
            <a:noAutofit/>
          </a:bodyPr>
          <a:lstStyle/>
          <a:p>
            <a:endParaRPr/>
          </a:p>
        </p:txBody>
      </p:sp>
      <p:sp>
        <p:nvSpPr>
          <p:cNvPr id="144"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51" name="Număr diapozitiv"/>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7"/>
          <a:srcRect/>
          <a:stretch>
            <a:fillRect/>
          </a:stretch>
        </a:blipFill>
        <a:effectLst/>
      </p:bgPr>
    </p:bg>
    <p:spTree>
      <p:nvGrpSpPr>
        <p:cNvPr id="1" name=""/>
        <p:cNvGrpSpPr/>
        <p:nvPr/>
      </p:nvGrpSpPr>
      <p:grpSpPr>
        <a:xfrm>
          <a:off x="0" y="0"/>
          <a:ext cx="0" cy="0"/>
          <a:chOff x="0" y="0"/>
          <a:chExt cx="0" cy="0"/>
        </a:xfrm>
      </p:grpSpPr>
      <p:sp>
        <p:nvSpPr>
          <p:cNvPr id="2" name="Presentation Title"/>
          <p:cNvSpPr txBox="1">
            <a:spLocks noGrp="1"/>
          </p:cNvSpPr>
          <p:nvPr>
            <p:ph type="title" hasCustomPrompt="1"/>
          </p:nvPr>
        </p:nvSpPr>
        <p:spPr>
          <a:xfrm>
            <a:off x="1298349" y="4384675"/>
            <a:ext cx="21869401" cy="4699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b">
            <a:normAutofit/>
          </a:bodyPr>
          <a:lstStyle/>
          <a:p>
            <a:r>
              <a:t>Presentation Title</a:t>
            </a:r>
          </a:p>
        </p:txBody>
      </p:sp>
      <p:sp>
        <p:nvSpPr>
          <p:cNvPr id="3" name="Nivel corp unu…"/>
          <p:cNvSpPr txBox="1">
            <a:spLocks noGrp="1"/>
          </p:cNvSpPr>
          <p:nvPr>
            <p:ph type="body" idx="1" hasCustomPrompt="1"/>
          </p:nvPr>
        </p:nvSpPr>
        <p:spPr>
          <a:xfrm>
            <a:off x="1298349" y="9268776"/>
            <a:ext cx="21869401" cy="14022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Presentation Subtitle </a:t>
            </a:r>
          </a:p>
          <a:p>
            <a:pPr lvl="1"/>
            <a:endParaRPr/>
          </a:p>
          <a:p>
            <a:pPr lvl="2"/>
            <a:endParaRPr/>
          </a:p>
          <a:p>
            <a:pPr lvl="3"/>
            <a:endParaRPr/>
          </a:p>
          <a:p>
            <a:pPr lvl="4"/>
            <a:endParaRPr/>
          </a:p>
        </p:txBody>
      </p:sp>
      <p:sp>
        <p:nvSpPr>
          <p:cNvPr id="4" name="Număr diapozitiv"/>
          <p:cNvSpPr txBox="1">
            <a:spLocks noGrp="1"/>
          </p:cNvSpPr>
          <p:nvPr>
            <p:ph type="sldNum" sz="quarter" idx="2"/>
          </p:nvPr>
        </p:nvSpPr>
        <p:spPr>
          <a:xfrm>
            <a:off x="22797516" y="12979146"/>
            <a:ext cx="361189" cy="404115"/>
          </a:xfrm>
          <a:prstGeom prst="rect">
            <a:avLst/>
          </a:prstGeom>
          <a:ln w="12700">
            <a:miter lim="400000"/>
          </a:ln>
        </p:spPr>
        <p:txBody>
          <a:bodyPr wrap="none" lIns="50800" tIns="50800" rIns="50800" bIns="50800" anchor="b">
            <a:spAutoFit/>
          </a:bodyPr>
          <a:lstStyle>
            <a:lvl1pPr defTabSz="3428914">
              <a:lnSpc>
                <a:spcPct val="100000"/>
              </a:lnSpc>
              <a:spcBef>
                <a:spcPts val="0"/>
              </a:spcBef>
              <a:tabLst/>
              <a:defRPr sz="1800" spc="0">
                <a:latin typeface="+mn-lt"/>
                <a:ea typeface="+mn-ea"/>
                <a:cs typeface="+mn-cs"/>
                <a:sym typeface="Graphik"/>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1pPr>
      <a:lvl2pPr marL="0" marR="0" indent="4572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2pPr>
      <a:lvl3pPr marL="0" marR="0" indent="9144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3pPr>
      <a:lvl4pPr marL="0" marR="0" indent="13716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4pPr>
      <a:lvl5pPr marL="0" marR="0" indent="18288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5pPr>
      <a:lvl6pPr marL="0" marR="0" indent="22860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6pPr>
      <a:lvl7pPr marL="0" marR="0" indent="27432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7pPr>
      <a:lvl8pPr marL="0" marR="0" indent="32004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8pPr>
      <a:lvl9pPr marL="0" marR="0" indent="3657600" algn="l" defTabSz="1160859" rtl="0" latinLnBrk="0">
        <a:lnSpc>
          <a:spcPct val="80000"/>
        </a:lnSpc>
        <a:spcBef>
          <a:spcPts val="0"/>
        </a:spcBef>
        <a:spcAft>
          <a:spcPts val="0"/>
        </a:spcAft>
        <a:buClrTx/>
        <a:buSzTx/>
        <a:buFontTx/>
        <a:buNone/>
        <a:tabLst/>
        <a:defRPr sz="13300" b="1" i="0" u="none" strike="noStrike" cap="all" spc="-665" baseline="0">
          <a:solidFill>
            <a:srgbClr val="000000"/>
          </a:solidFill>
          <a:uFillTx/>
          <a:latin typeface="+mn-lt"/>
          <a:ea typeface="+mn-ea"/>
          <a:cs typeface="+mn-cs"/>
          <a:sym typeface="Graphik"/>
        </a:defRPr>
      </a:lvl9pPr>
    </p:titleStyle>
    <p:bodyStyle>
      <a:lvl1pPr marL="0" marR="0" indent="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1pPr>
      <a:lvl2pPr marL="0" marR="0" indent="4572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2pPr>
      <a:lvl3pPr marL="0" marR="0" indent="9144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3pPr>
      <a:lvl4pPr marL="0" marR="0" indent="13716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4pPr>
      <a:lvl5pPr marL="0" marR="0" indent="18288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5pPr>
      <a:lvl6pPr marL="0" marR="0" indent="22860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6pPr>
      <a:lvl7pPr marL="0" marR="0" indent="27432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7pPr>
      <a:lvl8pPr marL="0" marR="0" indent="32004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8pPr>
      <a:lvl9pPr marL="0" marR="0" indent="3657600" algn="l" defTabSz="584200" rtl="0" latinLnBrk="0">
        <a:lnSpc>
          <a:spcPct val="100000"/>
        </a:lnSpc>
        <a:spcBef>
          <a:spcPts val="0"/>
        </a:spcBef>
        <a:spcAft>
          <a:spcPts val="0"/>
        </a:spcAft>
        <a:buClrTx/>
        <a:buSzTx/>
        <a:buFontTx/>
        <a:buNone/>
        <a:tabLst/>
        <a:defRPr sz="3500" b="0" i="0" u="none" strike="noStrike" cap="all" spc="-104" baseline="0">
          <a:solidFill>
            <a:srgbClr val="000000"/>
          </a:solidFill>
          <a:uFillTx/>
          <a:latin typeface="Graphik-SemiboldItalic"/>
          <a:ea typeface="Graphik-SemiboldItalic"/>
          <a:cs typeface="Graphik-SemiboldItalic"/>
          <a:sym typeface="Graphik Semibold"/>
        </a:defRPr>
      </a:lvl9pPr>
    </p:bodyStyle>
    <p:otherStyle>
      <a:lvl1pPr marL="0" marR="0" indent="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1pPr>
      <a:lvl2pPr marL="0" marR="0" indent="4572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2pPr>
      <a:lvl3pPr marL="0" marR="0" indent="9144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3pPr>
      <a:lvl4pPr marL="0" marR="0" indent="13716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4pPr>
      <a:lvl5pPr marL="0" marR="0" indent="18288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5pPr>
      <a:lvl6pPr marL="0" marR="0" indent="22860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6pPr>
      <a:lvl7pPr marL="0" marR="0" indent="27432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7pPr>
      <a:lvl8pPr marL="0" marR="0" indent="32004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8pPr>
      <a:lvl9pPr marL="0" marR="0" indent="3657600" algn="ctr" defTabSz="3428914"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Graphik"/>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hyperlink" Target="https://www.londonworld.com/your-london/haringey/more-drug-deaths-recorded-in-haringey-last-year-3794756" TargetMode="External"/><Relationship Id="rId3" Type="http://schemas.openxmlformats.org/officeDocument/2006/relationships/hyperlink" Target="https://www.health-ni.gov.uk/articles/misuse-drugs-legislations" TargetMode="External"/><Relationship Id="rId7" Type="http://schemas.openxmlformats.org/officeDocument/2006/relationships/hyperlink" Target="https://www.healthwatchharingey.org.uk/sites/healthwatchharingey.org.uk/files/Insight%20Platform%20engagement%20report%20FINAL%20v2_1.pdf" TargetMode="External"/><Relationship Id="rId2" Type="http://schemas.openxmlformats.org/officeDocument/2006/relationships/hyperlink" Target="https://www.britannica.com/place/Haringey" TargetMode="External"/><Relationship Id="rId1" Type="http://schemas.openxmlformats.org/officeDocument/2006/relationships/slideLayout" Target="../slideLayouts/slideLayout4.xml"/><Relationship Id="rId6" Type="http://schemas.openxmlformats.org/officeDocument/2006/relationships/hyperlink" Target="https://www.haringey.gov.uk/social-care-and-health/health/public-health/drugs" TargetMode="External"/><Relationship Id="rId5" Type="http://schemas.openxmlformats.org/officeDocument/2006/relationships/hyperlink" Target="https://www.haringey.gov.uk/sites/haringeygovuk/files/drugs_haringey_stat.pdf" TargetMode="External"/><Relationship Id="rId10" Type="http://schemas.openxmlformats.org/officeDocument/2006/relationships/hyperlink" Target="https://transformdrugs.org/drug-policy/uk-drug-policy" TargetMode="External"/><Relationship Id="rId4" Type="http://schemas.openxmlformats.org/officeDocument/2006/relationships/hyperlink" Target="https://assets.publishing.service.gov.uk/government/uploads/system/uploads/attachment_data/file/673978/clinical_guidelines_2017.pdf" TargetMode="External"/><Relationship Id="rId9" Type="http://schemas.openxmlformats.org/officeDocument/2006/relationships/hyperlink" Target="https://www.minutes.haringey.gov.uk/documents/s25421/JSNA%20Drugstfinal%20-05021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0" name="Picture 169" descr="White puzzle with one red piece">
            <a:extLst>
              <a:ext uri="{FF2B5EF4-FFF2-40B4-BE49-F238E27FC236}">
                <a16:creationId xmlns:a16="http://schemas.microsoft.com/office/drawing/2014/main" id="{76DB2B27-DB8C-1161-48BE-D7966559A781}"/>
              </a:ext>
            </a:extLst>
          </p:cNvPr>
          <p:cNvPicPr>
            <a:picLocks noChangeAspect="1"/>
          </p:cNvPicPr>
          <p:nvPr/>
        </p:nvPicPr>
        <p:blipFill rotWithShape="1">
          <a:blip r:embed="rId2"/>
          <a:srcRect l="32037" r="30432" b="-1"/>
          <a:stretch/>
        </p:blipFill>
        <p:spPr>
          <a:xfrm>
            <a:off x="16088497" y="1282921"/>
            <a:ext cx="8295503" cy="12433080"/>
          </a:xfrm>
          <a:prstGeom prst="rect">
            <a:avLst/>
          </a:prstGeom>
          <a:noFill/>
        </p:spPr>
      </p:pic>
      <p:sp>
        <p:nvSpPr>
          <p:cNvPr id="160" name="COMMUNITY CARE AND DEVELOPMENT…"/>
          <p:cNvSpPr txBox="1">
            <a:spLocks noGrp="1"/>
          </p:cNvSpPr>
          <p:nvPr>
            <p:ph type="title"/>
          </p:nvPr>
        </p:nvSpPr>
        <p:spPr>
          <a:xfrm>
            <a:off x="1295400" y="3257241"/>
            <a:ext cx="11442700" cy="5334001"/>
          </a:xfrm>
        </p:spPr>
        <p:txBody>
          <a:bodyPr anchor="b">
            <a:normAutofit/>
          </a:bodyPr>
          <a:lstStyle/>
          <a:p>
            <a:pPr defTabSz="917078">
              <a:defRPr sz="10507" spc="-525"/>
            </a:pPr>
            <a:r>
              <a:rPr lang="en-GB" sz="8000" dirty="0"/>
              <a:t>COMMUNITY  CARE  AND  DEVELOPMENT </a:t>
            </a:r>
          </a:p>
          <a:p>
            <a:pPr defTabSz="917078">
              <a:defRPr sz="10507" spc="-525"/>
            </a:pPr>
            <a:r>
              <a:rPr lang="en-GB" sz="8000" dirty="0" err="1"/>
              <a:t>aSSESSMENT</a:t>
            </a:r>
            <a:r>
              <a:rPr lang="en-GB" sz="8000" dirty="0"/>
              <a:t>   1</a:t>
            </a:r>
          </a:p>
          <a:p>
            <a:pPr defTabSz="917078">
              <a:defRPr sz="10112" b="0" spc="-505"/>
            </a:pPr>
            <a:r>
              <a:rPr lang="en-GB" sz="8000" dirty="0"/>
              <a:t>Drug misuse in adults </a:t>
            </a:r>
          </a:p>
          <a:p>
            <a:pPr defTabSz="917078">
              <a:defRPr sz="10112" b="0" spc="-505"/>
            </a:pPr>
            <a:r>
              <a:rPr lang="en-GB" sz="8000" dirty="0"/>
              <a:t>in </a:t>
            </a:r>
            <a:r>
              <a:rPr lang="en-GB" sz="8000" dirty="0" err="1"/>
              <a:t>haringey</a:t>
            </a:r>
            <a:endParaRPr lang="en-GB" sz="8000" dirty="0"/>
          </a:p>
        </p:txBody>
      </p:sp>
      <p:sp>
        <p:nvSpPr>
          <p:cNvPr id="161" name="mODULE CODE: BMHP6022_LON…"/>
          <p:cNvSpPr txBox="1">
            <a:spLocks noGrp="1"/>
          </p:cNvSpPr>
          <p:nvPr>
            <p:ph type="body" sz="quarter" idx="1"/>
          </p:nvPr>
        </p:nvSpPr>
        <p:spPr>
          <a:xfrm>
            <a:off x="1295400" y="9271000"/>
            <a:ext cx="11442700" cy="3175000"/>
          </a:xfrm>
        </p:spPr>
        <p:txBody>
          <a:bodyPr>
            <a:normAutofit/>
          </a:bodyPr>
          <a:lstStyle/>
          <a:p>
            <a:pPr>
              <a:spcAft>
                <a:spcPts val="600"/>
              </a:spcAft>
            </a:pPr>
            <a:r>
              <a:rPr lang="en-GB" sz="3600" dirty="0" err="1"/>
              <a:t>mODULE</a:t>
            </a:r>
            <a:r>
              <a:rPr lang="en-GB" sz="3600" dirty="0"/>
              <a:t> CODE: BMHP6022_LON</a:t>
            </a:r>
          </a:p>
          <a:p>
            <a:pPr>
              <a:spcAft>
                <a:spcPts val="600"/>
              </a:spcAft>
            </a:pPr>
            <a:r>
              <a:rPr lang="en-GB" sz="3600" dirty="0" err="1"/>
              <a:t>lECTURER</a:t>
            </a:r>
            <a:r>
              <a:rPr lang="en-GB" sz="3600" dirty="0"/>
              <a:t> NAME: Dr Laila </a:t>
            </a:r>
            <a:r>
              <a:rPr lang="en-GB" sz="3600" dirty="0" err="1"/>
              <a:t>surani</a:t>
            </a:r>
            <a:endParaRPr lang="en-GB" sz="3600" dirty="0"/>
          </a:p>
          <a:p>
            <a:pPr>
              <a:spcAft>
                <a:spcPts val="600"/>
              </a:spcAft>
            </a:pPr>
            <a:r>
              <a:rPr lang="en-GB" sz="3600" dirty="0"/>
              <a:t>Student name: MARIA CRISTINA ILIE </a:t>
            </a:r>
          </a:p>
          <a:p>
            <a:pPr>
              <a:spcAft>
                <a:spcPts val="600"/>
              </a:spcAft>
            </a:pPr>
            <a:r>
              <a:rPr lang="en-GB" sz="3600" dirty="0"/>
              <a:t>Student ID: 2008191</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LOCATION"/>
          <p:cNvSpPr txBox="1">
            <a:spLocks noGrp="1"/>
          </p:cNvSpPr>
          <p:nvPr>
            <p:ph type="body" idx="2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LOCATION</a:t>
            </a:r>
          </a:p>
        </p:txBody>
      </p:sp>
      <p:sp>
        <p:nvSpPr>
          <p:cNvPr id="164" name="Haringey"/>
          <p:cNvSpPr txBox="1">
            <a:spLocks noGrp="1"/>
          </p:cNvSpPr>
          <p:nvPr>
            <p:ph type="title"/>
          </p:nvPr>
        </p:nvSpPr>
        <p:spPr>
          <a:prstGeom prst="rect">
            <a:avLst/>
          </a:prstGeom>
        </p:spPr>
        <p:txBody>
          <a:bodyPr/>
          <a:lstStyle/>
          <a:p>
            <a:r>
              <a:t>Haringey</a:t>
            </a:r>
          </a:p>
        </p:txBody>
      </p:sp>
      <p:sp>
        <p:nvSpPr>
          <p:cNvPr id="165" name="Is a district in North London, it has been formed from three former boroughs…"/>
          <p:cNvSpPr txBox="1">
            <a:spLocks noGrp="1"/>
          </p:cNvSpPr>
          <p:nvPr>
            <p:ph type="body" sz="half" idx="1"/>
          </p:nvPr>
        </p:nvSpPr>
        <p:spPr>
          <a:xfrm>
            <a:off x="1295400" y="5270500"/>
            <a:ext cx="12358645" cy="7740895"/>
          </a:xfrm>
          <a:prstGeom prst="rect">
            <a:avLst/>
          </a:prstGeom>
        </p:spPr>
        <p:txBody>
          <a:bodyPr/>
          <a:lstStyle/>
          <a:p>
            <a:pPr marL="647700" indent="-647700">
              <a:buClr>
                <a:srgbClr val="000000"/>
              </a:buClr>
              <a:buSzPct val="200000"/>
              <a:buChar char="•"/>
            </a:pPr>
            <a:r>
              <a:t>Is a district in North London, it has been formed from three former boroughs </a:t>
            </a:r>
          </a:p>
          <a:p>
            <a:pPr marL="647700" indent="-647700">
              <a:buClr>
                <a:srgbClr val="000000"/>
              </a:buClr>
              <a:buSzPct val="200000"/>
              <a:buChar char="•"/>
            </a:pPr>
            <a:r>
              <a:t>It occupies around 11 square miles and nowadays includes Enflied, Waltham Forest, Hackney, Camden, Islington, Barnet.</a:t>
            </a:r>
          </a:p>
          <a:p>
            <a:pPr marL="647700" indent="-647700">
              <a:buClr>
                <a:srgbClr val="000000"/>
              </a:buClr>
              <a:buSzPct val="200000"/>
              <a:buChar char="•"/>
            </a:pPr>
            <a:r>
              <a:t>Representative landmarks are Brice Castle, Alexandra Palace, Tottenham Hotspurs Football club (Britannica, 2023).</a:t>
            </a:r>
          </a:p>
        </p:txBody>
      </p:sp>
      <p:pic>
        <p:nvPicPr>
          <p:cNvPr id="166" name="Unknown-8.jpeg" descr="Unknown-8.jpeg"/>
          <p:cNvPicPr>
            <a:picLocks noChangeAspect="1"/>
          </p:cNvPicPr>
          <p:nvPr/>
        </p:nvPicPr>
        <p:blipFill>
          <a:blip r:embed="rId2"/>
          <a:stretch>
            <a:fillRect/>
          </a:stretch>
        </p:blipFill>
        <p:spPr>
          <a:xfrm>
            <a:off x="13888364" y="4799098"/>
            <a:ext cx="10178562" cy="7594774"/>
          </a:xfrm>
          <a:prstGeom prst="rect">
            <a:avLst/>
          </a:prstGeom>
          <a:ln w="12700">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DIVERSITY"/>
          <p:cNvSpPr txBox="1">
            <a:spLocks noGrp="1"/>
          </p:cNvSpPr>
          <p:nvPr>
            <p:ph type="body" idx="2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DIVERSITY</a:t>
            </a:r>
          </a:p>
        </p:txBody>
      </p:sp>
      <p:sp>
        <p:nvSpPr>
          <p:cNvPr id="169" name="haringey"/>
          <p:cNvSpPr txBox="1">
            <a:spLocks noGrp="1"/>
          </p:cNvSpPr>
          <p:nvPr>
            <p:ph type="title"/>
          </p:nvPr>
        </p:nvSpPr>
        <p:spPr>
          <a:prstGeom prst="rect">
            <a:avLst/>
          </a:prstGeom>
        </p:spPr>
        <p:txBody>
          <a:bodyPr/>
          <a:lstStyle/>
          <a:p>
            <a:r>
              <a:t>haringey</a:t>
            </a:r>
          </a:p>
        </p:txBody>
      </p:sp>
      <p:sp>
        <p:nvSpPr>
          <p:cNvPr id="170" name="More prosperous areas in the west, but very deprived area in the east.…"/>
          <p:cNvSpPr txBox="1">
            <a:spLocks noGrp="1"/>
          </p:cNvSpPr>
          <p:nvPr>
            <p:ph type="body" sz="half" idx="1"/>
          </p:nvPr>
        </p:nvSpPr>
        <p:spPr>
          <a:xfrm>
            <a:off x="838438" y="4958166"/>
            <a:ext cx="15453791" cy="8274485"/>
          </a:xfrm>
          <a:prstGeom prst="rect">
            <a:avLst/>
          </a:prstGeom>
        </p:spPr>
        <p:txBody>
          <a:bodyPr/>
          <a:lstStyle/>
          <a:p>
            <a:pPr marL="647700" indent="-647700">
              <a:buClr>
                <a:srgbClr val="000000"/>
              </a:buClr>
              <a:buSzPct val="200000"/>
              <a:buChar char="•"/>
            </a:pPr>
            <a:r>
              <a:t>More prosperous areas in the west, but very deprived area in the east. </a:t>
            </a:r>
          </a:p>
          <a:p>
            <a:pPr marL="647700" indent="-647700">
              <a:buClr>
                <a:srgbClr val="000000"/>
              </a:buClr>
              <a:buSzPct val="200000"/>
              <a:buChar char="•"/>
            </a:pPr>
            <a:r>
              <a:t>In the east area there are low educational attainments and unhealthy lifestyle</a:t>
            </a:r>
          </a:p>
          <a:p>
            <a:pPr marL="647700" indent="-647700">
              <a:buClr>
                <a:srgbClr val="000000"/>
              </a:buClr>
              <a:buSzPct val="200000"/>
              <a:buChar char="•"/>
            </a:pPr>
            <a:r>
              <a:t>The borough is very diverse and fast-changing</a:t>
            </a:r>
          </a:p>
          <a:p>
            <a:pPr marL="647700" indent="-647700">
              <a:buClr>
                <a:srgbClr val="000000"/>
              </a:buClr>
              <a:buSzPct val="200000"/>
              <a:buChar char="•"/>
            </a:pPr>
            <a:r>
              <a:t>Prosperous neighbourhood of Highgate in the west to most deprived such as Tottenham (Haringey Gov, 2023).</a:t>
            </a:r>
          </a:p>
        </p:txBody>
      </p:sp>
      <p:pic>
        <p:nvPicPr>
          <p:cNvPr id="171" name="Unknown.png" descr="Unknown.png"/>
          <p:cNvPicPr>
            <a:picLocks noChangeAspect="1"/>
          </p:cNvPicPr>
          <p:nvPr/>
        </p:nvPicPr>
        <p:blipFill>
          <a:blip r:embed="rId2"/>
          <a:stretch>
            <a:fillRect/>
          </a:stretch>
        </p:blipFill>
        <p:spPr>
          <a:xfrm>
            <a:off x="16422851" y="3578893"/>
            <a:ext cx="7401271" cy="9339698"/>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3" name="images-1.jpeg" descr="images-1.jpeg"/>
          <p:cNvPicPr>
            <a:picLocks noChangeAspect="1"/>
          </p:cNvPicPr>
          <p:nvPr/>
        </p:nvPicPr>
        <p:blipFill>
          <a:blip r:embed="rId2"/>
          <a:stretch>
            <a:fillRect/>
          </a:stretch>
        </p:blipFill>
        <p:spPr>
          <a:xfrm>
            <a:off x="11699261" y="4371862"/>
            <a:ext cx="12069941" cy="8031997"/>
          </a:xfrm>
          <a:prstGeom prst="rect">
            <a:avLst/>
          </a:prstGeom>
          <a:ln w="12700">
            <a:miter lim="400000"/>
          </a:ln>
        </p:spPr>
      </p:pic>
      <p:sp>
        <p:nvSpPr>
          <p:cNvPr id="174" name="DEMOGRAPHICS"/>
          <p:cNvSpPr txBox="1">
            <a:spLocks noGrp="1"/>
          </p:cNvSpPr>
          <p:nvPr>
            <p:ph type="body" idx="2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DEMOGRAPHICS</a:t>
            </a:r>
          </a:p>
        </p:txBody>
      </p:sp>
      <p:sp>
        <p:nvSpPr>
          <p:cNvPr id="175" name="Haringey"/>
          <p:cNvSpPr txBox="1">
            <a:spLocks noGrp="1"/>
          </p:cNvSpPr>
          <p:nvPr>
            <p:ph type="title"/>
          </p:nvPr>
        </p:nvSpPr>
        <p:spPr>
          <a:prstGeom prst="rect">
            <a:avLst/>
          </a:prstGeom>
        </p:spPr>
        <p:txBody>
          <a:bodyPr/>
          <a:lstStyle/>
          <a:p>
            <a:r>
              <a:t>Haringey</a:t>
            </a:r>
          </a:p>
        </p:txBody>
      </p:sp>
      <p:sp>
        <p:nvSpPr>
          <p:cNvPr id="176" name="It has a population of approx. 200000 people.…"/>
          <p:cNvSpPr txBox="1">
            <a:spLocks noGrp="1"/>
          </p:cNvSpPr>
          <p:nvPr>
            <p:ph type="body" sz="half" idx="1"/>
          </p:nvPr>
        </p:nvSpPr>
        <p:spPr>
          <a:xfrm>
            <a:off x="1434472" y="4691537"/>
            <a:ext cx="9501891" cy="9272076"/>
          </a:xfrm>
          <a:prstGeom prst="rect">
            <a:avLst/>
          </a:prstGeom>
        </p:spPr>
        <p:txBody>
          <a:bodyPr/>
          <a:lstStyle/>
          <a:p>
            <a:pPr marL="608837" indent="-608837" defTabSz="549148">
              <a:spcBef>
                <a:spcPts val="3100"/>
              </a:spcBef>
              <a:buClr>
                <a:srgbClr val="000000"/>
              </a:buClr>
              <a:buSzPct val="200000"/>
              <a:buChar char="•"/>
              <a:defRPr sz="3759"/>
            </a:pPr>
            <a:r>
              <a:t>It has a population of approx. 200000 people.</a:t>
            </a:r>
          </a:p>
          <a:p>
            <a:pPr marL="608837" indent="-608837" defTabSz="549148">
              <a:spcBef>
                <a:spcPts val="3100"/>
              </a:spcBef>
              <a:buClr>
                <a:srgbClr val="000000"/>
              </a:buClr>
              <a:buSzPct val="200000"/>
              <a:buChar char="•"/>
              <a:defRPr sz="3759"/>
            </a:pPr>
            <a:r>
              <a:t>The population from the borough is relatively young, majority of 90% is under the age of 65 and more than a quarter is aged under 20.</a:t>
            </a:r>
          </a:p>
          <a:p>
            <a:pPr marL="608837" indent="-608837" defTabSz="549148">
              <a:spcBef>
                <a:spcPts val="3100"/>
              </a:spcBef>
              <a:buClr>
                <a:srgbClr val="000000"/>
              </a:buClr>
              <a:buSzPct val="200000"/>
              <a:buChar char="•"/>
              <a:defRPr sz="3759"/>
            </a:pPr>
            <a:r>
              <a:t>More than 60% are non-white-british ethnic groups, 10% black ethnic groups and 20% other white non-british (Haringey Gov, 2023). </a:t>
            </a:r>
          </a:p>
          <a:p>
            <a:pPr marL="608837" indent="-608837" defTabSz="549148">
              <a:spcBef>
                <a:spcPts val="3100"/>
              </a:spcBef>
              <a:buClr>
                <a:srgbClr val="000000"/>
              </a:buClr>
              <a:buSzPct val="200000"/>
              <a:buChar char="•"/>
              <a:defRPr sz="3759"/>
            </a:pPr>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Key facts"/>
          <p:cNvSpPr txBox="1">
            <a:spLocks noGrp="1"/>
          </p:cNvSpPr>
          <p:nvPr>
            <p:ph type="body" idx="2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Key facts</a:t>
            </a:r>
          </a:p>
        </p:txBody>
      </p:sp>
      <p:sp>
        <p:nvSpPr>
          <p:cNvPr id="179" name="Drug misuse"/>
          <p:cNvSpPr txBox="1">
            <a:spLocks noGrp="1"/>
          </p:cNvSpPr>
          <p:nvPr>
            <p:ph type="title"/>
          </p:nvPr>
        </p:nvSpPr>
        <p:spPr>
          <a:prstGeom prst="rect">
            <a:avLst/>
          </a:prstGeom>
        </p:spPr>
        <p:txBody>
          <a:bodyPr/>
          <a:lstStyle/>
          <a:p>
            <a:r>
              <a:t>Drug misuse</a:t>
            </a:r>
          </a:p>
        </p:txBody>
      </p:sp>
      <p:sp>
        <p:nvSpPr>
          <p:cNvPr id="180" name="Drugs affect the physical and mental health and the impact depends on the type of drugs, frequency of used and environment. It can also affects the family well being.…"/>
          <p:cNvSpPr txBox="1">
            <a:spLocks noGrp="1"/>
          </p:cNvSpPr>
          <p:nvPr>
            <p:ph type="body" sz="half" idx="1"/>
          </p:nvPr>
        </p:nvSpPr>
        <p:spPr>
          <a:xfrm>
            <a:off x="10532281" y="4875349"/>
            <a:ext cx="13806409" cy="8554536"/>
          </a:xfrm>
          <a:prstGeom prst="rect">
            <a:avLst/>
          </a:prstGeom>
        </p:spPr>
        <p:txBody>
          <a:bodyPr/>
          <a:lstStyle/>
          <a:p>
            <a:pPr marL="647700" indent="-647700">
              <a:buClr>
                <a:srgbClr val="000000"/>
              </a:buClr>
              <a:buSzPct val="200000"/>
              <a:buChar char="•"/>
            </a:pPr>
            <a:r>
              <a:t>Drugs affect the physical and mental health and the impact depends on the type of drugs, frequency of used and environment. It can also affects the family well being.</a:t>
            </a:r>
          </a:p>
          <a:p>
            <a:pPr marL="647700" indent="-647700">
              <a:buClr>
                <a:srgbClr val="000000"/>
              </a:buClr>
              <a:buSzPct val="200000"/>
              <a:buChar char="•"/>
            </a:pPr>
            <a:r>
              <a:t>In Haringey the most often drugs are crack cocaine or heroin, but other different drugs are common too.</a:t>
            </a:r>
          </a:p>
          <a:p>
            <a:pPr marL="647700" indent="-647700">
              <a:buClr>
                <a:srgbClr val="000000"/>
              </a:buClr>
              <a:buSzPct val="200000"/>
              <a:buChar char="•"/>
            </a:pPr>
            <a:r>
              <a:t>Drugs are affecting more the population from the deprived areas of the borough, especially the east part of Haringey (Haringey Gov, 2023).</a:t>
            </a:r>
          </a:p>
        </p:txBody>
      </p:sp>
      <p:pic>
        <p:nvPicPr>
          <p:cNvPr id="181" name="Unknown-4.jpeg" descr="Unknown-4.jpeg"/>
          <p:cNvPicPr>
            <a:picLocks noChangeAspect="1"/>
          </p:cNvPicPr>
          <p:nvPr/>
        </p:nvPicPr>
        <p:blipFill>
          <a:blip r:embed="rId2"/>
          <a:stretch>
            <a:fillRect/>
          </a:stretch>
        </p:blipFill>
        <p:spPr>
          <a:xfrm>
            <a:off x="927281" y="5579043"/>
            <a:ext cx="9086674" cy="5041444"/>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pREVALENCE AND MORTALITY RATE DUE…"/>
          <p:cNvSpPr txBox="1">
            <a:spLocks noGrp="1"/>
          </p:cNvSpPr>
          <p:nvPr>
            <p:ph type="title"/>
          </p:nvPr>
        </p:nvSpPr>
        <p:spPr>
          <a:xfrm>
            <a:off x="1295400" y="1620697"/>
            <a:ext cx="21869400" cy="2355030"/>
          </a:xfrm>
          <a:prstGeom prst="rect">
            <a:avLst/>
          </a:prstGeom>
        </p:spPr>
        <p:txBody>
          <a:bodyPr/>
          <a:lstStyle/>
          <a:p>
            <a:pPr defTabSz="432308">
              <a:defRPr sz="7400" spc="-296"/>
            </a:pPr>
            <a:r>
              <a:t>pREVALENCE AND MORTALITY RATE DUE </a:t>
            </a:r>
          </a:p>
          <a:p>
            <a:pPr defTabSz="432308">
              <a:defRPr sz="7400" spc="-296"/>
            </a:pPr>
            <a:r>
              <a:t>TO DRUG MISUSE IN ADULTS</a:t>
            </a:r>
          </a:p>
        </p:txBody>
      </p:sp>
      <p:sp>
        <p:nvSpPr>
          <p:cNvPr id="184" name="A high number of 2424 users represents the estimation of the most current prevalence estimate for crack cocain and opiate (Minutes Haringey Gov, 2023).…"/>
          <p:cNvSpPr txBox="1">
            <a:spLocks noGrp="1"/>
          </p:cNvSpPr>
          <p:nvPr>
            <p:ph type="body" idx="1"/>
          </p:nvPr>
        </p:nvSpPr>
        <p:spPr>
          <a:xfrm>
            <a:off x="869442" y="4100116"/>
            <a:ext cx="22280955" cy="7904939"/>
          </a:xfrm>
          <a:prstGeom prst="rect">
            <a:avLst/>
          </a:prstGeom>
        </p:spPr>
        <p:txBody>
          <a:bodyPr/>
          <a:lstStyle/>
          <a:p>
            <a:pPr marL="647700" indent="-647700">
              <a:buClr>
                <a:srgbClr val="000000"/>
              </a:buClr>
              <a:buSzPct val="200000"/>
              <a:buChar char="•"/>
            </a:pPr>
            <a:endParaRPr/>
          </a:p>
          <a:p>
            <a:pPr marL="647700" indent="-647700">
              <a:buClr>
                <a:srgbClr val="000000"/>
              </a:buClr>
              <a:buSzPct val="200000"/>
              <a:buChar char="•"/>
            </a:pPr>
            <a:r>
              <a:t>A high number of 2424 users represents the estimation of the most current prevalence estimate for crack cocain and opiate (Minutes Haringey Gov, 2023).</a:t>
            </a:r>
          </a:p>
          <a:p>
            <a:pPr marL="647700" indent="-647700">
              <a:buClr>
                <a:srgbClr val="000000"/>
              </a:buClr>
              <a:buSzPct val="200000"/>
              <a:buChar char="•"/>
            </a:pPr>
            <a:r>
              <a:t>Men are more likely to die from drug use than women with an increased rate of death due to increased distribution of drugs</a:t>
            </a:r>
          </a:p>
          <a:p>
            <a:pPr marL="647700" indent="-647700">
              <a:buClr>
                <a:srgbClr val="000000"/>
              </a:buClr>
              <a:buSzPct val="200000"/>
              <a:buChar char="•"/>
            </a:pPr>
            <a:r>
              <a:t>Yearly increase of deaths related to drug poisoning up to 15 deaths in 2021 (London World, 2022).</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LEVELS OF DRUG USE"/>
          <p:cNvSpPr txBox="1">
            <a:spLocks noGrp="1"/>
          </p:cNvSpPr>
          <p:nvPr>
            <p:ph type="title"/>
          </p:nvPr>
        </p:nvSpPr>
        <p:spPr>
          <a:prstGeom prst="rect">
            <a:avLst/>
          </a:prstGeom>
        </p:spPr>
        <p:txBody>
          <a:bodyPr/>
          <a:lstStyle/>
          <a:p>
            <a:r>
              <a:t>LEVELS OF DRUG USE </a:t>
            </a:r>
          </a:p>
        </p:txBody>
      </p:sp>
      <p:sp>
        <p:nvSpPr>
          <p:cNvPr id="187" name="It registers a higher  rate than in London of 14.96 per 1000 population comparing with 9.45 (National Treatment Agency, 2010).…"/>
          <p:cNvSpPr txBox="1">
            <a:spLocks noGrp="1"/>
          </p:cNvSpPr>
          <p:nvPr>
            <p:ph type="body" sz="half" idx="1"/>
          </p:nvPr>
        </p:nvSpPr>
        <p:spPr>
          <a:xfrm>
            <a:off x="1295400" y="3781852"/>
            <a:ext cx="12972551" cy="8626048"/>
          </a:xfrm>
          <a:prstGeom prst="rect">
            <a:avLst/>
          </a:prstGeom>
        </p:spPr>
        <p:txBody>
          <a:bodyPr/>
          <a:lstStyle/>
          <a:p>
            <a:pPr marL="647700" indent="-647700">
              <a:buClr>
                <a:srgbClr val="000000"/>
              </a:buClr>
              <a:buSzPct val="200000"/>
              <a:buChar char="•"/>
            </a:pPr>
            <a:endParaRPr/>
          </a:p>
          <a:p>
            <a:pPr marL="647700" indent="-647700">
              <a:buClr>
                <a:srgbClr val="000000"/>
              </a:buClr>
              <a:buSzPct val="200000"/>
              <a:buChar char="•"/>
            </a:pPr>
            <a:r>
              <a:t>It registers a higher  rate than in London of 14.96 per 1000 population comparing with 9.45 (National Treatment Agency, 2010).</a:t>
            </a:r>
          </a:p>
          <a:p>
            <a:pPr marL="647700" indent="-647700">
              <a:buClr>
                <a:srgbClr val="000000"/>
              </a:buClr>
              <a:buSzPct val="200000"/>
              <a:buChar char="•"/>
            </a:pPr>
            <a:r>
              <a:t>Higher rates of drug misuse than averages in England</a:t>
            </a:r>
          </a:p>
          <a:p>
            <a:pPr marL="647700" indent="-647700">
              <a:buClr>
                <a:srgbClr val="000000"/>
              </a:buClr>
              <a:buSzPct val="200000"/>
              <a:buChar char="•"/>
            </a:pPr>
            <a:r>
              <a:t>There are high reports for users leaving the treatment free of drug dependence (London World, 2022).</a:t>
            </a:r>
          </a:p>
        </p:txBody>
      </p:sp>
      <p:pic>
        <p:nvPicPr>
          <p:cNvPr id="188" name="images-2.jpeg" descr="images-2.jpeg"/>
          <p:cNvPicPr>
            <a:picLocks noChangeAspect="1"/>
          </p:cNvPicPr>
          <p:nvPr/>
        </p:nvPicPr>
        <p:blipFill>
          <a:blip r:embed="rId2"/>
          <a:stretch>
            <a:fillRect/>
          </a:stretch>
        </p:blipFill>
        <p:spPr>
          <a:xfrm>
            <a:off x="14861474" y="5462351"/>
            <a:ext cx="8762771" cy="5831226"/>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IMPACTING LEGISLATION AND POLICIES"/>
          <p:cNvSpPr txBox="1">
            <a:spLocks noGrp="1"/>
          </p:cNvSpPr>
          <p:nvPr>
            <p:ph type="title"/>
          </p:nvPr>
        </p:nvSpPr>
        <p:spPr>
          <a:prstGeom prst="rect">
            <a:avLst/>
          </a:prstGeom>
        </p:spPr>
        <p:txBody>
          <a:bodyPr/>
          <a:lstStyle>
            <a:lvl1pPr defTabSz="525779">
              <a:defRPr sz="9000" spc="-360"/>
            </a:lvl1pPr>
          </a:lstStyle>
          <a:p>
            <a:r>
              <a:t>IMPACTING LEGISLATION AND POLICIES</a:t>
            </a:r>
          </a:p>
        </p:txBody>
      </p:sp>
      <p:sp>
        <p:nvSpPr>
          <p:cNvPr id="191" name="Misuse of Drugs Act 1971 is a legislation created to prevent the misuse of controlled drugs and imposes a ban, making it illegal to possess drugs, to manufacture and to supply (Department of Health, 2023).…"/>
          <p:cNvSpPr txBox="1">
            <a:spLocks noGrp="1"/>
          </p:cNvSpPr>
          <p:nvPr>
            <p:ph type="body" sz="quarter" idx="1"/>
          </p:nvPr>
        </p:nvSpPr>
        <p:spPr>
          <a:xfrm>
            <a:off x="1295400" y="5671642"/>
            <a:ext cx="10221770" cy="6492800"/>
          </a:xfrm>
          <a:prstGeom prst="rect">
            <a:avLst/>
          </a:prstGeom>
        </p:spPr>
        <p:txBody>
          <a:bodyPr/>
          <a:lstStyle/>
          <a:p>
            <a:pPr marL="518159" indent="-518159" defTabSz="467359">
              <a:spcBef>
                <a:spcPts val="2600"/>
              </a:spcBef>
              <a:buClr>
                <a:srgbClr val="000000"/>
              </a:buClr>
              <a:buSzPct val="200000"/>
              <a:buChar char="•"/>
              <a:defRPr sz="3200"/>
            </a:pPr>
            <a:r>
              <a:t>Misuse of Drugs Act 1971 is a legislation created to prevent the misuse of controlled drugs and imposes a ban, making it illegal to possess drugs, to manufacture and to supply (Department of Health, 2023).</a:t>
            </a:r>
          </a:p>
          <a:p>
            <a:pPr marL="518159" indent="-518159" defTabSz="467359">
              <a:spcBef>
                <a:spcPts val="2600"/>
              </a:spcBef>
              <a:buClr>
                <a:srgbClr val="000000"/>
              </a:buClr>
              <a:buSzPct val="200000"/>
              <a:buChar char="•"/>
              <a:defRPr sz="3200"/>
            </a:pPr>
            <a:r>
              <a:t>Key legislation is the Drugs Act 2005</a:t>
            </a:r>
          </a:p>
          <a:p>
            <a:pPr marL="518159" indent="-518159" defTabSz="467359">
              <a:spcBef>
                <a:spcPts val="2600"/>
              </a:spcBef>
              <a:buClr>
                <a:srgbClr val="000000"/>
              </a:buClr>
              <a:buSzPct val="200000"/>
              <a:buChar char="•"/>
              <a:defRPr sz="3200"/>
            </a:pPr>
            <a:r>
              <a:t>Another key legislation related to misuse of drugs is the 2016 Psychoactive Substances Act (Transform Drug Policy Foundation, 2023).</a:t>
            </a:r>
          </a:p>
        </p:txBody>
      </p:sp>
      <p:pic>
        <p:nvPicPr>
          <p:cNvPr id="192" name="Unknown-5.jpeg" descr="Unknown-5.jpeg"/>
          <p:cNvPicPr>
            <a:picLocks noChangeAspect="1"/>
          </p:cNvPicPr>
          <p:nvPr/>
        </p:nvPicPr>
        <p:blipFill>
          <a:blip r:embed="rId2"/>
          <a:stretch>
            <a:fillRect/>
          </a:stretch>
        </p:blipFill>
        <p:spPr>
          <a:xfrm>
            <a:off x="11693540" y="4112286"/>
            <a:ext cx="11878259" cy="8332510"/>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EXISTING MEAN OF COMMUNICATION TO ADDRESS THE ISSUE"/>
          <p:cNvSpPr txBox="1">
            <a:spLocks noGrp="1"/>
          </p:cNvSpPr>
          <p:nvPr>
            <p:ph type="title"/>
          </p:nvPr>
        </p:nvSpPr>
        <p:spPr>
          <a:xfrm>
            <a:off x="1295400" y="1620697"/>
            <a:ext cx="21869400" cy="2271604"/>
          </a:xfrm>
          <a:prstGeom prst="rect">
            <a:avLst/>
          </a:prstGeom>
        </p:spPr>
        <p:txBody>
          <a:bodyPr/>
          <a:lstStyle>
            <a:lvl1pPr defTabSz="414781">
              <a:defRPr sz="7100" spc="-284"/>
            </a:lvl1pPr>
          </a:lstStyle>
          <a:p>
            <a:r>
              <a:t>EXISTING MEAN OF COMMUNICATION TO ADDRESS THE ISSUE</a:t>
            </a:r>
          </a:p>
        </p:txBody>
      </p:sp>
      <p:sp>
        <p:nvSpPr>
          <p:cNvPr id="195" name="Haringey has put in place a variety of free and confidential services to help with the drug misuse in the community…"/>
          <p:cNvSpPr txBox="1">
            <a:spLocks noGrp="1"/>
          </p:cNvSpPr>
          <p:nvPr>
            <p:ph type="body" sz="half" idx="1"/>
          </p:nvPr>
        </p:nvSpPr>
        <p:spPr>
          <a:xfrm>
            <a:off x="868857" y="3777601"/>
            <a:ext cx="13058835" cy="8387295"/>
          </a:xfrm>
          <a:prstGeom prst="rect">
            <a:avLst/>
          </a:prstGeom>
        </p:spPr>
        <p:txBody>
          <a:bodyPr/>
          <a:lstStyle/>
          <a:p>
            <a:pPr marL="531113" indent="-531113" defTabSz="479044">
              <a:spcBef>
                <a:spcPts val="2700"/>
              </a:spcBef>
              <a:buClr>
                <a:srgbClr val="000000"/>
              </a:buClr>
              <a:buSzPct val="200000"/>
              <a:buChar char="•"/>
              <a:defRPr sz="3280"/>
            </a:pPr>
            <a:endParaRPr/>
          </a:p>
          <a:p>
            <a:pPr marL="531113" indent="-531113" defTabSz="479044">
              <a:spcBef>
                <a:spcPts val="2700"/>
              </a:spcBef>
              <a:buClr>
                <a:srgbClr val="000000"/>
              </a:buClr>
              <a:buSzPct val="200000"/>
              <a:buChar char="•"/>
              <a:defRPr sz="3280"/>
            </a:pPr>
            <a:r>
              <a:t>Haringey has put in place a variety of free and confidential services to help with the drug misuse in the community </a:t>
            </a:r>
          </a:p>
          <a:p>
            <a:pPr marL="531113" indent="-531113" defTabSz="479044">
              <a:spcBef>
                <a:spcPts val="2700"/>
              </a:spcBef>
              <a:buClr>
                <a:srgbClr val="000000"/>
              </a:buClr>
              <a:buSzPct val="200000"/>
              <a:buChar char="•"/>
              <a:defRPr sz="3280"/>
            </a:pPr>
            <a:r>
              <a:t>Primary and secondary care services: the general practitioner (central role), the pharmacist, emergency care services, mental health services (Department of Health, 2023).</a:t>
            </a:r>
          </a:p>
          <a:p>
            <a:pPr marL="531113" indent="-531113" defTabSz="479044">
              <a:spcBef>
                <a:spcPts val="2700"/>
              </a:spcBef>
              <a:buClr>
                <a:srgbClr val="000000"/>
              </a:buClr>
              <a:buSzPct val="200000"/>
              <a:buChar char="•"/>
              <a:defRPr sz="3280"/>
            </a:pPr>
            <a:r>
              <a:t>1/4 population who enters the drug treatment is via the criminal justice system or with major mental health issues.</a:t>
            </a:r>
          </a:p>
          <a:p>
            <a:pPr marL="531113" indent="-531113" defTabSz="479044">
              <a:spcBef>
                <a:spcPts val="2700"/>
              </a:spcBef>
              <a:buClr>
                <a:srgbClr val="000000"/>
              </a:buClr>
              <a:buSzPct val="200000"/>
              <a:buChar char="•"/>
              <a:defRPr sz="3280"/>
            </a:pPr>
            <a:r>
              <a:t>Drug and Alcohol Action Team is one of the responsible agencies for drug treatments (Haringey Gov, 2023).</a:t>
            </a:r>
          </a:p>
        </p:txBody>
      </p:sp>
      <p:pic>
        <p:nvPicPr>
          <p:cNvPr id="196" name="Unknown-3.jpeg" descr="Unknown-3.jpeg"/>
          <p:cNvPicPr>
            <a:picLocks noChangeAspect="1"/>
          </p:cNvPicPr>
          <p:nvPr/>
        </p:nvPicPr>
        <p:blipFill>
          <a:blip r:embed="rId2"/>
          <a:stretch>
            <a:fillRect/>
          </a:stretch>
        </p:blipFill>
        <p:spPr>
          <a:xfrm>
            <a:off x="14755403" y="4070622"/>
            <a:ext cx="8513622" cy="8513623"/>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community development"/>
          <p:cNvSpPr txBox="1">
            <a:spLocks noGrp="1"/>
          </p:cNvSpPr>
          <p:nvPr>
            <p:ph type="body" idx="22"/>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t>community development </a:t>
            </a:r>
          </a:p>
        </p:txBody>
      </p:sp>
      <p:sp>
        <p:nvSpPr>
          <p:cNvPr id="199" name="DIGITAL COMMUNICATION"/>
          <p:cNvSpPr txBox="1">
            <a:spLocks noGrp="1"/>
          </p:cNvSpPr>
          <p:nvPr>
            <p:ph type="title"/>
          </p:nvPr>
        </p:nvSpPr>
        <p:spPr>
          <a:prstGeom prst="rect">
            <a:avLst/>
          </a:prstGeom>
        </p:spPr>
        <p:txBody>
          <a:bodyPr/>
          <a:lstStyle/>
          <a:p>
            <a:r>
              <a:t>DIGITAL COMMUNICATION</a:t>
            </a:r>
          </a:p>
        </p:txBody>
      </p:sp>
      <p:sp>
        <p:nvSpPr>
          <p:cNvPr id="200" name="The Haringey residents can benefit different support groups through various channels such as BUBIC website, Human Kind website, Barnet Enfiled and Haringey Mental Health Trust website, DrugWise and NHS Live Well.…"/>
          <p:cNvSpPr txBox="1">
            <a:spLocks noGrp="1"/>
          </p:cNvSpPr>
          <p:nvPr>
            <p:ph type="body" sz="half" idx="1"/>
          </p:nvPr>
        </p:nvSpPr>
        <p:spPr>
          <a:xfrm>
            <a:off x="1233758" y="4826400"/>
            <a:ext cx="15605973" cy="8030167"/>
          </a:xfrm>
          <a:prstGeom prst="rect">
            <a:avLst/>
          </a:prstGeom>
        </p:spPr>
        <p:txBody>
          <a:bodyPr/>
          <a:lstStyle/>
          <a:p>
            <a:pPr marL="608837" indent="-608837" defTabSz="549148">
              <a:spcBef>
                <a:spcPts val="3100"/>
              </a:spcBef>
              <a:buClr>
                <a:srgbClr val="000000"/>
              </a:buClr>
              <a:buSzPct val="200000"/>
              <a:buChar char="•"/>
              <a:defRPr sz="3759"/>
            </a:pPr>
            <a:endParaRPr/>
          </a:p>
          <a:p>
            <a:pPr marL="608837" indent="-608837" defTabSz="549148">
              <a:spcBef>
                <a:spcPts val="3100"/>
              </a:spcBef>
              <a:buClr>
                <a:srgbClr val="000000"/>
              </a:buClr>
              <a:buSzPct val="200000"/>
              <a:buChar char="•"/>
              <a:defRPr sz="3759"/>
            </a:pPr>
            <a:r>
              <a:t>The Haringey residents can benefit different support groups through various channels such as BUBIC website, Human Kind website, Barnet Enfiled and Haringey Mental Health Trust website, DrugWise and NHS Live Well.</a:t>
            </a:r>
          </a:p>
          <a:p>
            <a:pPr marL="608837" indent="-608837" defTabSz="549148">
              <a:spcBef>
                <a:spcPts val="3100"/>
              </a:spcBef>
              <a:buClr>
                <a:srgbClr val="000000"/>
              </a:buClr>
              <a:buSzPct val="200000"/>
              <a:buChar char="•"/>
              <a:defRPr sz="3759"/>
            </a:pPr>
            <a:r>
              <a:t>It is also provided and email address towards the public health department of Haringey.</a:t>
            </a:r>
          </a:p>
          <a:p>
            <a:pPr marL="608837" indent="-608837" defTabSz="549148">
              <a:spcBef>
                <a:spcPts val="3100"/>
              </a:spcBef>
              <a:buClr>
                <a:srgbClr val="000000"/>
              </a:buClr>
              <a:buSzPct val="200000"/>
              <a:buChar char="•"/>
              <a:defRPr sz="3759"/>
            </a:pPr>
            <a:r>
              <a:t>Other external links include Adfam - Families, Drugs and Alcohol, DrugWise, FRANK, National Treatment Agency, NHS Choices, TAKE THE TEST — DrinkCoach (Health Watch Haringey, 2023).</a:t>
            </a:r>
          </a:p>
        </p:txBody>
      </p:sp>
      <p:pic>
        <p:nvPicPr>
          <p:cNvPr id="201" name="Unknown-7.jpeg" descr="Unknown-7.jpeg"/>
          <p:cNvPicPr>
            <a:picLocks noChangeAspect="1"/>
          </p:cNvPicPr>
          <p:nvPr/>
        </p:nvPicPr>
        <p:blipFill>
          <a:blip r:embed="rId2"/>
          <a:stretch>
            <a:fillRect/>
          </a:stretch>
        </p:blipFill>
        <p:spPr>
          <a:xfrm>
            <a:off x="17419648" y="6103825"/>
            <a:ext cx="6157884" cy="4764125"/>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Conclusion"/>
          <p:cNvSpPr txBox="1">
            <a:spLocks noGrp="1"/>
          </p:cNvSpPr>
          <p:nvPr>
            <p:ph type="title"/>
          </p:nvPr>
        </p:nvSpPr>
        <p:spPr>
          <a:prstGeom prst="rect">
            <a:avLst/>
          </a:prstGeom>
        </p:spPr>
        <p:txBody>
          <a:bodyPr/>
          <a:lstStyle/>
          <a:p>
            <a:r>
              <a:t>Conclusion</a:t>
            </a:r>
          </a:p>
        </p:txBody>
      </p:sp>
      <p:sp>
        <p:nvSpPr>
          <p:cNvPr id="204" name="Haringey puts great efforts in addressing the issue of drug misuse in adults…"/>
          <p:cNvSpPr txBox="1">
            <a:spLocks noGrp="1"/>
          </p:cNvSpPr>
          <p:nvPr>
            <p:ph type="body" idx="1"/>
          </p:nvPr>
        </p:nvSpPr>
        <p:spPr>
          <a:prstGeom prst="rect">
            <a:avLst/>
          </a:prstGeom>
        </p:spPr>
        <p:txBody>
          <a:bodyPr/>
          <a:lstStyle/>
          <a:p>
            <a:pPr marL="647700" indent="-647700">
              <a:buClr>
                <a:srgbClr val="000000"/>
              </a:buClr>
              <a:buSzPct val="200000"/>
              <a:buChar char="•"/>
            </a:pPr>
            <a:r>
              <a:t>Haringey puts great efforts in addressing the issue of drug misuse in adults</a:t>
            </a:r>
          </a:p>
          <a:p>
            <a:pPr marL="647700" indent="-647700">
              <a:buClr>
                <a:srgbClr val="000000"/>
              </a:buClr>
              <a:buSzPct val="200000"/>
              <a:buChar char="•"/>
            </a:pPr>
            <a:r>
              <a:t>It allocates a high number of resources because it has major problems in the some of the parts district </a:t>
            </a:r>
          </a:p>
          <a:p>
            <a:pPr marL="647700" indent="-647700">
              <a:buClr>
                <a:srgbClr val="000000"/>
              </a:buClr>
              <a:buSzPct val="200000"/>
              <a:buChar char="•"/>
            </a:pPr>
            <a:r>
              <a:t>There are different institutions that are concerned with the issue and work together towards helping the communities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Author and Date"/>
          <p:cNvSpPr txBox="1">
            <a:spLocks noGrp="1"/>
          </p:cNvSpPr>
          <p:nvPr>
            <p:ph type="body" idx="21"/>
          </p:nvPr>
        </p:nvSpPr>
        <p:spPr>
          <a:prstGeom prst="rect">
            <a:avLst/>
          </a:prstGeom>
        </p:spPr>
        <p:txBody>
          <a:bodyPr/>
          <a:lstStyle/>
          <a:p>
            <a:endParaRPr/>
          </a:p>
        </p:txBody>
      </p:sp>
      <p:sp>
        <p:nvSpPr>
          <p:cNvPr id="207" name="Recommendations"/>
          <p:cNvSpPr txBox="1">
            <a:spLocks noGrp="1"/>
          </p:cNvSpPr>
          <p:nvPr>
            <p:ph type="title"/>
          </p:nvPr>
        </p:nvSpPr>
        <p:spPr>
          <a:prstGeom prst="rect">
            <a:avLst/>
          </a:prstGeom>
        </p:spPr>
        <p:txBody>
          <a:bodyPr/>
          <a:lstStyle/>
          <a:p>
            <a:r>
              <a:t>Recommendations</a:t>
            </a:r>
          </a:p>
        </p:txBody>
      </p:sp>
      <p:sp>
        <p:nvSpPr>
          <p:cNvPr id="208" name="To be more active and involved in campaigns towards preventing and informing young generations on the negative impact of drugs on health and well-being.…"/>
          <p:cNvSpPr txBox="1">
            <a:spLocks noGrp="1"/>
          </p:cNvSpPr>
          <p:nvPr>
            <p:ph type="body" idx="1"/>
          </p:nvPr>
        </p:nvSpPr>
        <p:spPr>
          <a:prstGeom prst="rect">
            <a:avLst/>
          </a:prstGeom>
        </p:spPr>
        <p:txBody>
          <a:bodyPr/>
          <a:lstStyle/>
          <a:p>
            <a:endParaRPr/>
          </a:p>
          <a:p>
            <a:pPr marL="647700" indent="-647700">
              <a:buClr>
                <a:srgbClr val="000000"/>
              </a:buClr>
              <a:buSzPct val="200000"/>
              <a:buChar char="•"/>
            </a:pPr>
            <a:r>
              <a:t>To be more active and involved in campaigns towards preventing and informing young generations on the negative impact of drugs on health and well-being.</a:t>
            </a:r>
          </a:p>
          <a:p>
            <a:pPr marL="647700" indent="-647700">
              <a:buClr>
                <a:srgbClr val="000000"/>
              </a:buClr>
              <a:buSzPct val="200000"/>
              <a:buChar char="•"/>
            </a:pPr>
            <a:r>
              <a:t>To contribute more towards the care provision to address the issue</a:t>
            </a:r>
          </a:p>
          <a:p>
            <a:pPr marL="647700" indent="-647700">
              <a:buClr>
                <a:srgbClr val="000000"/>
              </a:buClr>
              <a:buSzPct val="200000"/>
              <a:buChar char="•"/>
            </a:pPr>
            <a:r>
              <a:t>To facilitate the access to treatment and ensure the community is encouraged to seek help</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References"/>
          <p:cNvSpPr txBox="1">
            <a:spLocks noGrp="1"/>
          </p:cNvSpPr>
          <p:nvPr>
            <p:ph type="title"/>
          </p:nvPr>
        </p:nvSpPr>
        <p:spPr>
          <a:prstGeom prst="rect">
            <a:avLst/>
          </a:prstGeom>
        </p:spPr>
        <p:txBody>
          <a:bodyPr/>
          <a:lstStyle/>
          <a:p>
            <a:r>
              <a:t>References</a:t>
            </a:r>
          </a:p>
        </p:txBody>
      </p:sp>
      <p:sp>
        <p:nvSpPr>
          <p:cNvPr id="211" name="Britannica (2023) “Haringey” [online]. Available at: https://www.britannica.com/place/Haringey Accessed 20.07.2022…"/>
          <p:cNvSpPr txBox="1">
            <a:spLocks noGrp="1"/>
          </p:cNvSpPr>
          <p:nvPr>
            <p:ph type="body" idx="1"/>
          </p:nvPr>
        </p:nvSpPr>
        <p:spPr>
          <a:xfrm>
            <a:off x="1268897" y="3791460"/>
            <a:ext cx="21895903" cy="8616440"/>
          </a:xfrm>
          <a:prstGeom prst="rect">
            <a:avLst/>
          </a:prstGeom>
        </p:spPr>
        <p:txBody>
          <a:bodyPr/>
          <a:lstStyle/>
          <a:p>
            <a:pPr defTabSz="332993">
              <a:spcBef>
                <a:spcPts val="1800"/>
              </a:spcBef>
              <a:defRPr sz="2280"/>
            </a:pPr>
            <a:r>
              <a:t>Britannica (2023) “Haringey” [online]. Available at: </a:t>
            </a:r>
            <a:r>
              <a:rPr u="sng">
                <a:hlinkClick r:id="rId2"/>
              </a:rPr>
              <a:t>https://www.britannica.com/place/Haringey</a:t>
            </a:r>
            <a:r>
              <a:t> Accessed 20.07.2022</a:t>
            </a:r>
          </a:p>
          <a:p>
            <a:pPr defTabSz="332993">
              <a:spcBef>
                <a:spcPts val="1800"/>
              </a:spcBef>
              <a:defRPr sz="2280"/>
            </a:pPr>
            <a:r>
              <a:t>Department of Health (2023) “legislation” [online]. Available at: </a:t>
            </a:r>
            <a:r>
              <a:rPr u="sng">
                <a:hlinkClick r:id="rId3"/>
              </a:rPr>
              <a:t>https://www.health-ni.gov.uk/articles/misuse-drugs-legislations</a:t>
            </a:r>
            <a:r>
              <a:t> Accessed 20.07.2022</a:t>
            </a:r>
          </a:p>
          <a:p>
            <a:pPr defTabSz="332993">
              <a:spcBef>
                <a:spcPts val="1800"/>
              </a:spcBef>
              <a:defRPr sz="2280"/>
            </a:pPr>
            <a:r>
              <a:t>Department of Health (2023) “effective communication with primary and secondary care services” [online]. Available at:  </a:t>
            </a:r>
            <a:r>
              <a:rPr u="sng">
                <a:hlinkClick r:id="rId4"/>
              </a:rPr>
              <a:t>https://assets.publishing.service.gov.uk/government/uploads/system/uploads/attachment_data/file/673978/clinical_guidelines_2017.pdf</a:t>
            </a:r>
            <a:r>
              <a:t> Accessed 26.07.2023</a:t>
            </a:r>
          </a:p>
          <a:p>
            <a:pPr defTabSz="332993">
              <a:spcBef>
                <a:spcPts val="1800"/>
              </a:spcBef>
              <a:defRPr sz="2280"/>
            </a:pPr>
            <a:r>
              <a:t>Haringey Gov (2023) “drug misuse” [online]. Available at: </a:t>
            </a:r>
            <a:r>
              <a:rPr u="sng">
                <a:hlinkClick r:id="rId5"/>
              </a:rPr>
              <a:t>https://www.haringey.gov.uk/sites/haringeygovuk/files/drugs_haringey_stat.pdf</a:t>
            </a:r>
            <a:r>
              <a:t>  Accessed 20.07.2022</a:t>
            </a:r>
          </a:p>
          <a:p>
            <a:pPr defTabSz="332993">
              <a:spcBef>
                <a:spcPts val="1800"/>
              </a:spcBef>
              <a:defRPr sz="2280"/>
            </a:pPr>
            <a:r>
              <a:t>Haringey Gov (2023) “treatment” [onlin]. Available at: </a:t>
            </a:r>
            <a:r>
              <a:rPr u="sng">
                <a:hlinkClick r:id="rId6"/>
              </a:rPr>
              <a:t>https://www.haringey.gov.uk/social-care-and-health/health/public-health/drugs</a:t>
            </a:r>
            <a:r>
              <a:t> Accessed 20.07.2022</a:t>
            </a:r>
          </a:p>
          <a:p>
            <a:pPr defTabSz="332993">
              <a:spcBef>
                <a:spcPts val="1800"/>
              </a:spcBef>
              <a:defRPr sz="2280"/>
            </a:pPr>
            <a:r>
              <a:t>Health Watch Haringey (2018) “drug misuse” [online]. Available at: </a:t>
            </a:r>
            <a:r>
              <a:rPr u="sng">
                <a:hlinkClick r:id="rId7"/>
              </a:rPr>
              <a:t>https://www.healthwatchharingey.org.uk/sites/healthwatchharingey.org.uk/files/Insight%20Platform%20engagement%20report%20FINAL%20v2_1.pdf</a:t>
            </a:r>
            <a:r>
              <a:t> Accessed 20.07.2022</a:t>
            </a:r>
          </a:p>
          <a:p>
            <a:pPr defTabSz="332993">
              <a:spcBef>
                <a:spcPts val="1800"/>
              </a:spcBef>
              <a:defRPr sz="2280"/>
            </a:pPr>
            <a:r>
              <a:t>London World (2022) “drug misuse”[online]. Available at: </a:t>
            </a:r>
            <a:r>
              <a:rPr u="sng">
                <a:hlinkClick r:id="rId8"/>
              </a:rPr>
              <a:t>https://www.londonworld.com/your-london/haringey/more-drug-deaths-recorded-in-haringey-last-year-3794756</a:t>
            </a:r>
            <a:r>
              <a:t> Accessed 20.07.2022</a:t>
            </a:r>
          </a:p>
          <a:p>
            <a:pPr defTabSz="332993">
              <a:spcBef>
                <a:spcPts val="1800"/>
              </a:spcBef>
              <a:defRPr sz="2280"/>
            </a:pPr>
            <a:r>
              <a:t>Minutes Haringey Gov (2023) “drug misuse”[online]. Available at </a:t>
            </a:r>
            <a:r>
              <a:rPr u="sng">
                <a:hlinkClick r:id="rId9"/>
              </a:rPr>
              <a:t>https://www.minutes.haringey.gov.uk/documents/s25421/JSNA%20Drugstfinal%20-050212.pdf</a:t>
            </a:r>
            <a:r>
              <a:t> Accessed 20.07.2022</a:t>
            </a:r>
          </a:p>
          <a:p>
            <a:pPr defTabSz="332993">
              <a:spcBef>
                <a:spcPts val="1800"/>
              </a:spcBef>
              <a:defRPr sz="2280"/>
            </a:pPr>
            <a:r>
              <a:t>National Treatment Agency for Substance Misuse (2011) “Drug treatment and recovery in 2010-11”. Available at: http://www.nta.nhs.uk/publications.aspx?category=Drug+treatment+research+and +evidence  Accessed 20.07.2022  </a:t>
            </a:r>
          </a:p>
          <a:p>
            <a:pPr defTabSz="332993">
              <a:spcBef>
                <a:spcPts val="1800"/>
              </a:spcBef>
              <a:defRPr sz="2280"/>
            </a:pPr>
            <a:r>
              <a:t>Transform Drug Policy Foundation (2023) “UK Drug Laws” </a:t>
            </a:r>
            <a:r>
              <a:rPr u="sng">
                <a:hlinkClick r:id="rId10"/>
              </a:rPr>
              <a:t>https://transformdrugs.org/drug-policy/uk-drug-policy</a:t>
            </a:r>
            <a:r>
              <a:t> Accessed 26.07.2023</a:t>
            </a:r>
          </a:p>
        </p:txBody>
      </p:sp>
    </p:spTree>
  </p:cSld>
  <p:clrMapOvr>
    <a:masterClrMapping/>
  </p:clrMapOvr>
  <p:transition spd="med"/>
</p:sld>
</file>

<file path=ppt/theme/theme1.xml><?xml version="1.0" encoding="utf-8"?>
<a:theme xmlns:a="http://schemas.openxmlformats.org/drawingml/2006/main" name="34_DynamicRainbow">
  <a:themeElements>
    <a:clrScheme name="34_DynamicRainbow">
      <a:dk1>
        <a:srgbClr val="000000"/>
      </a:dk1>
      <a:lt1>
        <a:srgbClr val="FFFFFF"/>
      </a:lt1>
      <a:dk2>
        <a:srgbClr val="5E5E5E"/>
      </a:dk2>
      <a:lt2>
        <a:srgbClr val="D5D5D5"/>
      </a:lt2>
      <a:accent1>
        <a:srgbClr val="599DFF"/>
      </a:accent1>
      <a:accent2>
        <a:srgbClr val="00D4D2"/>
      </a:accent2>
      <a:accent3>
        <a:srgbClr val="38E53A"/>
      </a:accent3>
      <a:accent4>
        <a:srgbClr val="FFFA00"/>
      </a:accent4>
      <a:accent5>
        <a:srgbClr val="FF7D74"/>
      </a:accent5>
      <a:accent6>
        <a:srgbClr val="FF80E9"/>
      </a:accent6>
      <a:hlink>
        <a:srgbClr val="0000FF"/>
      </a:hlink>
      <a:folHlink>
        <a:srgbClr val="FF00FF"/>
      </a:folHlink>
    </a:clrScheme>
    <a:fontScheme name="34_DynamicRainbow">
      <a:majorFont>
        <a:latin typeface="Graphik"/>
        <a:ea typeface="Graphik"/>
        <a:cs typeface="Graphik"/>
      </a:majorFont>
      <a:minorFont>
        <a:latin typeface="Graphik"/>
        <a:ea typeface="Graphik"/>
        <a:cs typeface="Graphik"/>
      </a:minorFont>
    </a:fontScheme>
    <a:fmtScheme name="34_DynamicRainbow">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2200" b="0" i="0" u="none" strike="noStrike" cap="none" spc="-44" normalizeH="0" baseline="0">
            <a:ln>
              <a:noFill/>
            </a:ln>
            <a:solidFill>
              <a:srgbClr val="FFFFFF"/>
            </a:solidFill>
            <a:effectLst/>
            <a:uFillTx/>
            <a:latin typeface="Graphik-SemiboldItalic"/>
            <a:ea typeface="Graphik-SemiboldItalic"/>
            <a:cs typeface="Graphik-SemiboldItalic"/>
            <a:sym typeface="Graphik Semi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34_DynamicRainbow">
  <a:themeElements>
    <a:clrScheme name="34_DynamicRainbow">
      <a:dk1>
        <a:srgbClr val="000000"/>
      </a:dk1>
      <a:lt1>
        <a:srgbClr val="FFFFFF"/>
      </a:lt1>
      <a:dk2>
        <a:srgbClr val="5E5E5E"/>
      </a:dk2>
      <a:lt2>
        <a:srgbClr val="D5D5D5"/>
      </a:lt2>
      <a:accent1>
        <a:srgbClr val="599DFF"/>
      </a:accent1>
      <a:accent2>
        <a:srgbClr val="00D4D2"/>
      </a:accent2>
      <a:accent3>
        <a:srgbClr val="38E53A"/>
      </a:accent3>
      <a:accent4>
        <a:srgbClr val="FFFA00"/>
      </a:accent4>
      <a:accent5>
        <a:srgbClr val="FF7D74"/>
      </a:accent5>
      <a:accent6>
        <a:srgbClr val="FF80E9"/>
      </a:accent6>
      <a:hlink>
        <a:srgbClr val="0000FF"/>
      </a:hlink>
      <a:folHlink>
        <a:srgbClr val="FF00FF"/>
      </a:folHlink>
    </a:clrScheme>
    <a:fontScheme name="34_DynamicRainbow">
      <a:majorFont>
        <a:latin typeface="Graphik"/>
        <a:ea typeface="Graphik"/>
        <a:cs typeface="Graphik"/>
      </a:majorFont>
      <a:minorFont>
        <a:latin typeface="Graphik"/>
        <a:ea typeface="Graphik"/>
        <a:cs typeface="Graphik"/>
      </a:minorFont>
    </a:fontScheme>
    <a:fmtScheme name="34_DynamicRainbow">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2200" b="0" i="0" u="none" strike="noStrike" cap="none" spc="-44" normalizeH="0" baseline="0">
            <a:ln>
              <a:noFill/>
            </a:ln>
            <a:solidFill>
              <a:srgbClr val="FFFFFF"/>
            </a:solidFill>
            <a:effectLst/>
            <a:uFillTx/>
            <a:latin typeface="Graphik-SemiboldItalic"/>
            <a:ea typeface="Graphik-SemiboldItalic"/>
            <a:cs typeface="Graphik-SemiboldItalic"/>
            <a:sym typeface="Graphik Semibol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1531" rtl="0" fontAlgn="auto" latinLnBrk="0" hangingPunct="0">
          <a:lnSpc>
            <a:spcPct val="80000"/>
          </a:lnSpc>
          <a:spcBef>
            <a:spcPts val="400"/>
          </a:spcBef>
          <a:spcAft>
            <a:spcPts val="0"/>
          </a:spcAft>
          <a:buClrTx/>
          <a:buSzTx/>
          <a:buFontTx/>
          <a:buNone/>
          <a:tabLst>
            <a:tab pos="812800" algn="l"/>
          </a:tabLst>
          <a:defRPr kumimoji="0" sz="2600" b="0" i="0" u="none" strike="noStrike" cap="none" spc="-26" normalizeH="0" baseline="0">
            <a:ln>
              <a:noFill/>
            </a:ln>
            <a:solidFill>
              <a:srgbClr val="000000"/>
            </a:solidFill>
            <a:effectLst/>
            <a:uFillTx/>
            <a:latin typeface="Graphik Compact Regular"/>
            <a:ea typeface="Graphik Compact Regular"/>
            <a:cs typeface="Graphik Compact Regular"/>
            <a:sym typeface="Graphik Compact Regular"/>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TotalTime>
  <Words>1171</Words>
  <Application>Microsoft Macintosh PowerPoint</Application>
  <PresentationFormat>Custom</PresentationFormat>
  <Paragraphs>76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Graphik</vt:lpstr>
      <vt:lpstr>Graphik Compact Regular</vt:lpstr>
      <vt:lpstr>Graphik-Medium</vt:lpstr>
      <vt:lpstr>Graphik-SemiboldItalic</vt:lpstr>
      <vt:lpstr>Helvetica Neue</vt:lpstr>
      <vt:lpstr>34_DynamicRainbow</vt:lpstr>
      <vt:lpstr>COMMUNITY  CARE  AND  DEVELOPMENT  aSSESSMENT   1 Drug misuse in adults  in haringey</vt:lpstr>
      <vt:lpstr>Haringey</vt:lpstr>
      <vt:lpstr>haringey</vt:lpstr>
      <vt:lpstr>Haringey</vt:lpstr>
      <vt:lpstr>Drug misuse</vt:lpstr>
      <vt:lpstr>pREVALENCE AND MORTALITY RATE DUE  TO DRUG MISUSE IN ADULTS</vt:lpstr>
      <vt:lpstr>LEVELS OF DRUG USE </vt:lpstr>
      <vt:lpstr>IMPACTING LEGISLATION AND POLICIES</vt:lpstr>
      <vt:lpstr>EXISTING MEAN OF COMMUNICATION TO ADDRESS THE ISSUE</vt:lpstr>
      <vt:lpstr>DIGITAL COMMUNICATION</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aSSESSMENT   1 Drug misuse in adults  in haringey</dc:title>
  <cp:lastModifiedBy>Maria-Cristina Ilie (2008191)</cp:lastModifiedBy>
  <cp:revision>1</cp:revision>
  <dcterms:modified xsi:type="dcterms:W3CDTF">2023-07-27T09:04:54Z</dcterms:modified>
</cp:coreProperties>
</file>